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0" r:id="rId5"/>
  </p:sldMasterIdLst>
  <p:notesMasterIdLst>
    <p:notesMasterId r:id="rId14"/>
  </p:notesMasterIdLst>
  <p:handoutMasterIdLst>
    <p:handoutMasterId r:id="rId15"/>
  </p:handoutMasterIdLst>
  <p:sldIdLst>
    <p:sldId id="260" r:id="rId6"/>
    <p:sldId id="423" r:id="rId7"/>
    <p:sldId id="425" r:id="rId8"/>
    <p:sldId id="428" r:id="rId9"/>
    <p:sldId id="427" r:id="rId10"/>
    <p:sldId id="426" r:id="rId11"/>
    <p:sldId id="42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, Krisha" initials="LK" lastIdx="2" clrIdx="0">
    <p:extLst>
      <p:ext uri="{19B8F6BF-5375-455C-9EA6-DF929625EA0E}">
        <p15:presenceInfo xmlns:p15="http://schemas.microsoft.com/office/powerpoint/2012/main" userId="S-1-5-21-3458574638-2780845101-4193349012-4772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D2244"/>
    <a:srgbClr val="002047"/>
    <a:srgbClr val="5A5F68"/>
    <a:srgbClr val="404B5C"/>
    <a:srgbClr val="FFFFFF"/>
    <a:srgbClr val="363636"/>
    <a:srgbClr val="555556"/>
    <a:srgbClr val="64646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2" autoAdjust="0"/>
    <p:restoredTop sz="95084" autoAdjust="0"/>
  </p:normalViewPr>
  <p:slideViewPr>
    <p:cSldViewPr snapToGrid="0" snapToObjects="1">
      <p:cViewPr varScale="1">
        <p:scale>
          <a:sx n="77" d="100"/>
          <a:sy n="77" d="100"/>
        </p:scale>
        <p:origin x="7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25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07DA60F9-98B5-4B18-BEEA-92EC5FD5111E}"/>
    <pc:docChg chg="undo custSel addSld modSld sldOrd">
      <pc:chgData name="Lim, Krisha" userId="d6b91ba6-cd94-4226-a7ac-204f415fadfd" providerId="ADAL" clId="{07DA60F9-98B5-4B18-BEEA-92EC5FD5111E}" dt="2022-04-18T07:29:25.822" v="1047" actId="207"/>
      <pc:docMkLst>
        <pc:docMk/>
      </pc:docMkLst>
      <pc:sldChg chg="modSp">
        <pc:chgData name="Lim, Krisha" userId="d6b91ba6-cd94-4226-a7ac-204f415fadfd" providerId="ADAL" clId="{07DA60F9-98B5-4B18-BEEA-92EC5FD5111E}" dt="2022-04-18T07:07:25.840" v="579" actId="20577"/>
        <pc:sldMkLst>
          <pc:docMk/>
          <pc:sldMk cId="2314218946" sldId="423"/>
        </pc:sldMkLst>
        <pc:spChg chg="mod">
          <ac:chgData name="Lim, Krisha" userId="d6b91ba6-cd94-4226-a7ac-204f415fadfd" providerId="ADAL" clId="{07DA60F9-98B5-4B18-BEEA-92EC5FD5111E}" dt="2022-04-18T07:07:25.840" v="579" actId="20577"/>
          <ac:spMkLst>
            <pc:docMk/>
            <pc:sldMk cId="2314218946" sldId="423"/>
            <ac:spMk id="3" creationId="{07F8F52D-C826-4688-B42B-AC644E638AC0}"/>
          </ac:spMkLst>
        </pc:spChg>
      </pc:sldChg>
      <pc:sldChg chg="modSp">
        <pc:chgData name="Lim, Krisha" userId="d6b91ba6-cd94-4226-a7ac-204f415fadfd" providerId="ADAL" clId="{07DA60F9-98B5-4B18-BEEA-92EC5FD5111E}" dt="2022-04-18T07:08:13.978" v="591" actId="207"/>
        <pc:sldMkLst>
          <pc:docMk/>
          <pc:sldMk cId="3884035563" sldId="425"/>
        </pc:sldMkLst>
        <pc:spChg chg="mod">
          <ac:chgData name="Lim, Krisha" userId="d6b91ba6-cd94-4226-a7ac-204f415fadfd" providerId="ADAL" clId="{07DA60F9-98B5-4B18-BEEA-92EC5FD5111E}" dt="2022-04-18T07:08:13.978" v="591" actId="207"/>
          <ac:spMkLst>
            <pc:docMk/>
            <pc:sldMk cId="3884035563" sldId="425"/>
            <ac:spMk id="3" creationId="{27B581D8-0D15-4553-A7A0-E0F9C4C288F3}"/>
          </ac:spMkLst>
        </pc:spChg>
      </pc:sldChg>
      <pc:sldChg chg="modSp ord">
        <pc:chgData name="Lim, Krisha" userId="d6b91ba6-cd94-4226-a7ac-204f415fadfd" providerId="ADAL" clId="{07DA60F9-98B5-4B18-BEEA-92EC5FD5111E}" dt="2022-04-18T07:06:25.847" v="535" actId="20577"/>
        <pc:sldMkLst>
          <pc:docMk/>
          <pc:sldMk cId="2542636703" sldId="426"/>
        </pc:sldMkLst>
        <pc:spChg chg="mod">
          <ac:chgData name="Lim, Krisha" userId="d6b91ba6-cd94-4226-a7ac-204f415fadfd" providerId="ADAL" clId="{07DA60F9-98B5-4B18-BEEA-92EC5FD5111E}" dt="2022-04-18T07:06:25.847" v="535" actId="20577"/>
          <ac:spMkLst>
            <pc:docMk/>
            <pc:sldMk cId="2542636703" sldId="426"/>
            <ac:spMk id="3" creationId="{970AEC5F-0B5F-4A78-AF22-F6C37DB21F1A}"/>
          </ac:spMkLst>
        </pc:spChg>
      </pc:sldChg>
      <pc:sldChg chg="modSp">
        <pc:chgData name="Lim, Krisha" userId="d6b91ba6-cd94-4226-a7ac-204f415fadfd" providerId="ADAL" clId="{07DA60F9-98B5-4B18-BEEA-92EC5FD5111E}" dt="2022-04-18T07:07:08.779" v="568" actId="5793"/>
        <pc:sldMkLst>
          <pc:docMk/>
          <pc:sldMk cId="4068135972" sldId="427"/>
        </pc:sldMkLst>
        <pc:spChg chg="mod">
          <ac:chgData name="Lim, Krisha" userId="d6b91ba6-cd94-4226-a7ac-204f415fadfd" providerId="ADAL" clId="{07DA60F9-98B5-4B18-BEEA-92EC5FD5111E}" dt="2022-04-18T07:07:08.779" v="568" actId="5793"/>
          <ac:spMkLst>
            <pc:docMk/>
            <pc:sldMk cId="4068135972" sldId="427"/>
            <ac:spMk id="3" creationId="{75E7359D-1CB3-4952-87E9-77D6E89426B0}"/>
          </ac:spMkLst>
        </pc:spChg>
      </pc:sldChg>
      <pc:sldChg chg="modSp add">
        <pc:chgData name="Lim, Krisha" userId="d6b91ba6-cd94-4226-a7ac-204f415fadfd" providerId="ADAL" clId="{07DA60F9-98B5-4B18-BEEA-92EC5FD5111E}" dt="2022-04-18T07:29:25.822" v="1047" actId="207"/>
        <pc:sldMkLst>
          <pc:docMk/>
          <pc:sldMk cId="3972861565" sldId="428"/>
        </pc:sldMkLst>
        <pc:spChg chg="mod">
          <ac:chgData name="Lim, Krisha" userId="d6b91ba6-cd94-4226-a7ac-204f415fadfd" providerId="ADAL" clId="{07DA60F9-98B5-4B18-BEEA-92EC5FD5111E}" dt="2022-04-18T07:18:11.569" v="593"/>
          <ac:spMkLst>
            <pc:docMk/>
            <pc:sldMk cId="3972861565" sldId="428"/>
            <ac:spMk id="2" creationId="{3D7E28CA-0D47-4911-AB44-2E8C9D0F1BEA}"/>
          </ac:spMkLst>
        </pc:spChg>
        <pc:spChg chg="mod">
          <ac:chgData name="Lim, Krisha" userId="d6b91ba6-cd94-4226-a7ac-204f415fadfd" providerId="ADAL" clId="{07DA60F9-98B5-4B18-BEEA-92EC5FD5111E}" dt="2022-04-18T07:29:25.822" v="1047" actId="207"/>
          <ac:spMkLst>
            <pc:docMk/>
            <pc:sldMk cId="3972861565" sldId="428"/>
            <ac:spMk id="3" creationId="{8EDC9FE0-40E2-4D9A-96B9-410A4C4B7853}"/>
          </ac:spMkLst>
        </pc:spChg>
      </pc:sldChg>
    </pc:docChg>
  </pc:docChgLst>
  <pc:docChgLst>
    <pc:chgData name="Lim, Krisha" userId="d6b91ba6-cd94-4226-a7ac-204f415fadfd" providerId="ADAL" clId="{0E7A0F0A-6BA8-4E74-809C-7C076C278AFC}"/>
    <pc:docChg chg="undo custSel addSld delSld modSld">
      <pc:chgData name="Lim, Krisha" userId="d6b91ba6-cd94-4226-a7ac-204f415fadfd" providerId="ADAL" clId="{0E7A0F0A-6BA8-4E74-809C-7C076C278AFC}" dt="2022-04-08T22:10:57.853" v="1678" actId="20577"/>
      <pc:docMkLst>
        <pc:docMk/>
      </pc:docMkLst>
      <pc:sldChg chg="modSp add">
        <pc:chgData name="Lim, Krisha" userId="d6b91ba6-cd94-4226-a7ac-204f415fadfd" providerId="ADAL" clId="{0E7A0F0A-6BA8-4E74-809C-7C076C278AFC}" dt="2022-04-08T22:10:34.076" v="1626" actId="5793"/>
        <pc:sldMkLst>
          <pc:docMk/>
          <pc:sldMk cId="2314218946" sldId="423"/>
        </pc:sldMkLst>
        <pc:spChg chg="mod">
          <ac:chgData name="Lim, Krisha" userId="d6b91ba6-cd94-4226-a7ac-204f415fadfd" providerId="ADAL" clId="{0E7A0F0A-6BA8-4E74-809C-7C076C278AFC}" dt="2022-04-08T21:43:59.116" v="51" actId="20577"/>
          <ac:spMkLst>
            <pc:docMk/>
            <pc:sldMk cId="2314218946" sldId="423"/>
            <ac:spMk id="2" creationId="{079E91F8-2D88-486F-9A32-55FDDD9CA039}"/>
          </ac:spMkLst>
        </pc:spChg>
        <pc:spChg chg="mod">
          <ac:chgData name="Lim, Krisha" userId="d6b91ba6-cd94-4226-a7ac-204f415fadfd" providerId="ADAL" clId="{0E7A0F0A-6BA8-4E74-809C-7C076C278AFC}" dt="2022-04-08T22:10:34.076" v="1626" actId="5793"/>
          <ac:spMkLst>
            <pc:docMk/>
            <pc:sldMk cId="2314218946" sldId="423"/>
            <ac:spMk id="3" creationId="{07F8F52D-C826-4688-B42B-AC644E638AC0}"/>
          </ac:spMkLst>
        </pc:spChg>
      </pc:sldChg>
      <pc:sldChg chg="modSp add">
        <pc:chgData name="Lim, Krisha" userId="d6b91ba6-cd94-4226-a7ac-204f415fadfd" providerId="ADAL" clId="{0E7A0F0A-6BA8-4E74-809C-7C076C278AFC}" dt="2022-04-08T22:08:40.604" v="1559" actId="20577"/>
        <pc:sldMkLst>
          <pc:docMk/>
          <pc:sldMk cId="2591412178" sldId="424"/>
        </pc:sldMkLst>
        <pc:spChg chg="mod">
          <ac:chgData name="Lim, Krisha" userId="d6b91ba6-cd94-4226-a7ac-204f415fadfd" providerId="ADAL" clId="{0E7A0F0A-6BA8-4E74-809C-7C076C278AFC}" dt="2022-04-08T21:53:15.161" v="672"/>
          <ac:spMkLst>
            <pc:docMk/>
            <pc:sldMk cId="2591412178" sldId="424"/>
            <ac:spMk id="2" creationId="{7D3F61BA-0ACB-4B99-A90E-11B42A093F58}"/>
          </ac:spMkLst>
        </pc:spChg>
        <pc:spChg chg="mod">
          <ac:chgData name="Lim, Krisha" userId="d6b91ba6-cd94-4226-a7ac-204f415fadfd" providerId="ADAL" clId="{0E7A0F0A-6BA8-4E74-809C-7C076C278AFC}" dt="2022-04-08T22:08:40.604" v="1559" actId="20577"/>
          <ac:spMkLst>
            <pc:docMk/>
            <pc:sldMk cId="2591412178" sldId="424"/>
            <ac:spMk id="3" creationId="{754CC60A-807B-4464-931B-89F4EDC8E047}"/>
          </ac:spMkLst>
        </pc:spChg>
      </pc:sldChg>
      <pc:sldChg chg="modSp add">
        <pc:chgData name="Lim, Krisha" userId="d6b91ba6-cd94-4226-a7ac-204f415fadfd" providerId="ADAL" clId="{0E7A0F0A-6BA8-4E74-809C-7C076C278AFC}" dt="2022-04-08T22:03:54.447" v="1153" actId="207"/>
        <pc:sldMkLst>
          <pc:docMk/>
          <pc:sldMk cId="3884035563" sldId="425"/>
        </pc:sldMkLst>
        <pc:spChg chg="mod">
          <ac:chgData name="Lim, Krisha" userId="d6b91ba6-cd94-4226-a7ac-204f415fadfd" providerId="ADAL" clId="{0E7A0F0A-6BA8-4E74-809C-7C076C278AFC}" dt="2022-04-08T22:01:01.542" v="959"/>
          <ac:spMkLst>
            <pc:docMk/>
            <pc:sldMk cId="3884035563" sldId="425"/>
            <ac:spMk id="2" creationId="{430A41DF-2B8F-4C73-8BD5-1AAD613A580E}"/>
          </ac:spMkLst>
        </pc:spChg>
        <pc:spChg chg="mod">
          <ac:chgData name="Lim, Krisha" userId="d6b91ba6-cd94-4226-a7ac-204f415fadfd" providerId="ADAL" clId="{0E7A0F0A-6BA8-4E74-809C-7C076C278AFC}" dt="2022-04-08T22:03:54.447" v="1153" actId="207"/>
          <ac:spMkLst>
            <pc:docMk/>
            <pc:sldMk cId="3884035563" sldId="425"/>
            <ac:spMk id="3" creationId="{27B581D8-0D15-4553-A7A0-E0F9C4C288F3}"/>
          </ac:spMkLst>
        </pc:spChg>
      </pc:sldChg>
      <pc:sldChg chg="modSp add">
        <pc:chgData name="Lim, Krisha" userId="d6b91ba6-cd94-4226-a7ac-204f415fadfd" providerId="ADAL" clId="{0E7A0F0A-6BA8-4E74-809C-7C076C278AFC}" dt="2022-04-08T22:04:57.838" v="1213" actId="20577"/>
        <pc:sldMkLst>
          <pc:docMk/>
          <pc:sldMk cId="2542636703" sldId="426"/>
        </pc:sldMkLst>
        <pc:spChg chg="mod">
          <ac:chgData name="Lim, Krisha" userId="d6b91ba6-cd94-4226-a7ac-204f415fadfd" providerId="ADAL" clId="{0E7A0F0A-6BA8-4E74-809C-7C076C278AFC}" dt="2022-04-08T22:04:36.275" v="1181" actId="20577"/>
          <ac:spMkLst>
            <pc:docMk/>
            <pc:sldMk cId="2542636703" sldId="426"/>
            <ac:spMk id="2" creationId="{66078F9E-C6AE-40C8-870C-4070E0D74009}"/>
          </ac:spMkLst>
        </pc:spChg>
        <pc:spChg chg="mod">
          <ac:chgData name="Lim, Krisha" userId="d6b91ba6-cd94-4226-a7ac-204f415fadfd" providerId="ADAL" clId="{0E7A0F0A-6BA8-4E74-809C-7C076C278AFC}" dt="2022-04-08T22:04:57.838" v="1213" actId="20577"/>
          <ac:spMkLst>
            <pc:docMk/>
            <pc:sldMk cId="2542636703" sldId="426"/>
            <ac:spMk id="3" creationId="{970AEC5F-0B5F-4A78-AF22-F6C37DB21F1A}"/>
          </ac:spMkLst>
        </pc:spChg>
      </pc:sldChg>
      <pc:sldChg chg="modSp add">
        <pc:chgData name="Lim, Krisha" userId="d6b91ba6-cd94-4226-a7ac-204f415fadfd" providerId="ADAL" clId="{0E7A0F0A-6BA8-4E74-809C-7C076C278AFC}" dt="2022-04-08T22:10:57.853" v="1678" actId="20577"/>
        <pc:sldMkLst>
          <pc:docMk/>
          <pc:sldMk cId="4068135972" sldId="427"/>
        </pc:sldMkLst>
        <pc:spChg chg="mod">
          <ac:chgData name="Lim, Krisha" userId="d6b91ba6-cd94-4226-a7ac-204f415fadfd" providerId="ADAL" clId="{0E7A0F0A-6BA8-4E74-809C-7C076C278AFC}" dt="2022-04-08T22:09:12.294" v="1561"/>
          <ac:spMkLst>
            <pc:docMk/>
            <pc:sldMk cId="4068135972" sldId="427"/>
            <ac:spMk id="2" creationId="{94E8BA87-46DB-4CB3-B3C8-6C5C2E7B471D}"/>
          </ac:spMkLst>
        </pc:spChg>
        <pc:spChg chg="mod">
          <ac:chgData name="Lim, Krisha" userId="d6b91ba6-cd94-4226-a7ac-204f415fadfd" providerId="ADAL" clId="{0E7A0F0A-6BA8-4E74-809C-7C076C278AFC}" dt="2022-04-08T22:10:57.853" v="1678" actId="20577"/>
          <ac:spMkLst>
            <pc:docMk/>
            <pc:sldMk cId="4068135972" sldId="427"/>
            <ac:spMk id="3" creationId="{75E7359D-1CB3-4952-87E9-77D6E89426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B557-68BD-4EB5-BC0F-14247F99E1C6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A959-F140-4DE7-AE87-4D93140DC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2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D10A9-06EA-6C44-A9A9-88F3B5C25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480919"/>
            <a:ext cx="6034619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FCB6EA-EB61-DB42-8A1B-BE594F626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D438F-D3D1-0449-B4C8-1AFB8592AE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515209"/>
            <a:ext cx="5930685" cy="9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96370-4200-9240-8DFB-AB1A3731A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2622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D5290C-EE4B-A04F-85DD-B77DD1B55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654" y="5975896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908C6F-18B0-924C-9C03-11AFA8AE7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36238"/>
            <a:ext cx="3736060" cy="23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5A647-277F-8D40-8168-7B7E64301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3351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6153194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0231D2-D652-284F-BE2F-BB056E139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479" y="6250704"/>
            <a:ext cx="790153" cy="5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231572" y="3629"/>
            <a:ext cx="996042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>
            <a:cxnSpLocks/>
          </p:cNvCxnSpPr>
          <p:nvPr userDrawn="1"/>
        </p:nvCxnSpPr>
        <p:spPr>
          <a:xfrm>
            <a:off x="2231572" y="0"/>
            <a:ext cx="0" cy="6854228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FAF0DF-0A0B-AB45-8121-3DFC34FEB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958" y="5660262"/>
            <a:ext cx="1468907" cy="9393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4B7148-B6C0-7140-BFBE-4E5AD00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08" y="310696"/>
            <a:ext cx="909814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AECFF-62BA-C547-9E34-224C73C4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58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3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EC0CA-1804-4E45-8E20-EE71A4CAB9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173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B71CA6-D241-AD42-B17A-93058CEEF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3899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4F6C677-B25C-A349-BF9F-9E90E3821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2E8B7D-32CF-3E42-96A8-9C0264F53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42184"/>
            <a:ext cx="3726763" cy="2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357B0B-E2A7-A845-B6F4-D027CEB9A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18" y="6073812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09EACE-EDDB-3C4D-B1BB-AF35AE51B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D1DD52-D5BA-AA46-BB93-BDF0139EB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73" r:id="rId4"/>
    <p:sldLayoutId id="2147483678" r:id="rId5"/>
    <p:sldLayoutId id="2147483689" r:id="rId6"/>
    <p:sldLayoutId id="2147483679" r:id="rId7"/>
    <p:sldLayoutId id="2147483691" r:id="rId8"/>
    <p:sldLayoutId id="2147483665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0" r:id="rId6"/>
    <p:sldLayoutId id="2147483692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re.r-lib.org/" TargetMode="External"/><Relationship Id="rId2" Type="http://schemas.openxmlformats.org/officeDocument/2006/relationships/hyperlink" Target="https://www.rdocumentation.org/packages/pacman/versions/0.5.1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readxl.tidyverse.org/" TargetMode="External"/><Relationship Id="rId4" Type="http://schemas.openxmlformats.org/officeDocument/2006/relationships/hyperlink" Target="https://readr.tidyvers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janitor/vignettes/janito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lmtest/vignettes/lmtest-intro.pdf" TargetMode="External"/><Relationship Id="rId2" Type="http://schemas.openxmlformats.org/officeDocument/2006/relationships/hyperlink" Target="https://stat.ethz.ch/R-manual/R-devel/library/stats/html/00Index.html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cran.r-project.org/web/packages/ivreg/vignettes/ivreg.html" TargetMode="External"/><Relationship Id="rId4" Type="http://schemas.openxmlformats.org/officeDocument/2006/relationships/hyperlink" Target="https://declaredesign.org/r/estimat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kableExtra/vignettes/awesome_table_in_html.html" TargetMode="External"/><Relationship Id="rId2" Type="http://schemas.openxmlformats.org/officeDocument/2006/relationships/hyperlink" Target="https://vincentarelbundock.github.io/modelsummary/articles/modelsummary.html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cran.r-project.org/web/packages/stargazer/vignettes/stargazer.pdf" TargetMode="External"/><Relationship Id="rId4" Type="http://schemas.openxmlformats.org/officeDocument/2006/relationships/hyperlink" Target="https://cran.r-project.org/web/packages/kableExtra/vignettes/awesome_table_in_pdf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sibble.tidyverts.org/" TargetMode="External"/><Relationship Id="rId7" Type="http://schemas.openxmlformats.org/officeDocument/2006/relationships/hyperlink" Target="https://cran.r-project.org/web/packages/vars/vars.pdf" TargetMode="External"/><Relationship Id="rId2" Type="http://schemas.openxmlformats.org/officeDocument/2006/relationships/hyperlink" Target="https://cran.r-project.org/web/packages/xts/xts.pdf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cran.r-project.org/web/packages/urca/urca.pdf" TargetMode="External"/><Relationship Id="rId5" Type="http://schemas.openxmlformats.org/officeDocument/2006/relationships/hyperlink" Target="https://cran.r-project.org/web/packages/forecast/forecast.pdf" TargetMode="External"/><Relationship Id="rId4" Type="http://schemas.openxmlformats.org/officeDocument/2006/relationships/hyperlink" Target="https://lubridate.tidyvers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445-B861-4282-9979-68ED7431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 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1296-A1D1-46AB-977E-C59BEB66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August 23-24, 2021</a:t>
            </a:r>
          </a:p>
        </p:txBody>
      </p:sp>
    </p:spTree>
    <p:extLst>
      <p:ext uri="{BB962C8B-B14F-4D97-AF65-F5344CB8AC3E}">
        <p14:creationId xmlns:p14="http://schemas.microsoft.com/office/powerpoint/2010/main" val="17841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91F8-2D88-486F-9A32-55FDDD9C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Frequently used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F52D-C826-4688-B42B-AC644E63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/>
              <a:t>We write packages in curly brackets – i.e. {dplyr} – and functions with () – i.e. mutate() – to differentiate them from each other</a:t>
            </a:r>
          </a:p>
          <a:p>
            <a:pPr marL="0" indent="0">
              <a:buNone/>
            </a:pPr>
            <a:endParaRPr lang="en-CA" i="1"/>
          </a:p>
          <a:p>
            <a:pPr marL="0" indent="0">
              <a:buNone/>
            </a:pPr>
            <a:r>
              <a:rPr lang="en-CA" b="1"/>
              <a:t>Files / Reading data</a:t>
            </a:r>
          </a:p>
          <a:p>
            <a:r>
              <a:rPr lang="en-CA"/>
              <a:t>{</a:t>
            </a:r>
            <a:r>
              <a:rPr lang="en-CA">
                <a:solidFill>
                  <a:schemeClr val="accent1"/>
                </a:solidFill>
                <a:hlinkClick r:id="rId2"/>
              </a:rPr>
              <a:t>pacman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p_load() </a:t>
            </a:r>
            <a:r>
              <a:rPr lang="en-CA"/>
              <a:t>to load and install packages</a:t>
            </a:r>
          </a:p>
          <a:p>
            <a:r>
              <a:rPr lang="en-CA"/>
              <a:t>{</a:t>
            </a:r>
            <a:r>
              <a:rPr lang="en-CA">
                <a:solidFill>
                  <a:schemeClr val="accent1"/>
                </a:solidFill>
                <a:hlinkClick r:id="rId3"/>
              </a:rPr>
              <a:t>here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here() </a:t>
            </a:r>
            <a:r>
              <a:rPr lang="en-CA"/>
              <a:t>for file referencing</a:t>
            </a:r>
          </a:p>
          <a:p>
            <a:r>
              <a:rPr lang="en-CA"/>
              <a:t>{</a:t>
            </a:r>
            <a:r>
              <a:rPr lang="en-CA">
                <a:solidFill>
                  <a:schemeClr val="accent1"/>
                </a:solidFill>
                <a:hlinkClick r:id="rId4"/>
              </a:rPr>
              <a:t>readr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read_csv() </a:t>
            </a:r>
            <a:r>
              <a:rPr lang="en-CA"/>
              <a:t>to read csv files</a:t>
            </a:r>
          </a:p>
          <a:p>
            <a:r>
              <a:rPr lang="en-CA"/>
              <a:t>{</a:t>
            </a:r>
            <a:r>
              <a:rPr lang="en-CA">
                <a:hlinkClick r:id="rId5"/>
              </a:rPr>
              <a:t>readxl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read_excel() </a:t>
            </a:r>
            <a:r>
              <a:rPr lang="en-CA"/>
              <a:t>to read xls/xlsx file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2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1DF-2B8F-4C73-8BD5-1AAD613A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Frequently used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81D8-0D15-4553-A7A0-E0F9C4C2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Data Wrangling</a:t>
            </a:r>
          </a:p>
          <a:p>
            <a:r>
              <a:rPr lang="en-CA"/>
              <a:t>{</a:t>
            </a:r>
            <a:r>
              <a:rPr lang="en-CA">
                <a:hlinkClick r:id="rId2"/>
              </a:rPr>
              <a:t>dplyr</a:t>
            </a:r>
            <a:r>
              <a:rPr lang="en-CA"/>
              <a:t>} </a:t>
            </a:r>
          </a:p>
          <a:p>
            <a:pPr lvl="1"/>
            <a:r>
              <a:rPr lang="en-CA">
                <a:solidFill>
                  <a:srgbClr val="17A488"/>
                </a:solidFill>
              </a:rPr>
              <a:t>mutate() </a:t>
            </a:r>
            <a:r>
              <a:rPr lang="en-CA"/>
              <a:t>to add new variables, </a:t>
            </a:r>
            <a:r>
              <a:rPr lang="en-CA">
                <a:solidFill>
                  <a:srgbClr val="17A488"/>
                </a:solidFill>
              </a:rPr>
              <a:t>select() </a:t>
            </a:r>
            <a:r>
              <a:rPr lang="en-CA"/>
              <a:t>to pick variables, </a:t>
            </a:r>
            <a:r>
              <a:rPr lang="en-CA">
                <a:solidFill>
                  <a:srgbClr val="17A488"/>
                </a:solidFill>
              </a:rPr>
              <a:t>filter() </a:t>
            </a:r>
            <a:r>
              <a:rPr lang="en-CA"/>
              <a:t>to filter observations, </a:t>
            </a:r>
            <a:r>
              <a:rPr lang="en-CA">
                <a:solidFill>
                  <a:srgbClr val="17A488"/>
                </a:solidFill>
              </a:rPr>
              <a:t>summarise() </a:t>
            </a:r>
            <a:r>
              <a:rPr lang="en-CA"/>
              <a:t>to compute descriptive stats, </a:t>
            </a:r>
            <a:r>
              <a:rPr lang="en-CA">
                <a:solidFill>
                  <a:srgbClr val="17A488"/>
                </a:solidFill>
              </a:rPr>
              <a:t>arrange() </a:t>
            </a:r>
            <a:r>
              <a:rPr lang="en-CA"/>
              <a:t>to sort observations, </a:t>
            </a:r>
            <a:r>
              <a:rPr lang="en-CA">
                <a:solidFill>
                  <a:srgbClr val="17A488"/>
                </a:solidFill>
              </a:rPr>
              <a:t>group_by() </a:t>
            </a:r>
            <a:r>
              <a:rPr lang="en-CA"/>
              <a:t>to perform operations by group</a:t>
            </a:r>
          </a:p>
          <a:p>
            <a:r>
              <a:rPr lang="en-CA"/>
              <a:t>{</a:t>
            </a:r>
            <a:r>
              <a:rPr lang="en-CA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janitor</a:t>
            </a:r>
            <a:r>
              <a:rPr lang="en-CA"/>
              <a:t>} </a:t>
            </a:r>
          </a:p>
          <a:p>
            <a:pPr lvl="1"/>
            <a:r>
              <a:rPr lang="en-CA">
                <a:solidFill>
                  <a:srgbClr val="17A488"/>
                </a:solidFill>
              </a:rPr>
              <a:t>clean_names() </a:t>
            </a:r>
            <a:r>
              <a:rPr lang="en-CA"/>
              <a:t>to parse letter cases (capital or small leters) and separators (space, underscore, dash) of variable names to a consistent format</a:t>
            </a:r>
          </a:p>
        </p:txBody>
      </p:sp>
    </p:spTree>
    <p:extLst>
      <p:ext uri="{BB962C8B-B14F-4D97-AF65-F5344CB8AC3E}">
        <p14:creationId xmlns:p14="http://schemas.microsoft.com/office/powerpoint/2010/main" val="388403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28CA-0D47-4911-AB44-2E8C9D0F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Frequently used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9FE0-40E2-4D9A-96B9-410A4C4B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50742"/>
            <a:ext cx="9098149" cy="4828410"/>
          </a:xfrm>
        </p:spPr>
        <p:txBody>
          <a:bodyPr/>
          <a:lstStyle/>
          <a:p>
            <a:r>
              <a:rPr lang="en-CA" b="1"/>
              <a:t>Statistics/Econometrics</a:t>
            </a:r>
          </a:p>
          <a:p>
            <a:pPr lvl="1"/>
            <a:r>
              <a:rPr lang="en-CA"/>
              <a:t>{</a:t>
            </a:r>
            <a:r>
              <a:rPr lang="en-CA">
                <a:hlinkClick r:id="rId2"/>
              </a:rPr>
              <a:t>stats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lm()</a:t>
            </a:r>
            <a:r>
              <a:rPr lang="en-CA"/>
              <a:t> for linear model, </a:t>
            </a:r>
            <a:r>
              <a:rPr lang="en-CA">
                <a:solidFill>
                  <a:srgbClr val="17A488"/>
                </a:solidFill>
              </a:rPr>
              <a:t>t.test() </a:t>
            </a:r>
            <a:r>
              <a:rPr lang="en-CA"/>
              <a:t>for student’s t-test, </a:t>
            </a:r>
            <a:r>
              <a:rPr lang="en-CA">
                <a:solidFill>
                  <a:srgbClr val="17A488"/>
                </a:solidFill>
              </a:rPr>
              <a:t>chisq.test() </a:t>
            </a:r>
            <a:r>
              <a:rPr lang="en-CA"/>
              <a:t>for Pearson’s chi-squared test, </a:t>
            </a:r>
            <a:r>
              <a:rPr lang="en-CA">
                <a:solidFill>
                  <a:srgbClr val="17A488"/>
                </a:solidFill>
              </a:rPr>
              <a:t>cor() </a:t>
            </a:r>
            <a:r>
              <a:rPr lang="en-CA"/>
              <a:t>for correlation</a:t>
            </a:r>
          </a:p>
          <a:p>
            <a:pPr lvl="1"/>
            <a:r>
              <a:rPr lang="en-CA"/>
              <a:t>{</a:t>
            </a:r>
            <a:r>
              <a:rPr lang="en-CA">
                <a:hlinkClick r:id="rId3"/>
              </a:rPr>
              <a:t>lmtest</a:t>
            </a:r>
            <a:r>
              <a:rPr lang="en-CA"/>
              <a:t>} – for diagnostic tests of regression models</a:t>
            </a:r>
          </a:p>
          <a:p>
            <a:pPr lvl="1"/>
            <a:r>
              <a:rPr lang="en-CA"/>
              <a:t>{</a:t>
            </a:r>
            <a:r>
              <a:rPr lang="en-CA">
                <a:hlinkClick r:id="rId4"/>
              </a:rPr>
              <a:t>estimatr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lm_robust() </a:t>
            </a:r>
            <a:r>
              <a:rPr lang="en-CA"/>
              <a:t>for ordinary least squares with robust standard errors</a:t>
            </a:r>
          </a:p>
          <a:p>
            <a:pPr lvl="1"/>
            <a:r>
              <a:rPr lang="en-CA"/>
              <a:t>{</a:t>
            </a:r>
            <a:r>
              <a:rPr lang="en-CA">
                <a:hlinkClick r:id="rId5"/>
              </a:rPr>
              <a:t>ivreg</a:t>
            </a:r>
            <a:r>
              <a:rPr lang="en-CA"/>
              <a:t>} – </a:t>
            </a:r>
            <a:r>
              <a:rPr lang="en-CA">
                <a:solidFill>
                  <a:srgbClr val="17A488"/>
                </a:solidFill>
              </a:rPr>
              <a:t>ivreg() </a:t>
            </a:r>
            <a:r>
              <a:rPr lang="en-CA"/>
              <a:t>for two-stage least-squares regression</a:t>
            </a:r>
          </a:p>
        </p:txBody>
      </p:sp>
    </p:spTree>
    <p:extLst>
      <p:ext uri="{BB962C8B-B14F-4D97-AF65-F5344CB8AC3E}">
        <p14:creationId xmlns:p14="http://schemas.microsoft.com/office/powerpoint/2010/main" val="397286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BA87-46DB-4CB3-B3C8-6C5C2E7B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Frequently used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359D-1CB3-4952-87E9-77D6E894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Formatting Results</a:t>
            </a:r>
          </a:p>
          <a:p>
            <a:r>
              <a:rPr lang="en-CA"/>
              <a:t>{</a:t>
            </a:r>
            <a:r>
              <a:rPr lang="en-CA">
                <a:hlinkClick r:id="rId2"/>
              </a:rPr>
              <a:t>modelsummary</a:t>
            </a:r>
            <a:r>
              <a:rPr lang="en-CA"/>
              <a:t>}</a:t>
            </a:r>
          </a:p>
          <a:p>
            <a:pPr lvl="1"/>
            <a:r>
              <a:rPr lang="en-CA">
                <a:solidFill>
                  <a:srgbClr val="17A488"/>
                </a:solidFill>
              </a:rPr>
              <a:t>modelsummary() </a:t>
            </a:r>
            <a:r>
              <a:rPr lang="en-CA"/>
              <a:t>to format (rename, reorder, omit, etc) regression results</a:t>
            </a:r>
          </a:p>
          <a:p>
            <a:pPr lvl="1"/>
            <a:r>
              <a:rPr lang="en-CA">
                <a:solidFill>
                  <a:srgbClr val="17A488"/>
                </a:solidFill>
              </a:rPr>
              <a:t>datasummary() </a:t>
            </a:r>
            <a:r>
              <a:rPr lang="en-CA"/>
              <a:t>to create data summaries, frequency tables, crosstabs, correlation tables, balance tables, etc.</a:t>
            </a:r>
          </a:p>
          <a:p>
            <a:r>
              <a:rPr lang="en-CA"/>
              <a:t>{kable} and {kableExtra} – </a:t>
            </a:r>
            <a:r>
              <a:rPr lang="en-CA">
                <a:hlinkClick r:id="rId3"/>
              </a:rPr>
              <a:t>html</a:t>
            </a:r>
            <a:r>
              <a:rPr lang="en-CA"/>
              <a:t> output, </a:t>
            </a:r>
            <a:r>
              <a:rPr lang="en-CA">
                <a:hlinkClick r:id="rId4"/>
              </a:rPr>
              <a:t>pdf</a:t>
            </a:r>
            <a:r>
              <a:rPr lang="en-CA"/>
              <a:t> output</a:t>
            </a:r>
          </a:p>
          <a:p>
            <a:pPr lvl="1"/>
            <a:r>
              <a:rPr lang="en-CA">
                <a:solidFill>
                  <a:srgbClr val="17A488"/>
                </a:solidFill>
              </a:rPr>
              <a:t>kbl() </a:t>
            </a:r>
            <a:r>
              <a:rPr lang="en-CA"/>
              <a:t>to format tables into html or latex format</a:t>
            </a:r>
          </a:p>
          <a:p>
            <a:r>
              <a:rPr lang="en-CA"/>
              <a:t>{</a:t>
            </a:r>
            <a:r>
              <a:rPr lang="en-CA">
                <a:hlinkClick r:id="rId5"/>
              </a:rPr>
              <a:t>stargazer</a:t>
            </a:r>
            <a:r>
              <a:rPr lang="en-CA"/>
              <a:t>} </a:t>
            </a:r>
          </a:p>
          <a:p>
            <a:pPr lvl="1"/>
            <a:r>
              <a:rPr lang="en-CA">
                <a:solidFill>
                  <a:srgbClr val="17A488"/>
                </a:solidFill>
              </a:rPr>
              <a:t>stargazer() </a:t>
            </a:r>
            <a:r>
              <a:rPr lang="en-CA"/>
              <a:t>to format tables into html or latex format</a:t>
            </a:r>
          </a:p>
          <a:p>
            <a:pPr lvl="1"/>
            <a:endParaRPr lang="en-CA"/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13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8F9E-C6AE-40C8-870C-4070E0D7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Frequently used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EC5F-0B5F-4A78-AF22-F6C37DB2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Data Visualization</a:t>
            </a:r>
          </a:p>
          <a:p>
            <a:r>
              <a:rPr lang="en-CA"/>
              <a:t>{</a:t>
            </a:r>
            <a:r>
              <a:rPr lang="en-CA">
                <a:hlinkClick r:id="rId2"/>
              </a:rPr>
              <a:t>ggplot2</a:t>
            </a:r>
            <a:r>
              <a:rPr lang="en-CA"/>
              <a:t>} –</a:t>
            </a:r>
            <a:r>
              <a:rPr lang="en-CA">
                <a:solidFill>
                  <a:srgbClr val="17A488"/>
                </a:solidFill>
              </a:rPr>
              <a:t>ggplot() </a:t>
            </a:r>
            <a:r>
              <a:rPr lang="en-CA"/>
              <a:t>for data visualization</a:t>
            </a:r>
          </a:p>
          <a:p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6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61BA-0ACB-4B99-A90E-11B42A09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Frequently used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C60A-807B-4464-931B-89F4EDC8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</p:spPr>
        <p:txBody>
          <a:bodyPr/>
          <a:lstStyle/>
          <a:p>
            <a:pPr marL="0" indent="0">
              <a:buNone/>
            </a:pPr>
            <a:r>
              <a:rPr lang="en-CA" b="1"/>
              <a:t>Time Series Analysis</a:t>
            </a:r>
          </a:p>
          <a:p>
            <a:r>
              <a:rPr lang="en-CA"/>
              <a:t>{</a:t>
            </a:r>
            <a:r>
              <a:rPr lang="en-CA">
                <a:hlinkClick r:id="rId2"/>
              </a:rPr>
              <a:t>xts</a:t>
            </a:r>
            <a:r>
              <a:rPr lang="en-CA"/>
              <a:t>} – to convert data to time series object</a:t>
            </a:r>
          </a:p>
          <a:p>
            <a:r>
              <a:rPr lang="en-CA"/>
              <a:t>{</a:t>
            </a:r>
            <a:r>
              <a:rPr lang="en-CA">
                <a:hlinkClick r:id="rId3"/>
              </a:rPr>
              <a:t>tsibble</a:t>
            </a:r>
            <a:r>
              <a:rPr lang="en-CA"/>
              <a:t>} – to convert data to time series object that allows to use packages within the Tidyverse library (such as {dplyr}</a:t>
            </a:r>
          </a:p>
          <a:p>
            <a:r>
              <a:rPr lang="en-CA"/>
              <a:t>{</a:t>
            </a:r>
            <a:r>
              <a:rPr lang="en-CA">
                <a:hlinkClick r:id="rId4"/>
              </a:rPr>
              <a:t>lubridate</a:t>
            </a:r>
            <a:r>
              <a:rPr lang="en-CA"/>
              <a:t>} – working with dates</a:t>
            </a:r>
          </a:p>
          <a:p>
            <a:r>
              <a:rPr lang="en-CA"/>
              <a:t>{</a:t>
            </a:r>
            <a:r>
              <a:rPr lang="en-CA">
                <a:hlinkClick r:id="rId5"/>
              </a:rPr>
              <a:t>forecast</a:t>
            </a:r>
            <a:r>
              <a:rPr lang="en-CA"/>
              <a:t>} – for forecasting functions</a:t>
            </a:r>
          </a:p>
          <a:p>
            <a:r>
              <a:rPr lang="en-CA"/>
              <a:t>{</a:t>
            </a:r>
            <a:r>
              <a:rPr lang="en-CA">
                <a:hlinkClick r:id="rId6"/>
              </a:rPr>
              <a:t>urca</a:t>
            </a:r>
            <a:r>
              <a:rPr lang="en-CA"/>
              <a:t>} – for unit root and cointegration tests</a:t>
            </a:r>
          </a:p>
          <a:p>
            <a:r>
              <a:rPr lang="en-CA"/>
              <a:t>{</a:t>
            </a:r>
            <a:r>
              <a:rPr lang="en-CA">
                <a:hlinkClick r:id="rId7"/>
              </a:rPr>
              <a:t>var</a:t>
            </a:r>
            <a:r>
              <a:rPr lang="en-CA"/>
              <a:t>} – for VAR modelling </a:t>
            </a:r>
          </a:p>
        </p:txBody>
      </p:sp>
    </p:spTree>
    <p:extLst>
      <p:ext uri="{BB962C8B-B14F-4D97-AF65-F5344CB8AC3E}">
        <p14:creationId xmlns:p14="http://schemas.microsoft.com/office/powerpoint/2010/main" val="25914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0721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3FC3A78D-EAAA-41AC-A941-A462738759BD}"/>
    </a:ext>
  </a:extLst>
</a:theme>
</file>

<file path=ppt/theme/theme2.xml><?xml version="1.0" encoding="utf-8"?>
<a:theme xmlns:a="http://schemas.openxmlformats.org/drawingml/2006/main" name="Blu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05998B78-6AC2-4DC1-B7C9-1CD0A75B8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9548E-E89B-4F1C-B597-2392A650D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8A2789-2E95-4681-9032-9F7F952F3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4FCBE-0C13-4DF0-9AA3-D4CCAC90DC77}">
  <ds:schemaRefs>
    <ds:schemaRef ds:uri="http://purl.org/dc/terms/"/>
    <ds:schemaRef ds:uri="360018dd-41eb-4458-b1d4-4b46a95a2b02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c008993-a31f-4b40-b1f3-88dd9c6e192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417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Open Sans SemiBold</vt:lpstr>
      <vt:lpstr>White MFRE Template</vt:lpstr>
      <vt:lpstr>Blue MFRE Template</vt:lpstr>
      <vt:lpstr>R Bootcamp</vt:lpstr>
      <vt:lpstr>Frequently used packages</vt:lpstr>
      <vt:lpstr>Frequently used packages</vt:lpstr>
      <vt:lpstr>Frequently used packages</vt:lpstr>
      <vt:lpstr>Frequently used packages</vt:lpstr>
      <vt:lpstr>Frequently used packages</vt:lpstr>
      <vt:lpstr>Frequently used packages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642</cp:revision>
  <dcterms:created xsi:type="dcterms:W3CDTF">2020-06-08T21:42:39Z</dcterms:created>
  <dcterms:modified xsi:type="dcterms:W3CDTF">2022-04-18T07:29:44Z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