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207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0388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9991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38113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9303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28455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4418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8804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5659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8155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11/20/2020</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9929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11/20/2020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46934108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9"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mfrisch87.github.io/MovieTrailerMatchUp/" TargetMode="External"/><Relationship Id="rId2" Type="http://schemas.openxmlformats.org/officeDocument/2006/relationships/hyperlink" Target="https://github.com/mfrisch87/MovieTrailerMatchUp"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877F56-5519-4C0F-9B5D-CE5198034C3F}"/>
              </a:ext>
            </a:extLst>
          </p:cNvPr>
          <p:cNvPicPr>
            <a:picLocks noChangeAspect="1"/>
          </p:cNvPicPr>
          <p:nvPr/>
        </p:nvPicPr>
        <p:blipFill rotWithShape="1">
          <a:blip r:embed="rId2"/>
          <a:srcRect r="-2" b="327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C8494C5-ED44-4EAD-9213-4FBAA4BB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84328" y="294220"/>
            <a:ext cx="7957039" cy="1733178"/>
          </a:xfrm>
        </p:spPr>
        <p:txBody>
          <a:bodyPr anchor="b">
            <a:normAutofit/>
          </a:bodyPr>
          <a:lstStyle/>
          <a:p>
            <a:r>
              <a:rPr lang="tr-TR" sz="6000" dirty="0">
                <a:solidFill>
                  <a:srgbClr val="FFFFFF"/>
                </a:solidFill>
                <a:latin typeface="Garamond" panose="02020404030301010803" pitchFamily="18" charset="0"/>
                <a:ea typeface="PMingLiU-ExtB"/>
                <a:cs typeface="Segoe UI Light"/>
              </a:rPr>
              <a:t>Movie Trailer MatchUp</a:t>
            </a:r>
            <a:r>
              <a:rPr lang="en-US" b="0" i="0" dirty="0">
                <a:effectLst/>
                <a:latin typeface="Garamond" panose="02020404030301010803" pitchFamily="18" charset="0"/>
              </a:rPr>
              <a:t>™</a:t>
            </a:r>
            <a:endParaRPr lang="tr-TR" dirty="0">
              <a:solidFill>
                <a:srgbClr val="FFFFFF"/>
              </a:solidFill>
              <a:latin typeface="Garamond" panose="02020404030301010803" pitchFamily="18" charset="0"/>
              <a:ea typeface="PMingLiU-ExtB"/>
              <a:cs typeface="Segoe UI Light"/>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353301" y="2620680"/>
            <a:ext cx="7489780" cy="999450"/>
          </a:xfrm>
        </p:spPr>
        <p:txBody>
          <a:bodyPr vert="horz" lIns="91440" tIns="45720" rIns="91440" bIns="45720" rtlCol="0" anchor="t">
            <a:noAutofit/>
          </a:bodyPr>
          <a:lstStyle/>
          <a:p>
            <a:r>
              <a:rPr lang="tr-TR" sz="2000" dirty="0">
                <a:solidFill>
                  <a:srgbClr val="FFFFFF"/>
                </a:solidFill>
                <a:latin typeface="Garamond" panose="02020404030301010803" pitchFamily="18" charset="0"/>
              </a:rPr>
              <a:t>A </a:t>
            </a:r>
            <a:r>
              <a:rPr lang="tr-TR" sz="2000" dirty="0" err="1">
                <a:solidFill>
                  <a:srgbClr val="FFFFFF"/>
                </a:solidFill>
                <a:latin typeface="Garamond" panose="02020404030301010803" pitchFamily="18" charset="0"/>
              </a:rPr>
              <a:t>synthesis</a:t>
            </a:r>
            <a:r>
              <a:rPr lang="tr-TR" sz="2000" dirty="0">
                <a:solidFill>
                  <a:srgbClr val="FFFFFF"/>
                </a:solidFill>
                <a:latin typeface="Garamond" panose="02020404030301010803" pitchFamily="18" charset="0"/>
              </a:rPr>
              <a:t> of </a:t>
            </a:r>
            <a:r>
              <a:rPr lang="tr-TR" sz="2000" dirty="0" err="1">
                <a:solidFill>
                  <a:srgbClr val="FFFFFF"/>
                </a:solidFill>
                <a:latin typeface="Garamond" panose="02020404030301010803" pitchFamily="18" charset="0"/>
              </a:rPr>
              <a:t>cinematic</a:t>
            </a:r>
            <a:r>
              <a:rPr lang="tr-TR" sz="2000" dirty="0">
                <a:solidFill>
                  <a:srgbClr val="FFFFFF"/>
                </a:solidFill>
                <a:latin typeface="Garamond" panose="02020404030301010803" pitchFamily="18" charset="0"/>
              </a:rPr>
              <a:t> </a:t>
            </a:r>
            <a:r>
              <a:rPr lang="tr-TR" sz="2000" dirty="0" err="1">
                <a:solidFill>
                  <a:srgbClr val="FFFFFF"/>
                </a:solidFill>
                <a:latin typeface="Garamond" panose="02020404030301010803" pitchFamily="18" charset="0"/>
              </a:rPr>
              <a:t>Desires</a:t>
            </a:r>
            <a:endParaRPr lang="tr-TR" sz="2000" dirty="0">
              <a:solidFill>
                <a:srgbClr val="FFFFFF"/>
              </a:solidFill>
              <a:latin typeface="Garamond" panose="02020404030301010803" pitchFamily="18" charset="0"/>
            </a:endParaRPr>
          </a:p>
          <a:p>
            <a:pPr>
              <a:lnSpc>
                <a:spcPct val="110000"/>
              </a:lnSpc>
            </a:pPr>
            <a:r>
              <a:rPr lang="tr-TR" sz="2000" dirty="0" err="1">
                <a:solidFill>
                  <a:srgbClr val="FFFFFF"/>
                </a:solidFill>
                <a:latin typeface="Garamond" panose="02020404030301010803" pitchFamily="18" charset="0"/>
              </a:rPr>
              <a:t>Born</a:t>
            </a:r>
            <a:r>
              <a:rPr lang="tr-TR" sz="2000" dirty="0">
                <a:solidFill>
                  <a:srgbClr val="FFFFFF"/>
                </a:solidFill>
                <a:latin typeface="Garamond" panose="02020404030301010803" pitchFamily="18" charset="0"/>
              </a:rPr>
              <a:t> of a </a:t>
            </a:r>
            <a:r>
              <a:rPr lang="tr-TR" sz="2000" dirty="0" err="1">
                <a:solidFill>
                  <a:srgbClr val="FFFFFF"/>
                </a:solidFill>
                <a:latin typeface="Garamond" panose="02020404030301010803" pitchFamily="18" charset="0"/>
              </a:rPr>
              <a:t>passion</a:t>
            </a:r>
            <a:r>
              <a:rPr lang="tr-TR" sz="2000" dirty="0">
                <a:solidFill>
                  <a:srgbClr val="FFFFFF"/>
                </a:solidFill>
                <a:latin typeface="Garamond" panose="02020404030301010803" pitchFamily="18" charset="0"/>
              </a:rPr>
              <a:t> </a:t>
            </a:r>
            <a:r>
              <a:rPr lang="tr-TR" sz="2000" dirty="0" err="1">
                <a:solidFill>
                  <a:srgbClr val="FFFFFF"/>
                </a:solidFill>
                <a:latin typeface="Garamond" panose="02020404030301010803" pitchFamily="18" charset="0"/>
              </a:rPr>
              <a:t>for</a:t>
            </a:r>
            <a:r>
              <a:rPr lang="tr-TR" sz="2000" dirty="0">
                <a:solidFill>
                  <a:srgbClr val="FFFFFF"/>
                </a:solidFill>
                <a:latin typeface="Garamond" panose="02020404030301010803" pitchFamily="18" charset="0"/>
              </a:rPr>
              <a:t> </a:t>
            </a:r>
            <a:r>
              <a:rPr lang="tr-TR" sz="2000" dirty="0" err="1">
                <a:solidFill>
                  <a:srgbClr val="FFFFFF"/>
                </a:solidFill>
                <a:latin typeface="Garamond" panose="02020404030301010803" pitchFamily="18" charset="0"/>
              </a:rPr>
              <a:t>perfection</a:t>
            </a:r>
            <a:endParaRPr lang="tr-TR" sz="2000" dirty="0">
              <a:solidFill>
                <a:srgbClr val="FFFFFF"/>
              </a:solidFill>
              <a:latin typeface="Garamond" panose="02020404030301010803" pitchFamily="18" charset="0"/>
            </a:endParaRPr>
          </a:p>
        </p:txBody>
      </p: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3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5" name="Rectangle 19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F886-1311-4100-84BA-851A7666A1B8}"/>
              </a:ext>
            </a:extLst>
          </p:cNvPr>
          <p:cNvSpPr>
            <a:spLocks noGrp="1"/>
          </p:cNvSpPr>
          <p:nvPr>
            <p:ph type="title"/>
          </p:nvPr>
        </p:nvSpPr>
        <p:spPr>
          <a:xfrm>
            <a:off x="878425" y="246841"/>
            <a:ext cx="8675712" cy="981892"/>
          </a:xfrm>
        </p:spPr>
        <p:txBody>
          <a:bodyPr vert="horz" lIns="91440" tIns="45720" rIns="91440" bIns="45720" rtlCol="0" anchor="ctr">
            <a:normAutofit/>
          </a:bodyPr>
          <a:lstStyle/>
          <a:p>
            <a:r>
              <a:rPr lang="en-US" sz="5400" b="1" kern="1200" dirty="0">
                <a:latin typeface="Garamond"/>
              </a:rPr>
              <a:t>In these uncertain times...</a:t>
            </a:r>
          </a:p>
        </p:txBody>
      </p:sp>
      <p:sp>
        <p:nvSpPr>
          <p:cNvPr id="197" name="Rectangle 19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group of people sitting in front of a crowd posing for the camera&#10;&#10;Description automatically generated">
            <a:extLst>
              <a:ext uri="{FF2B5EF4-FFF2-40B4-BE49-F238E27FC236}">
                <a16:creationId xmlns:a16="http://schemas.microsoft.com/office/drawing/2014/main" id="{8269235D-D967-4303-BEB4-416AED9F0163}"/>
              </a:ext>
            </a:extLst>
          </p:cNvPr>
          <p:cNvPicPr>
            <a:picLocks noGrp="1" noChangeAspect="1"/>
          </p:cNvPicPr>
          <p:nvPr>
            <p:ph type="pic" idx="1"/>
          </p:nvPr>
        </p:nvPicPr>
        <p:blipFill rotWithShape="1">
          <a:blip r:embed="rId2"/>
          <a:srcRect l="7342" r="1830"/>
          <a:stretch/>
        </p:blipFill>
        <p:spPr>
          <a:xfrm>
            <a:off x="6224610" y="1459567"/>
            <a:ext cx="5955442" cy="4881754"/>
          </a:xfrm>
          <a:prstGeom prst="rect">
            <a:avLst/>
          </a:prstGeom>
        </p:spPr>
      </p:pic>
      <p:grpSp>
        <p:nvGrpSpPr>
          <p:cNvPr id="198" name="Group 19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99"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2BCA6CE3-2153-45FF-92CA-A87031D44D09}"/>
              </a:ext>
            </a:extLst>
          </p:cNvPr>
          <p:cNvSpPr>
            <a:spLocks noGrp="1"/>
          </p:cNvSpPr>
          <p:nvPr>
            <p:ph type="body" sz="half" idx="2"/>
          </p:nvPr>
        </p:nvSpPr>
        <p:spPr>
          <a:xfrm>
            <a:off x="246203" y="2235313"/>
            <a:ext cx="5742335" cy="3392797"/>
          </a:xfrm>
        </p:spPr>
        <p:txBody>
          <a:bodyPr vert="horz" lIns="91440" tIns="45720" rIns="91440" bIns="45720" rtlCol="0" anchor="t">
            <a:normAutofit lnSpcReduction="10000"/>
          </a:bodyPr>
          <a:lstStyle/>
          <a:p>
            <a:r>
              <a:rPr lang="en-US" dirty="0">
                <a:latin typeface="Constantia"/>
              </a:rPr>
              <a:t>...more and more of us are unable to enjoy the past-times that we once took for granted. Bars and restaurants, stadiums, musical venues and theaters, they are all closed or operating at drastically reduced capacities. </a:t>
            </a:r>
          </a:p>
          <a:p>
            <a:r>
              <a:rPr lang="en-US" dirty="0">
                <a:latin typeface="Constantia"/>
              </a:rPr>
              <a:t>And of those whose favorite movie theaters </a:t>
            </a:r>
            <a:r>
              <a:rPr lang="en-US" i="1" dirty="0">
                <a:latin typeface="Constantia"/>
              </a:rPr>
              <a:t>have </a:t>
            </a:r>
            <a:r>
              <a:rPr lang="en-US" dirty="0">
                <a:latin typeface="Constantia"/>
              </a:rPr>
              <a:t>reopened, or are planning on reopening soon, many are choosing to forego risking their lives, or the lives of their loved ones, sitting in a cramped indoor space with sticky floors and a bunch of yahoos who can't agree on how to wear a mask...</a:t>
            </a:r>
          </a:p>
        </p:txBody>
      </p:sp>
      <p:grpSp>
        <p:nvGrpSpPr>
          <p:cNvPr id="242" name="Group 241">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243"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706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600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2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3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5" name="Rectangle 19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F886-1311-4100-84BA-851A7666A1B8}"/>
              </a:ext>
            </a:extLst>
          </p:cNvPr>
          <p:cNvSpPr>
            <a:spLocks noGrp="1"/>
          </p:cNvSpPr>
          <p:nvPr>
            <p:ph type="title"/>
          </p:nvPr>
        </p:nvSpPr>
        <p:spPr>
          <a:xfrm>
            <a:off x="331348" y="246841"/>
            <a:ext cx="10043404" cy="981892"/>
          </a:xfrm>
        </p:spPr>
        <p:txBody>
          <a:bodyPr vert="horz" lIns="91440" tIns="45720" rIns="91440" bIns="45720" rtlCol="0" anchor="ctr">
            <a:normAutofit fontScale="90000"/>
          </a:bodyPr>
          <a:lstStyle/>
          <a:p>
            <a:r>
              <a:rPr lang="en-US" sz="5400" b="1" dirty="0">
                <a:latin typeface="Garamond"/>
              </a:rPr>
              <a:t>…but the story isn't entirely bleak...</a:t>
            </a:r>
            <a:endParaRPr lang="en-US" sz="5400" b="1" kern="1200" dirty="0">
              <a:latin typeface="Garamond"/>
            </a:endParaRPr>
          </a:p>
        </p:txBody>
      </p:sp>
      <p:sp>
        <p:nvSpPr>
          <p:cNvPr id="197" name="Rectangle 19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group of people sitting posing for the camera&#10;&#10;Description automatically generated">
            <a:extLst>
              <a:ext uri="{FF2B5EF4-FFF2-40B4-BE49-F238E27FC236}">
                <a16:creationId xmlns:a16="http://schemas.microsoft.com/office/drawing/2014/main" id="{2E3B4654-0B90-4B7D-A738-4EAAA3379D72}"/>
              </a:ext>
            </a:extLst>
          </p:cNvPr>
          <p:cNvPicPr>
            <a:picLocks noGrp="1" noChangeAspect="1"/>
          </p:cNvPicPr>
          <p:nvPr>
            <p:ph type="pic" idx="1"/>
          </p:nvPr>
        </p:nvPicPr>
        <p:blipFill rotWithShape="1">
          <a:blip r:embed="rId2"/>
          <a:srcRect l="3193" r="3193"/>
          <a:stretch/>
        </p:blipFill>
        <p:spPr>
          <a:xfrm>
            <a:off x="6023342" y="1466117"/>
            <a:ext cx="6172200" cy="4873625"/>
          </a:xfrm>
        </p:spPr>
      </p:pic>
      <p:grpSp>
        <p:nvGrpSpPr>
          <p:cNvPr id="198" name="Group 19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99"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2BCA6CE3-2153-45FF-92CA-A87031D44D09}"/>
              </a:ext>
            </a:extLst>
          </p:cNvPr>
          <p:cNvSpPr>
            <a:spLocks noGrp="1"/>
          </p:cNvSpPr>
          <p:nvPr>
            <p:ph type="body" sz="half" idx="2"/>
          </p:nvPr>
        </p:nvSpPr>
        <p:spPr>
          <a:xfrm>
            <a:off x="148511" y="2235313"/>
            <a:ext cx="5840027" cy="3392797"/>
          </a:xfrm>
        </p:spPr>
        <p:txBody>
          <a:bodyPr vert="horz" lIns="91440" tIns="45720" rIns="91440" bIns="45720" rtlCol="0" anchor="t">
            <a:normAutofit fontScale="92500" lnSpcReduction="10000"/>
          </a:bodyPr>
          <a:lstStyle/>
          <a:p>
            <a:r>
              <a:rPr lang="en-US" dirty="0">
                <a:latin typeface="Constantia"/>
              </a:rPr>
              <a:t>...because Americans are a resilient and adaptable people, capable of making the best out of any situation. When a virus tries to take away </a:t>
            </a:r>
            <a:r>
              <a:rPr lang="en-US" i="1" dirty="0">
                <a:latin typeface="Constantia"/>
              </a:rPr>
              <a:t>our </a:t>
            </a:r>
            <a:r>
              <a:rPr lang="en-US" dirty="0">
                <a:latin typeface="Constantia"/>
              </a:rPr>
              <a:t>movie theater, we stand tall, sit down on our couches, and bring that theater into our living rooms. </a:t>
            </a:r>
          </a:p>
          <a:p>
            <a:r>
              <a:rPr lang="en-US" dirty="0">
                <a:latin typeface="Constantia"/>
              </a:rPr>
              <a:t>Since the pandemic began, media consumption is at an all-time high. Films like </a:t>
            </a:r>
            <a:r>
              <a:rPr lang="en-US" i="1" dirty="0">
                <a:latin typeface="Constantia"/>
              </a:rPr>
              <a:t>Mulan </a:t>
            </a:r>
            <a:r>
              <a:rPr lang="en-US" dirty="0">
                <a:latin typeface="Constantia"/>
              </a:rPr>
              <a:t>and </a:t>
            </a:r>
            <a:r>
              <a:rPr lang="en-US" i="1" dirty="0">
                <a:latin typeface="Constantia"/>
              </a:rPr>
              <a:t>Bill &amp; Ted Face the Music </a:t>
            </a:r>
            <a:r>
              <a:rPr lang="en-US" dirty="0">
                <a:latin typeface="Constantia"/>
              </a:rPr>
              <a:t>are going straight to streaming, where they are devoured immediately. Quenching the media-thirst of an increasingly pliable and neurotic clientele is inspiring both the creators and distributors of media to innovate in order to capitalize on an ever-increasing demand.</a:t>
            </a:r>
            <a:endParaRPr lang="en-US" i="1" dirty="0">
              <a:latin typeface="Avenir Next LT Pro"/>
            </a:endParaRPr>
          </a:p>
        </p:txBody>
      </p:sp>
      <p:grpSp>
        <p:nvGrpSpPr>
          <p:cNvPr id="242" name="Group 241">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243"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5426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2000" fill="hold"/>
                                        <p:tgtEl>
                                          <p:spTgt spid="9"/>
                                        </p:tgtEl>
                                        <p:attrNameLst>
                                          <p:attrName>ppt_w</p:attrName>
                                        </p:attrNameLst>
                                      </p:cBhvr>
                                      <p:tavLst>
                                        <p:tav tm="0">
                                          <p:val>
                                            <p:fltVal val="0"/>
                                          </p:val>
                                        </p:tav>
                                        <p:tav tm="100000">
                                          <p:val>
                                            <p:strVal val="#ppt_w"/>
                                          </p:val>
                                        </p:tav>
                                      </p:tavLst>
                                    </p:anim>
                                    <p:anim calcmode="lin" valueType="num">
                                      <p:cBhvr>
                                        <p:cTn id="13" dur="2000" fill="hold"/>
                                        <p:tgtEl>
                                          <p:spTgt spid="9"/>
                                        </p:tgtEl>
                                        <p:attrNameLst>
                                          <p:attrName>ppt_h</p:attrName>
                                        </p:attrNameLst>
                                      </p:cBhvr>
                                      <p:tavLst>
                                        <p:tav tm="0">
                                          <p:val>
                                            <p:fltVal val="0"/>
                                          </p:val>
                                        </p:tav>
                                        <p:tav tm="100000">
                                          <p:val>
                                            <p:strVal val="#ppt_h"/>
                                          </p:val>
                                        </p:tav>
                                      </p:tavLst>
                                    </p:anim>
                                    <p:anim calcmode="lin" valueType="num">
                                      <p:cBhvr>
                                        <p:cTn id="14" dur="2000" fill="hold"/>
                                        <p:tgtEl>
                                          <p:spTgt spid="9"/>
                                        </p:tgtEl>
                                        <p:attrNameLst>
                                          <p:attrName>style.rotation</p:attrName>
                                        </p:attrNameLst>
                                      </p:cBhvr>
                                      <p:tavLst>
                                        <p:tav tm="0">
                                          <p:val>
                                            <p:fltVal val="90"/>
                                          </p:val>
                                        </p:tav>
                                        <p:tav tm="100000">
                                          <p:val>
                                            <p:fltVal val="0"/>
                                          </p:val>
                                        </p:tav>
                                      </p:tavLst>
                                    </p:anim>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34">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3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95" name="Rectangle 19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F886-1311-4100-84BA-851A7666A1B8}"/>
              </a:ext>
            </a:extLst>
          </p:cNvPr>
          <p:cNvSpPr>
            <a:spLocks noGrp="1"/>
          </p:cNvSpPr>
          <p:nvPr>
            <p:ph type="title"/>
          </p:nvPr>
        </p:nvSpPr>
        <p:spPr>
          <a:xfrm>
            <a:off x="1526928" y="366059"/>
            <a:ext cx="10043404" cy="981892"/>
          </a:xfrm>
        </p:spPr>
        <p:txBody>
          <a:bodyPr vert="horz" lIns="91440" tIns="45720" rIns="91440" bIns="45720" rtlCol="0" anchor="ctr">
            <a:normAutofit/>
          </a:bodyPr>
          <a:lstStyle/>
          <a:p>
            <a:r>
              <a:rPr lang="en-US" sz="4900" dirty="0">
                <a:latin typeface="Garamond" panose="02020404030301010803" pitchFamily="18" charset="0"/>
              </a:rPr>
              <a:t>Enter: Movie Trailer </a:t>
            </a:r>
            <a:r>
              <a:rPr lang="en-US" sz="4900" dirty="0" err="1">
                <a:latin typeface="Garamond" panose="02020404030301010803" pitchFamily="18" charset="0"/>
              </a:rPr>
              <a:t>MatchUp</a:t>
            </a:r>
            <a:r>
              <a:rPr lang="en-US" sz="4900" dirty="0">
                <a:latin typeface="Garamond" panose="02020404030301010803" pitchFamily="18" charset="0"/>
              </a:rPr>
              <a:t>.</a:t>
            </a:r>
          </a:p>
        </p:txBody>
      </p:sp>
      <p:sp>
        <p:nvSpPr>
          <p:cNvPr id="197" name="Rectangle 19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99"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2BCA6CE3-2153-45FF-92CA-A87031D44D09}"/>
              </a:ext>
            </a:extLst>
          </p:cNvPr>
          <p:cNvSpPr>
            <a:spLocks noGrp="1"/>
          </p:cNvSpPr>
          <p:nvPr>
            <p:ph type="body" sz="half" idx="2"/>
          </p:nvPr>
        </p:nvSpPr>
        <p:spPr>
          <a:xfrm>
            <a:off x="6432436" y="2198883"/>
            <a:ext cx="5497684" cy="3392797"/>
          </a:xfrm>
        </p:spPr>
        <p:txBody>
          <a:bodyPr vert="horz" lIns="91440" tIns="45720" rIns="91440" bIns="45720" rtlCol="0" anchor="t">
            <a:normAutofit/>
          </a:bodyPr>
          <a:lstStyle/>
          <a:p>
            <a:r>
              <a:rPr lang="en-US" dirty="0">
                <a:latin typeface="Constantia"/>
              </a:rPr>
              <a:t>Behind Movie Trailer </a:t>
            </a:r>
            <a:r>
              <a:rPr lang="en-US" dirty="0" err="1">
                <a:latin typeface="Constantia"/>
              </a:rPr>
              <a:t>MatchUp</a:t>
            </a:r>
            <a:r>
              <a:rPr lang="en-US" b="0" i="0" dirty="0">
                <a:solidFill>
                  <a:srgbClr val="4D5156"/>
                </a:solidFill>
                <a:effectLst/>
                <a:latin typeface="Constantia" panose="02030602050306030303" pitchFamily="18" charset="0"/>
              </a:rPr>
              <a:t>™ lies a plucky team of young developers connected by a deep desire to make finding their favorite movie trailers just a litt</a:t>
            </a:r>
            <a:r>
              <a:rPr lang="en-US" dirty="0">
                <a:solidFill>
                  <a:srgbClr val="4D5156"/>
                </a:solidFill>
                <a:latin typeface="Constantia" panose="02030602050306030303" pitchFamily="18" charset="0"/>
              </a:rPr>
              <a:t>le bit easier. Their application creates a hub of sorts where a user is able to access a variety of movies associated with their search query and have instant access to the most relevant movie trailer associated with each result. It’s a great way to discover new content related to your favorite movie franchises, and a fun way to spend the afternoon when you’re stuck indoors!</a:t>
            </a:r>
            <a:endParaRPr lang="en-US" dirty="0">
              <a:latin typeface="Constantia" panose="02030602050306030303" pitchFamily="18" charset="0"/>
            </a:endParaRPr>
          </a:p>
        </p:txBody>
      </p:sp>
      <p:grpSp>
        <p:nvGrpSpPr>
          <p:cNvPr id="242" name="Group 241">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243"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 name="Picture Placeholder 15">
            <a:extLst>
              <a:ext uri="{FF2B5EF4-FFF2-40B4-BE49-F238E27FC236}">
                <a16:creationId xmlns:a16="http://schemas.microsoft.com/office/drawing/2014/main" id="{EA75742F-ED9A-4CB8-8992-4DC489BDF88B}"/>
              </a:ext>
            </a:extLst>
          </p:cNvPr>
          <p:cNvPicPr preferRelativeResize="0">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61881" y="1327388"/>
            <a:ext cx="5942182" cy="5530612"/>
          </a:xfrm>
        </p:spPr>
      </p:pic>
    </p:spTree>
    <p:extLst>
      <p:ext uri="{BB962C8B-B14F-4D97-AF65-F5344CB8AC3E}">
        <p14:creationId xmlns:p14="http://schemas.microsoft.com/office/powerpoint/2010/main" val="267347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3000"/>
                                        <p:tgtEl>
                                          <p:spTgt spid="16"/>
                                        </p:tgtEl>
                                      </p:cBhvr>
                                    </p:animEffect>
                                    <p:anim calcmode="lin" valueType="num">
                                      <p:cBhvr>
                                        <p:cTn id="14" dur="3000" fill="hold"/>
                                        <p:tgtEl>
                                          <p:spTgt spid="16"/>
                                        </p:tgtEl>
                                        <p:attrNameLst>
                                          <p:attrName>ppt_x</p:attrName>
                                        </p:attrNameLst>
                                      </p:cBhvr>
                                      <p:tavLst>
                                        <p:tav tm="0">
                                          <p:val>
                                            <p:strVal val="#ppt_x"/>
                                          </p:val>
                                        </p:tav>
                                        <p:tav tm="100000">
                                          <p:val>
                                            <p:strVal val="#ppt_x"/>
                                          </p:val>
                                        </p:tav>
                                      </p:tavLst>
                                    </p:anim>
                                    <p:anim calcmode="lin" valueType="num">
                                      <p:cBhvr>
                                        <p:cTn id="15" dur="3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urned on projector">
            <a:extLst>
              <a:ext uri="{FF2B5EF4-FFF2-40B4-BE49-F238E27FC236}">
                <a16:creationId xmlns:a16="http://schemas.microsoft.com/office/drawing/2014/main" id="{6D70FD12-6930-45AC-9BC5-BD03BCEFAB71}"/>
              </a:ext>
            </a:extLst>
          </p:cNvPr>
          <p:cNvPicPr>
            <a:picLocks noGrp="1" noChangeAspect="1" noChangeArrowheads="1"/>
          </p:cNvPicPr>
          <p:nvPr>
            <p:ph type="pic" idx="1"/>
          </p:nvPr>
        </p:nvPicPr>
        <p:blipFill rotWithShape="1">
          <a:blip r:embed="rId2">
            <a:alphaModFix amt="60000"/>
            <a:extLst>
              <a:ext uri="{28A0092B-C50C-407E-A947-70E740481C1C}">
                <a14:useLocalDpi xmlns:a14="http://schemas.microsoft.com/office/drawing/2010/main" val="0"/>
              </a:ext>
            </a:extLst>
          </a:blip>
          <a:srcRect l="8701" r="39892" b="-1"/>
          <a:stretch/>
        </p:blipFill>
        <p:spPr bwMode="auto">
          <a:xfrm>
            <a:off x="-1" y="1"/>
            <a:ext cx="5295331" cy="6875834"/>
          </a:xfrm>
          <a:prstGeom prst="rect">
            <a:avLst/>
          </a:prstGeom>
          <a:noFill/>
          <a:effectLst>
            <a:outerShdw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5B10AA-D41D-4FD4-96F8-3AA8E2EFCFDE}"/>
              </a:ext>
            </a:extLst>
          </p:cNvPr>
          <p:cNvSpPr>
            <a:spLocks noGrp="1"/>
          </p:cNvSpPr>
          <p:nvPr>
            <p:ph type="title"/>
          </p:nvPr>
        </p:nvSpPr>
        <p:spPr>
          <a:xfrm>
            <a:off x="535681" y="418922"/>
            <a:ext cx="4223965" cy="1099475"/>
          </a:xfrm>
        </p:spPr>
        <p:txBody>
          <a:bodyPr vert="horz" lIns="91440" tIns="45720" rIns="91440" bIns="45720" rtlCol="0" anchor="ctr">
            <a:normAutofit/>
          </a:bodyPr>
          <a:lstStyle/>
          <a:p>
            <a:pPr algn="ctr"/>
            <a:r>
              <a:rPr lang="en-US" sz="6000" b="1" kern="1200" dirty="0">
                <a:solidFill>
                  <a:srgbClr val="FFFFFF"/>
                </a:solidFill>
                <a:latin typeface="Garamond" panose="02020404030301010803" pitchFamily="18" charset="0"/>
              </a:rPr>
              <a:t>Concept</a:t>
            </a:r>
          </a:p>
        </p:txBody>
      </p:sp>
      <p:sp>
        <p:nvSpPr>
          <p:cNvPr id="4" name="Text Placeholder 3">
            <a:extLst>
              <a:ext uri="{FF2B5EF4-FFF2-40B4-BE49-F238E27FC236}">
                <a16:creationId xmlns:a16="http://schemas.microsoft.com/office/drawing/2014/main" id="{71A55510-279F-4D0E-8C21-686138820B28}"/>
              </a:ext>
            </a:extLst>
          </p:cNvPr>
          <p:cNvSpPr>
            <a:spLocks noGrp="1"/>
          </p:cNvSpPr>
          <p:nvPr>
            <p:ph type="body" sz="half" idx="2"/>
          </p:nvPr>
        </p:nvSpPr>
        <p:spPr>
          <a:xfrm>
            <a:off x="5295328" y="1017411"/>
            <a:ext cx="5635337" cy="4841013"/>
          </a:xfrm>
        </p:spPr>
        <p:txBody>
          <a:bodyPr vert="horz" lIns="91440" tIns="45720" rIns="91440" bIns="45720" rtlCol="0">
            <a:normAutofit fontScale="62500" lnSpcReduction="20000"/>
          </a:bodyPr>
          <a:lstStyle/>
          <a:p>
            <a:pPr marL="742950" lvl="1" indent="-285750">
              <a:lnSpc>
                <a:spcPct val="200000"/>
              </a:lnSpc>
              <a:buFont typeface="Arial" panose="020B0604020202020204" pitchFamily="34" charset="0"/>
              <a:buChar char="•"/>
            </a:pPr>
            <a:r>
              <a:rPr lang="en-US" sz="2800" dirty="0">
                <a:latin typeface="Constantia" panose="02030602050306030303" pitchFamily="18" charset="0"/>
              </a:rPr>
              <a:t>FIRST the user enters their chosen movie or television series into the search bar.</a:t>
            </a:r>
          </a:p>
          <a:p>
            <a:pPr marL="742950" lvl="1" indent="-285750">
              <a:lnSpc>
                <a:spcPct val="200000"/>
              </a:lnSpc>
              <a:buFont typeface="Arial" panose="020B0604020202020204" pitchFamily="34" charset="0"/>
              <a:buChar char="•"/>
            </a:pPr>
            <a:r>
              <a:rPr lang="en-US" sz="2800" dirty="0">
                <a:latin typeface="Constantia" panose="02030602050306030303" pitchFamily="18" charset="0"/>
              </a:rPr>
              <a:t>THEN  they are provided a list of eight results related to their search.</a:t>
            </a:r>
          </a:p>
          <a:p>
            <a:pPr marL="742950" lvl="1" indent="-285750">
              <a:lnSpc>
                <a:spcPct val="200000"/>
              </a:lnSpc>
              <a:buFont typeface="Arial" panose="020B0604020202020204" pitchFamily="34" charset="0"/>
              <a:buChar char="•"/>
            </a:pPr>
            <a:r>
              <a:rPr lang="en-US" sz="2800" dirty="0">
                <a:latin typeface="Constantia" panose="02030602050306030303" pitchFamily="18" charset="0"/>
              </a:rPr>
              <a:t>EACH of the results includes the relevant title, year, and poster.</a:t>
            </a:r>
          </a:p>
          <a:p>
            <a:pPr marL="742950" lvl="1" indent="-285750">
              <a:lnSpc>
                <a:spcPct val="200000"/>
              </a:lnSpc>
              <a:buFont typeface="Arial" panose="020B0604020202020204" pitchFamily="34" charset="0"/>
              <a:buChar char="•"/>
            </a:pPr>
            <a:r>
              <a:rPr lang="en-US" sz="2800" dirty="0">
                <a:latin typeface="Constantia" panose="02030602050306030303" pitchFamily="18" charset="0"/>
              </a:rPr>
              <a:t>WHEN the user clicks on a poster they are shown the most relevant movie trailer associated with their choice.</a:t>
            </a:r>
          </a:p>
          <a:p>
            <a:pPr marL="742950" lvl="1" indent="-285750">
              <a:buFont typeface="Arial" panose="020B0604020202020204" pitchFamily="34" charset="0"/>
              <a:buChar char="•"/>
            </a:pPr>
            <a:endParaRPr lang="en-US" dirty="0">
              <a:latin typeface="Constantia" panose="02030602050306030303" pitchFamily="18" charset="0"/>
            </a:endParaRPr>
          </a:p>
        </p:txBody>
      </p:sp>
    </p:spTree>
    <p:extLst>
      <p:ext uri="{BB962C8B-B14F-4D97-AF65-F5344CB8AC3E}">
        <p14:creationId xmlns:p14="http://schemas.microsoft.com/office/powerpoint/2010/main" val="36730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erson writing on white paper">
            <a:extLst>
              <a:ext uri="{FF2B5EF4-FFF2-40B4-BE49-F238E27FC236}">
                <a16:creationId xmlns:a16="http://schemas.microsoft.com/office/drawing/2014/main" id="{029DDE71-1E2C-4DD9-865A-FEF8159A153B}"/>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3041" r="23041"/>
          <a:stretch/>
        </p:blipFill>
        <p:spPr bwMode="auto">
          <a:xfrm>
            <a:off x="6645834" y="1"/>
            <a:ext cx="5546166" cy="6866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0A3838-393D-43D3-94BD-83D45AB39D68}"/>
              </a:ext>
            </a:extLst>
          </p:cNvPr>
          <p:cNvSpPr>
            <a:spLocks noGrp="1"/>
          </p:cNvSpPr>
          <p:nvPr>
            <p:ph type="title"/>
          </p:nvPr>
        </p:nvSpPr>
        <p:spPr>
          <a:xfrm>
            <a:off x="6863462" y="212436"/>
            <a:ext cx="5110909" cy="1036187"/>
          </a:xfrm>
        </p:spPr>
        <p:txBody>
          <a:bodyPr vert="horz" lIns="91440" tIns="45720" rIns="91440" bIns="45720" rtlCol="0" anchor="ctr">
            <a:normAutofit/>
          </a:bodyPr>
          <a:lstStyle/>
          <a:p>
            <a:pPr algn="ctr"/>
            <a:r>
              <a:rPr lang="en-US" sz="6000" b="1" kern="1200" dirty="0">
                <a:solidFill>
                  <a:schemeClr val="bg1"/>
                </a:solidFill>
                <a:latin typeface="Garamond" panose="02020404030301010803" pitchFamily="18" charset="0"/>
              </a:rPr>
              <a:t>The Process</a:t>
            </a:r>
          </a:p>
        </p:txBody>
      </p:sp>
      <p:sp>
        <p:nvSpPr>
          <p:cNvPr id="5" name="Text Placeholder 3">
            <a:extLst>
              <a:ext uri="{FF2B5EF4-FFF2-40B4-BE49-F238E27FC236}">
                <a16:creationId xmlns:a16="http://schemas.microsoft.com/office/drawing/2014/main" id="{471EDC21-351C-4DBB-AACC-7228B0156D70}"/>
              </a:ext>
            </a:extLst>
          </p:cNvPr>
          <p:cNvSpPr txBox="1">
            <a:spLocks/>
          </p:cNvSpPr>
          <p:nvPr/>
        </p:nvSpPr>
        <p:spPr>
          <a:xfrm>
            <a:off x="0" y="0"/>
            <a:ext cx="6645834" cy="6858000"/>
          </a:xfrm>
          <a:prstGeom prst="rect">
            <a:avLst/>
          </a:prstGeom>
          <a:solidFill>
            <a:schemeClr val="tx1"/>
          </a:solidFill>
        </p:spPr>
        <p:txBody>
          <a:bodyPr vert="horz" lIns="0" tIns="0" rIns="457200" bIns="0" rtlCol="0">
            <a:normAutofit fontScale="62500" lnSpcReduction="20000"/>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lvl="1" algn="ctr">
              <a:lnSpc>
                <a:spcPct val="14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ctr">
              <a:lnSpc>
                <a:spcPct val="14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ctr">
              <a:lnSpc>
                <a:spcPct val="14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ctr">
              <a:lnSpc>
                <a:spcPct val="14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ctr">
              <a:lnSpc>
                <a:spcPct val="140000"/>
              </a:lnSpc>
            </a:pPr>
            <a:r>
              <a:rPr lang="en-US" sz="2600" b="1" dirty="0">
                <a:solidFill>
                  <a:schemeClr val="bg1"/>
                </a:solidFill>
                <a:latin typeface="Adobe Gothic Std B" panose="020B0800000000000000" pitchFamily="34" charset="-128"/>
                <a:ea typeface="Adobe Gothic Std B" panose="020B0800000000000000" pitchFamily="34" charset="-128"/>
              </a:rPr>
              <a:t>APIs</a:t>
            </a:r>
            <a:r>
              <a:rPr lang="en-US" sz="1900" b="1" u="sng" dirty="0">
                <a:solidFill>
                  <a:schemeClr val="bg1"/>
                </a:solidFill>
                <a:latin typeface="Adobe Gothic Std B" panose="020B0800000000000000" pitchFamily="34" charset="-128"/>
                <a:ea typeface="Adobe Gothic Std B" panose="020B0800000000000000" pitchFamily="34" charset="-128"/>
              </a:rPr>
              <a:t> </a:t>
            </a:r>
          </a:p>
          <a:p>
            <a:pPr lvl="1" algn="ctr">
              <a:lnSpc>
                <a:spcPct val="140000"/>
              </a:lnSpc>
            </a:pPr>
            <a:r>
              <a:rPr lang="en-US" sz="1900" dirty="0">
                <a:solidFill>
                  <a:schemeClr val="bg1"/>
                </a:solidFill>
                <a:latin typeface="Adobe Gothic Std B" panose="020B0800000000000000" pitchFamily="34" charset="-128"/>
                <a:ea typeface="Adobe Gothic Std B" panose="020B0800000000000000" pitchFamily="34" charset="-128"/>
              </a:rPr>
              <a:t>OMDB / YouTube</a:t>
            </a:r>
          </a:p>
          <a:p>
            <a:pPr lvl="1" algn="ctr">
              <a:lnSpc>
                <a:spcPct val="140000"/>
              </a:lnSpc>
            </a:pPr>
            <a:endParaRPr lang="en-US" sz="100" dirty="0">
              <a:solidFill>
                <a:schemeClr val="bg1"/>
              </a:solidFill>
              <a:latin typeface="Adobe Gothic Std B" panose="020B0800000000000000" pitchFamily="34" charset="-128"/>
              <a:ea typeface="Adobe Gothic Std B" panose="020B0800000000000000" pitchFamily="34" charset="-128"/>
            </a:endParaRPr>
          </a:p>
          <a:p>
            <a:pPr lvl="1" algn="ctr">
              <a:lnSpc>
                <a:spcPct val="140000"/>
              </a:lnSpc>
            </a:pPr>
            <a:r>
              <a:rPr lang="en-US" sz="2600" b="1" dirty="0">
                <a:solidFill>
                  <a:schemeClr val="bg1"/>
                </a:solidFill>
                <a:latin typeface="Adobe Gothic Std B" panose="020B0800000000000000" pitchFamily="34" charset="-128"/>
                <a:ea typeface="Adobe Gothic Std B" panose="020B0800000000000000" pitchFamily="34" charset="-128"/>
              </a:rPr>
              <a:t>Team Leader</a:t>
            </a:r>
          </a:p>
          <a:p>
            <a:pPr lvl="1" algn="ctr">
              <a:lnSpc>
                <a:spcPct val="140000"/>
              </a:lnSpc>
            </a:pPr>
            <a:r>
              <a:rPr lang="en-US" sz="1900" b="0" dirty="0">
                <a:solidFill>
                  <a:schemeClr val="bg1"/>
                </a:solidFill>
                <a:latin typeface="Adobe Gothic Std B" panose="020B0800000000000000" pitchFamily="34" charset="-128"/>
                <a:ea typeface="Adobe Gothic Std B" panose="020B0800000000000000" pitchFamily="34" charset="-128"/>
              </a:rPr>
              <a:t>Daniel Soledad</a:t>
            </a:r>
          </a:p>
          <a:p>
            <a:pPr lvl="1" algn="ctr">
              <a:lnSpc>
                <a:spcPct val="140000"/>
              </a:lnSpc>
            </a:pPr>
            <a:r>
              <a:rPr lang="en-US" sz="100" dirty="0">
                <a:solidFill>
                  <a:schemeClr val="bg1"/>
                </a:solidFill>
                <a:latin typeface="Adobe Gothic Std B" panose="020B0800000000000000" pitchFamily="34" charset="-128"/>
                <a:ea typeface="Adobe Gothic Std B" panose="020B0800000000000000" pitchFamily="34" charset="-128"/>
              </a:rPr>
              <a:t> </a:t>
            </a:r>
            <a:endParaRPr lang="en-US" sz="100" b="0" dirty="0">
              <a:solidFill>
                <a:schemeClr val="bg1"/>
              </a:solidFill>
              <a:latin typeface="Adobe Gothic Std B" panose="020B0800000000000000" pitchFamily="34" charset="-128"/>
              <a:ea typeface="Adobe Gothic Std B" panose="020B0800000000000000" pitchFamily="34" charset="-128"/>
            </a:endParaRPr>
          </a:p>
          <a:p>
            <a:pPr lvl="1" algn="ctr">
              <a:lnSpc>
                <a:spcPct val="140000"/>
              </a:lnSpc>
            </a:pPr>
            <a:r>
              <a:rPr lang="en-US" sz="2600" b="1" dirty="0">
                <a:solidFill>
                  <a:schemeClr val="bg1"/>
                </a:solidFill>
                <a:latin typeface="Adobe Gothic Std B" panose="020B0800000000000000" pitchFamily="34" charset="-128"/>
                <a:ea typeface="Adobe Gothic Std B" panose="020B0800000000000000" pitchFamily="34" charset="-128"/>
              </a:rPr>
              <a:t>Frontend</a:t>
            </a:r>
          </a:p>
          <a:p>
            <a:pPr lvl="1" algn="ctr">
              <a:lnSpc>
                <a:spcPct val="140000"/>
              </a:lnSpc>
            </a:pPr>
            <a:r>
              <a:rPr lang="en-US" sz="1900" b="0" dirty="0">
                <a:solidFill>
                  <a:schemeClr val="bg1"/>
                </a:solidFill>
                <a:latin typeface="Adobe Gothic Std B" panose="020B0800000000000000" pitchFamily="34" charset="-128"/>
                <a:ea typeface="Adobe Gothic Std B" panose="020B0800000000000000" pitchFamily="34" charset="-128"/>
              </a:rPr>
              <a:t>Rachel </a:t>
            </a:r>
            <a:r>
              <a:rPr lang="en-US" sz="1900" b="0" dirty="0" err="1">
                <a:solidFill>
                  <a:schemeClr val="bg1"/>
                </a:solidFill>
                <a:latin typeface="Adobe Gothic Std B" panose="020B0800000000000000" pitchFamily="34" charset="-128"/>
                <a:ea typeface="Adobe Gothic Std B" panose="020B0800000000000000" pitchFamily="34" charset="-128"/>
              </a:rPr>
              <a:t>Vallejos</a:t>
            </a:r>
            <a:r>
              <a:rPr lang="en-US" sz="1900" b="0" dirty="0">
                <a:solidFill>
                  <a:schemeClr val="bg1"/>
                </a:solidFill>
                <a:latin typeface="Adobe Gothic Std B" panose="020B0800000000000000" pitchFamily="34" charset="-128"/>
                <a:ea typeface="Adobe Gothic Std B" panose="020B0800000000000000" pitchFamily="34" charset="-128"/>
              </a:rPr>
              <a:t>  / </a:t>
            </a:r>
            <a:r>
              <a:rPr lang="en-US" sz="1900" b="0" dirty="0" err="1">
                <a:solidFill>
                  <a:schemeClr val="bg1"/>
                </a:solidFill>
                <a:latin typeface="Adobe Gothic Std B" panose="020B0800000000000000" pitchFamily="34" charset="-128"/>
                <a:ea typeface="Adobe Gothic Std B" panose="020B0800000000000000" pitchFamily="34" charset="-128"/>
              </a:rPr>
              <a:t>Akarin</a:t>
            </a:r>
            <a:r>
              <a:rPr lang="en-US" sz="1900" b="0" dirty="0">
                <a:solidFill>
                  <a:schemeClr val="bg1"/>
                </a:solidFill>
                <a:latin typeface="Adobe Gothic Std B" panose="020B0800000000000000" pitchFamily="34" charset="-128"/>
                <a:ea typeface="Adobe Gothic Std B" panose="020B0800000000000000" pitchFamily="34" charset="-128"/>
              </a:rPr>
              <a:t> </a:t>
            </a:r>
            <a:r>
              <a:rPr lang="en-US" sz="1900" b="0" dirty="0" err="1">
                <a:solidFill>
                  <a:schemeClr val="bg1"/>
                </a:solidFill>
                <a:latin typeface="Adobe Gothic Std B" panose="020B0800000000000000" pitchFamily="34" charset="-128"/>
                <a:ea typeface="Adobe Gothic Std B" panose="020B0800000000000000" pitchFamily="34" charset="-128"/>
              </a:rPr>
              <a:t>Jantachotivongs</a:t>
            </a:r>
            <a:r>
              <a:rPr lang="en-US" sz="1900" b="0" dirty="0">
                <a:solidFill>
                  <a:schemeClr val="bg1"/>
                </a:solidFill>
                <a:latin typeface="Adobe Gothic Std B" panose="020B0800000000000000" pitchFamily="34" charset="-128"/>
                <a:ea typeface="Adobe Gothic Std B" panose="020B0800000000000000" pitchFamily="34" charset="-128"/>
              </a:rPr>
              <a:t> </a:t>
            </a:r>
          </a:p>
          <a:p>
            <a:pPr lvl="1" algn="ctr">
              <a:lnSpc>
                <a:spcPct val="140000"/>
              </a:lnSpc>
            </a:pPr>
            <a:r>
              <a:rPr lang="en-US" sz="100" dirty="0">
                <a:solidFill>
                  <a:schemeClr val="bg1"/>
                </a:solidFill>
                <a:latin typeface="Adobe Gothic Std B" panose="020B0800000000000000" pitchFamily="34" charset="-128"/>
                <a:ea typeface="Adobe Gothic Std B" panose="020B0800000000000000" pitchFamily="34" charset="-128"/>
              </a:rPr>
              <a:t> </a:t>
            </a:r>
            <a:endParaRPr lang="en-US" sz="100" b="0" dirty="0">
              <a:solidFill>
                <a:schemeClr val="bg1"/>
              </a:solidFill>
              <a:latin typeface="Adobe Gothic Std B" panose="020B0800000000000000" pitchFamily="34" charset="-128"/>
              <a:ea typeface="Adobe Gothic Std B" panose="020B0800000000000000" pitchFamily="34" charset="-128"/>
            </a:endParaRPr>
          </a:p>
          <a:p>
            <a:pPr lvl="1" algn="ctr">
              <a:lnSpc>
                <a:spcPct val="140000"/>
              </a:lnSpc>
            </a:pPr>
            <a:r>
              <a:rPr lang="en-US" sz="2600" b="1" dirty="0">
                <a:solidFill>
                  <a:schemeClr val="bg1"/>
                </a:solidFill>
                <a:latin typeface="Adobe Gothic Std B" panose="020B0800000000000000" pitchFamily="34" charset="-128"/>
                <a:ea typeface="Adobe Gothic Std B" panose="020B0800000000000000" pitchFamily="34" charset="-128"/>
              </a:rPr>
              <a:t>Backend</a:t>
            </a:r>
          </a:p>
          <a:p>
            <a:pPr lvl="1" algn="ctr">
              <a:lnSpc>
                <a:spcPct val="140000"/>
              </a:lnSpc>
            </a:pPr>
            <a:r>
              <a:rPr lang="en-US" sz="1900" b="0" dirty="0">
                <a:solidFill>
                  <a:schemeClr val="bg1"/>
                </a:solidFill>
                <a:latin typeface="Adobe Gothic Std B" panose="020B0800000000000000" pitchFamily="34" charset="-128"/>
                <a:ea typeface="Adobe Gothic Std B" panose="020B0800000000000000" pitchFamily="34" charset="-128"/>
              </a:rPr>
              <a:t>Michael Frisch / Keenan Reed</a:t>
            </a:r>
            <a:endParaRPr lang="en-US" sz="1900" b="1" dirty="0">
              <a:solidFill>
                <a:schemeClr val="bg1"/>
              </a:solidFill>
              <a:latin typeface="Adobe Gothic Std B" panose="020B0800000000000000" pitchFamily="34" charset="-128"/>
              <a:ea typeface="Adobe Gothic Std B" panose="020B0800000000000000" pitchFamily="34" charset="-128"/>
            </a:endParaRPr>
          </a:p>
          <a:p>
            <a:pPr lvl="1" algn="ctr">
              <a:lnSpc>
                <a:spcPct val="140000"/>
              </a:lnSpc>
            </a:pPr>
            <a:r>
              <a:rPr lang="en-US" sz="100" dirty="0">
                <a:solidFill>
                  <a:schemeClr val="bg1"/>
                </a:solidFill>
                <a:latin typeface="Adobe Gothic Std B" panose="020B0800000000000000" pitchFamily="34" charset="-128"/>
                <a:ea typeface="Adobe Gothic Std B" panose="020B0800000000000000" pitchFamily="34" charset="-128"/>
              </a:rPr>
              <a:t> </a:t>
            </a:r>
          </a:p>
          <a:p>
            <a:pPr lvl="1" algn="ctr">
              <a:lnSpc>
                <a:spcPct val="140000"/>
              </a:lnSpc>
            </a:pPr>
            <a:r>
              <a:rPr lang="en-US" sz="2600" b="1" dirty="0">
                <a:solidFill>
                  <a:schemeClr val="bg1"/>
                </a:solidFill>
                <a:latin typeface="Adobe Gothic Std B" panose="020B0800000000000000" pitchFamily="34" charset="-128"/>
                <a:ea typeface="Adobe Gothic Std B" panose="020B0800000000000000" pitchFamily="34" charset="-128"/>
              </a:rPr>
              <a:t>Challenges</a:t>
            </a:r>
            <a:r>
              <a:rPr lang="en-US" sz="2600" dirty="0">
                <a:solidFill>
                  <a:schemeClr val="bg1"/>
                </a:solidFill>
                <a:latin typeface="Adobe Gothic Std B" panose="020B0800000000000000" pitchFamily="34" charset="-128"/>
                <a:ea typeface="Adobe Gothic Std B" panose="020B0800000000000000" pitchFamily="34" charset="-128"/>
              </a:rPr>
              <a:t> </a:t>
            </a:r>
          </a:p>
          <a:p>
            <a:pPr lvl="1" algn="ctr">
              <a:lnSpc>
                <a:spcPct val="140000"/>
              </a:lnSpc>
            </a:pPr>
            <a:r>
              <a:rPr lang="en-US" sz="1700" dirty="0">
                <a:solidFill>
                  <a:schemeClr val="bg1"/>
                </a:solidFill>
                <a:latin typeface="Adobe Gothic Std B" panose="020B0800000000000000" pitchFamily="34" charset="-128"/>
                <a:ea typeface="Adobe Gothic Std B" panose="020B0800000000000000" pitchFamily="34" charset="-128"/>
              </a:rPr>
              <a:t>- Far too many hours were spent resolving GitHub conflicts.</a:t>
            </a:r>
          </a:p>
          <a:p>
            <a:pPr lvl="1" algn="ctr">
              <a:lnSpc>
                <a:spcPct val="140000"/>
              </a:lnSpc>
            </a:pPr>
            <a:r>
              <a:rPr lang="en-US" sz="200" dirty="0">
                <a:solidFill>
                  <a:schemeClr val="bg1"/>
                </a:solidFill>
                <a:latin typeface="Adobe Gothic Std B" panose="020B0800000000000000" pitchFamily="34" charset="-128"/>
                <a:ea typeface="Adobe Gothic Std B" panose="020B0800000000000000" pitchFamily="34" charset="-128"/>
              </a:rPr>
              <a:t> </a:t>
            </a:r>
          </a:p>
          <a:p>
            <a:pPr lvl="1" algn="ctr">
              <a:lnSpc>
                <a:spcPct val="120000"/>
              </a:lnSpc>
            </a:pPr>
            <a:r>
              <a:rPr lang="en-US" sz="1700" dirty="0">
                <a:solidFill>
                  <a:schemeClr val="bg1"/>
                </a:solidFill>
                <a:latin typeface="Adobe Gothic Std B" panose="020B0800000000000000" pitchFamily="34" charset="-128"/>
                <a:ea typeface="Adobe Gothic Std B" panose="020B0800000000000000" pitchFamily="34" charset="-128"/>
              </a:rPr>
              <a:t>- Learning to communicate clearly, especially when having</a:t>
            </a:r>
          </a:p>
          <a:p>
            <a:pPr lvl="1" algn="ctr">
              <a:lnSpc>
                <a:spcPct val="120000"/>
              </a:lnSpc>
            </a:pPr>
            <a:r>
              <a:rPr lang="en-US" sz="1700" dirty="0">
                <a:solidFill>
                  <a:schemeClr val="bg1"/>
                </a:solidFill>
                <a:latin typeface="Adobe Gothic Std B" panose="020B0800000000000000" pitchFamily="34" charset="-128"/>
                <a:ea typeface="Adobe Gothic Std B" panose="020B0800000000000000" pitchFamily="34" charset="-128"/>
              </a:rPr>
              <a:t>Trouble grasping a difficult concept or technique, was tough at times.</a:t>
            </a:r>
          </a:p>
          <a:p>
            <a:pPr algn="ctr">
              <a:lnSpc>
                <a:spcPct val="140000"/>
              </a:lnSpc>
            </a:pPr>
            <a:r>
              <a:rPr lang="en-US" sz="100" b="1" dirty="0">
                <a:solidFill>
                  <a:schemeClr val="bg1"/>
                </a:solidFill>
                <a:latin typeface="Adobe Gothic Std B" panose="020B0800000000000000" pitchFamily="34" charset="-128"/>
                <a:ea typeface="Adobe Gothic Std B" panose="020B0800000000000000" pitchFamily="34" charset="-128"/>
              </a:rPr>
              <a:t> </a:t>
            </a:r>
          </a:p>
          <a:p>
            <a:pPr lvl="1" algn="ctr">
              <a:lnSpc>
                <a:spcPct val="140000"/>
              </a:lnSpc>
            </a:pPr>
            <a:r>
              <a:rPr lang="en-US" sz="2600" b="1" dirty="0">
                <a:solidFill>
                  <a:schemeClr val="bg1"/>
                </a:solidFill>
                <a:latin typeface="Adobe Gothic Std B" panose="020B0800000000000000" pitchFamily="34" charset="-128"/>
                <a:ea typeface="Adobe Gothic Std B" panose="020B0800000000000000" pitchFamily="34" charset="-128"/>
              </a:rPr>
              <a:t>Successes</a:t>
            </a:r>
          </a:p>
          <a:p>
            <a:pPr lvl="1" algn="ctr">
              <a:lnSpc>
                <a:spcPct val="120000"/>
              </a:lnSpc>
            </a:pPr>
            <a:r>
              <a:rPr lang="en-US" sz="1700" dirty="0">
                <a:solidFill>
                  <a:schemeClr val="bg1"/>
                </a:solidFill>
                <a:latin typeface="Adobe Gothic Std B" panose="020B0800000000000000" pitchFamily="34" charset="-128"/>
                <a:ea typeface="Adobe Gothic Std B" panose="020B0800000000000000" pitchFamily="34" charset="-128"/>
              </a:rPr>
              <a:t>- Team chemistry  came naturally and the open sharing</a:t>
            </a:r>
          </a:p>
          <a:p>
            <a:pPr lvl="1" algn="ctr">
              <a:lnSpc>
                <a:spcPct val="120000"/>
              </a:lnSpc>
            </a:pPr>
            <a:r>
              <a:rPr lang="en-US" sz="1700" dirty="0">
                <a:solidFill>
                  <a:schemeClr val="bg1"/>
                </a:solidFill>
                <a:latin typeface="Adobe Gothic Std B" panose="020B0800000000000000" pitchFamily="34" charset="-128"/>
                <a:ea typeface="Adobe Gothic Std B" panose="020B0800000000000000" pitchFamily="34" charset="-128"/>
              </a:rPr>
              <a:t>of Ideas was crucial to the completion of the application.</a:t>
            </a:r>
          </a:p>
          <a:p>
            <a:pPr lvl="1" algn="ctr">
              <a:lnSpc>
                <a:spcPct val="140000"/>
              </a:lnSpc>
            </a:pPr>
            <a:r>
              <a:rPr lang="en-US" sz="200" dirty="0">
                <a:solidFill>
                  <a:schemeClr val="bg1"/>
                </a:solidFill>
                <a:latin typeface="Adobe Gothic Std B" panose="020B0800000000000000" pitchFamily="34" charset="-128"/>
                <a:ea typeface="Adobe Gothic Std B" panose="020B0800000000000000" pitchFamily="34" charset="-128"/>
              </a:rPr>
              <a:t> </a:t>
            </a:r>
          </a:p>
          <a:p>
            <a:pPr lvl="1" algn="ctr">
              <a:lnSpc>
                <a:spcPct val="140000"/>
              </a:lnSpc>
            </a:pPr>
            <a:r>
              <a:rPr lang="en-US" sz="1700" dirty="0">
                <a:solidFill>
                  <a:schemeClr val="bg1"/>
                </a:solidFill>
                <a:latin typeface="Adobe Gothic Std B" panose="020B0800000000000000" pitchFamily="34" charset="-128"/>
                <a:ea typeface="Adobe Gothic Std B" panose="020B0800000000000000" pitchFamily="34" charset="-128"/>
              </a:rPr>
              <a:t>- Daniel, having the strongest overall grasp of the necessary coding languages, was thrust into the roles of both tutor and lead developer. He performed well and grew noticeably as an educator over the course of the project.</a:t>
            </a:r>
          </a:p>
          <a:p>
            <a:pPr marL="1200150" lvl="2" indent="-285750" algn="ctr">
              <a:lnSpc>
                <a:spcPct val="140000"/>
              </a:lnSpc>
              <a:buFont typeface="Arial" panose="020B0604020202020204" pitchFamily="34" charset="0"/>
              <a:buChar char="•"/>
            </a:pPr>
            <a:endParaRPr lang="en-US" sz="1000" dirty="0">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80336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DEFA62-EF65-4A61-B9BB-CED6F2D3F1E6}"/>
              </a:ext>
            </a:extLst>
          </p:cNvPr>
          <p:cNvSpPr>
            <a:spLocks noGrp="1"/>
          </p:cNvSpPr>
          <p:nvPr>
            <p:ph type="body" sz="half" idx="2"/>
          </p:nvPr>
        </p:nvSpPr>
        <p:spPr>
          <a:xfrm>
            <a:off x="319581" y="874156"/>
            <a:ext cx="5836855" cy="5965371"/>
          </a:xfrm>
        </p:spPr>
        <p:txBody>
          <a:bodyPr>
            <a:normAutofit fontScale="70000" lnSpcReduction="20000"/>
          </a:bodyPr>
          <a:lstStyle/>
          <a:p>
            <a:pPr marL="285750" indent="-285750">
              <a:lnSpc>
                <a:spcPct val="210000"/>
              </a:lnSpc>
              <a:buFont typeface="Arial" panose="020B0604020202020204" pitchFamily="34" charset="0"/>
              <a:buChar char="•"/>
            </a:pPr>
            <a:r>
              <a:rPr lang="en-US" sz="2400" dirty="0">
                <a:latin typeface="Constantia" panose="02030602050306030303" pitchFamily="18" charset="0"/>
              </a:rPr>
              <a:t>In addition to movie trailers we would like to return relevant merchandising options such as comics, clothing, books, and toys.</a:t>
            </a:r>
          </a:p>
          <a:p>
            <a:pPr marL="285750" indent="-285750">
              <a:lnSpc>
                <a:spcPct val="210000"/>
              </a:lnSpc>
              <a:buFont typeface="Arial" panose="020B0604020202020204" pitchFamily="34" charset="0"/>
              <a:buChar char="•"/>
            </a:pPr>
            <a:r>
              <a:rPr lang="en-US" sz="2400" dirty="0">
                <a:latin typeface="Constantia" panose="02030602050306030303" pitchFamily="18" charset="0"/>
              </a:rPr>
              <a:t>If the user enjoys a trailer and wants to watch the full-length film, we want to make that easier for them by providing options describing where it can be found (Hulu, Netflix, YouTube, Amazon Prime, etc.)</a:t>
            </a:r>
            <a:endParaRPr lang="en-US" sz="2000" dirty="0">
              <a:latin typeface="Constantia" panose="02030602050306030303" pitchFamily="18" charset="0"/>
            </a:endParaRPr>
          </a:p>
          <a:p>
            <a:pPr marL="285750" indent="-285750">
              <a:lnSpc>
                <a:spcPct val="210000"/>
              </a:lnSpc>
              <a:buFont typeface="Arial" panose="020B0604020202020204" pitchFamily="34" charset="0"/>
              <a:buChar char="•"/>
            </a:pPr>
            <a:r>
              <a:rPr lang="en-US" sz="2400" dirty="0">
                <a:latin typeface="Constantia" panose="02030602050306030303" pitchFamily="18" charset="0"/>
              </a:rPr>
              <a:t>When the pandemic is over and theaters reopen we plan on being ready and waiting to assist them in finding the nearest theater and facilitating their ticket purchase.</a:t>
            </a:r>
          </a:p>
          <a:p>
            <a:pPr marL="742950" lvl="1" indent="-285750">
              <a:buFont typeface="Arial" panose="020B0604020202020204" pitchFamily="34" charset="0"/>
              <a:buChar char="•"/>
            </a:pPr>
            <a:endParaRPr lang="en-US" dirty="0">
              <a:latin typeface="Constantia" panose="02030602050306030303" pitchFamily="18" charset="0"/>
            </a:endParaRPr>
          </a:p>
          <a:p>
            <a:pPr marL="742950" lvl="1" indent="-285750">
              <a:buFont typeface="Arial" panose="020B0604020202020204" pitchFamily="34" charset="0"/>
              <a:buChar char="•"/>
            </a:pPr>
            <a:endParaRPr lang="en-US" dirty="0">
              <a:latin typeface="Constantia" panose="02030602050306030303" pitchFamily="18" charset="0"/>
            </a:endParaRPr>
          </a:p>
          <a:p>
            <a:pPr marL="742950" lvl="1" indent="-285750">
              <a:buFont typeface="Arial" panose="020B0604020202020204" pitchFamily="34" charset="0"/>
              <a:buChar char="•"/>
            </a:pPr>
            <a:endParaRPr lang="en-US" dirty="0">
              <a:latin typeface="Constantia" panose="02030602050306030303" pitchFamily="18" charset="0"/>
            </a:endParaRPr>
          </a:p>
        </p:txBody>
      </p:sp>
      <p:pic>
        <p:nvPicPr>
          <p:cNvPr id="6" name="Picture Placeholder 5">
            <a:extLst>
              <a:ext uri="{FF2B5EF4-FFF2-40B4-BE49-F238E27FC236}">
                <a16:creationId xmlns:a16="http://schemas.microsoft.com/office/drawing/2014/main" id="{B0F0641D-0EC8-4AAC-B5A2-08E53730C9D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390" b="20390"/>
          <a:stretch>
            <a:fillRect/>
          </a:stretch>
        </p:blipFill>
        <p:spPr>
          <a:xfrm>
            <a:off x="6489472" y="1622245"/>
            <a:ext cx="5702526" cy="5235754"/>
          </a:xfrm>
        </p:spPr>
      </p:pic>
      <p:sp>
        <p:nvSpPr>
          <p:cNvPr id="2" name="Title 1">
            <a:extLst>
              <a:ext uri="{FF2B5EF4-FFF2-40B4-BE49-F238E27FC236}">
                <a16:creationId xmlns:a16="http://schemas.microsoft.com/office/drawing/2014/main" id="{FDDCB793-8DC8-4F15-8AFB-87F2E58A9B1D}"/>
              </a:ext>
            </a:extLst>
          </p:cNvPr>
          <p:cNvSpPr>
            <a:spLocks noGrp="1"/>
          </p:cNvSpPr>
          <p:nvPr>
            <p:ph type="title"/>
          </p:nvPr>
        </p:nvSpPr>
        <p:spPr>
          <a:xfrm>
            <a:off x="6489473" y="0"/>
            <a:ext cx="5702526" cy="1622244"/>
          </a:xfrm>
          <a:noFill/>
          <a:ln>
            <a:noFill/>
          </a:ln>
        </p:spPr>
        <p:txBody>
          <a:bodyPr bIns="182880">
            <a:normAutofit/>
          </a:bodyPr>
          <a:lstStyle/>
          <a:p>
            <a:pPr algn="ctr"/>
            <a:r>
              <a:rPr lang="en-US" sz="4400" b="1" dirty="0">
                <a:ln w="12700" cmpd="sng">
                  <a:noFill/>
                </a:ln>
                <a:solidFill>
                  <a:schemeClr val="tx1"/>
                </a:solidFill>
                <a:latin typeface="Garamond" panose="02020404030301010803" pitchFamily="18" charset="0"/>
              </a:rPr>
              <a:t>Direction for Future Development</a:t>
            </a:r>
          </a:p>
        </p:txBody>
      </p:sp>
    </p:spTree>
    <p:extLst>
      <p:ext uri="{BB962C8B-B14F-4D97-AF65-F5344CB8AC3E}">
        <p14:creationId xmlns:p14="http://schemas.microsoft.com/office/powerpoint/2010/main" val="259971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6"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D6D3-AB69-4A5D-93C8-5CA37BE7F126}"/>
              </a:ext>
            </a:extLst>
          </p:cNvPr>
          <p:cNvSpPr>
            <a:spLocks noGrp="1"/>
          </p:cNvSpPr>
          <p:nvPr>
            <p:ph type="title"/>
          </p:nvPr>
        </p:nvSpPr>
        <p:spPr>
          <a:xfrm>
            <a:off x="839788" y="1201447"/>
            <a:ext cx="2023485" cy="792018"/>
          </a:xfrm>
        </p:spPr>
        <p:txBody>
          <a:bodyPr>
            <a:normAutofit/>
          </a:bodyPr>
          <a:lstStyle/>
          <a:p>
            <a:r>
              <a:rPr lang="en-US" sz="4400" b="1" dirty="0">
                <a:latin typeface="Garamond" panose="02020404030301010803" pitchFamily="18" charset="0"/>
              </a:rPr>
              <a:t>Links</a:t>
            </a:r>
          </a:p>
        </p:txBody>
      </p:sp>
      <p:sp>
        <p:nvSpPr>
          <p:cNvPr id="4" name="Text Placeholder 3">
            <a:extLst>
              <a:ext uri="{FF2B5EF4-FFF2-40B4-BE49-F238E27FC236}">
                <a16:creationId xmlns:a16="http://schemas.microsoft.com/office/drawing/2014/main" id="{296C8E4C-7283-4A70-8D02-C5F37B56ECA7}"/>
              </a:ext>
            </a:extLst>
          </p:cNvPr>
          <p:cNvSpPr>
            <a:spLocks noGrp="1"/>
          </p:cNvSpPr>
          <p:nvPr>
            <p:ph type="body" sz="half" idx="2"/>
          </p:nvPr>
        </p:nvSpPr>
        <p:spPr>
          <a:xfrm>
            <a:off x="839788" y="2480899"/>
            <a:ext cx="9436326" cy="579144"/>
          </a:xfrm>
        </p:spPr>
        <p:txBody>
          <a:bodyPr/>
          <a:lstStyle/>
          <a:p>
            <a:pPr algn="l"/>
            <a:r>
              <a:rPr lang="en-US" b="0" i="0" dirty="0">
                <a:solidFill>
                  <a:schemeClr val="accent6"/>
                </a:solidFill>
                <a:effectLst/>
                <a:latin typeface="Constantia" panose="02030602050306030303" pitchFamily="18" charset="0"/>
              </a:rPr>
              <a:t> </a:t>
            </a:r>
            <a:r>
              <a:rPr lang="en-US" b="0" i="0" u="none" strike="noStrike" dirty="0">
                <a:solidFill>
                  <a:schemeClr val="accent6"/>
                </a:solidFill>
                <a:effectLst/>
                <a:latin typeface="Constantia" panose="02030602050306030303" pitchFamily="18" charset="0"/>
                <a:hlinkClick r:id="rId2">
                  <a:extLst>
                    <a:ext uri="{A12FA001-AC4F-418D-AE19-62706E023703}">
                      <ahyp:hlinkClr xmlns:ahyp="http://schemas.microsoft.com/office/drawing/2018/hyperlinkcolor" val="tx"/>
                    </a:ext>
                  </a:extLst>
                </a:hlinkClick>
              </a:rPr>
              <a:t>https://github.com/mfrisch87/MovieTrailerMatchUp</a:t>
            </a:r>
            <a:endParaRPr lang="en-US" b="0" i="0" dirty="0">
              <a:solidFill>
                <a:schemeClr val="accent6"/>
              </a:solidFill>
              <a:effectLst/>
              <a:latin typeface="Constantia" panose="02030602050306030303" pitchFamily="18" charset="0"/>
            </a:endParaRPr>
          </a:p>
          <a:p>
            <a:endParaRPr lang="en-US" dirty="0"/>
          </a:p>
        </p:txBody>
      </p:sp>
      <p:sp>
        <p:nvSpPr>
          <p:cNvPr id="5" name="Text Placeholder 3">
            <a:extLst>
              <a:ext uri="{FF2B5EF4-FFF2-40B4-BE49-F238E27FC236}">
                <a16:creationId xmlns:a16="http://schemas.microsoft.com/office/drawing/2014/main" id="{62143756-266D-441E-9C82-03058C46ED70}"/>
              </a:ext>
            </a:extLst>
          </p:cNvPr>
          <p:cNvSpPr txBox="1">
            <a:spLocks/>
          </p:cNvSpPr>
          <p:nvPr/>
        </p:nvSpPr>
        <p:spPr>
          <a:xfrm>
            <a:off x="839788" y="3021199"/>
            <a:ext cx="9436326" cy="57914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24292E"/>
                </a:solidFill>
                <a:latin typeface="Constantia" panose="02030602050306030303" pitchFamily="18" charset="0"/>
              </a:rPr>
              <a:t>Deployed application: </a:t>
            </a:r>
          </a:p>
          <a:p>
            <a:endParaRPr lang="en-US" dirty="0"/>
          </a:p>
        </p:txBody>
      </p:sp>
      <p:sp>
        <p:nvSpPr>
          <p:cNvPr id="6" name="Text Placeholder 3">
            <a:extLst>
              <a:ext uri="{FF2B5EF4-FFF2-40B4-BE49-F238E27FC236}">
                <a16:creationId xmlns:a16="http://schemas.microsoft.com/office/drawing/2014/main" id="{BC53C2A6-2B3F-48E1-B5DF-F966D628C3EE}"/>
              </a:ext>
            </a:extLst>
          </p:cNvPr>
          <p:cNvSpPr txBox="1">
            <a:spLocks/>
          </p:cNvSpPr>
          <p:nvPr/>
        </p:nvSpPr>
        <p:spPr>
          <a:xfrm>
            <a:off x="839788" y="2022765"/>
            <a:ext cx="9436326" cy="54681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24292E"/>
                </a:solidFill>
                <a:latin typeface="Constantia" panose="02030602050306030303" pitchFamily="18" charset="0"/>
              </a:rPr>
              <a:t>GitHub repository:</a:t>
            </a:r>
          </a:p>
        </p:txBody>
      </p:sp>
      <p:sp>
        <p:nvSpPr>
          <p:cNvPr id="7" name="Text Placeholder 3">
            <a:extLst>
              <a:ext uri="{FF2B5EF4-FFF2-40B4-BE49-F238E27FC236}">
                <a16:creationId xmlns:a16="http://schemas.microsoft.com/office/drawing/2014/main" id="{971D6D97-D622-40BB-884A-FED6DFD04E9D}"/>
              </a:ext>
            </a:extLst>
          </p:cNvPr>
          <p:cNvSpPr txBox="1">
            <a:spLocks/>
          </p:cNvSpPr>
          <p:nvPr/>
        </p:nvSpPr>
        <p:spPr>
          <a:xfrm>
            <a:off x="839788" y="3535691"/>
            <a:ext cx="9436326" cy="54681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2pPr>
            <a:lvl3pPr marL="9144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200" b="1" kern="1200">
                <a:solidFill>
                  <a:schemeClr val="tx2"/>
                </a:solidFill>
                <a:latin typeface="+mn-lt"/>
                <a:ea typeface="+mn-ea"/>
                <a:cs typeface="+mn-cs"/>
              </a:defRPr>
            </a:lvl3pPr>
            <a:lvl4pPr marL="1371600" indent="0" algn="l" defTabSz="914400" rtl="0" eaLnBrk="1" latinLnBrk="0" hangingPunct="1">
              <a:lnSpc>
                <a:spcPct val="150000"/>
              </a:lnSpc>
              <a:spcBef>
                <a:spcPts val="500"/>
              </a:spcBef>
              <a:buClr>
                <a:schemeClr val="bg2">
                  <a:lumMod val="75000"/>
                </a:schemeClr>
              </a:buClr>
              <a:buFontTx/>
              <a:buNone/>
              <a:defRPr sz="1000" kern="1200">
                <a:solidFill>
                  <a:schemeClr val="tx2"/>
                </a:solidFill>
                <a:latin typeface="+mn-lt"/>
                <a:ea typeface="+mn-ea"/>
                <a:cs typeface="+mn-cs"/>
              </a:defRPr>
            </a:lvl4pPr>
            <a:lvl5pPr marL="1828800" indent="0" algn="l" defTabSz="914400" rtl="0" eaLnBrk="1" latinLnBrk="0" hangingPunct="1">
              <a:lnSpc>
                <a:spcPct val="150000"/>
              </a:lnSpc>
              <a:spcBef>
                <a:spcPts val="500"/>
              </a:spcBef>
              <a:buClr>
                <a:schemeClr val="bg2">
                  <a:lumMod val="75000"/>
                </a:schemeClr>
              </a:buClr>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chemeClr val="accent6"/>
                </a:solidFill>
                <a:latin typeface="Constantia" panose="02030602050306030303" pitchFamily="18" charset="0"/>
              </a:rPr>
              <a:t> </a:t>
            </a:r>
            <a:r>
              <a:rPr lang="en-US" dirty="0">
                <a:solidFill>
                  <a:schemeClr val="accent6"/>
                </a:solidFill>
                <a:latin typeface="Constantia" panose="02030602050306030303" pitchFamily="18" charset="0"/>
                <a:hlinkClick r:id="rId3">
                  <a:extLst>
                    <a:ext uri="{A12FA001-AC4F-418D-AE19-62706E023703}">
                      <ahyp:hlinkClr xmlns:ahyp="http://schemas.microsoft.com/office/drawing/2018/hyperlinkcolor" val="tx"/>
                    </a:ext>
                  </a:extLst>
                </a:hlinkClick>
              </a:rPr>
              <a:t>https://mfrisch87.github.io/MovieTrailerMatchUp/</a:t>
            </a:r>
            <a:endParaRPr lang="en-US" dirty="0">
              <a:solidFill>
                <a:schemeClr val="accent6"/>
              </a:solidFill>
              <a:latin typeface="Constantia" panose="02030602050306030303" pitchFamily="18" charset="0"/>
            </a:endParaRPr>
          </a:p>
          <a:p>
            <a:endParaRPr lang="en-US" dirty="0"/>
          </a:p>
        </p:txBody>
      </p:sp>
    </p:spTree>
    <p:extLst>
      <p:ext uri="{BB962C8B-B14F-4D97-AF65-F5344CB8AC3E}">
        <p14:creationId xmlns:p14="http://schemas.microsoft.com/office/powerpoint/2010/main" val="1557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p:bldP spid="6" grpId="0"/>
      <p:bldP spid="7" grpId="0"/>
    </p:bldLst>
  </p:timing>
</p:sld>
</file>

<file path=ppt/theme/theme1.xml><?xml version="1.0" encoding="utf-8"?>
<a:theme xmlns:a="http://schemas.openxmlformats.org/drawingml/2006/main" name="BohemianVTI">
  <a:themeElements>
    <a:clrScheme name="AnalogousFromLightSeedLeftStep">
      <a:dk1>
        <a:srgbClr val="000000"/>
      </a:dk1>
      <a:lt1>
        <a:srgbClr val="FFFFFF"/>
      </a:lt1>
      <a:dk2>
        <a:srgbClr val="243941"/>
      </a:dk2>
      <a:lt2>
        <a:srgbClr val="E2E8E2"/>
      </a:lt2>
      <a:accent1>
        <a:srgbClr val="D087D5"/>
      </a:accent1>
      <a:accent2>
        <a:srgbClr val="9F6DCC"/>
      </a:accent2>
      <a:accent3>
        <a:srgbClr val="9087D5"/>
      </a:accent3>
      <a:accent4>
        <a:srgbClr val="6D8ACC"/>
      </a:accent4>
      <a:accent5>
        <a:srgbClr val="65AEC9"/>
      </a:accent5>
      <a:accent6>
        <a:srgbClr val="5EB0A4"/>
      </a:accent6>
      <a:hlink>
        <a:srgbClr val="598E56"/>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Madison</Template>
  <TotalTime>1084</TotalTime>
  <Words>661</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Adobe Gothic Std B</vt:lpstr>
      <vt:lpstr>Arial</vt:lpstr>
      <vt:lpstr>Avenir Next LT Pro</vt:lpstr>
      <vt:lpstr>Constantia</vt:lpstr>
      <vt:lpstr>Garamond</vt:lpstr>
      <vt:lpstr>Modern Love</vt:lpstr>
      <vt:lpstr>BohemianVTI</vt:lpstr>
      <vt:lpstr>Movie Trailer MatchUp™</vt:lpstr>
      <vt:lpstr>In these uncertain times...</vt:lpstr>
      <vt:lpstr>…but the story isn't entirely bleak...</vt:lpstr>
      <vt:lpstr>Enter: Movie Trailer MatchUp.</vt:lpstr>
      <vt:lpstr>Concept</vt:lpstr>
      <vt:lpstr>The Process</vt:lpstr>
      <vt:lpstr>Direction for 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Keenan Reed</cp:lastModifiedBy>
  <cp:revision>609</cp:revision>
  <dcterms:created xsi:type="dcterms:W3CDTF">2020-11-19T20:52:38Z</dcterms:created>
  <dcterms:modified xsi:type="dcterms:W3CDTF">2020-11-21T08:05:30Z</dcterms:modified>
</cp:coreProperties>
</file>