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1" r:id="rId4"/>
    <p:sldId id="260" r:id="rId5"/>
    <p:sldId id="259" r:id="rId6"/>
    <p:sldId id="261" r:id="rId7"/>
    <p:sldId id="263" r:id="rId8"/>
    <p:sldId id="269" r:id="rId9"/>
    <p:sldId id="262" r:id="rId10"/>
    <p:sldId id="266" r:id="rId11"/>
    <p:sldId id="270" r:id="rId12"/>
    <p:sldId id="272" r:id="rId13"/>
    <p:sldId id="273" r:id="rId14"/>
    <p:sldId id="274"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1430A-A3D8-3492-895A-65507C91E064}" v="221" dt="2022-11-30T18:29:25.807"/>
    <p1510:client id="{51E5F837-72E0-42EC-8266-08DF2D411CE9}" v="274" dt="2022-12-01T03:11:14.428"/>
    <p1510:client id="{563DE43B-A25A-2782-D877-2510740C8DD1}" v="3754" dt="2022-12-01T15:49:51.637"/>
    <p1510:client id="{6C3144C2-0EFC-F185-991B-BF6B2F46FAAF}" v="490" dt="2022-11-30T21:41:17.761"/>
    <p1510:client id="{871426EE-8FA5-9456-DB8A-D32F23AC7D39}" v="2868" dt="2022-12-01T15:47:58.090"/>
    <p1510:client id="{921CB289-23B2-3CDF-12E9-81C1F2A98C71}" v="1289" dt="2022-11-30T17:13:11.540"/>
    <p1510:client id="{C78A89FC-D4B3-C840-01C3-22D7D1D285E7}" v="529" dt="2022-12-01T03:55:27.663"/>
    <p1510:client id="{DFCABBC5-9447-0CBB-B911-6BD418648A2A}" v="245" dt="2022-12-01T02:13:21.095"/>
    <p1510:client id="{E1CCB766-7242-FF00-DFDC-1FE752C6C4C6}" v="125" dt="2022-11-30T19:49:19.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viewProps" Target="viewProp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presProps" Target="presProps.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tableStyles" Target="tableStyle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heme" Target="theme/theme1.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microsoft.com/office/2015/10/relationships/revisionInfo" Target="revisionInfo.xml" Id="rId22"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38828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922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04853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951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4563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964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01378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977789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9443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43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889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046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5728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895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3030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6629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0684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9250745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nsorflow.org/api_docs/python/tf/keras/layers/LSTM" TargetMode="External"/><Relationship Id="rId2" Type="http://schemas.openxmlformats.org/officeDocument/2006/relationships/hyperlink" Target="https://docs.splunk.com/Documentation/Splunk/9.0.2/SearchReference/Predi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dev/mfritscher555/ISDS-7075-Project/blob/main/final_project/predictive_models/tensor_flow_temp.ipynb"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104E2C-9BAA-2F77-B799-0C37C2C1B59F}"/>
              </a:ext>
            </a:extLst>
          </p:cNvPr>
          <p:cNvPicPr>
            <a:picLocks noChangeAspect="1"/>
          </p:cNvPicPr>
          <p:nvPr/>
        </p:nvPicPr>
        <p:blipFill rotWithShape="1">
          <a:blip r:embed="rId3">
            <a:alphaModFix amt="20000"/>
          </a:blip>
          <a:srcRect r="6250" b="6250"/>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ormAutofit/>
          </a:bodyPr>
          <a:lstStyle/>
          <a:p>
            <a:r>
              <a:rPr lang="en-US">
                <a:cs typeface="Calibri Light"/>
              </a:rPr>
              <a:t>Forecasting Energy Demand</a:t>
            </a:r>
            <a:endParaRPr lang="en-US"/>
          </a:p>
        </p:txBody>
      </p:sp>
      <p:sp>
        <p:nvSpPr>
          <p:cNvPr id="3" name="Subtitle 2"/>
          <p:cNvSpPr>
            <a:spLocks noGrp="1"/>
          </p:cNvSpPr>
          <p:nvPr>
            <p:ph type="subTitle" idx="1"/>
          </p:nvPr>
        </p:nvSpPr>
        <p:spPr>
          <a:xfrm>
            <a:off x="3962399" y="4385732"/>
            <a:ext cx="7197726" cy="1405467"/>
          </a:xfrm>
        </p:spPr>
        <p:txBody>
          <a:bodyPr>
            <a:normAutofit/>
          </a:bodyPr>
          <a:lstStyle/>
          <a:p>
            <a:r>
              <a:rPr lang="en-US">
                <a:cs typeface="Calibri"/>
              </a:rPr>
              <a:t>By Matthew Fritscher, </a:t>
            </a:r>
            <a:r>
              <a:rPr lang="en-US" err="1">
                <a:cs typeface="Calibri"/>
              </a:rPr>
              <a:t>ryan</a:t>
            </a:r>
            <a:r>
              <a:rPr lang="en-US">
                <a:cs typeface="Calibri"/>
              </a:rPr>
              <a:t> supple, Gabriel </a:t>
            </a:r>
            <a:r>
              <a:rPr lang="en-US" err="1">
                <a:cs typeface="Calibri"/>
              </a:rPr>
              <a:t>orosco</a:t>
            </a:r>
            <a:endParaRPr lang="en-US" err="1"/>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2000" advTm="9841"/>
    </mc:Choice>
    <mc:Fallback>
      <p:transition spd="slow" advTm="98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E180D4A7-C9FB-4DFB-919C-405C955672EB}">
      <p14:showEvtLst xmlns:p14="http://schemas.microsoft.com/office/powerpoint/2010/main">
        <p14:playEvt time="2477" objId="6"/>
        <p14:stopEvt time="6710" objId="6"/>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5D3-11BB-4B1E-B26D-D132938AD5D3}"/>
              </a:ext>
            </a:extLst>
          </p:cNvPr>
          <p:cNvSpPr>
            <a:spLocks noGrp="1"/>
          </p:cNvSpPr>
          <p:nvPr>
            <p:ph type="title"/>
          </p:nvPr>
        </p:nvSpPr>
        <p:spPr>
          <a:xfrm>
            <a:off x="719920" y="495869"/>
            <a:ext cx="10131425" cy="1456267"/>
          </a:xfrm>
        </p:spPr>
        <p:txBody>
          <a:bodyPr/>
          <a:lstStyle/>
          <a:p>
            <a:r>
              <a:rPr lang="en-US">
                <a:cs typeface="Calibri Light"/>
              </a:rPr>
              <a:t>Predicting Energy – </a:t>
            </a:r>
            <a:r>
              <a:rPr lang="en-US" err="1">
                <a:cs typeface="Calibri Light"/>
              </a:rPr>
              <a:t>lstm</a:t>
            </a:r>
            <a:r>
              <a:rPr lang="en-US">
                <a:cs typeface="Calibri Light"/>
              </a:rPr>
              <a:t> model</a:t>
            </a:r>
            <a:endParaRPr lang="en-US"/>
          </a:p>
        </p:txBody>
      </p:sp>
      <p:sp>
        <p:nvSpPr>
          <p:cNvPr id="4" name="TextBox 3">
            <a:extLst>
              <a:ext uri="{FF2B5EF4-FFF2-40B4-BE49-F238E27FC236}">
                <a16:creationId xmlns:a16="http://schemas.microsoft.com/office/drawing/2014/main" id="{3170DC48-DEE6-975B-2950-4C427D2009F7}"/>
              </a:ext>
            </a:extLst>
          </p:cNvPr>
          <p:cNvSpPr txBox="1"/>
          <p:nvPr/>
        </p:nvSpPr>
        <p:spPr>
          <a:xfrm>
            <a:off x="722097" y="1840642"/>
            <a:ext cx="1027927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Long Short-Term Memory is a type of neural network. With the data transposed, the idea was to train the model to predict energy demand for every hour for each zone.</a:t>
            </a:r>
          </a:p>
          <a:p>
            <a:endParaRPr lang="en-US">
              <a:cs typeface="Calibri"/>
            </a:endParaRPr>
          </a:p>
          <a:p>
            <a:r>
              <a:rPr lang="en-US">
                <a:cs typeface="Calibri"/>
              </a:rPr>
              <a:t>Built the model using the </a:t>
            </a:r>
            <a:r>
              <a:rPr lang="en-US" err="1">
                <a:cs typeface="Calibri"/>
              </a:rPr>
              <a:t>keras</a:t>
            </a:r>
            <a:r>
              <a:rPr lang="en-US">
                <a:cs typeface="Calibri"/>
              </a:rPr>
              <a:t> package in Python</a:t>
            </a:r>
          </a:p>
          <a:p>
            <a:endParaRPr lang="en-US">
              <a:cs typeface="Calibri"/>
            </a:endParaRPr>
          </a:p>
          <a:p>
            <a:r>
              <a:rPr lang="en-US">
                <a:ea typeface="+mn-lt"/>
                <a:cs typeface="+mn-lt"/>
              </a:rPr>
              <a:t>Transformed the data so that the temperatures were standardized</a:t>
            </a:r>
          </a:p>
          <a:p>
            <a:endParaRPr lang="en-US">
              <a:ea typeface="+mn-lt"/>
              <a:cs typeface="+mn-lt"/>
            </a:endParaRPr>
          </a:p>
          <a:p>
            <a:r>
              <a:rPr lang="en-US">
                <a:ea typeface="+mn-lt"/>
                <a:cs typeface="+mn-lt"/>
              </a:rPr>
              <a:t>Use of the</a:t>
            </a:r>
            <a:r>
              <a:rPr lang="en-US" b="1">
                <a:ea typeface="+mn-lt"/>
                <a:cs typeface="+mn-lt"/>
              </a:rPr>
              <a:t> </a:t>
            </a:r>
            <a:r>
              <a:rPr lang="en-US">
                <a:ea typeface="+mn-lt"/>
                <a:cs typeface="+mn-lt"/>
              </a:rPr>
              <a:t>Rectified Linear Activation Function (</a:t>
            </a:r>
            <a:r>
              <a:rPr lang="en-US" err="1">
                <a:ea typeface="+mn-lt"/>
                <a:cs typeface="+mn-lt"/>
              </a:rPr>
              <a:t>relu</a:t>
            </a:r>
            <a:r>
              <a:rPr lang="en-US">
                <a:ea typeface="+mn-lt"/>
                <a:cs typeface="+mn-lt"/>
              </a:rPr>
              <a:t>) within the LSTM model – allows the neural network to learn non-linear dependencies</a:t>
            </a:r>
          </a:p>
          <a:p>
            <a:endParaRPr lang="en-US">
              <a:ea typeface="+mn-lt"/>
              <a:cs typeface="+mn-lt"/>
            </a:endParaRPr>
          </a:p>
          <a:p>
            <a:endParaRPr lang="en-US">
              <a:ea typeface="+mn-lt"/>
              <a:cs typeface="+mn-lt"/>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114643714"/>
      </p:ext>
    </p:extLst>
  </p:cSld>
  <p:clrMapOvr>
    <a:masterClrMapping/>
  </p:clrMapOvr>
  <mc:AlternateContent xmlns:mc="http://schemas.openxmlformats.org/markup-compatibility/2006">
    <mc:Choice xmlns:p14="http://schemas.microsoft.com/office/powerpoint/2010/main" Requires="p14">
      <p:transition spd="slow" p14:dur="2000" advTm="241"/>
    </mc:Choice>
    <mc:Fallback>
      <p:transition spd="slow" advTm="24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5D3-11BB-4B1E-B26D-D132938AD5D3}"/>
              </a:ext>
            </a:extLst>
          </p:cNvPr>
          <p:cNvSpPr>
            <a:spLocks noGrp="1"/>
          </p:cNvSpPr>
          <p:nvPr>
            <p:ph type="title"/>
          </p:nvPr>
        </p:nvSpPr>
        <p:spPr>
          <a:xfrm>
            <a:off x="719920" y="495869"/>
            <a:ext cx="10131425" cy="1456267"/>
          </a:xfrm>
        </p:spPr>
        <p:txBody>
          <a:bodyPr/>
          <a:lstStyle/>
          <a:p>
            <a:r>
              <a:rPr lang="en-US">
                <a:cs typeface="Calibri Light"/>
              </a:rPr>
              <a:t>Predicting Energy – </a:t>
            </a:r>
            <a:r>
              <a:rPr lang="en-US" err="1">
                <a:cs typeface="Calibri Light"/>
              </a:rPr>
              <a:t>lstm</a:t>
            </a:r>
            <a:r>
              <a:rPr lang="en-US">
                <a:cs typeface="Calibri Light"/>
              </a:rPr>
              <a:t> model</a:t>
            </a:r>
            <a:endParaRPr lang="en-US"/>
          </a:p>
        </p:txBody>
      </p:sp>
      <p:sp>
        <p:nvSpPr>
          <p:cNvPr id="4" name="TextBox 3">
            <a:extLst>
              <a:ext uri="{FF2B5EF4-FFF2-40B4-BE49-F238E27FC236}">
                <a16:creationId xmlns:a16="http://schemas.microsoft.com/office/drawing/2014/main" id="{3170DC48-DEE6-975B-2950-4C427D2009F7}"/>
              </a:ext>
            </a:extLst>
          </p:cNvPr>
          <p:cNvSpPr txBox="1"/>
          <p:nvPr/>
        </p:nvSpPr>
        <p:spPr>
          <a:xfrm>
            <a:off x="722097" y="1840642"/>
            <a:ext cx="10279277"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Challenges:</a:t>
            </a:r>
          </a:p>
          <a:p>
            <a:endParaRPr lang="en-US">
              <a:cs typeface="Calibri"/>
            </a:endParaRPr>
          </a:p>
          <a:p>
            <a:r>
              <a:rPr lang="en-US">
                <a:ea typeface="+mn-lt"/>
                <a:cs typeface="+mn-lt"/>
              </a:rPr>
              <a:t>The Neural network had difficulties learning the difference between energy demand at each station</a:t>
            </a:r>
          </a:p>
          <a:p>
            <a:pPr marL="285750" indent="-285750">
              <a:buFont typeface="Arial"/>
              <a:buChar char="•"/>
            </a:pPr>
            <a:r>
              <a:rPr lang="en-US">
                <a:ea typeface="+mn-lt"/>
                <a:cs typeface="+mn-lt"/>
              </a:rPr>
              <a:t>For example, station 5 accounted for around 0.05% of all energy demand </a:t>
            </a:r>
          </a:p>
          <a:p>
            <a:pPr marL="285750" indent="-285750">
              <a:buFont typeface="Arial"/>
              <a:buChar char="•"/>
            </a:pPr>
            <a:r>
              <a:rPr lang="en-US">
                <a:cs typeface="Calibri"/>
              </a:rPr>
              <a:t>The model over-estimated the low-demand stations</a:t>
            </a:r>
          </a:p>
          <a:p>
            <a:pPr marL="285750" indent="-285750">
              <a:buFont typeface="Arial"/>
              <a:buChar char="•"/>
            </a:pPr>
            <a:r>
              <a:rPr lang="en-US">
                <a:cs typeface="Calibri"/>
              </a:rPr>
              <a:t>The model under-estimated the high-demand stations</a:t>
            </a:r>
          </a:p>
          <a:p>
            <a:pPr marL="285750" indent="-285750">
              <a:buFont typeface="Arial"/>
              <a:buChar char="•"/>
            </a:pPr>
            <a:endParaRPr lang="en-US">
              <a:cs typeface="Calibri"/>
            </a:endParaRPr>
          </a:p>
          <a:p>
            <a:r>
              <a:rPr lang="en-US">
                <a:cs typeface="Calibri"/>
              </a:rPr>
              <a:t>Difficult to tune the hyperparameters in a way that yielded optimal results</a:t>
            </a:r>
          </a:p>
          <a:p>
            <a:endParaRPr lang="en-US">
              <a:cs typeface="Calibri"/>
            </a:endParaRPr>
          </a:p>
          <a:p>
            <a:r>
              <a:rPr lang="en-US">
                <a:cs typeface="Calibri"/>
              </a:rPr>
              <a:t>Possible Solutions:</a:t>
            </a:r>
          </a:p>
          <a:p>
            <a:pPr marL="285750" indent="-285750">
              <a:buFont typeface="Arial"/>
              <a:buChar char="•"/>
            </a:pPr>
            <a:r>
              <a:rPr lang="en-US">
                <a:ea typeface="+mn-lt"/>
                <a:cs typeface="+mn-lt"/>
              </a:rPr>
              <a:t>Implement dummy variables (was tested) </a:t>
            </a:r>
          </a:p>
          <a:p>
            <a:pPr marL="285750" indent="-285750">
              <a:buFont typeface="Arial"/>
              <a:buChar char="•"/>
            </a:pPr>
            <a:r>
              <a:rPr lang="en-US">
                <a:ea typeface="+mn-lt"/>
                <a:cs typeface="+mn-lt"/>
              </a:rPr>
              <a:t>Perhaps another strategy could be to separate the time series by station, train and fit the model, develop predictions, insert the predictions into a data-frame, and integrate all predictions back into the original format.</a:t>
            </a:r>
            <a:endParaRPr lang="en-US">
              <a:cs typeface="Calibri"/>
            </a:endParaRPr>
          </a:p>
          <a:p>
            <a:pPr marL="285750" indent="-285750">
              <a:buFont typeface="Arial"/>
              <a:buChar char="•"/>
            </a:pPr>
            <a:r>
              <a:rPr lang="en-US">
                <a:cs typeface="Calibri"/>
              </a:rPr>
              <a:t>Research further the ways to create the LSTM model so that tuning the parameters become more intuitive or research and implement other methods such as Vector Autoregression</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1995839376"/>
      </p:ext>
    </p:extLst>
  </p:cSld>
  <p:clrMapOvr>
    <a:masterClrMapping/>
  </p:clrMapOvr>
  <mc:AlternateContent xmlns:mc="http://schemas.openxmlformats.org/markup-compatibility/2006">
    <mc:Choice xmlns:p14="http://schemas.microsoft.com/office/powerpoint/2010/main" Requires="p14">
      <p:transition spd="slow" p14:dur="2000" advTm="243"/>
    </mc:Choice>
    <mc:Fallback>
      <p:transition spd="slow" advTm="24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5D3-11BB-4B1E-B26D-D132938AD5D3}"/>
              </a:ext>
            </a:extLst>
          </p:cNvPr>
          <p:cNvSpPr>
            <a:spLocks noGrp="1"/>
          </p:cNvSpPr>
          <p:nvPr>
            <p:ph type="title"/>
          </p:nvPr>
        </p:nvSpPr>
        <p:spPr>
          <a:xfrm>
            <a:off x="685801" y="1358900"/>
            <a:ext cx="3771899" cy="1651000"/>
          </a:xfrm>
        </p:spPr>
        <p:txBody>
          <a:bodyPr vert="horz" lIns="91440" tIns="45720" rIns="91440" bIns="45720" rtlCol="0" anchor="b">
            <a:normAutofit/>
          </a:bodyPr>
          <a:lstStyle/>
          <a:p>
            <a:r>
              <a:rPr lang="en-US" sz="2400"/>
              <a:t>Predicting Energy – Local level trend combined with seasonal local level</a:t>
            </a:r>
          </a:p>
        </p:txBody>
      </p:sp>
      <p:sp>
        <p:nvSpPr>
          <p:cNvPr id="4" name="TextBox 3">
            <a:extLst>
              <a:ext uri="{FF2B5EF4-FFF2-40B4-BE49-F238E27FC236}">
                <a16:creationId xmlns:a16="http://schemas.microsoft.com/office/drawing/2014/main" id="{3170DC48-DEE6-975B-2950-4C427D2009F7}"/>
              </a:ext>
            </a:extLst>
          </p:cNvPr>
          <p:cNvSpPr txBox="1"/>
          <p:nvPr/>
        </p:nvSpPr>
        <p:spPr>
          <a:xfrm>
            <a:off x="685801" y="3009900"/>
            <a:ext cx="3771899" cy="27813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Aft>
                <a:spcPts val="1000"/>
              </a:spcAft>
              <a:buClr>
                <a:schemeClr val="tx1"/>
              </a:buClr>
              <a:buSzPct val="100000"/>
              <a:buFont typeface="Arial"/>
              <a:buChar char="•"/>
            </a:pPr>
            <a:r>
              <a:rPr lang="en-US" sz="1400" b="0" i="0"/>
              <a:t>“If the time series is periodic, LLP5 computes two predictions, one using Local level trend (LLT) and the other using Seasonal local level (LLP). The algorithm then takes a weighted average of the two values and outputs that as the prediction. The confidence interval is also based on a weighted average of the variances of LLT and LLP”</a:t>
            </a:r>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r>
              <a:rPr lang="en-US" sz="1400"/>
              <a:t>This model uses the 9 temperature variables in order to predict the loads for each hour of each day.</a:t>
            </a:r>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p:txBody>
      </p:sp>
      <p:pic>
        <p:nvPicPr>
          <p:cNvPr id="5" name="Picture 4">
            <a:extLst>
              <a:ext uri="{FF2B5EF4-FFF2-40B4-BE49-F238E27FC236}">
                <a16:creationId xmlns:a16="http://schemas.microsoft.com/office/drawing/2014/main" id="{D8E94AA8-80C3-22E5-919E-9F67CB470F79}"/>
              </a:ext>
            </a:extLst>
          </p:cNvPr>
          <p:cNvPicPr>
            <a:picLocks noChangeAspect="1"/>
          </p:cNvPicPr>
          <p:nvPr/>
        </p:nvPicPr>
        <p:blipFill>
          <a:blip r:embed="rId3"/>
          <a:stretch>
            <a:fillRect/>
          </a:stretch>
        </p:blipFill>
        <p:spPr>
          <a:xfrm>
            <a:off x="4844889" y="609601"/>
            <a:ext cx="5966149" cy="52609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35015067"/>
      </p:ext>
    </p:extLst>
  </p:cSld>
  <p:clrMapOvr>
    <a:masterClrMapping/>
  </p:clrMapOvr>
  <mc:AlternateContent xmlns:mc="http://schemas.openxmlformats.org/markup-compatibility/2006">
    <mc:Choice xmlns:p14="http://schemas.microsoft.com/office/powerpoint/2010/main" Requires="p14">
      <p:transition spd="slow" p14:dur="2000" advTm="243"/>
    </mc:Choice>
    <mc:Fallback>
      <p:transition spd="slow" advTm="24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5D3-11BB-4B1E-B26D-D132938AD5D3}"/>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a:t>Predicting Energy – LLp5</a:t>
            </a:r>
          </a:p>
        </p:txBody>
      </p:sp>
      <p:pic>
        <p:nvPicPr>
          <p:cNvPr id="6" name="Picture 6" descr="Background pattern&#10;&#10;Description automatically generated">
            <a:extLst>
              <a:ext uri="{FF2B5EF4-FFF2-40B4-BE49-F238E27FC236}">
                <a16:creationId xmlns:a16="http://schemas.microsoft.com/office/drawing/2014/main" id="{A1E5D8EC-A897-C2AC-D409-AE2FC0CCBF11}"/>
              </a:ext>
            </a:extLst>
          </p:cNvPr>
          <p:cNvPicPr>
            <a:picLocks noChangeAspect="1"/>
          </p:cNvPicPr>
          <p:nvPr/>
        </p:nvPicPr>
        <p:blipFill>
          <a:blip r:embed="rId3"/>
          <a:stretch>
            <a:fillRect/>
          </a:stretch>
        </p:blipFill>
        <p:spPr>
          <a:xfrm>
            <a:off x="643464" y="1355656"/>
            <a:ext cx="6897878" cy="41559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F1389D26-9C91-59F4-D23A-6A1000666416}"/>
              </a:ext>
            </a:extLst>
          </p:cNvPr>
          <p:cNvSpPr txBox="1"/>
          <p:nvPr/>
        </p:nvSpPr>
        <p:spPr>
          <a:xfrm>
            <a:off x="7865806" y="2251587"/>
            <a:ext cx="3706762" cy="3972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90000"/>
              </a:lnSpc>
              <a:spcAft>
                <a:spcPts val="1000"/>
              </a:spcAft>
              <a:buClr>
                <a:schemeClr val="tx1"/>
              </a:buClr>
              <a:buSzPct val="100000"/>
            </a:pPr>
            <a:r>
              <a:rPr lang="en-US" sz="1500"/>
              <a:t>Limitations:</a:t>
            </a:r>
            <a:endParaRPr lang="en-US"/>
          </a:p>
          <a:p>
            <a:pPr defTabSz="457200">
              <a:lnSpc>
                <a:spcPct val="90000"/>
              </a:lnSpc>
              <a:spcAft>
                <a:spcPts val="1000"/>
              </a:spcAft>
              <a:buClr>
                <a:schemeClr val="tx1"/>
              </a:buClr>
              <a:buSzPct val="100000"/>
              <a:buFont typeface="Arial"/>
              <a:buChar char="•"/>
            </a:pPr>
            <a:r>
              <a:rPr lang="en-US" sz="1500"/>
              <a:t>For Station 11, the energy demands sharply increased, i.e., the loads deviate from its previous seasonal pattern in 2019.</a:t>
            </a:r>
            <a:endParaRPr lang="en-US" sz="1500">
              <a:cs typeface="Calibri"/>
            </a:endParaRPr>
          </a:p>
          <a:p>
            <a:pPr defTabSz="457200">
              <a:lnSpc>
                <a:spcPct val="90000"/>
              </a:lnSpc>
              <a:spcAft>
                <a:spcPts val="1000"/>
              </a:spcAft>
              <a:buClr>
                <a:schemeClr val="tx1"/>
              </a:buClr>
              <a:buSzPct val="100000"/>
              <a:buFont typeface="Arial"/>
              <a:buChar char="•"/>
            </a:pPr>
            <a:r>
              <a:rPr lang="en-US" sz="1500"/>
              <a:t>This causes problems when the model tries to fit the future data for June 2019</a:t>
            </a:r>
            <a:endParaRPr lang="en-US" sz="1500">
              <a:cs typeface="Calibri"/>
            </a:endParaRPr>
          </a:p>
          <a:p>
            <a:pPr defTabSz="457200">
              <a:lnSpc>
                <a:spcPct val="90000"/>
              </a:lnSpc>
              <a:spcAft>
                <a:spcPts val="1000"/>
              </a:spcAft>
              <a:buClr>
                <a:schemeClr val="tx1"/>
              </a:buClr>
              <a:buSzPct val="100000"/>
              <a:buFont typeface="Arial"/>
              <a:buChar char="•"/>
            </a:pPr>
            <a:endParaRPr lang="en-US" sz="1500"/>
          </a:p>
          <a:p>
            <a:pPr defTabSz="457200">
              <a:lnSpc>
                <a:spcPct val="90000"/>
              </a:lnSpc>
              <a:spcAft>
                <a:spcPts val="1000"/>
              </a:spcAft>
              <a:buClr>
                <a:schemeClr val="tx1"/>
              </a:buClr>
              <a:buSzPct val="100000"/>
            </a:pPr>
            <a:r>
              <a:rPr lang="en-US" sz="1500"/>
              <a:t>Results:</a:t>
            </a:r>
            <a:endParaRPr lang="en-US" sz="1500">
              <a:cs typeface="Calibri" panose="020F0502020204030204"/>
            </a:endParaRPr>
          </a:p>
          <a:p>
            <a:pPr defTabSz="457200">
              <a:lnSpc>
                <a:spcPct val="90000"/>
              </a:lnSpc>
              <a:spcAft>
                <a:spcPts val="1000"/>
              </a:spcAft>
              <a:buClr>
                <a:schemeClr val="tx1"/>
              </a:buClr>
              <a:buSzPct val="100000"/>
              <a:buFont typeface="Arial"/>
              <a:buChar char="•"/>
            </a:pPr>
            <a:r>
              <a:rPr lang="en-US" sz="1500"/>
              <a:t>The final RMSE of this model is 210.96</a:t>
            </a:r>
            <a:endParaRPr lang="en-US" sz="1500">
              <a:cs typeface="Calibri"/>
            </a:endParaRPr>
          </a:p>
        </p:txBody>
      </p:sp>
      <p:sp>
        <p:nvSpPr>
          <p:cNvPr id="4" name="TextBox 3">
            <a:extLst>
              <a:ext uri="{FF2B5EF4-FFF2-40B4-BE49-F238E27FC236}">
                <a16:creationId xmlns:a16="http://schemas.microsoft.com/office/drawing/2014/main" id="{3170DC48-DEE6-975B-2950-4C427D2009F7}"/>
              </a:ext>
            </a:extLst>
          </p:cNvPr>
          <p:cNvSpPr txBox="1"/>
          <p:nvPr/>
        </p:nvSpPr>
        <p:spPr>
          <a:xfrm>
            <a:off x="685801" y="3009900"/>
            <a:ext cx="3771899" cy="27813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Aft>
                <a:spcPts val="1000"/>
              </a:spcAft>
              <a:buClr>
                <a:schemeClr val="tx1"/>
              </a:buClr>
              <a:buSzPct val="100000"/>
              <a:buFont typeface="Arial"/>
              <a:buChar char="•"/>
            </a:pPr>
            <a:endParaRPr lang="en-US" sz="1400">
              <a:cs typeface="Calibri"/>
            </a:endParaRPr>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p:txBody>
      </p:sp>
    </p:spTree>
    <p:extLst>
      <p:ext uri="{BB962C8B-B14F-4D97-AF65-F5344CB8AC3E}">
        <p14:creationId xmlns:p14="http://schemas.microsoft.com/office/powerpoint/2010/main" val="1629948571"/>
      </p:ext>
    </p:extLst>
  </p:cSld>
  <p:clrMapOvr>
    <a:masterClrMapping/>
  </p:clrMapOvr>
  <mc:AlternateContent xmlns:mc="http://schemas.openxmlformats.org/markup-compatibility/2006">
    <mc:Choice xmlns:p14="http://schemas.microsoft.com/office/powerpoint/2010/main" Requires="p14">
      <p:transition spd="slow" p14:dur="2000" advTm="243"/>
    </mc:Choice>
    <mc:Fallback>
      <p:transition spd="slow" advTm="2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5D3-11BB-4B1E-B26D-D132938AD5D3}"/>
              </a:ext>
            </a:extLst>
          </p:cNvPr>
          <p:cNvSpPr>
            <a:spLocks noGrp="1"/>
          </p:cNvSpPr>
          <p:nvPr>
            <p:ph type="title"/>
          </p:nvPr>
        </p:nvSpPr>
        <p:spPr>
          <a:xfrm>
            <a:off x="719920" y="495869"/>
            <a:ext cx="10131425" cy="1456267"/>
          </a:xfrm>
        </p:spPr>
        <p:txBody>
          <a:bodyPr/>
          <a:lstStyle/>
          <a:p>
            <a:r>
              <a:rPr lang="en-US">
                <a:cs typeface="Calibri Light"/>
              </a:rPr>
              <a:t>Results</a:t>
            </a:r>
            <a:endParaRPr lang="en-US" err="1"/>
          </a:p>
        </p:txBody>
      </p:sp>
      <p:sp>
        <p:nvSpPr>
          <p:cNvPr id="4" name="TextBox 3">
            <a:extLst>
              <a:ext uri="{FF2B5EF4-FFF2-40B4-BE49-F238E27FC236}">
                <a16:creationId xmlns:a16="http://schemas.microsoft.com/office/drawing/2014/main" id="{3170DC48-DEE6-975B-2950-4C427D2009F7}"/>
              </a:ext>
            </a:extLst>
          </p:cNvPr>
          <p:cNvSpPr txBox="1"/>
          <p:nvPr/>
        </p:nvSpPr>
        <p:spPr>
          <a:xfrm>
            <a:off x="722097" y="1840642"/>
            <a:ext cx="1027927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r>
              <a:rPr lang="en-US">
                <a:ea typeface="+mn-lt"/>
                <a:cs typeface="+mn-lt"/>
              </a:rPr>
              <a:t>Surprises:</a:t>
            </a:r>
          </a:p>
          <a:p>
            <a:pPr marL="285750" indent="-285750">
              <a:buFont typeface="Arial"/>
              <a:buChar char="•"/>
            </a:pPr>
            <a:r>
              <a:rPr lang="en-US">
                <a:ea typeface="+mn-lt"/>
                <a:cs typeface="+mn-lt"/>
              </a:rPr>
              <a:t>Seasonal Average Naïve model outperformed more sophisticated methods </a:t>
            </a:r>
          </a:p>
          <a:p>
            <a:pPr marL="285750" indent="-285750">
              <a:buFont typeface="Arial"/>
              <a:buChar char="•"/>
            </a:pPr>
            <a:r>
              <a:rPr lang="en-US">
                <a:cs typeface="Calibri"/>
              </a:rPr>
              <a:t>It was surprisingly challenging to join the temperature data to the hourly energy loads </a:t>
            </a:r>
          </a:p>
          <a:p>
            <a:endParaRPr lang="en-US">
              <a:cs typeface="Calibri"/>
            </a:endParaRPr>
          </a:p>
          <a:p>
            <a:r>
              <a:rPr lang="en-US">
                <a:cs typeface="Calibri"/>
              </a:rPr>
              <a:t>Takeaways:</a:t>
            </a:r>
          </a:p>
          <a:p>
            <a:pPr marL="285750" indent="-285750">
              <a:buFont typeface="Arial"/>
              <a:buChar char="•"/>
            </a:pPr>
            <a:r>
              <a:rPr lang="en-US">
                <a:cs typeface="Calibri"/>
              </a:rPr>
              <a:t>Data preparation is the most important step for Forecasting</a:t>
            </a:r>
          </a:p>
          <a:p>
            <a:pPr marL="285750" indent="-285750">
              <a:buFont typeface="Arial"/>
              <a:buChar char="•"/>
            </a:pPr>
            <a:r>
              <a:rPr lang="en-US">
                <a:cs typeface="Calibri"/>
              </a:rPr>
              <a:t>Data pivoting/transposition created an opportunity to create the best model</a:t>
            </a:r>
          </a:p>
          <a:p>
            <a:endParaRPr lang="en-US">
              <a:cs typeface="Calibri"/>
            </a:endParaRPr>
          </a:p>
          <a:p>
            <a:r>
              <a:rPr lang="en-US">
                <a:cs typeface="Calibri"/>
              </a:rPr>
              <a:t>Conclusion:</a:t>
            </a:r>
          </a:p>
          <a:p>
            <a:endParaRPr lang="en-US">
              <a:cs typeface="Calibri"/>
            </a:endParaRPr>
          </a:p>
          <a:p>
            <a:r>
              <a:rPr lang="en-US">
                <a:cs typeface="Calibri"/>
              </a:rPr>
              <a:t>The predictions generated by the LLP5 model provide a general sense of the energy demand will be for the week of </a:t>
            </a:r>
            <a:r>
              <a:rPr lang="en-US">
                <a:ea typeface="+mn-lt"/>
                <a:cs typeface="+mn-lt"/>
              </a:rPr>
              <a:t>6/23-6/29 2019.  Given that the values for the energy demand are quite high and have a large range (anywhere from 55-1,965,005), a RMSE of 210.96 is acceptable. </a:t>
            </a:r>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467432938"/>
      </p:ext>
    </p:extLst>
  </p:cSld>
  <p:clrMapOvr>
    <a:masterClrMapping/>
  </p:clrMapOvr>
  <mc:AlternateContent xmlns:mc="http://schemas.openxmlformats.org/markup-compatibility/2006">
    <mc:Choice xmlns:p14="http://schemas.microsoft.com/office/powerpoint/2010/main" Requires="p14">
      <p:transition spd="slow" p14:dur="2000" advTm="241"/>
    </mc:Choice>
    <mc:Fallback>
      <p:transition spd="slow" advTm="24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5D3-11BB-4B1E-B26D-D132938AD5D3}"/>
              </a:ext>
            </a:extLst>
          </p:cNvPr>
          <p:cNvSpPr>
            <a:spLocks noGrp="1"/>
          </p:cNvSpPr>
          <p:nvPr>
            <p:ph type="title"/>
          </p:nvPr>
        </p:nvSpPr>
        <p:spPr/>
        <p:txBody>
          <a:bodyPr/>
          <a:lstStyle/>
          <a:p>
            <a:r>
              <a:rPr lang="en-US">
                <a:cs typeface="Calibri Light"/>
              </a:rPr>
              <a:t>References</a:t>
            </a:r>
            <a:endParaRPr lang="en-US"/>
          </a:p>
        </p:txBody>
      </p:sp>
      <p:sp>
        <p:nvSpPr>
          <p:cNvPr id="4" name="TextBox 3">
            <a:extLst>
              <a:ext uri="{FF2B5EF4-FFF2-40B4-BE49-F238E27FC236}">
                <a16:creationId xmlns:a16="http://schemas.microsoft.com/office/drawing/2014/main" id="{3170DC48-DEE6-975B-2950-4C427D2009F7}"/>
              </a:ext>
            </a:extLst>
          </p:cNvPr>
          <p:cNvSpPr txBox="1"/>
          <p:nvPr/>
        </p:nvSpPr>
        <p:spPr>
          <a:xfrm>
            <a:off x="722097" y="1840642"/>
            <a:ext cx="1027927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hlinkClick r:id="rId2"/>
              </a:rPr>
              <a:t>https://docs.splunk.com/Documentation/Splunk/9.0.2/SearchReference/Predict</a:t>
            </a:r>
            <a:endParaRPr lang="en-US">
              <a:cs typeface="Calibri"/>
            </a:endParaRPr>
          </a:p>
          <a:p>
            <a:endParaRPr lang="en-US">
              <a:cs typeface="Calibri"/>
            </a:endParaRPr>
          </a:p>
          <a:p>
            <a:r>
              <a:rPr lang="en-US">
                <a:cs typeface="Calibri"/>
                <a:hlinkClick r:id="rId3"/>
              </a:rPr>
              <a:t>https://www.tensorflow.org/api_docs/python/tf/keras/layers/LSTM</a:t>
            </a:r>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626387419"/>
      </p:ext>
    </p:extLst>
  </p:cSld>
  <p:clrMapOvr>
    <a:masterClrMapping/>
  </p:clrMapOvr>
  <mc:AlternateContent xmlns:mc="http://schemas.openxmlformats.org/markup-compatibility/2006">
    <mc:Choice xmlns:p14="http://schemas.microsoft.com/office/powerpoint/2010/main" Requires="p14">
      <p:transition spd="slow" p14:dur="2000" advTm="258"/>
    </mc:Choice>
    <mc:Fallback>
      <p:transition spd="slow" advTm="2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1192-F7FC-1BDC-9E5C-C87EC73E5BA1}"/>
              </a:ext>
            </a:extLst>
          </p:cNvPr>
          <p:cNvSpPr>
            <a:spLocks noGrp="1"/>
          </p:cNvSpPr>
          <p:nvPr>
            <p:ph type="title"/>
          </p:nvPr>
        </p:nvSpPr>
        <p:spPr>
          <a:xfrm>
            <a:off x="4739215" y="186016"/>
            <a:ext cx="6593075" cy="1612490"/>
          </a:xfrm>
        </p:spPr>
        <p:txBody>
          <a:bodyPr vert="horz" lIns="91440" tIns="45720" rIns="91440" bIns="45720" rtlCol="0" anchor="ctr">
            <a:normAutofit/>
          </a:bodyPr>
          <a:lstStyle/>
          <a:p>
            <a:r>
              <a:rPr lang="en-US"/>
              <a:t>Framing the problem</a:t>
            </a:r>
          </a:p>
        </p:txBody>
      </p:sp>
      <p:pic>
        <p:nvPicPr>
          <p:cNvPr id="6" name="Picture 5" descr="Light bulb on yellow background with sketched light beams and cord">
            <a:extLst>
              <a:ext uri="{FF2B5EF4-FFF2-40B4-BE49-F238E27FC236}">
                <a16:creationId xmlns:a16="http://schemas.microsoft.com/office/drawing/2014/main" id="{6BC4AB3E-1F2E-BB29-D4D2-1AB1DA015EE8}"/>
              </a:ext>
            </a:extLst>
          </p:cNvPr>
          <p:cNvPicPr>
            <a:picLocks noChangeAspect="1"/>
          </p:cNvPicPr>
          <p:nvPr/>
        </p:nvPicPr>
        <p:blipFill rotWithShape="1">
          <a:blip r:embed="rId3"/>
          <a:srcRect l="50368" r="8043" b="3"/>
          <a:stretch/>
        </p:blipFill>
        <p:spPr>
          <a:xfrm>
            <a:off x="20" y="975"/>
            <a:ext cx="4635988" cy="6858000"/>
          </a:xfrm>
          <a:prstGeom prst="rect">
            <a:avLst/>
          </a:prstGeom>
        </p:spPr>
      </p:pic>
      <p:sp>
        <p:nvSpPr>
          <p:cNvPr id="4" name="TextBox 3">
            <a:extLst>
              <a:ext uri="{FF2B5EF4-FFF2-40B4-BE49-F238E27FC236}">
                <a16:creationId xmlns:a16="http://schemas.microsoft.com/office/drawing/2014/main" id="{2D9CE751-DA5B-1C85-5655-BC26FC4034E7}"/>
              </a:ext>
            </a:extLst>
          </p:cNvPr>
          <p:cNvSpPr txBox="1"/>
          <p:nvPr/>
        </p:nvSpPr>
        <p:spPr>
          <a:xfrm>
            <a:off x="4687729" y="1674939"/>
            <a:ext cx="6860804" cy="45488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defTabSz="457200">
              <a:lnSpc>
                <a:spcPct val="90000"/>
              </a:lnSpc>
              <a:spcAft>
                <a:spcPts val="1000"/>
              </a:spcAft>
              <a:buClr>
                <a:schemeClr val="tx1"/>
              </a:buClr>
              <a:buSzPct val="100000"/>
            </a:pPr>
            <a:endParaRPr lang="en-US" sz="1400">
              <a:cs typeface="Calibri"/>
            </a:endParaRPr>
          </a:p>
          <a:p>
            <a:pPr defTabSz="457200">
              <a:lnSpc>
                <a:spcPct val="90000"/>
              </a:lnSpc>
              <a:spcAft>
                <a:spcPts val="1000"/>
              </a:spcAft>
              <a:buClr>
                <a:srgbClr val="FFFFFF"/>
              </a:buClr>
              <a:buSzPct val="100000"/>
            </a:pPr>
            <a:r>
              <a:rPr lang="en-US" sz="1400">
                <a:cs typeface="Calibri"/>
              </a:rPr>
              <a:t>PROBLEM:</a:t>
            </a:r>
          </a:p>
          <a:p>
            <a:pPr marL="285750" indent="-285750" defTabSz="457200">
              <a:lnSpc>
                <a:spcPct val="90000"/>
              </a:lnSpc>
              <a:spcAft>
                <a:spcPts val="1000"/>
              </a:spcAft>
              <a:buFont typeface="Arial"/>
              <a:buChar char="•"/>
            </a:pPr>
            <a:r>
              <a:rPr lang="en-US" sz="1400">
                <a:cs typeface="Calibri"/>
              </a:rPr>
              <a:t>Due to limitations in energy storage Energy companies need to produce enough energy to service a population, but limit energy waste. To do so, these companies need to accurately predict the energy usage of an area within a short time frame.</a:t>
            </a:r>
          </a:p>
          <a:p>
            <a:pPr defTabSz="457200">
              <a:lnSpc>
                <a:spcPct val="90000"/>
              </a:lnSpc>
              <a:spcAft>
                <a:spcPts val="1000"/>
              </a:spcAft>
            </a:pPr>
            <a:r>
              <a:rPr lang="en-US" sz="1400"/>
              <a:t>OBJECTIVES:</a:t>
            </a:r>
            <a:endParaRPr lang="en-US" sz="1400">
              <a:cs typeface="Calibri"/>
            </a:endParaRPr>
          </a:p>
          <a:p>
            <a:pPr marL="285750" indent="-285750" defTabSz="457200">
              <a:lnSpc>
                <a:spcPct val="90000"/>
              </a:lnSpc>
              <a:spcAft>
                <a:spcPts val="1000"/>
              </a:spcAft>
              <a:buFont typeface="Arial"/>
              <a:buChar char="•"/>
            </a:pPr>
            <a:r>
              <a:rPr lang="en-US" sz="1400">
                <a:cs typeface="Calibri"/>
              </a:rPr>
              <a:t>Forecast a week in advance for the week of 6/23-6/29 2019 </a:t>
            </a:r>
          </a:p>
          <a:p>
            <a:pPr marL="285750" indent="-285750" defTabSz="457200">
              <a:lnSpc>
                <a:spcPct val="90000"/>
              </a:lnSpc>
              <a:spcAft>
                <a:spcPts val="1000"/>
              </a:spcAft>
              <a:buFont typeface="Arial"/>
              <a:buChar char="•"/>
            </a:pPr>
            <a:r>
              <a:rPr lang="en-US" sz="1400">
                <a:cs typeface="Calibri"/>
              </a:rPr>
              <a:t>'</a:t>
            </a:r>
            <a:r>
              <a:rPr lang="en-US" sz="1400" err="1">
                <a:cs typeface="Calibri"/>
              </a:rPr>
              <a:t>Backcast</a:t>
            </a:r>
            <a:r>
              <a:rPr lang="en-US" sz="1400">
                <a:cs typeface="Calibri" panose="020F0502020204030204"/>
              </a:rPr>
              <a:t>' 8 different weeks in the past </a:t>
            </a:r>
          </a:p>
          <a:p>
            <a:pPr defTabSz="457200">
              <a:lnSpc>
                <a:spcPct val="90000"/>
              </a:lnSpc>
              <a:spcAft>
                <a:spcPts val="1000"/>
              </a:spcAft>
              <a:buClr>
                <a:schemeClr val="tx1"/>
              </a:buClr>
              <a:buSzPct val="100000"/>
            </a:pPr>
            <a:r>
              <a:rPr lang="en-US" sz="1400">
                <a:cs typeface="Calibri" panose="020F0502020204030204"/>
              </a:rPr>
              <a:t>CONSTRAINTS: </a:t>
            </a:r>
          </a:p>
          <a:p>
            <a:pPr marL="285750" indent="-285750" defTabSz="457200">
              <a:lnSpc>
                <a:spcPct val="90000"/>
              </a:lnSpc>
              <a:spcAft>
                <a:spcPts val="1000"/>
              </a:spcAft>
              <a:buFont typeface="Arial"/>
              <a:buChar char="•"/>
            </a:pPr>
            <a:r>
              <a:rPr lang="en-US" sz="1400">
                <a:cs typeface="Calibri" panose="020F0502020204030204"/>
              </a:rPr>
              <a:t>Can</a:t>
            </a:r>
            <a:r>
              <a:rPr lang="en-US" sz="1400">
                <a:ea typeface="+mn-lt"/>
                <a:cs typeface="+mn-lt"/>
              </a:rPr>
              <a:t> use only the given temperatures and calendar information</a:t>
            </a:r>
          </a:p>
          <a:p>
            <a:pPr marL="285750" indent="-285750" defTabSz="457200">
              <a:lnSpc>
                <a:spcPct val="90000"/>
              </a:lnSpc>
              <a:spcAft>
                <a:spcPts val="1000"/>
              </a:spcAft>
              <a:buFont typeface="Arial"/>
              <a:buChar char="•"/>
            </a:pPr>
            <a:r>
              <a:rPr lang="en-US" sz="1400">
                <a:ea typeface="+mn-lt"/>
                <a:cs typeface="+mn-lt"/>
              </a:rPr>
              <a:t>It is not known which weather stations are in or near which energy zones</a:t>
            </a:r>
            <a:endParaRPr lang="en-US" sz="1400">
              <a:cs typeface="Calibri"/>
            </a:endParaRPr>
          </a:p>
          <a:p>
            <a:pPr defTabSz="457200">
              <a:lnSpc>
                <a:spcPct val="90000"/>
              </a:lnSpc>
              <a:spcAft>
                <a:spcPts val="1000"/>
              </a:spcAft>
              <a:buClr>
                <a:schemeClr val="tx1"/>
              </a:buClr>
              <a:buSzPct val="100000"/>
            </a:pPr>
            <a:r>
              <a:rPr lang="en-US" sz="1400"/>
              <a:t>MEASURES OF SUCCESS:</a:t>
            </a:r>
            <a:endParaRPr lang="en-US" sz="1400">
              <a:cs typeface="Calibri"/>
            </a:endParaRPr>
          </a:p>
          <a:p>
            <a:pPr marL="285750" indent="-285750" defTabSz="457200">
              <a:lnSpc>
                <a:spcPct val="90000"/>
              </a:lnSpc>
              <a:spcAft>
                <a:spcPts val="1000"/>
              </a:spcAft>
              <a:buClr>
                <a:schemeClr val="tx1"/>
              </a:buClr>
              <a:buSzPct val="100000"/>
              <a:buFont typeface="Arial"/>
              <a:buChar char="•"/>
            </a:pPr>
            <a:r>
              <a:rPr lang="en-US" sz="1400"/>
              <a:t>The predictions are evaluated based on Root Mean Squared Error (RMSE); i.e., the lower this error, the better this forecasting model scores</a:t>
            </a:r>
            <a:endParaRPr lang="en-US" sz="1400">
              <a:cs typeface="Calibri"/>
            </a:endParaRPr>
          </a:p>
          <a:p>
            <a:pPr defTabSz="457200">
              <a:lnSpc>
                <a:spcPct val="90000"/>
              </a:lnSpc>
              <a:spcAft>
                <a:spcPts val="1000"/>
              </a:spcAft>
              <a:buClr>
                <a:schemeClr val="tx1"/>
              </a:buClr>
              <a:buSzPct val="100000"/>
            </a:pPr>
            <a:r>
              <a:rPr lang="en-US" sz="1400"/>
              <a:t>ASSUMPTIONS:</a:t>
            </a:r>
            <a:endParaRPr lang="en-US" sz="1400">
              <a:cs typeface="Calibri"/>
            </a:endParaRPr>
          </a:p>
          <a:p>
            <a:pPr marL="285750" indent="-285750" defTabSz="457200">
              <a:lnSpc>
                <a:spcPct val="90000"/>
              </a:lnSpc>
              <a:spcAft>
                <a:spcPts val="1000"/>
              </a:spcAft>
              <a:buClr>
                <a:schemeClr val="tx1"/>
              </a:buClr>
              <a:buSzPct val="100000"/>
              <a:buFont typeface="Arial"/>
              <a:buChar char="•"/>
            </a:pPr>
            <a:r>
              <a:rPr lang="en-US" sz="1400"/>
              <a:t>Data provided is somewhat accurate</a:t>
            </a:r>
            <a:endParaRPr lang="en-US" sz="1400">
              <a:cs typeface="Calibri"/>
            </a:endParaRPr>
          </a:p>
          <a:p>
            <a:pPr marL="285750" indent="-285750" defTabSz="457200">
              <a:lnSpc>
                <a:spcPct val="90000"/>
              </a:lnSpc>
              <a:spcAft>
                <a:spcPts val="1000"/>
              </a:spcAft>
              <a:buClr>
                <a:srgbClr val="FFFFFF"/>
              </a:buClr>
              <a:buSzPct val="100000"/>
              <a:buFont typeface="Arial"/>
              <a:buChar char="•"/>
            </a:pPr>
            <a:r>
              <a:rPr lang="en-US" sz="1400">
                <a:cs typeface="Calibri"/>
              </a:rPr>
              <a:t>Weather Stations and Energy zones are within relation of each other</a:t>
            </a:r>
          </a:p>
          <a:p>
            <a:pPr marL="285750" indent="-285750" defTabSz="457200">
              <a:lnSpc>
                <a:spcPct val="90000"/>
              </a:lnSpc>
              <a:spcAft>
                <a:spcPts val="1000"/>
              </a:spcAft>
              <a:buClr>
                <a:schemeClr val="tx1"/>
              </a:buClr>
              <a:buSzPct val="100000"/>
              <a:buFont typeface="Arial"/>
              <a:buChar char="•"/>
            </a:pPr>
            <a:endParaRPr lang="en-US" sz="1400">
              <a:cs typeface="Calibri"/>
            </a:endParaRPr>
          </a:p>
        </p:txBody>
      </p:sp>
    </p:spTree>
    <p:extLst>
      <p:ext uri="{BB962C8B-B14F-4D97-AF65-F5344CB8AC3E}">
        <p14:creationId xmlns:p14="http://schemas.microsoft.com/office/powerpoint/2010/main" val="1165048251"/>
      </p:ext>
    </p:extLst>
  </p:cSld>
  <p:clrMapOvr>
    <a:masterClrMapping/>
  </p:clrMapOvr>
  <mc:AlternateContent xmlns:mc="http://schemas.openxmlformats.org/markup-compatibility/2006">
    <mc:Choice xmlns:p14="http://schemas.microsoft.com/office/powerpoint/2010/main" Requires="p14">
      <p:transition spd="slow" p14:dur="2000" advTm="2121"/>
    </mc:Choice>
    <mc:Fallback>
      <p:transition spd="slow" advTm="212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D73B-B154-6433-97BC-5C01BA9C7BC5}"/>
              </a:ext>
            </a:extLst>
          </p:cNvPr>
          <p:cNvSpPr>
            <a:spLocks noGrp="1"/>
          </p:cNvSpPr>
          <p:nvPr>
            <p:ph type="title"/>
          </p:nvPr>
        </p:nvSpPr>
        <p:spPr>
          <a:xfrm>
            <a:off x="6717278" y="1030288"/>
            <a:ext cx="4099947" cy="1035579"/>
          </a:xfrm>
        </p:spPr>
        <p:txBody>
          <a:bodyPr>
            <a:normAutofit/>
          </a:bodyPr>
          <a:lstStyle/>
          <a:p>
            <a:r>
              <a:rPr lang="en-US">
                <a:cs typeface="Calibri Light"/>
              </a:rPr>
              <a:t>Data Overview </a:t>
            </a:r>
            <a:endParaRPr lang="en-US"/>
          </a:p>
        </p:txBody>
      </p:sp>
      <p:pic>
        <p:nvPicPr>
          <p:cNvPr id="4" name="Picture 4" descr="A picture containing text, telephone&#10;&#10;Description automatically generated">
            <a:extLst>
              <a:ext uri="{FF2B5EF4-FFF2-40B4-BE49-F238E27FC236}">
                <a16:creationId xmlns:a16="http://schemas.microsoft.com/office/drawing/2014/main" id="{6FD192E1-A513-917C-0080-971CDB17CFD4}"/>
              </a:ext>
            </a:extLst>
          </p:cNvPr>
          <p:cNvPicPr>
            <a:picLocks noChangeAspect="1"/>
          </p:cNvPicPr>
          <p:nvPr/>
        </p:nvPicPr>
        <p:blipFill>
          <a:blip r:embed="rId3"/>
          <a:stretch>
            <a:fillRect/>
          </a:stretch>
        </p:blipFill>
        <p:spPr>
          <a:xfrm>
            <a:off x="663839" y="1344450"/>
            <a:ext cx="5454122" cy="1281719"/>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5" descr="Table&#10;&#10;Description automatically generated">
            <a:extLst>
              <a:ext uri="{FF2B5EF4-FFF2-40B4-BE49-F238E27FC236}">
                <a16:creationId xmlns:a16="http://schemas.microsoft.com/office/drawing/2014/main" id="{945E4EE4-00D2-0A9A-AACD-5A1FC563D94C}"/>
              </a:ext>
            </a:extLst>
          </p:cNvPr>
          <p:cNvPicPr>
            <a:picLocks noChangeAspect="1"/>
          </p:cNvPicPr>
          <p:nvPr/>
        </p:nvPicPr>
        <p:blipFill>
          <a:blip r:embed="rId4"/>
          <a:stretch>
            <a:fillRect/>
          </a:stretch>
        </p:blipFill>
        <p:spPr>
          <a:xfrm>
            <a:off x="663839" y="4397905"/>
            <a:ext cx="5447258" cy="94083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5A0657E9-4608-D882-2B37-1C81331CBCB4}"/>
              </a:ext>
            </a:extLst>
          </p:cNvPr>
          <p:cNvSpPr>
            <a:spLocks noGrp="1"/>
          </p:cNvSpPr>
          <p:nvPr>
            <p:ph idx="1"/>
          </p:nvPr>
        </p:nvSpPr>
        <p:spPr>
          <a:xfrm>
            <a:off x="6717278" y="2142067"/>
            <a:ext cx="4099947" cy="3649133"/>
          </a:xfrm>
        </p:spPr>
        <p:txBody>
          <a:bodyPr>
            <a:normAutofit/>
          </a:bodyPr>
          <a:lstStyle/>
          <a:p>
            <a:pPr marL="0" indent="0">
              <a:lnSpc>
                <a:spcPct val="90000"/>
              </a:lnSpc>
              <a:buNone/>
            </a:pPr>
            <a:endParaRPr lang="en-US" sz="1400">
              <a:cs typeface="Calibri"/>
            </a:endParaRPr>
          </a:p>
          <a:p>
            <a:pPr marL="0" indent="0">
              <a:lnSpc>
                <a:spcPct val="90000"/>
              </a:lnSpc>
              <a:buNone/>
            </a:pPr>
            <a:r>
              <a:rPr lang="en-US" sz="1400">
                <a:ea typeface="+mn-lt"/>
                <a:cs typeface="+mn-lt"/>
              </a:rPr>
              <a:t>Temperature</a:t>
            </a:r>
          </a:p>
          <a:p>
            <a:pPr>
              <a:lnSpc>
                <a:spcPct val="90000"/>
              </a:lnSpc>
            </a:pPr>
            <a:r>
              <a:rPr lang="en-US" sz="1400">
                <a:ea typeface="+mn-lt"/>
                <a:cs typeface="+mn-lt"/>
              </a:rPr>
              <a:t>Temperature history from 9 different weather station in the region</a:t>
            </a:r>
          </a:p>
          <a:p>
            <a:pPr>
              <a:lnSpc>
                <a:spcPct val="90000"/>
              </a:lnSpc>
            </a:pPr>
            <a:r>
              <a:rPr lang="en-US" sz="1400">
                <a:ea typeface="+mn-lt"/>
                <a:cs typeface="+mn-lt"/>
              </a:rPr>
              <a:t>Dating back to Beginning of 2015 </a:t>
            </a:r>
          </a:p>
          <a:p>
            <a:pPr>
              <a:lnSpc>
                <a:spcPct val="90000"/>
              </a:lnSpc>
            </a:pPr>
            <a:r>
              <a:rPr lang="en-US" sz="1400">
                <a:ea typeface="+mn-lt"/>
                <a:cs typeface="+mn-lt"/>
              </a:rPr>
              <a:t>Temperature record every hour at each station</a:t>
            </a:r>
          </a:p>
          <a:p>
            <a:pPr marL="0" indent="0">
              <a:lnSpc>
                <a:spcPct val="90000"/>
              </a:lnSpc>
              <a:buNone/>
            </a:pPr>
            <a:r>
              <a:rPr lang="en-US" sz="1400">
                <a:ea typeface="+mn-lt"/>
                <a:cs typeface="+mn-lt"/>
              </a:rPr>
              <a:t>Energy Loads</a:t>
            </a:r>
          </a:p>
          <a:p>
            <a:pPr>
              <a:lnSpc>
                <a:spcPct val="90000"/>
              </a:lnSpc>
            </a:pPr>
            <a:r>
              <a:rPr lang="en-US" sz="1400">
                <a:ea typeface="+mn-lt"/>
                <a:cs typeface="+mn-lt"/>
              </a:rPr>
              <a:t>Historical hourly Energy loads in kW from 15 different zones </a:t>
            </a:r>
          </a:p>
          <a:p>
            <a:pPr>
              <a:lnSpc>
                <a:spcPct val="90000"/>
              </a:lnSpc>
            </a:pPr>
            <a:r>
              <a:rPr lang="en-US" sz="1400">
                <a:ea typeface="+mn-lt"/>
                <a:cs typeface="+mn-lt"/>
              </a:rPr>
              <a:t>Missing a total of 8 weeks throughout the data dating back to beginning of 2015 </a:t>
            </a:r>
          </a:p>
          <a:p>
            <a:pPr>
              <a:lnSpc>
                <a:spcPct val="90000"/>
              </a:lnSpc>
              <a:buClr>
                <a:srgbClr val="FFFFFF"/>
              </a:buClr>
              <a:buFont typeface="Arial,Sans-Serif"/>
            </a:pPr>
            <a:r>
              <a:rPr lang="en-US" sz="1400">
                <a:cs typeface="Calibri"/>
              </a:rPr>
              <a:t>Date broken down into 3 different day month year columns</a:t>
            </a:r>
            <a:endParaRPr lang="en-US" sz="1400"/>
          </a:p>
        </p:txBody>
      </p:sp>
    </p:spTree>
    <p:extLst>
      <p:ext uri="{BB962C8B-B14F-4D97-AF65-F5344CB8AC3E}">
        <p14:creationId xmlns:p14="http://schemas.microsoft.com/office/powerpoint/2010/main" val="4189508945"/>
      </p:ext>
    </p:extLst>
  </p:cSld>
  <p:clrMapOvr>
    <a:masterClrMapping/>
  </p:clrMapOvr>
  <mc:AlternateContent xmlns:mc="http://schemas.openxmlformats.org/markup-compatibility/2006">
    <mc:Choice xmlns:p14="http://schemas.microsoft.com/office/powerpoint/2010/main" Requires="p14">
      <p:transition spd="slow" p14:dur="2000" advTm="382"/>
    </mc:Choice>
    <mc:Fallback>
      <p:transition spd="slow" advTm="3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1192-F7FC-1BDC-9E5C-C87EC73E5BA1}"/>
              </a:ext>
            </a:extLst>
          </p:cNvPr>
          <p:cNvSpPr>
            <a:spLocks noGrp="1"/>
          </p:cNvSpPr>
          <p:nvPr>
            <p:ph type="title"/>
          </p:nvPr>
        </p:nvSpPr>
        <p:spPr/>
        <p:txBody>
          <a:bodyPr/>
          <a:lstStyle/>
          <a:p>
            <a:r>
              <a:rPr lang="en-US">
                <a:cs typeface="Calibri Light"/>
              </a:rPr>
              <a:t>Data Cleaning</a:t>
            </a:r>
            <a:endParaRPr lang="en-US"/>
          </a:p>
        </p:txBody>
      </p:sp>
      <p:sp>
        <p:nvSpPr>
          <p:cNvPr id="4" name="TextBox 3">
            <a:extLst>
              <a:ext uri="{FF2B5EF4-FFF2-40B4-BE49-F238E27FC236}">
                <a16:creationId xmlns:a16="http://schemas.microsoft.com/office/drawing/2014/main" id="{2D9CE751-DA5B-1C85-5655-BC26FC4034E7}"/>
              </a:ext>
            </a:extLst>
          </p:cNvPr>
          <p:cNvSpPr txBox="1"/>
          <p:nvPr/>
        </p:nvSpPr>
        <p:spPr>
          <a:xfrm>
            <a:off x="680908" y="1897277"/>
            <a:ext cx="996778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In the temperature dataset a couple of temperature readings Identified seemed like outliers. For these outliers, the average temperature was taken from the last accurate readings and placed in it's place.</a:t>
            </a:r>
            <a:endParaRPr lang="en-US"/>
          </a:p>
          <a:p>
            <a:pPr marL="285750" indent="-285750">
              <a:buFont typeface="Arial"/>
              <a:buChar char="•"/>
            </a:pPr>
            <a:endParaRPr lang="en-US">
              <a:cs typeface="Calibri"/>
            </a:endParaRPr>
          </a:p>
          <a:p>
            <a:pPr marL="285750" indent="-285750">
              <a:buFont typeface="Arial"/>
              <a:buChar char="•"/>
            </a:pPr>
            <a:r>
              <a:rPr lang="en-US">
                <a:cs typeface="Calibri"/>
              </a:rPr>
              <a:t>In the energy loads dataset incorrect leap days were identified. For example, the date 2015/2/29 existed in the data, but wasn't a real date in 2015 as it is not a leap year. </a:t>
            </a: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a:p>
            <a:pPr marL="285750" indent="-285750">
              <a:buFont typeface="Arial"/>
              <a:buChar char="•"/>
            </a:pPr>
            <a:endParaRPr lang="en-US">
              <a:cs typeface="Calibri"/>
            </a:endParaRPr>
          </a:p>
          <a:p>
            <a:endParaRPr lang="en-US">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280510178"/>
      </p:ext>
    </p:extLst>
  </p:cSld>
  <p:clrMapOvr>
    <a:masterClrMapping/>
  </p:clrMapOvr>
  <mc:AlternateContent xmlns:mc="http://schemas.openxmlformats.org/markup-compatibility/2006">
    <mc:Choice xmlns:p14="http://schemas.microsoft.com/office/powerpoint/2010/main" Requires="p14">
      <p:transition spd="slow" p14:dur="2000" advTm="332"/>
    </mc:Choice>
    <mc:Fallback>
      <p:transition spd="slow" advTm="33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showing decling performance">
            <a:extLst>
              <a:ext uri="{FF2B5EF4-FFF2-40B4-BE49-F238E27FC236}">
                <a16:creationId xmlns:a16="http://schemas.microsoft.com/office/drawing/2014/main" id="{E510B6F6-F10C-E742-C73C-48D8AFC9BC12}"/>
              </a:ext>
            </a:extLst>
          </p:cNvPr>
          <p:cNvPicPr>
            <a:picLocks noChangeAspect="1"/>
          </p:cNvPicPr>
          <p:nvPr/>
        </p:nvPicPr>
        <p:blipFill rotWithShape="1">
          <a:blip r:embed="rId3">
            <a:alphaModFix amt="20000"/>
          </a:blip>
          <a:srcRect t="7056" b="8674"/>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F431192-F7FC-1BDC-9E5C-C87EC73E5BA1}"/>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a:t>Data Exploration</a:t>
            </a:r>
          </a:p>
        </p:txBody>
      </p:sp>
      <p:sp>
        <p:nvSpPr>
          <p:cNvPr id="4" name="TextBox 3">
            <a:extLst>
              <a:ext uri="{FF2B5EF4-FFF2-40B4-BE49-F238E27FC236}">
                <a16:creationId xmlns:a16="http://schemas.microsoft.com/office/drawing/2014/main" id="{2D9CE751-DA5B-1C85-5655-BC26FC4034E7}"/>
              </a:ext>
            </a:extLst>
          </p:cNvPr>
          <p:cNvSpPr txBox="1"/>
          <p:nvPr/>
        </p:nvSpPr>
        <p:spPr>
          <a:xfrm>
            <a:off x="684529" y="2328943"/>
            <a:ext cx="10131425" cy="36491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90000"/>
              </a:lnSpc>
              <a:spcAft>
                <a:spcPts val="1000"/>
              </a:spcAft>
              <a:buClr>
                <a:schemeClr val="tx1"/>
              </a:buClr>
              <a:buSzPct val="100000"/>
              <a:buFont typeface="Arial"/>
              <a:buChar char="•"/>
            </a:pPr>
            <a:endParaRPr lang="en-US" sz="1500">
              <a:cs typeface="Calibri"/>
            </a:endParaRPr>
          </a:p>
          <a:p>
            <a:pPr marL="285750" indent="-285750" defTabSz="457200">
              <a:lnSpc>
                <a:spcPct val="90000"/>
              </a:lnSpc>
              <a:spcAft>
                <a:spcPts val="1000"/>
              </a:spcAft>
              <a:buClr>
                <a:schemeClr val="tx1"/>
              </a:buClr>
              <a:buSzPct val="100000"/>
              <a:buFont typeface="Arial"/>
              <a:buChar char="•"/>
            </a:pPr>
            <a:endParaRPr lang="en-US" sz="1500"/>
          </a:p>
          <a:p>
            <a:pPr defTabSz="457200">
              <a:lnSpc>
                <a:spcPct val="90000"/>
              </a:lnSpc>
              <a:spcAft>
                <a:spcPts val="1000"/>
              </a:spcAft>
              <a:buClr>
                <a:schemeClr val="tx1"/>
              </a:buClr>
              <a:buSzPct val="100000"/>
              <a:buFont typeface="Arial"/>
              <a:buChar char="•"/>
            </a:pPr>
            <a:endParaRPr lang="en-US" sz="1500"/>
          </a:p>
          <a:p>
            <a:pPr marL="285750" indent="-285750" defTabSz="457200">
              <a:lnSpc>
                <a:spcPct val="90000"/>
              </a:lnSpc>
              <a:spcAft>
                <a:spcPts val="1000"/>
              </a:spcAft>
              <a:buClr>
                <a:schemeClr val="tx1"/>
              </a:buClr>
              <a:buSzPct val="100000"/>
              <a:buFont typeface="Arial"/>
              <a:buChar char="•"/>
            </a:pPr>
            <a:endParaRPr lang="en-US" sz="1500"/>
          </a:p>
          <a:p>
            <a:pPr defTabSz="457200">
              <a:lnSpc>
                <a:spcPct val="90000"/>
              </a:lnSpc>
              <a:spcAft>
                <a:spcPts val="1000"/>
              </a:spcAft>
              <a:buClr>
                <a:schemeClr val="tx1"/>
              </a:buClr>
              <a:buSzPct val="100000"/>
              <a:buFont typeface="Arial"/>
              <a:buChar char="•"/>
            </a:pPr>
            <a:endParaRPr lang="en-US" sz="1500"/>
          </a:p>
          <a:p>
            <a:pPr marL="285750" indent="-285750" defTabSz="457200">
              <a:lnSpc>
                <a:spcPct val="90000"/>
              </a:lnSpc>
              <a:spcAft>
                <a:spcPts val="1000"/>
              </a:spcAft>
              <a:buClr>
                <a:schemeClr val="tx1"/>
              </a:buClr>
              <a:buSzPct val="100000"/>
              <a:buFont typeface="Arial"/>
              <a:buChar char="•"/>
            </a:pPr>
            <a:endParaRPr lang="en-US" sz="1500"/>
          </a:p>
          <a:p>
            <a:pPr defTabSz="457200">
              <a:lnSpc>
                <a:spcPct val="90000"/>
              </a:lnSpc>
              <a:spcAft>
                <a:spcPts val="1000"/>
              </a:spcAft>
              <a:buClr>
                <a:schemeClr val="tx1"/>
              </a:buClr>
              <a:buSzPct val="100000"/>
              <a:buFont typeface="Arial"/>
              <a:buChar char="•"/>
            </a:pPr>
            <a:endParaRPr lang="en-US" sz="1500"/>
          </a:p>
          <a:p>
            <a:pPr marL="285750" indent="-285750" defTabSz="457200">
              <a:lnSpc>
                <a:spcPct val="90000"/>
              </a:lnSpc>
              <a:spcAft>
                <a:spcPts val="1000"/>
              </a:spcAft>
              <a:buClr>
                <a:schemeClr val="tx1"/>
              </a:buClr>
              <a:buSzPct val="100000"/>
              <a:buFont typeface="Arial"/>
              <a:buChar char="•"/>
            </a:pPr>
            <a:endParaRPr lang="en-US" sz="1500"/>
          </a:p>
        </p:txBody>
      </p:sp>
      <p:sp>
        <p:nvSpPr>
          <p:cNvPr id="3" name="TextBox 2">
            <a:extLst>
              <a:ext uri="{FF2B5EF4-FFF2-40B4-BE49-F238E27FC236}">
                <a16:creationId xmlns:a16="http://schemas.microsoft.com/office/drawing/2014/main" id="{2EFF709A-9217-3D98-1D8E-3C66BA29D1F0}"/>
              </a:ext>
            </a:extLst>
          </p:cNvPr>
          <p:cNvSpPr txBox="1"/>
          <p:nvPr/>
        </p:nvSpPr>
        <p:spPr>
          <a:xfrm>
            <a:off x="683053" y="1815757"/>
            <a:ext cx="9885405"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Identifying possibly trends:</a:t>
            </a:r>
          </a:p>
          <a:p>
            <a:endParaRPr lang="en-US">
              <a:cs typeface="Calibri"/>
            </a:endParaRPr>
          </a:p>
          <a:p>
            <a:pPr marL="285750" indent="-285750">
              <a:buFont typeface="Arial"/>
              <a:buChar char="•"/>
            </a:pPr>
            <a:r>
              <a:rPr lang="en-US">
                <a:cs typeface="Calibri"/>
              </a:rPr>
              <a:t>Holidays</a:t>
            </a:r>
          </a:p>
          <a:p>
            <a:pPr marL="742950" lvl="1" indent="-285750">
              <a:buFont typeface="Arial"/>
              <a:buChar char="•"/>
            </a:pPr>
            <a:r>
              <a:rPr lang="en-US">
                <a:cs typeface="Calibri"/>
              </a:rPr>
              <a:t>Businesses closed, Families gathered, Vacations Taken</a:t>
            </a:r>
          </a:p>
          <a:p>
            <a:pPr lvl="1"/>
            <a:endParaRPr lang="en-US">
              <a:cs typeface="Calibri"/>
            </a:endParaRPr>
          </a:p>
          <a:p>
            <a:pPr marL="285750" indent="-285750">
              <a:buFont typeface="Arial"/>
              <a:buChar char="•"/>
            </a:pPr>
            <a:r>
              <a:rPr lang="en-US">
                <a:cs typeface="Calibri"/>
              </a:rPr>
              <a:t>Weekends</a:t>
            </a:r>
          </a:p>
          <a:p>
            <a:pPr marL="742950" lvl="1" indent="-285750">
              <a:buFont typeface="Arial"/>
              <a:buChar char="•"/>
            </a:pPr>
            <a:r>
              <a:rPr lang="en-US">
                <a:cs typeface="Calibri"/>
              </a:rPr>
              <a:t>Offices closed, People at home</a:t>
            </a:r>
          </a:p>
          <a:p>
            <a:pPr lvl="1"/>
            <a:endParaRPr lang="en-US">
              <a:cs typeface="Calibri"/>
            </a:endParaRPr>
          </a:p>
          <a:p>
            <a:pPr marL="285750" indent="-285750">
              <a:buFont typeface="Arial"/>
              <a:buChar char="•"/>
            </a:pPr>
            <a:r>
              <a:rPr lang="en-US">
                <a:cs typeface="Calibri"/>
              </a:rPr>
              <a:t>Seasons</a:t>
            </a:r>
          </a:p>
          <a:p>
            <a:pPr marL="742950" lvl="1" indent="-285750">
              <a:buFont typeface="Arial"/>
              <a:buChar char="•"/>
            </a:pPr>
            <a:r>
              <a:rPr lang="en-US">
                <a:cs typeface="Calibri"/>
              </a:rPr>
              <a:t>A/C usage in Summer, Heater usage in Winter </a:t>
            </a:r>
          </a:p>
          <a:p>
            <a:pPr lvl="1"/>
            <a:endParaRPr lang="en-US">
              <a:cs typeface="Calibri"/>
            </a:endParaRPr>
          </a:p>
          <a:p>
            <a:pPr marL="285750" indent="-285750">
              <a:buFont typeface="Arial"/>
              <a:buChar char="•"/>
            </a:pPr>
            <a:r>
              <a:rPr lang="en-US">
                <a:cs typeface="Calibri"/>
              </a:rPr>
              <a:t>Day-Night Cycle</a:t>
            </a:r>
          </a:p>
          <a:p>
            <a:pPr marL="742950" lvl="1" indent="-285750">
              <a:buFont typeface="Arial"/>
              <a:buChar char="•"/>
            </a:pPr>
            <a:r>
              <a:rPr lang="en-US">
                <a:cs typeface="Calibri"/>
              </a:rPr>
              <a:t>Daily Activity, Sleepless Nights</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827528036"/>
      </p:ext>
    </p:extLst>
  </p:cSld>
  <p:clrMapOvr>
    <a:masterClrMapping/>
  </p:clrMapOvr>
  <mc:AlternateContent xmlns:mc="http://schemas.openxmlformats.org/markup-compatibility/2006">
    <mc:Choice xmlns:p14="http://schemas.microsoft.com/office/powerpoint/2010/main" Requires="p14">
      <p:transition spd="slow" p14:dur="2000" advTm="148"/>
    </mc:Choice>
    <mc:Fallback>
      <p:transition spd="slow" advTm="1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EB61-A1AC-AE9B-B4AC-2B08F181B9E2}"/>
              </a:ext>
            </a:extLst>
          </p:cNvPr>
          <p:cNvSpPr>
            <a:spLocks noGrp="1"/>
          </p:cNvSpPr>
          <p:nvPr>
            <p:ph type="title"/>
          </p:nvPr>
        </p:nvSpPr>
        <p:spPr/>
        <p:txBody>
          <a:bodyPr/>
          <a:lstStyle/>
          <a:p>
            <a:r>
              <a:rPr lang="en-US">
                <a:cs typeface="Calibri Light"/>
              </a:rPr>
              <a:t>Data wrangling</a:t>
            </a:r>
            <a:endParaRPr lang="en-US"/>
          </a:p>
        </p:txBody>
      </p:sp>
      <p:sp>
        <p:nvSpPr>
          <p:cNvPr id="4" name="TextBox 3">
            <a:extLst>
              <a:ext uri="{FF2B5EF4-FFF2-40B4-BE49-F238E27FC236}">
                <a16:creationId xmlns:a16="http://schemas.microsoft.com/office/drawing/2014/main" id="{DA779BEE-DE47-7AAD-A8BB-E1932E6DDA1A}"/>
              </a:ext>
            </a:extLst>
          </p:cNvPr>
          <p:cNvSpPr txBox="1"/>
          <p:nvPr/>
        </p:nvSpPr>
        <p:spPr>
          <a:xfrm>
            <a:off x="826055" y="1883880"/>
            <a:ext cx="1054829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Pivoting the data</a:t>
            </a:r>
          </a:p>
          <a:p>
            <a:endParaRPr lang="en-US">
              <a:cs typeface="Calibri"/>
            </a:endParaRPr>
          </a:p>
          <a:p>
            <a:r>
              <a:rPr lang="en-US">
                <a:cs typeface="Calibri"/>
              </a:rPr>
              <a:t>When setting up the final model, separated by each hour, the 9 different temperatures were brought in as variables for each observation. Therefore, 24 data frames were made from the two datasets in order to make the predictions for each hour of each day.</a:t>
            </a:r>
          </a:p>
          <a:p>
            <a:endParaRPr lang="en-US">
              <a:cs typeface="Calibri"/>
            </a:endParaRPr>
          </a:p>
          <a:p>
            <a:r>
              <a:rPr lang="en-US">
                <a:cs typeface="Calibri"/>
              </a:rPr>
              <a:t>For example, the data frame for h1 looked like:</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pic>
        <p:nvPicPr>
          <p:cNvPr id="3" name="Picture 4" descr="Graphical user interface, text, application, table&#10;&#10;Description automatically generated">
            <a:extLst>
              <a:ext uri="{FF2B5EF4-FFF2-40B4-BE49-F238E27FC236}">
                <a16:creationId xmlns:a16="http://schemas.microsoft.com/office/drawing/2014/main" id="{F67E2426-31A5-91E3-9DAD-3C18F9828BE4}"/>
              </a:ext>
            </a:extLst>
          </p:cNvPr>
          <p:cNvPicPr>
            <a:picLocks noChangeAspect="1"/>
          </p:cNvPicPr>
          <p:nvPr/>
        </p:nvPicPr>
        <p:blipFill>
          <a:blip r:embed="rId2"/>
          <a:stretch>
            <a:fillRect/>
          </a:stretch>
        </p:blipFill>
        <p:spPr>
          <a:xfrm>
            <a:off x="857956" y="4061207"/>
            <a:ext cx="9591792" cy="2602032"/>
          </a:xfrm>
          <a:prstGeom prst="rect">
            <a:avLst/>
          </a:prstGeom>
        </p:spPr>
      </p:pic>
    </p:spTree>
    <p:extLst>
      <p:ext uri="{BB962C8B-B14F-4D97-AF65-F5344CB8AC3E}">
        <p14:creationId xmlns:p14="http://schemas.microsoft.com/office/powerpoint/2010/main" val="721578013"/>
      </p:ext>
    </p:extLst>
  </p:cSld>
  <p:clrMapOvr>
    <a:masterClrMapping/>
  </p:clrMapOvr>
  <mc:AlternateContent xmlns:mc="http://schemas.openxmlformats.org/markup-compatibility/2006">
    <mc:Choice xmlns:p14="http://schemas.microsoft.com/office/powerpoint/2010/main" Requires="p14">
      <p:transition spd="slow" p14:dur="2000" advTm="217"/>
    </mc:Choice>
    <mc:Fallback>
      <p:transition spd="slow" advTm="2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5D3-11BB-4B1E-B26D-D132938AD5D3}"/>
              </a:ext>
            </a:extLst>
          </p:cNvPr>
          <p:cNvSpPr>
            <a:spLocks noGrp="1"/>
          </p:cNvSpPr>
          <p:nvPr>
            <p:ph type="title"/>
          </p:nvPr>
        </p:nvSpPr>
        <p:spPr>
          <a:xfrm>
            <a:off x="685801" y="1030289"/>
            <a:ext cx="6814749" cy="1035578"/>
          </a:xfrm>
        </p:spPr>
        <p:txBody>
          <a:bodyPr vert="horz" lIns="91440" tIns="45720" rIns="91440" bIns="45720" rtlCol="0" anchor="ctr">
            <a:normAutofit/>
          </a:bodyPr>
          <a:lstStyle/>
          <a:p>
            <a:r>
              <a:rPr lang="en-US" sz="3300"/>
              <a:t>Predicting Energy – Early Models</a:t>
            </a:r>
          </a:p>
        </p:txBody>
      </p:sp>
      <p:sp>
        <p:nvSpPr>
          <p:cNvPr id="4" name="TextBox 3">
            <a:extLst>
              <a:ext uri="{FF2B5EF4-FFF2-40B4-BE49-F238E27FC236}">
                <a16:creationId xmlns:a16="http://schemas.microsoft.com/office/drawing/2014/main" id="{3170DC48-DEE6-975B-2950-4C427D2009F7}"/>
              </a:ext>
            </a:extLst>
          </p:cNvPr>
          <p:cNvSpPr txBox="1"/>
          <p:nvPr/>
        </p:nvSpPr>
        <p:spPr>
          <a:xfrm>
            <a:off x="685801" y="3425797"/>
            <a:ext cx="6814749" cy="36491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lnSpc>
                <a:spcPct val="90000"/>
              </a:lnSpc>
              <a:spcAft>
                <a:spcPts val="1000"/>
              </a:spcAft>
              <a:buClr>
                <a:schemeClr val="tx1"/>
              </a:buClr>
              <a:buSzPct val="100000"/>
              <a:buFont typeface="Arial"/>
              <a:buChar char="•"/>
            </a:pPr>
            <a:r>
              <a:rPr lang="en-US" sz="1400"/>
              <a:t>Seasonal Naïve Model</a:t>
            </a:r>
          </a:p>
          <a:p>
            <a:pPr lvl="1" defTabSz="457200">
              <a:lnSpc>
                <a:spcPct val="90000"/>
              </a:lnSpc>
              <a:spcAft>
                <a:spcPts val="1000"/>
              </a:spcAft>
              <a:buClr>
                <a:schemeClr val="tx1"/>
              </a:buClr>
              <a:buSzPct val="100000"/>
              <a:buFont typeface="Arial"/>
              <a:buChar char="•"/>
            </a:pPr>
            <a:r>
              <a:rPr lang="en-US" sz="1400"/>
              <a:t>~ RMSE = 115,000</a:t>
            </a:r>
          </a:p>
          <a:p>
            <a:pPr lvl="1" defTabSz="457200">
              <a:lnSpc>
                <a:spcPct val="90000"/>
              </a:lnSpc>
              <a:spcAft>
                <a:spcPts val="1000"/>
              </a:spcAft>
              <a:buClr>
                <a:schemeClr val="tx1"/>
              </a:buClr>
              <a:buSzPct val="100000"/>
              <a:buFont typeface="Arial"/>
              <a:buChar char="•"/>
            </a:pPr>
            <a:endParaRPr lang="en-US" sz="1400"/>
          </a:p>
          <a:p>
            <a:pPr marL="285750" indent="-285750" defTabSz="457200">
              <a:lnSpc>
                <a:spcPct val="90000"/>
              </a:lnSpc>
              <a:spcAft>
                <a:spcPts val="1000"/>
              </a:spcAft>
              <a:buClr>
                <a:schemeClr val="tx1"/>
              </a:buClr>
              <a:buSzPct val="100000"/>
              <a:buFont typeface="Arial"/>
              <a:buChar char="•"/>
            </a:pPr>
            <a:r>
              <a:rPr lang="en-US" sz="1400"/>
              <a:t>Seasonal Average Naïve Model</a:t>
            </a:r>
          </a:p>
          <a:p>
            <a:pPr lvl="1" defTabSz="457200">
              <a:lnSpc>
                <a:spcPct val="90000"/>
              </a:lnSpc>
              <a:spcAft>
                <a:spcPts val="1000"/>
              </a:spcAft>
              <a:buClr>
                <a:schemeClr val="tx1"/>
              </a:buClr>
              <a:buSzPct val="100000"/>
              <a:buFont typeface="Arial"/>
              <a:buChar char="•"/>
            </a:pPr>
            <a:r>
              <a:rPr lang="en-US" sz="1400"/>
              <a:t>~RMSE = 630</a:t>
            </a:r>
          </a:p>
          <a:p>
            <a:pPr lvl="1" defTabSz="457200">
              <a:lnSpc>
                <a:spcPct val="90000"/>
              </a:lnSpc>
              <a:spcAft>
                <a:spcPts val="1000"/>
              </a:spcAft>
              <a:buClr>
                <a:schemeClr val="tx1"/>
              </a:buClr>
              <a:buSzPct val="100000"/>
              <a:buFont typeface="Arial"/>
              <a:buChar char="•"/>
            </a:pPr>
            <a:endParaRPr lang="en-US" sz="1400"/>
          </a:p>
          <a:p>
            <a:pPr marL="285750" indent="-285750" defTabSz="457200">
              <a:lnSpc>
                <a:spcPct val="90000"/>
              </a:lnSpc>
              <a:spcAft>
                <a:spcPts val="1000"/>
              </a:spcAft>
              <a:buClr>
                <a:schemeClr val="tx1"/>
              </a:buClr>
              <a:buSzPct val="100000"/>
              <a:buFont typeface="Arial"/>
              <a:buChar char="•"/>
            </a:pPr>
            <a:r>
              <a:rPr lang="en-US" sz="1400"/>
              <a:t>Linear Regression Model </a:t>
            </a:r>
          </a:p>
          <a:p>
            <a:pPr lvl="1" defTabSz="457200">
              <a:lnSpc>
                <a:spcPct val="90000"/>
              </a:lnSpc>
              <a:spcAft>
                <a:spcPts val="1000"/>
              </a:spcAft>
              <a:buClr>
                <a:schemeClr val="tx1"/>
              </a:buClr>
              <a:buSzPct val="100000"/>
              <a:buFont typeface="Arial"/>
              <a:buChar char="•"/>
            </a:pPr>
            <a:r>
              <a:rPr lang="en-US" sz="1400"/>
              <a:t>~RMSE = 16,000</a:t>
            </a:r>
          </a:p>
          <a:p>
            <a:pPr lvl="1" defTabSz="457200">
              <a:lnSpc>
                <a:spcPct val="90000"/>
              </a:lnSpc>
              <a:spcAft>
                <a:spcPts val="1000"/>
              </a:spcAft>
              <a:buClr>
                <a:schemeClr val="tx1"/>
              </a:buClr>
              <a:buSzPct val="100000"/>
              <a:buFont typeface="Arial"/>
              <a:buChar char="•"/>
            </a:pPr>
            <a:endParaRPr lang="en-US" sz="1400"/>
          </a:p>
          <a:p>
            <a:pPr marL="285750" indent="-285750" defTabSz="457200">
              <a:lnSpc>
                <a:spcPct val="90000"/>
              </a:lnSpc>
              <a:spcAft>
                <a:spcPts val="1000"/>
              </a:spcAft>
              <a:buClr>
                <a:schemeClr val="tx1"/>
              </a:buClr>
              <a:buSzPct val="100000"/>
              <a:buFont typeface="Arial"/>
              <a:buChar char="•"/>
            </a:pPr>
            <a:r>
              <a:rPr lang="en-US" sz="1400"/>
              <a:t>ARIMA Model</a:t>
            </a:r>
          </a:p>
          <a:p>
            <a:pPr lvl="1" defTabSz="457200">
              <a:lnSpc>
                <a:spcPct val="90000"/>
              </a:lnSpc>
              <a:spcAft>
                <a:spcPts val="1000"/>
              </a:spcAft>
              <a:buClr>
                <a:schemeClr val="tx1"/>
              </a:buClr>
              <a:buSzPct val="100000"/>
              <a:buFont typeface="Arial"/>
              <a:buChar char="•"/>
            </a:pPr>
            <a:r>
              <a:rPr lang="en-US" sz="1400"/>
              <a:t>~RMSE = 10,000</a:t>
            </a:r>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a:p>
            <a:pPr defTabSz="457200">
              <a:lnSpc>
                <a:spcPct val="90000"/>
              </a:lnSpc>
              <a:spcAft>
                <a:spcPts val="1000"/>
              </a:spcAft>
              <a:buClr>
                <a:schemeClr val="tx1"/>
              </a:buClr>
              <a:buSzPct val="100000"/>
              <a:buFont typeface="Arial"/>
              <a:buChar char="•"/>
            </a:pPr>
            <a:endParaRPr lang="en-US" sz="1400"/>
          </a:p>
        </p:txBody>
      </p:sp>
      <p:pic>
        <p:nvPicPr>
          <p:cNvPr id="10" name="Picture 10" descr="Graphical user interface, text, application&#10;&#10;Description automatically generated">
            <a:extLst>
              <a:ext uri="{FF2B5EF4-FFF2-40B4-BE49-F238E27FC236}">
                <a16:creationId xmlns:a16="http://schemas.microsoft.com/office/drawing/2014/main" id="{05DE6142-4F9B-044B-4CF5-E1999CD84920}"/>
              </a:ext>
            </a:extLst>
          </p:cNvPr>
          <p:cNvPicPr>
            <a:picLocks noChangeAspect="1"/>
          </p:cNvPicPr>
          <p:nvPr/>
        </p:nvPicPr>
        <p:blipFill>
          <a:blip r:embed="rId3"/>
          <a:stretch>
            <a:fillRect/>
          </a:stretch>
        </p:blipFill>
        <p:spPr>
          <a:xfrm>
            <a:off x="6098283" y="2219101"/>
            <a:ext cx="4853011" cy="1412897"/>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9" descr="A picture containing text&#10;&#10;Description automatically generated">
            <a:extLst>
              <a:ext uri="{FF2B5EF4-FFF2-40B4-BE49-F238E27FC236}">
                <a16:creationId xmlns:a16="http://schemas.microsoft.com/office/drawing/2014/main" id="{C0F0EACF-D9C1-5AAA-2E39-CCD27DB10036}"/>
              </a:ext>
            </a:extLst>
          </p:cNvPr>
          <p:cNvPicPr>
            <a:picLocks noChangeAspect="1"/>
          </p:cNvPicPr>
          <p:nvPr/>
        </p:nvPicPr>
        <p:blipFill>
          <a:blip r:embed="rId4"/>
          <a:stretch>
            <a:fillRect/>
          </a:stretch>
        </p:blipFill>
        <p:spPr>
          <a:xfrm>
            <a:off x="6077689" y="4835004"/>
            <a:ext cx="4873605" cy="416452"/>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30568730"/>
      </p:ext>
    </p:extLst>
  </p:cSld>
  <p:clrMapOvr>
    <a:masterClrMapping/>
  </p:clrMapOvr>
  <mc:AlternateContent xmlns:mc="http://schemas.openxmlformats.org/markup-compatibility/2006">
    <mc:Choice xmlns:p14="http://schemas.microsoft.com/office/powerpoint/2010/main" Requires="p14">
      <p:transition spd="slow" p14:dur="2000" advTm="282"/>
    </mc:Choice>
    <mc:Fallback>
      <p:transition spd="slow" advTm="28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EB61-A1AC-AE9B-B4AC-2B08F181B9E2}"/>
              </a:ext>
            </a:extLst>
          </p:cNvPr>
          <p:cNvSpPr>
            <a:spLocks noGrp="1"/>
          </p:cNvSpPr>
          <p:nvPr>
            <p:ph type="title"/>
          </p:nvPr>
        </p:nvSpPr>
        <p:spPr/>
        <p:txBody>
          <a:bodyPr/>
          <a:lstStyle/>
          <a:p>
            <a:r>
              <a:rPr lang="en-US">
                <a:cs typeface="Calibri Light"/>
              </a:rPr>
              <a:t>Data wrangling Revisited</a:t>
            </a:r>
            <a:endParaRPr lang="en-US"/>
          </a:p>
        </p:txBody>
      </p:sp>
      <p:sp>
        <p:nvSpPr>
          <p:cNvPr id="4" name="TextBox 3">
            <a:extLst>
              <a:ext uri="{FF2B5EF4-FFF2-40B4-BE49-F238E27FC236}">
                <a16:creationId xmlns:a16="http://schemas.microsoft.com/office/drawing/2014/main" id="{DA779BEE-DE47-7AAD-A8BB-E1932E6DDA1A}"/>
              </a:ext>
            </a:extLst>
          </p:cNvPr>
          <p:cNvSpPr txBox="1"/>
          <p:nvPr/>
        </p:nvSpPr>
        <p:spPr>
          <a:xfrm>
            <a:off x="826055" y="1883880"/>
            <a:ext cx="1054829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Improving data transposition and joining tables </a:t>
            </a:r>
            <a:endParaRPr lang="en-US"/>
          </a:p>
          <a:p>
            <a:endParaRPr lang="en-US" b="1">
              <a:cs typeface="Calibri"/>
            </a:endParaRPr>
          </a:p>
          <a:p>
            <a:r>
              <a:rPr lang="en-US">
                <a:cs typeface="Calibri"/>
              </a:rPr>
              <a:t>Finally, instead of having 24 separate tables, the hours were transposed as part of the date field. Then the temperatures for all 9 stations were brought in, based on date.  Now the data is ready to be applied to model with the 9 temperature columns to be used to predict load demand.</a:t>
            </a:r>
            <a:endParaRPr lang="en-US" b="1">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pic>
        <p:nvPicPr>
          <p:cNvPr id="6" name="Picture 6" descr="Chart&#10;&#10;Description automatically generated">
            <a:extLst>
              <a:ext uri="{FF2B5EF4-FFF2-40B4-BE49-F238E27FC236}">
                <a16:creationId xmlns:a16="http://schemas.microsoft.com/office/drawing/2014/main" id="{DB7B50F4-CA41-EAF6-5938-8FCA6861276A}"/>
              </a:ext>
            </a:extLst>
          </p:cNvPr>
          <p:cNvPicPr>
            <a:picLocks noChangeAspect="1"/>
          </p:cNvPicPr>
          <p:nvPr/>
        </p:nvPicPr>
        <p:blipFill>
          <a:blip r:embed="rId2"/>
          <a:stretch>
            <a:fillRect/>
          </a:stretch>
        </p:blipFill>
        <p:spPr>
          <a:xfrm>
            <a:off x="561833" y="3478121"/>
            <a:ext cx="11068334" cy="2790535"/>
          </a:xfrm>
          <a:prstGeom prst="rect">
            <a:avLst/>
          </a:prstGeom>
        </p:spPr>
      </p:pic>
    </p:spTree>
    <p:extLst>
      <p:ext uri="{BB962C8B-B14F-4D97-AF65-F5344CB8AC3E}">
        <p14:creationId xmlns:p14="http://schemas.microsoft.com/office/powerpoint/2010/main" val="2852623029"/>
      </p:ext>
    </p:extLst>
  </p:cSld>
  <p:clrMapOvr>
    <a:masterClrMapping/>
  </p:clrMapOvr>
  <mc:AlternateContent xmlns:mc="http://schemas.openxmlformats.org/markup-compatibility/2006">
    <mc:Choice xmlns:p14="http://schemas.microsoft.com/office/powerpoint/2010/main" Requires="p14">
      <p:transition spd="slow" p14:dur="2000" advTm="283"/>
    </mc:Choice>
    <mc:Fallback>
      <p:transition spd="slow" advTm="28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25D3-11BB-4B1E-B26D-D132938AD5D3}"/>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a:t>Predicting temperatures</a:t>
            </a:r>
          </a:p>
        </p:txBody>
      </p:sp>
      <p:sp>
        <p:nvSpPr>
          <p:cNvPr id="4" name="TextBox 3">
            <a:extLst>
              <a:ext uri="{FF2B5EF4-FFF2-40B4-BE49-F238E27FC236}">
                <a16:creationId xmlns:a16="http://schemas.microsoft.com/office/drawing/2014/main" id="{3170DC48-DEE6-975B-2950-4C427D2009F7}"/>
              </a:ext>
            </a:extLst>
          </p:cNvPr>
          <p:cNvSpPr txBox="1"/>
          <p:nvPr/>
        </p:nvSpPr>
        <p:spPr>
          <a:xfrm>
            <a:off x="802178" y="2261420"/>
            <a:ext cx="4002936" cy="36379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defTabSz="457200">
              <a:lnSpc>
                <a:spcPct val="90000"/>
              </a:lnSpc>
              <a:spcAft>
                <a:spcPts val="1000"/>
              </a:spcAft>
              <a:buClr>
                <a:schemeClr val="tx1"/>
              </a:buClr>
              <a:buSzPct val="100000"/>
              <a:buFont typeface="Arial"/>
              <a:buChar char="•"/>
            </a:pPr>
            <a:r>
              <a:rPr lang="en-US" sz="1500"/>
              <a:t>Prior to ultimately predicting energy demand, recall that there were missing temperatures for June 2019.</a:t>
            </a:r>
          </a:p>
          <a:p>
            <a:pPr defTabSz="457200">
              <a:lnSpc>
                <a:spcPct val="90000"/>
              </a:lnSpc>
              <a:spcAft>
                <a:spcPts val="1000"/>
              </a:spcAft>
              <a:buClr>
                <a:schemeClr val="tx1"/>
              </a:buClr>
              <a:buSzPct val="100000"/>
              <a:buFont typeface="Arial"/>
              <a:buChar char="•"/>
            </a:pPr>
            <a:endParaRPr lang="en-US" sz="1500"/>
          </a:p>
          <a:p>
            <a:pPr defTabSz="457200">
              <a:lnSpc>
                <a:spcPct val="90000"/>
              </a:lnSpc>
              <a:spcAft>
                <a:spcPts val="1000"/>
              </a:spcAft>
              <a:buClr>
                <a:schemeClr val="tx1"/>
              </a:buClr>
              <a:buSzPct val="100000"/>
              <a:buFont typeface="Arial"/>
              <a:buChar char="•"/>
            </a:pPr>
            <a:r>
              <a:rPr lang="en-US" sz="1500"/>
              <a:t>To predict temperatures, the use of Long Short-Term Memory model allowed for forecasting of temperatures for each station for all 24 hours. </a:t>
            </a:r>
            <a:endParaRPr lang="en-US" sz="1500">
              <a:cs typeface="Calibri"/>
            </a:endParaRPr>
          </a:p>
          <a:p>
            <a:pPr defTabSz="457200">
              <a:lnSpc>
                <a:spcPct val="90000"/>
              </a:lnSpc>
              <a:spcAft>
                <a:spcPts val="1000"/>
              </a:spcAft>
              <a:buClr>
                <a:srgbClr val="FFFFFF"/>
              </a:buClr>
              <a:buSzPct val="100000"/>
              <a:buFont typeface="Arial"/>
              <a:buChar char="•"/>
            </a:pPr>
            <a:endParaRPr lang="en-US" sz="1500">
              <a:cs typeface="Calibri"/>
            </a:endParaRPr>
          </a:p>
          <a:p>
            <a:pPr defTabSz="457200">
              <a:lnSpc>
                <a:spcPct val="90000"/>
              </a:lnSpc>
              <a:spcAft>
                <a:spcPts val="1000"/>
              </a:spcAft>
              <a:buClr>
                <a:srgbClr val="FFFFFF"/>
              </a:buClr>
              <a:buSzPct val="100000"/>
              <a:buFont typeface="Arial"/>
              <a:buChar char="•"/>
            </a:pPr>
            <a:r>
              <a:rPr lang="en-US" sz="1500">
                <a:cs typeface="Calibri"/>
              </a:rPr>
              <a:t>If these temperature predicted are sub-par, then so will the energy predictions. "Garbage in, garbage out"</a:t>
            </a:r>
          </a:p>
          <a:p>
            <a:pPr defTabSz="457200">
              <a:lnSpc>
                <a:spcPct val="90000"/>
              </a:lnSpc>
              <a:spcAft>
                <a:spcPts val="1000"/>
              </a:spcAft>
              <a:buClr>
                <a:schemeClr val="tx1"/>
              </a:buClr>
              <a:buSzPct val="100000"/>
              <a:buFont typeface="Arial"/>
              <a:buChar char="•"/>
            </a:pPr>
            <a:endParaRPr lang="en-US" sz="1500"/>
          </a:p>
          <a:p>
            <a:pPr defTabSz="457200">
              <a:lnSpc>
                <a:spcPct val="90000"/>
              </a:lnSpc>
              <a:spcAft>
                <a:spcPts val="1000"/>
              </a:spcAft>
              <a:buClr>
                <a:schemeClr val="tx1"/>
              </a:buClr>
              <a:buSzPct val="100000"/>
              <a:buFont typeface="Arial"/>
              <a:buChar char="•"/>
            </a:pPr>
            <a:r>
              <a:rPr lang="en-US" sz="1500">
                <a:hlinkClick r:id="rId3"/>
              </a:rPr>
              <a:t>https://github.dev/mfritscher555/ISDS-7075-Project/blob/main/final_project/predictive_models/tensor_flow_temp.ipynb</a:t>
            </a:r>
            <a:endParaRPr lang="en-US" sz="1500"/>
          </a:p>
          <a:p>
            <a:pPr defTabSz="457200">
              <a:lnSpc>
                <a:spcPct val="90000"/>
              </a:lnSpc>
              <a:spcAft>
                <a:spcPts val="1000"/>
              </a:spcAft>
              <a:buClr>
                <a:schemeClr val="tx1"/>
              </a:buClr>
              <a:buSzPct val="100000"/>
              <a:buFont typeface="Arial"/>
              <a:buChar char="•"/>
            </a:pPr>
            <a:endParaRPr lang="en-US" sz="1500"/>
          </a:p>
          <a:p>
            <a:pPr defTabSz="457200">
              <a:lnSpc>
                <a:spcPct val="90000"/>
              </a:lnSpc>
              <a:spcAft>
                <a:spcPts val="1000"/>
              </a:spcAft>
              <a:buClr>
                <a:schemeClr val="tx1"/>
              </a:buClr>
              <a:buSzPct val="100000"/>
              <a:buFont typeface="Arial"/>
              <a:buChar char="•"/>
            </a:pPr>
            <a:endParaRPr lang="en-US" sz="1500"/>
          </a:p>
        </p:txBody>
      </p:sp>
      <p:pic>
        <p:nvPicPr>
          <p:cNvPr id="3" name="Picture 4" descr="Chart&#10;&#10;Description automatically generated">
            <a:extLst>
              <a:ext uri="{FF2B5EF4-FFF2-40B4-BE49-F238E27FC236}">
                <a16:creationId xmlns:a16="http://schemas.microsoft.com/office/drawing/2014/main" id="{A7BE17D1-8B2A-0311-1D7B-D90F25B4A88F}"/>
              </a:ext>
            </a:extLst>
          </p:cNvPr>
          <p:cNvPicPr>
            <a:picLocks noChangeAspect="1"/>
          </p:cNvPicPr>
          <p:nvPr/>
        </p:nvPicPr>
        <p:blipFill>
          <a:blip r:embed="rId4"/>
          <a:stretch>
            <a:fillRect/>
          </a:stretch>
        </p:blipFill>
        <p:spPr>
          <a:xfrm>
            <a:off x="5289752" y="1572543"/>
            <a:ext cx="6095593" cy="355068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FC1A4ECB-AD90-A919-6D7A-79725276ACF0}"/>
              </a:ext>
            </a:extLst>
          </p:cNvPr>
          <p:cNvSpPr txBox="1"/>
          <p:nvPr/>
        </p:nvSpPr>
        <p:spPr>
          <a:xfrm>
            <a:off x="5553676" y="4956432"/>
            <a:ext cx="5340864" cy="12167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90000"/>
              </a:lnSpc>
              <a:spcAft>
                <a:spcPts val="1000"/>
              </a:spcAft>
              <a:buFont typeface="Arial,Sans-Serif"/>
              <a:buChar char="•"/>
            </a:pPr>
            <a:endParaRPr lang="en-US" sz="1200">
              <a:ea typeface="+mn-lt"/>
              <a:cs typeface="+mn-lt"/>
            </a:endParaRPr>
          </a:p>
          <a:p>
            <a:pPr>
              <a:lnSpc>
                <a:spcPct val="90000"/>
              </a:lnSpc>
              <a:spcAft>
                <a:spcPts val="1000"/>
              </a:spcAft>
            </a:pPr>
            <a:r>
              <a:rPr lang="en-US" sz="1200">
                <a:ea typeface="+mn-lt"/>
                <a:cs typeface="+mn-lt"/>
              </a:rPr>
              <a:t>The chart below is a time-warped time series of the temperature history(isolated to one hour). </a:t>
            </a:r>
          </a:p>
          <a:p>
            <a:endParaRPr lang="en-US" sz="1200">
              <a:ea typeface="+mn-lt"/>
              <a:cs typeface="+mn-lt"/>
            </a:endParaRPr>
          </a:p>
          <a:p>
            <a:endParaRPr lang="en-US" sz="1200">
              <a:cs typeface="Calibri"/>
            </a:endParaRPr>
          </a:p>
        </p:txBody>
      </p:sp>
    </p:spTree>
    <p:extLst>
      <p:ext uri="{BB962C8B-B14F-4D97-AF65-F5344CB8AC3E}">
        <p14:creationId xmlns:p14="http://schemas.microsoft.com/office/powerpoint/2010/main" val="659343135"/>
      </p:ext>
    </p:extLst>
  </p:cSld>
  <p:clrMapOvr>
    <a:masterClrMapping/>
  </p:clrMapOvr>
  <mc:AlternateContent xmlns:mc="http://schemas.openxmlformats.org/markup-compatibility/2006">
    <mc:Choice xmlns:p14="http://schemas.microsoft.com/office/powerpoint/2010/main" Requires="p14">
      <p:transition spd="slow" p14:dur="2000" advTm="306"/>
    </mc:Choice>
    <mc:Fallback>
      <p:transition spd="slow" advTm="30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Forecasting Energy Demand</vt:lpstr>
      <vt:lpstr>Framing the problem</vt:lpstr>
      <vt:lpstr>Data Overview </vt:lpstr>
      <vt:lpstr>Data Cleaning</vt:lpstr>
      <vt:lpstr>Data Exploration</vt:lpstr>
      <vt:lpstr>Data wrangling</vt:lpstr>
      <vt:lpstr>Predicting Energy – Early Models</vt:lpstr>
      <vt:lpstr>Data wrangling Revisited</vt:lpstr>
      <vt:lpstr>Predicting temperatures</vt:lpstr>
      <vt:lpstr>Predicting Energy – lstm model</vt:lpstr>
      <vt:lpstr>Predicting Energy – lstm model</vt:lpstr>
      <vt:lpstr>Predicting Energy – Local level trend combined with seasonal local level</vt:lpstr>
      <vt:lpstr>Predicting Energy – LLp5</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2022-11-29T22:18:04Z</dcterms:created>
  <dcterms:modified xsi:type="dcterms:W3CDTF">2022-12-01T15:50:08Z</dcterms:modified>
</cp:coreProperties>
</file>