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 id="2147483710" r:id="rId2"/>
  </p:sldMasterIdLst>
  <p:notesMasterIdLst>
    <p:notesMasterId r:id="rId22"/>
  </p:notesMasterIdLst>
  <p:handoutMasterIdLst>
    <p:handoutMasterId r:id="rId23"/>
  </p:handoutMasterIdLst>
  <p:sldIdLst>
    <p:sldId id="282" r:id="rId3"/>
    <p:sldId id="313" r:id="rId4"/>
    <p:sldId id="314" r:id="rId5"/>
    <p:sldId id="315" r:id="rId6"/>
    <p:sldId id="325" r:id="rId7"/>
    <p:sldId id="317" r:id="rId8"/>
    <p:sldId id="324" r:id="rId9"/>
    <p:sldId id="304" r:id="rId10"/>
    <p:sldId id="334" r:id="rId11"/>
    <p:sldId id="306" r:id="rId12"/>
    <p:sldId id="326" r:id="rId13"/>
    <p:sldId id="318" r:id="rId14"/>
    <p:sldId id="349" r:id="rId15"/>
    <p:sldId id="331" r:id="rId16"/>
    <p:sldId id="327" r:id="rId17"/>
    <p:sldId id="332" r:id="rId18"/>
    <p:sldId id="333" r:id="rId19"/>
    <p:sldId id="309" r:id="rId20"/>
    <p:sldId id="302" r:id="rId21"/>
  </p:sldIdLst>
  <p:sldSz cx="10082213" cy="7561263"/>
  <p:notesSz cx="6718300" cy="9855200"/>
  <p:defaultTex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 uri="{2D200454-40CA-4A62-9FC3-DE9A4176ACB9}">
      <p15:notesGuideLst xmlns:p15="http://schemas.microsoft.com/office/powerpoint/2012/main">
        <p15:guide id="1" orient="horz" pos="3104">
          <p15:clr>
            <a:srgbClr val="A4A3A4"/>
          </p15:clr>
        </p15:guide>
        <p15:guide id="2" pos="211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12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80" autoAdjust="0"/>
    <p:restoredTop sz="80375" autoAdjust="0"/>
  </p:normalViewPr>
  <p:slideViewPr>
    <p:cSldViewPr snapToGrid="0" snapToObjects="1">
      <p:cViewPr>
        <p:scale>
          <a:sx n="61" d="100"/>
          <a:sy n="61" d="100"/>
        </p:scale>
        <p:origin x="1704" y="192"/>
      </p:cViewPr>
      <p:guideLst>
        <p:guide orient="horz" pos="2381"/>
        <p:guide pos="3175"/>
      </p:guideLst>
    </p:cSldViewPr>
  </p:slideViewPr>
  <p:notesTextViewPr>
    <p:cViewPr>
      <p:scale>
        <a:sx n="100" d="100"/>
        <a:sy n="100" d="100"/>
      </p:scale>
      <p:origin x="0" y="0"/>
    </p:cViewPr>
  </p:notesTextViewPr>
  <p:notesViewPr>
    <p:cSldViewPr snapToGrid="0">
      <p:cViewPr varScale="1">
        <p:scale>
          <a:sx n="77" d="100"/>
          <a:sy n="77" d="100"/>
        </p:scale>
        <p:origin x="4144" y="184"/>
      </p:cViewPr>
      <p:guideLst>
        <p:guide orient="horz" pos="3104"/>
        <p:guide pos="211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b80\Downloads\DP_LIVE_23102018160119610.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GB" sz="1800" b="1" dirty="0">
                <a:solidFill>
                  <a:schemeClr val="tx1"/>
                </a:solidFill>
              </a:rPr>
              <a:t>Average Life Expectancy at Birth</a:t>
            </a:r>
          </a:p>
        </c:rich>
      </c:tx>
      <c:layout>
        <c:manualLayout>
          <c:xMode val="edge"/>
          <c:yMode val="edge"/>
          <c:x val="0.17538475602440043"/>
          <c:y val="0"/>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893038290428099"/>
          <c:y val="0.15344512218883349"/>
          <c:w val="0.78119222669071287"/>
          <c:h val="0.70051840351461647"/>
        </c:manualLayout>
      </c:layout>
      <c:scatterChart>
        <c:scatterStyle val="lineMarker"/>
        <c:varyColors val="0"/>
        <c:ser>
          <c:idx val="0"/>
          <c:order val="0"/>
          <c:tx>
            <c:strRef>
              <c:f>Sheet2!$A$2</c:f>
              <c:strCache>
                <c:ptCount val="1"/>
                <c:pt idx="0">
                  <c:v>Japan</c:v>
                </c:pt>
              </c:strCache>
            </c:strRef>
          </c:tx>
          <c:spPr>
            <a:ln w="38100" cap="rnd">
              <a:solidFill>
                <a:schemeClr val="accent1"/>
              </a:solidFill>
              <a:round/>
            </a:ln>
            <a:effectLst/>
          </c:spPr>
          <c:marker>
            <c:symbol val="none"/>
          </c:marker>
          <c:xVal>
            <c:numRef>
              <c:f>Sheet2!$B$1:$AL$1</c:f>
              <c:numCache>
                <c:formatCode>General</c:formatCod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numCache>
            </c:numRef>
          </c:xVal>
          <c:yVal>
            <c:numRef>
              <c:f>Sheet2!$B$2:$AL$2</c:f>
              <c:numCache>
                <c:formatCode>General</c:formatCode>
                <c:ptCount val="37"/>
                <c:pt idx="0">
                  <c:v>76.099999999999994</c:v>
                </c:pt>
                <c:pt idx="1">
                  <c:v>76.5</c:v>
                </c:pt>
                <c:pt idx="2">
                  <c:v>76.900000000000006</c:v>
                </c:pt>
                <c:pt idx="3">
                  <c:v>77</c:v>
                </c:pt>
                <c:pt idx="4">
                  <c:v>77.400000000000006</c:v>
                </c:pt>
                <c:pt idx="5">
                  <c:v>77.599999999999994</c:v>
                </c:pt>
                <c:pt idx="6">
                  <c:v>78.099999999999994</c:v>
                </c:pt>
                <c:pt idx="7">
                  <c:v>78.5</c:v>
                </c:pt>
                <c:pt idx="8">
                  <c:v>78.400000000000006</c:v>
                </c:pt>
                <c:pt idx="9">
                  <c:v>78.8</c:v>
                </c:pt>
                <c:pt idx="10">
                  <c:v>78.900000000000006</c:v>
                </c:pt>
                <c:pt idx="11">
                  <c:v>79.099999999999994</c:v>
                </c:pt>
                <c:pt idx="12">
                  <c:v>79.2</c:v>
                </c:pt>
                <c:pt idx="13">
                  <c:v>79.400000000000006</c:v>
                </c:pt>
                <c:pt idx="14">
                  <c:v>79.8</c:v>
                </c:pt>
                <c:pt idx="15">
                  <c:v>79.599999999999994</c:v>
                </c:pt>
                <c:pt idx="16">
                  <c:v>80.3</c:v>
                </c:pt>
                <c:pt idx="17">
                  <c:v>80.5</c:v>
                </c:pt>
                <c:pt idx="18">
                  <c:v>80.599999999999994</c:v>
                </c:pt>
                <c:pt idx="19">
                  <c:v>80.5</c:v>
                </c:pt>
                <c:pt idx="20">
                  <c:v>81.2</c:v>
                </c:pt>
                <c:pt idx="21">
                  <c:v>81.5</c:v>
                </c:pt>
                <c:pt idx="22">
                  <c:v>81.8</c:v>
                </c:pt>
                <c:pt idx="23">
                  <c:v>81.8</c:v>
                </c:pt>
                <c:pt idx="24">
                  <c:v>82.1</c:v>
                </c:pt>
                <c:pt idx="25">
                  <c:v>82</c:v>
                </c:pt>
                <c:pt idx="26">
                  <c:v>82.4</c:v>
                </c:pt>
                <c:pt idx="27">
                  <c:v>82.6</c:v>
                </c:pt>
                <c:pt idx="28">
                  <c:v>82.7</c:v>
                </c:pt>
                <c:pt idx="29">
                  <c:v>83</c:v>
                </c:pt>
                <c:pt idx="30">
                  <c:v>82.9</c:v>
                </c:pt>
                <c:pt idx="31">
                  <c:v>82.7</c:v>
                </c:pt>
                <c:pt idx="32">
                  <c:v>83.2</c:v>
                </c:pt>
                <c:pt idx="33">
                  <c:v>83.4</c:v>
                </c:pt>
                <c:pt idx="34">
                  <c:v>83.7</c:v>
                </c:pt>
                <c:pt idx="35">
                  <c:v>83.9</c:v>
                </c:pt>
                <c:pt idx="36">
                  <c:v>84.1</c:v>
                </c:pt>
              </c:numCache>
            </c:numRef>
          </c:yVal>
          <c:smooth val="0"/>
          <c:extLst>
            <c:ext xmlns:c16="http://schemas.microsoft.com/office/drawing/2014/chart" uri="{C3380CC4-5D6E-409C-BE32-E72D297353CC}">
              <c16:uniqueId val="{00000000-49A2-4AFC-ADFB-83C1CAA7E50B}"/>
            </c:ext>
          </c:extLst>
        </c:ser>
        <c:ser>
          <c:idx val="4"/>
          <c:order val="1"/>
          <c:tx>
            <c:strRef>
              <c:f>Sheet2!$A$5</c:f>
              <c:strCache>
                <c:ptCount val="1"/>
                <c:pt idx="0">
                  <c:v>France</c:v>
                </c:pt>
              </c:strCache>
            </c:strRef>
          </c:tx>
          <c:spPr>
            <a:ln w="38100" cap="rnd">
              <a:solidFill>
                <a:schemeClr val="accent5"/>
              </a:solidFill>
              <a:round/>
            </a:ln>
            <a:effectLst/>
          </c:spPr>
          <c:marker>
            <c:symbol val="none"/>
          </c:marker>
          <c:xVal>
            <c:numRef>
              <c:f>Sheet2!$B$1:$AL$1</c:f>
              <c:numCache>
                <c:formatCode>General</c:formatCod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numCache>
            </c:numRef>
          </c:xVal>
          <c:yVal>
            <c:numRef>
              <c:f>Sheet2!$B$5:$AL$5</c:f>
              <c:numCache>
                <c:formatCode>General</c:formatCode>
                <c:ptCount val="37"/>
                <c:pt idx="0">
                  <c:v>74.3</c:v>
                </c:pt>
                <c:pt idx="1">
                  <c:v>74.5</c:v>
                </c:pt>
                <c:pt idx="2">
                  <c:v>74.8</c:v>
                </c:pt>
                <c:pt idx="3">
                  <c:v>74.8</c:v>
                </c:pt>
                <c:pt idx="4">
                  <c:v>75.3</c:v>
                </c:pt>
                <c:pt idx="5">
                  <c:v>75.400000000000006</c:v>
                </c:pt>
                <c:pt idx="6">
                  <c:v>75.7</c:v>
                </c:pt>
                <c:pt idx="7">
                  <c:v>76.3</c:v>
                </c:pt>
                <c:pt idx="8">
                  <c:v>76.599999999999994</c:v>
                </c:pt>
                <c:pt idx="9">
                  <c:v>76.7</c:v>
                </c:pt>
                <c:pt idx="10">
                  <c:v>77</c:v>
                </c:pt>
                <c:pt idx="11">
                  <c:v>77.2</c:v>
                </c:pt>
                <c:pt idx="12">
                  <c:v>77.5</c:v>
                </c:pt>
                <c:pt idx="13">
                  <c:v>77.599999999999994</c:v>
                </c:pt>
                <c:pt idx="14">
                  <c:v>78</c:v>
                </c:pt>
                <c:pt idx="15">
                  <c:v>78.099999999999994</c:v>
                </c:pt>
                <c:pt idx="16">
                  <c:v>78.3</c:v>
                </c:pt>
                <c:pt idx="17">
                  <c:v>78.599999999999994</c:v>
                </c:pt>
                <c:pt idx="18">
                  <c:v>78.8</c:v>
                </c:pt>
                <c:pt idx="19">
                  <c:v>78.900000000000006</c:v>
                </c:pt>
                <c:pt idx="20">
                  <c:v>79.2</c:v>
                </c:pt>
                <c:pt idx="21">
                  <c:v>79.3</c:v>
                </c:pt>
                <c:pt idx="22">
                  <c:v>79.400000000000006</c:v>
                </c:pt>
                <c:pt idx="23">
                  <c:v>79.3</c:v>
                </c:pt>
                <c:pt idx="24">
                  <c:v>80.3</c:v>
                </c:pt>
                <c:pt idx="25">
                  <c:v>80.400000000000006</c:v>
                </c:pt>
                <c:pt idx="26">
                  <c:v>81</c:v>
                </c:pt>
                <c:pt idx="27">
                  <c:v>81.2</c:v>
                </c:pt>
                <c:pt idx="28">
                  <c:v>81.400000000000006</c:v>
                </c:pt>
                <c:pt idx="29">
                  <c:v>81.5</c:v>
                </c:pt>
                <c:pt idx="30">
                  <c:v>81.8</c:v>
                </c:pt>
                <c:pt idx="31">
                  <c:v>82.3</c:v>
                </c:pt>
                <c:pt idx="32">
                  <c:v>82.1</c:v>
                </c:pt>
                <c:pt idx="33">
                  <c:v>82.3</c:v>
                </c:pt>
                <c:pt idx="34">
                  <c:v>82.8</c:v>
                </c:pt>
                <c:pt idx="35">
                  <c:v>82.4</c:v>
                </c:pt>
                <c:pt idx="36">
                  <c:v>#N/A</c:v>
                </c:pt>
              </c:numCache>
            </c:numRef>
          </c:yVal>
          <c:smooth val="0"/>
          <c:extLst>
            <c:ext xmlns:c16="http://schemas.microsoft.com/office/drawing/2014/chart" uri="{C3380CC4-5D6E-409C-BE32-E72D297353CC}">
              <c16:uniqueId val="{00000001-49A2-4AFC-ADFB-83C1CAA7E50B}"/>
            </c:ext>
          </c:extLst>
        </c:ser>
        <c:ser>
          <c:idx val="1"/>
          <c:order val="2"/>
          <c:tx>
            <c:strRef>
              <c:f>Sheet2!$A$3</c:f>
              <c:strCache>
                <c:ptCount val="1"/>
                <c:pt idx="0">
                  <c:v>Australia</c:v>
                </c:pt>
              </c:strCache>
            </c:strRef>
          </c:tx>
          <c:spPr>
            <a:ln w="38100" cap="rnd">
              <a:solidFill>
                <a:schemeClr val="accent2"/>
              </a:solidFill>
              <a:round/>
            </a:ln>
            <a:effectLst/>
          </c:spPr>
          <c:marker>
            <c:symbol val="none"/>
          </c:marker>
          <c:xVal>
            <c:numRef>
              <c:f>Sheet2!$B$1:$AL$1</c:f>
              <c:numCache>
                <c:formatCode>General</c:formatCod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numCache>
            </c:numRef>
          </c:xVal>
          <c:yVal>
            <c:numRef>
              <c:f>Sheet2!$B$3:$AL$3</c:f>
              <c:numCache>
                <c:formatCode>General</c:formatCode>
                <c:ptCount val="37"/>
                <c:pt idx="0">
                  <c:v>74.599999999999994</c:v>
                </c:pt>
                <c:pt idx="1">
                  <c:v>74.900000000000006</c:v>
                </c:pt>
                <c:pt idx="2">
                  <c:v>74.7</c:v>
                </c:pt>
                <c:pt idx="3">
                  <c:v>75.5</c:v>
                </c:pt>
                <c:pt idx="4">
                  <c:v>75.8</c:v>
                </c:pt>
                <c:pt idx="5">
                  <c:v>75.599999999999994</c:v>
                </c:pt>
                <c:pt idx="6">
                  <c:v>76.099999999999994</c:v>
                </c:pt>
                <c:pt idx="7">
                  <c:v>76.3</c:v>
                </c:pt>
                <c:pt idx="8">
                  <c:v>76.3</c:v>
                </c:pt>
                <c:pt idx="9">
                  <c:v>76.5</c:v>
                </c:pt>
                <c:pt idx="10">
                  <c:v>77</c:v>
                </c:pt>
                <c:pt idx="11">
                  <c:v>77.400000000000006</c:v>
                </c:pt>
                <c:pt idx="12">
                  <c:v>77.5</c:v>
                </c:pt>
                <c:pt idx="13">
                  <c:v>78</c:v>
                </c:pt>
                <c:pt idx="14">
                  <c:v>78</c:v>
                </c:pt>
                <c:pt idx="15">
                  <c:v>77.900000000000006</c:v>
                </c:pt>
                <c:pt idx="16">
                  <c:v>78.2</c:v>
                </c:pt>
                <c:pt idx="17">
                  <c:v>78.5</c:v>
                </c:pt>
                <c:pt idx="18">
                  <c:v>78.7</c:v>
                </c:pt>
                <c:pt idx="19">
                  <c:v>79</c:v>
                </c:pt>
                <c:pt idx="20">
                  <c:v>79.3</c:v>
                </c:pt>
                <c:pt idx="21">
                  <c:v>79.7</c:v>
                </c:pt>
                <c:pt idx="22">
                  <c:v>80</c:v>
                </c:pt>
                <c:pt idx="23">
                  <c:v>80.3</c:v>
                </c:pt>
                <c:pt idx="24">
                  <c:v>80.599999999999994</c:v>
                </c:pt>
                <c:pt idx="25">
                  <c:v>80.900000000000006</c:v>
                </c:pt>
                <c:pt idx="26">
                  <c:v>81.099999999999994</c:v>
                </c:pt>
                <c:pt idx="27">
                  <c:v>81.400000000000006</c:v>
                </c:pt>
                <c:pt idx="28">
                  <c:v>81.5</c:v>
                </c:pt>
                <c:pt idx="29">
                  <c:v>81.599999999999994</c:v>
                </c:pt>
                <c:pt idx="30">
                  <c:v>81.8</c:v>
                </c:pt>
                <c:pt idx="31">
                  <c:v>82</c:v>
                </c:pt>
                <c:pt idx="32">
                  <c:v>82.1</c:v>
                </c:pt>
                <c:pt idx="33">
                  <c:v>82.2</c:v>
                </c:pt>
                <c:pt idx="34">
                  <c:v>82.4</c:v>
                </c:pt>
                <c:pt idx="35">
                  <c:v>82.5</c:v>
                </c:pt>
                <c:pt idx="36">
                  <c:v>82.5</c:v>
                </c:pt>
              </c:numCache>
            </c:numRef>
          </c:yVal>
          <c:smooth val="0"/>
          <c:extLst>
            <c:ext xmlns:c16="http://schemas.microsoft.com/office/drawing/2014/chart" uri="{C3380CC4-5D6E-409C-BE32-E72D297353CC}">
              <c16:uniqueId val="{00000002-49A2-4AFC-ADFB-83C1CAA7E50B}"/>
            </c:ext>
          </c:extLst>
        </c:ser>
        <c:ser>
          <c:idx val="3"/>
          <c:order val="3"/>
          <c:tx>
            <c:strRef>
              <c:f>Sheet2!$A$4</c:f>
              <c:strCache>
                <c:ptCount val="1"/>
                <c:pt idx="0">
                  <c:v>Germany</c:v>
                </c:pt>
              </c:strCache>
            </c:strRef>
          </c:tx>
          <c:spPr>
            <a:ln w="38100" cap="rnd">
              <a:solidFill>
                <a:schemeClr val="bg1">
                  <a:lumMod val="65000"/>
                </a:schemeClr>
              </a:solidFill>
              <a:round/>
            </a:ln>
            <a:effectLst/>
          </c:spPr>
          <c:marker>
            <c:symbol val="none"/>
          </c:marker>
          <c:xVal>
            <c:numRef>
              <c:f>Sheet2!$B$1:$AL$1</c:f>
              <c:numCache>
                <c:formatCode>General</c:formatCod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numCache>
            </c:numRef>
          </c:xVal>
          <c:yVal>
            <c:numRef>
              <c:f>Sheet2!$B$4:$AL$4</c:f>
              <c:numCache>
                <c:formatCode>General</c:formatCode>
                <c:ptCount val="37"/>
                <c:pt idx="0">
                  <c:v>72.900000000000006</c:v>
                </c:pt>
                <c:pt idx="1">
                  <c:v>73.2</c:v>
                </c:pt>
                <c:pt idx="2">
                  <c:v>73.5</c:v>
                </c:pt>
                <c:pt idx="3">
                  <c:v>73.8</c:v>
                </c:pt>
                <c:pt idx="4">
                  <c:v>74.3</c:v>
                </c:pt>
                <c:pt idx="5">
                  <c:v>74.400000000000006</c:v>
                </c:pt>
                <c:pt idx="6">
                  <c:v>74.599999999999994</c:v>
                </c:pt>
                <c:pt idx="7">
                  <c:v>75</c:v>
                </c:pt>
                <c:pt idx="8">
                  <c:v>75.2</c:v>
                </c:pt>
                <c:pt idx="9">
                  <c:v>75.400000000000006</c:v>
                </c:pt>
                <c:pt idx="10">
                  <c:v>75.3</c:v>
                </c:pt>
                <c:pt idx="11">
                  <c:v>75.5</c:v>
                </c:pt>
                <c:pt idx="12">
                  <c:v>76</c:v>
                </c:pt>
                <c:pt idx="13">
                  <c:v>76.099999999999994</c:v>
                </c:pt>
                <c:pt idx="14">
                  <c:v>76.400000000000006</c:v>
                </c:pt>
                <c:pt idx="15">
                  <c:v>76.599999999999994</c:v>
                </c:pt>
                <c:pt idx="16">
                  <c:v>76.900000000000006</c:v>
                </c:pt>
                <c:pt idx="17">
                  <c:v>77.3</c:v>
                </c:pt>
                <c:pt idx="18">
                  <c:v>77.7</c:v>
                </c:pt>
                <c:pt idx="19">
                  <c:v>77.900000000000006</c:v>
                </c:pt>
                <c:pt idx="20">
                  <c:v>78.2</c:v>
                </c:pt>
                <c:pt idx="21">
                  <c:v>78.5</c:v>
                </c:pt>
                <c:pt idx="22">
                  <c:v>78.5</c:v>
                </c:pt>
                <c:pt idx="23">
                  <c:v>78.599999999999994</c:v>
                </c:pt>
                <c:pt idx="24">
                  <c:v>79.2</c:v>
                </c:pt>
                <c:pt idx="25">
                  <c:v>79.400000000000006</c:v>
                </c:pt>
                <c:pt idx="26">
                  <c:v>79.8</c:v>
                </c:pt>
                <c:pt idx="27">
                  <c:v>80.099999999999994</c:v>
                </c:pt>
                <c:pt idx="28">
                  <c:v>80.2</c:v>
                </c:pt>
                <c:pt idx="29">
                  <c:v>80.3</c:v>
                </c:pt>
                <c:pt idx="30">
                  <c:v>80.5</c:v>
                </c:pt>
                <c:pt idx="31">
                  <c:v>80.5</c:v>
                </c:pt>
                <c:pt idx="32">
                  <c:v>80.599999999999994</c:v>
                </c:pt>
                <c:pt idx="33">
                  <c:v>80.599999999999994</c:v>
                </c:pt>
                <c:pt idx="34">
                  <c:v>81.2</c:v>
                </c:pt>
                <c:pt idx="35">
                  <c:v>80.7</c:v>
                </c:pt>
                <c:pt idx="36">
                  <c:v>81.099999999999994</c:v>
                </c:pt>
              </c:numCache>
            </c:numRef>
          </c:yVal>
          <c:smooth val="0"/>
          <c:extLst>
            <c:ext xmlns:c16="http://schemas.microsoft.com/office/drawing/2014/chart" uri="{C3380CC4-5D6E-409C-BE32-E72D297353CC}">
              <c16:uniqueId val="{00000003-49A2-4AFC-ADFB-83C1CAA7E50B}"/>
            </c:ext>
          </c:extLst>
        </c:ser>
        <c:ser>
          <c:idx val="5"/>
          <c:order val="4"/>
          <c:tx>
            <c:strRef>
              <c:f>Sheet2!$A$6</c:f>
              <c:strCache>
                <c:ptCount val="1"/>
                <c:pt idx="0">
                  <c:v>Britain</c:v>
                </c:pt>
              </c:strCache>
            </c:strRef>
          </c:tx>
          <c:spPr>
            <a:ln w="38100" cap="rnd">
              <a:solidFill>
                <a:schemeClr val="accent6"/>
              </a:solidFill>
              <a:round/>
            </a:ln>
            <a:effectLst/>
          </c:spPr>
          <c:marker>
            <c:symbol val="none"/>
          </c:marker>
          <c:xVal>
            <c:numRef>
              <c:f>Sheet2!$B$1:$AL$1</c:f>
              <c:numCache>
                <c:formatCode>General</c:formatCod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numCache>
            </c:numRef>
          </c:xVal>
          <c:yVal>
            <c:numRef>
              <c:f>Sheet2!$B$6:$AL$6</c:f>
              <c:numCache>
                <c:formatCode>General</c:formatCode>
                <c:ptCount val="37"/>
                <c:pt idx="0">
                  <c:v>73.2</c:v>
                </c:pt>
                <c:pt idx="1">
                  <c:v>73.8</c:v>
                </c:pt>
                <c:pt idx="2">
                  <c:v>74.099999999999994</c:v>
                </c:pt>
                <c:pt idx="3">
                  <c:v>74.3</c:v>
                </c:pt>
                <c:pt idx="4">
                  <c:v>74.5</c:v>
                </c:pt>
                <c:pt idx="5">
                  <c:v>74.7</c:v>
                </c:pt>
                <c:pt idx="6">
                  <c:v>74.8</c:v>
                </c:pt>
                <c:pt idx="7">
                  <c:v>75.2</c:v>
                </c:pt>
                <c:pt idx="8">
                  <c:v>75.3</c:v>
                </c:pt>
                <c:pt idx="9">
                  <c:v>75.400000000000006</c:v>
                </c:pt>
                <c:pt idx="10">
                  <c:v>75.7</c:v>
                </c:pt>
                <c:pt idx="11">
                  <c:v>75.900000000000006</c:v>
                </c:pt>
                <c:pt idx="12">
                  <c:v>76.3</c:v>
                </c:pt>
                <c:pt idx="13">
                  <c:v>76.2</c:v>
                </c:pt>
                <c:pt idx="14">
                  <c:v>76.8</c:v>
                </c:pt>
                <c:pt idx="15">
                  <c:v>76.7</c:v>
                </c:pt>
                <c:pt idx="16">
                  <c:v>76.900000000000006</c:v>
                </c:pt>
                <c:pt idx="17">
                  <c:v>77.2</c:v>
                </c:pt>
                <c:pt idx="18">
                  <c:v>77.3</c:v>
                </c:pt>
                <c:pt idx="19">
                  <c:v>77.5</c:v>
                </c:pt>
                <c:pt idx="20">
                  <c:v>77.900000000000006</c:v>
                </c:pt>
                <c:pt idx="21">
                  <c:v>78.2</c:v>
                </c:pt>
                <c:pt idx="22">
                  <c:v>78.3</c:v>
                </c:pt>
                <c:pt idx="23">
                  <c:v>78.400000000000006</c:v>
                </c:pt>
                <c:pt idx="24">
                  <c:v>79</c:v>
                </c:pt>
                <c:pt idx="25">
                  <c:v>79.2</c:v>
                </c:pt>
                <c:pt idx="26">
                  <c:v>79.5</c:v>
                </c:pt>
                <c:pt idx="27">
                  <c:v>79.7</c:v>
                </c:pt>
                <c:pt idx="28">
                  <c:v>79.8</c:v>
                </c:pt>
                <c:pt idx="29">
                  <c:v>80.400000000000006</c:v>
                </c:pt>
                <c:pt idx="30">
                  <c:v>80.599999999999994</c:v>
                </c:pt>
                <c:pt idx="31">
                  <c:v>81</c:v>
                </c:pt>
                <c:pt idx="32">
                  <c:v>81</c:v>
                </c:pt>
                <c:pt idx="33">
                  <c:v>81.099999999999994</c:v>
                </c:pt>
                <c:pt idx="34">
                  <c:v>81.400000000000006</c:v>
                </c:pt>
                <c:pt idx="35">
                  <c:v>81</c:v>
                </c:pt>
                <c:pt idx="36">
                  <c:v>81.2</c:v>
                </c:pt>
              </c:numCache>
            </c:numRef>
          </c:yVal>
          <c:smooth val="0"/>
          <c:extLst>
            <c:ext xmlns:c16="http://schemas.microsoft.com/office/drawing/2014/chart" uri="{C3380CC4-5D6E-409C-BE32-E72D297353CC}">
              <c16:uniqueId val="{00000004-49A2-4AFC-ADFB-83C1CAA7E50B}"/>
            </c:ext>
          </c:extLst>
        </c:ser>
        <c:ser>
          <c:idx val="7"/>
          <c:order val="5"/>
          <c:tx>
            <c:strRef>
              <c:f>Sheet2!$A$8</c:f>
              <c:strCache>
                <c:ptCount val="1"/>
                <c:pt idx="0">
                  <c:v>United States</c:v>
                </c:pt>
              </c:strCache>
            </c:strRef>
          </c:tx>
          <c:spPr>
            <a:ln w="38100" cap="rnd">
              <a:solidFill>
                <a:schemeClr val="tx2"/>
              </a:solidFill>
              <a:round/>
            </a:ln>
            <a:effectLst/>
          </c:spPr>
          <c:marker>
            <c:symbol val="none"/>
          </c:marker>
          <c:xVal>
            <c:numRef>
              <c:f>Sheet2!$B$1:$AL$1</c:f>
              <c:numCache>
                <c:formatCode>General</c:formatCod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numCache>
            </c:numRef>
          </c:xVal>
          <c:yVal>
            <c:numRef>
              <c:f>Sheet2!$B$8:$AL$8</c:f>
              <c:numCache>
                <c:formatCode>General</c:formatCode>
                <c:ptCount val="37"/>
                <c:pt idx="0">
                  <c:v>73.7</c:v>
                </c:pt>
                <c:pt idx="1">
                  <c:v>74.099999999999994</c:v>
                </c:pt>
                <c:pt idx="2">
                  <c:v>74.5</c:v>
                </c:pt>
                <c:pt idx="3">
                  <c:v>74.599999999999994</c:v>
                </c:pt>
                <c:pt idx="4">
                  <c:v>74.7</c:v>
                </c:pt>
                <c:pt idx="5">
                  <c:v>74.7</c:v>
                </c:pt>
                <c:pt idx="6">
                  <c:v>74.7</c:v>
                </c:pt>
                <c:pt idx="7">
                  <c:v>74.900000000000006</c:v>
                </c:pt>
                <c:pt idx="8">
                  <c:v>74.900000000000006</c:v>
                </c:pt>
                <c:pt idx="9">
                  <c:v>75.099999999999994</c:v>
                </c:pt>
                <c:pt idx="10">
                  <c:v>75.3</c:v>
                </c:pt>
                <c:pt idx="11">
                  <c:v>75.5</c:v>
                </c:pt>
                <c:pt idx="12">
                  <c:v>75.7</c:v>
                </c:pt>
                <c:pt idx="13">
                  <c:v>75.5</c:v>
                </c:pt>
                <c:pt idx="14">
                  <c:v>75.7</c:v>
                </c:pt>
                <c:pt idx="15">
                  <c:v>75.7</c:v>
                </c:pt>
                <c:pt idx="16">
                  <c:v>76.099999999999994</c:v>
                </c:pt>
                <c:pt idx="17">
                  <c:v>76.5</c:v>
                </c:pt>
                <c:pt idx="18">
                  <c:v>76.7</c:v>
                </c:pt>
                <c:pt idx="19">
                  <c:v>76.7</c:v>
                </c:pt>
                <c:pt idx="20">
                  <c:v>76.7</c:v>
                </c:pt>
                <c:pt idx="21">
                  <c:v>76.900000000000006</c:v>
                </c:pt>
                <c:pt idx="22">
                  <c:v>77</c:v>
                </c:pt>
                <c:pt idx="23">
                  <c:v>77.099999999999994</c:v>
                </c:pt>
                <c:pt idx="24">
                  <c:v>77.599999999999994</c:v>
                </c:pt>
                <c:pt idx="25">
                  <c:v>77.599999999999994</c:v>
                </c:pt>
                <c:pt idx="26">
                  <c:v>77.8</c:v>
                </c:pt>
                <c:pt idx="27">
                  <c:v>78.099999999999994</c:v>
                </c:pt>
                <c:pt idx="28">
                  <c:v>78.099999999999994</c:v>
                </c:pt>
                <c:pt idx="29">
                  <c:v>78.5</c:v>
                </c:pt>
                <c:pt idx="30">
                  <c:v>78.599999999999994</c:v>
                </c:pt>
                <c:pt idx="31">
                  <c:v>78.7</c:v>
                </c:pt>
                <c:pt idx="32">
                  <c:v>78.8</c:v>
                </c:pt>
                <c:pt idx="33">
                  <c:v>78.8</c:v>
                </c:pt>
                <c:pt idx="34">
                  <c:v>78.900000000000006</c:v>
                </c:pt>
                <c:pt idx="35">
                  <c:v>78.7</c:v>
                </c:pt>
                <c:pt idx="36">
                  <c:v>78.599999999999994</c:v>
                </c:pt>
              </c:numCache>
            </c:numRef>
          </c:yVal>
          <c:smooth val="0"/>
          <c:extLst>
            <c:ext xmlns:c16="http://schemas.microsoft.com/office/drawing/2014/chart" uri="{C3380CC4-5D6E-409C-BE32-E72D297353CC}">
              <c16:uniqueId val="{00000005-49A2-4AFC-ADFB-83C1CAA7E50B}"/>
            </c:ext>
          </c:extLst>
        </c:ser>
        <c:dLbls>
          <c:showLegendKey val="0"/>
          <c:showVal val="0"/>
          <c:showCatName val="0"/>
          <c:showSerName val="0"/>
          <c:showPercent val="0"/>
          <c:showBubbleSize val="0"/>
        </c:dLbls>
        <c:axId val="301717656"/>
        <c:axId val="301716480"/>
      </c:scatterChart>
      <c:valAx>
        <c:axId val="301717656"/>
        <c:scaling>
          <c:orientation val="minMax"/>
          <c:max val="2018"/>
          <c:min val="1980"/>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01716480"/>
        <c:crosses val="autoZero"/>
        <c:crossBetween val="midCat"/>
      </c:valAx>
      <c:valAx>
        <c:axId val="301716480"/>
        <c:scaling>
          <c:orientation val="minMax"/>
          <c:max val="84"/>
          <c:min val="7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01717656"/>
        <c:crosses val="autoZero"/>
        <c:crossBetween val="midCat"/>
      </c:valAx>
      <c:spPr>
        <a:noFill/>
        <a:ln>
          <a:noFill/>
        </a:ln>
        <a:effectLst/>
      </c:spPr>
    </c:plotArea>
    <c:legend>
      <c:legendPos val="b"/>
      <c:layout>
        <c:manualLayout>
          <c:xMode val="edge"/>
          <c:yMode val="edge"/>
          <c:x val="0.54289989837757036"/>
          <c:y val="0.59037549232946251"/>
          <c:w val="0.3983365944058147"/>
          <c:h val="0.2446570425320297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2E4B49-913B-4C48-9B8B-786E50468AD0}"/>
              </a:ext>
            </a:extLst>
          </p:cNvPr>
          <p:cNvSpPr>
            <a:spLocks noGrp="1"/>
          </p:cNvSpPr>
          <p:nvPr>
            <p:ph type="hdr" sz="quarter"/>
          </p:nvPr>
        </p:nvSpPr>
        <p:spPr>
          <a:xfrm>
            <a:off x="0" y="0"/>
            <a:ext cx="2911475" cy="49371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FA7AB31-A8E0-A948-9F87-ADF5DE391ADD}"/>
              </a:ext>
            </a:extLst>
          </p:cNvPr>
          <p:cNvSpPr>
            <a:spLocks noGrp="1"/>
          </p:cNvSpPr>
          <p:nvPr>
            <p:ph type="dt" sz="quarter" idx="1"/>
          </p:nvPr>
        </p:nvSpPr>
        <p:spPr>
          <a:xfrm>
            <a:off x="3805238" y="0"/>
            <a:ext cx="2911475" cy="493713"/>
          </a:xfrm>
          <a:prstGeom prst="rect">
            <a:avLst/>
          </a:prstGeom>
        </p:spPr>
        <p:txBody>
          <a:bodyPr vert="horz" lIns="91440" tIns="45720" rIns="91440" bIns="45720" rtlCol="0"/>
          <a:lstStyle>
            <a:lvl1pPr algn="r">
              <a:defRPr sz="1200"/>
            </a:lvl1pPr>
          </a:lstStyle>
          <a:p>
            <a:fld id="{66481C72-3C69-8D49-AC05-B5790F53F70F}" type="datetimeFigureOut">
              <a:rPr lang="en-US" smtClean="0"/>
              <a:t>1/4/19</a:t>
            </a:fld>
            <a:endParaRPr lang="en-US"/>
          </a:p>
        </p:txBody>
      </p:sp>
      <p:sp>
        <p:nvSpPr>
          <p:cNvPr id="4" name="Footer Placeholder 3">
            <a:extLst>
              <a:ext uri="{FF2B5EF4-FFF2-40B4-BE49-F238E27FC236}">
                <a16:creationId xmlns:a16="http://schemas.microsoft.com/office/drawing/2014/main" id="{B78CFDFE-B8A4-6949-BDCD-C9F91DBC7D35}"/>
              </a:ext>
            </a:extLst>
          </p:cNvPr>
          <p:cNvSpPr>
            <a:spLocks noGrp="1"/>
          </p:cNvSpPr>
          <p:nvPr>
            <p:ph type="ftr" sz="quarter" idx="2"/>
          </p:nvPr>
        </p:nvSpPr>
        <p:spPr>
          <a:xfrm>
            <a:off x="0" y="9361488"/>
            <a:ext cx="2911475" cy="4937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42F45F-5A8A-444F-A7DE-6CEEB30F53C1}"/>
              </a:ext>
            </a:extLst>
          </p:cNvPr>
          <p:cNvSpPr>
            <a:spLocks noGrp="1"/>
          </p:cNvSpPr>
          <p:nvPr>
            <p:ph type="sldNum" sz="quarter" idx="3"/>
          </p:nvPr>
        </p:nvSpPr>
        <p:spPr>
          <a:xfrm>
            <a:off x="3805238" y="9361488"/>
            <a:ext cx="2911475" cy="493712"/>
          </a:xfrm>
          <a:prstGeom prst="rect">
            <a:avLst/>
          </a:prstGeom>
        </p:spPr>
        <p:txBody>
          <a:bodyPr vert="horz" lIns="91440" tIns="45720" rIns="91440" bIns="45720" rtlCol="0" anchor="b"/>
          <a:lstStyle>
            <a:lvl1pPr algn="r">
              <a:defRPr sz="1200"/>
            </a:lvl1pPr>
          </a:lstStyle>
          <a:p>
            <a:fld id="{D4B2004D-C234-8C4C-91DC-A287DEB2B206}" type="slidenum">
              <a:rPr lang="en-US" smtClean="0"/>
              <a:t>‹#›</a:t>
            </a:fld>
            <a:endParaRPr lang="en-US"/>
          </a:p>
        </p:txBody>
      </p:sp>
    </p:spTree>
    <p:extLst>
      <p:ext uri="{BB962C8B-B14F-4D97-AF65-F5344CB8AC3E}">
        <p14:creationId xmlns:p14="http://schemas.microsoft.com/office/powerpoint/2010/main" val="3098468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1475" cy="4921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05238" y="0"/>
            <a:ext cx="2911475" cy="492125"/>
          </a:xfrm>
          <a:prstGeom prst="rect">
            <a:avLst/>
          </a:prstGeom>
        </p:spPr>
        <p:txBody>
          <a:bodyPr vert="horz" lIns="91440" tIns="45720" rIns="91440" bIns="45720" rtlCol="0"/>
          <a:lstStyle>
            <a:lvl1pPr algn="r">
              <a:defRPr sz="1200"/>
            </a:lvl1pPr>
          </a:lstStyle>
          <a:p>
            <a:fld id="{C62165E9-B336-FD42-AB48-718B69CE3403}" type="datetimeFigureOut">
              <a:rPr lang="en-US" smtClean="0"/>
              <a:t>1/4/19</a:t>
            </a:fld>
            <a:endParaRPr lang="en-GB"/>
          </a:p>
        </p:txBody>
      </p:sp>
      <p:sp>
        <p:nvSpPr>
          <p:cNvPr id="4" name="Slide Image Placeholder 3"/>
          <p:cNvSpPr>
            <a:spLocks noGrp="1" noRot="1" noChangeAspect="1"/>
          </p:cNvSpPr>
          <p:nvPr>
            <p:ph type="sldImg" idx="2"/>
          </p:nvPr>
        </p:nvSpPr>
        <p:spPr>
          <a:xfrm>
            <a:off x="895350" y="739775"/>
            <a:ext cx="4927600" cy="36957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1513" y="4681538"/>
            <a:ext cx="5375275" cy="44338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61488"/>
            <a:ext cx="2911475" cy="4921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05238" y="9361488"/>
            <a:ext cx="2911475" cy="492125"/>
          </a:xfrm>
          <a:prstGeom prst="rect">
            <a:avLst/>
          </a:prstGeom>
        </p:spPr>
        <p:txBody>
          <a:bodyPr vert="horz" lIns="91440" tIns="45720" rIns="91440" bIns="45720" rtlCol="0" anchor="b"/>
          <a:lstStyle>
            <a:lvl1pPr algn="r">
              <a:defRPr sz="1200"/>
            </a:lvl1pPr>
          </a:lstStyle>
          <a:p>
            <a:fld id="{1C7E00F3-CB7A-F841-BD31-FFD5CDF5F79F}" type="slidenum">
              <a:rPr lang="en-GB" smtClean="0"/>
              <a:t>‹#›</a:t>
            </a:fld>
            <a:endParaRPr lang="en-GB"/>
          </a:p>
        </p:txBody>
      </p:sp>
    </p:spTree>
    <p:extLst>
      <p:ext uri="{BB962C8B-B14F-4D97-AF65-F5344CB8AC3E}">
        <p14:creationId xmlns:p14="http://schemas.microsoft.com/office/powerpoint/2010/main" val="403313996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dc.gov/features/1918-flu-pandemic/index.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026">
            <a:extLst>
              <a:ext uri="{FF2B5EF4-FFF2-40B4-BE49-F238E27FC236}">
                <a16:creationId xmlns:a16="http://schemas.microsoft.com/office/drawing/2014/main" id="{468BDA03-9015-BD48-B882-6077B5DACFF3}"/>
              </a:ext>
            </a:extLst>
          </p:cNvPr>
          <p:cNvSpPr>
            <a:spLocks noGrp="1" noRot="1" noChangeAspect="1" noChangeArrowheads="1" noTextEdit="1"/>
          </p:cNvSpPr>
          <p:nvPr>
            <p:ph type="sldImg"/>
          </p:nvPr>
        </p:nvSpPr>
        <p:spPr>
          <a:ln/>
        </p:spPr>
      </p:sp>
      <p:sp>
        <p:nvSpPr>
          <p:cNvPr id="8194" name="Rectangle 1027">
            <a:extLst>
              <a:ext uri="{FF2B5EF4-FFF2-40B4-BE49-F238E27FC236}">
                <a16:creationId xmlns:a16="http://schemas.microsoft.com/office/drawing/2014/main" id="{4133CEBD-E4B6-4444-B5D1-B9370E74B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Rockwell" panose="02060603020205020403" pitchFamily="18" charset="77"/>
              <a:cs typeface="Arial" panose="020B0604020202020204" pitchFamily="34" charset="0"/>
            </a:endParaRPr>
          </a:p>
        </p:txBody>
      </p:sp>
    </p:spTree>
    <p:extLst>
      <p:ext uri="{BB962C8B-B14F-4D97-AF65-F5344CB8AC3E}">
        <p14:creationId xmlns:p14="http://schemas.microsoft.com/office/powerpoint/2010/main" val="1055720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GB" sz="1200" b="0" i="1" u="none" strike="noStrike" kern="1200" dirty="0">
                <a:solidFill>
                  <a:schemeClr val="tx1"/>
                </a:solidFill>
                <a:effectLst/>
                <a:latin typeface="+mn-lt"/>
                <a:ea typeface="+mn-ea"/>
                <a:cs typeface="+mn-cs"/>
              </a:rPr>
              <a:t>Controls include: age, line of business (</a:t>
            </a:r>
            <a:r>
              <a:rPr lang="en-GB" sz="1200" b="0" i="1" u="none" strike="noStrike" kern="1200" dirty="0" err="1">
                <a:solidFill>
                  <a:schemeClr val="tx1"/>
                </a:solidFill>
                <a:effectLst/>
                <a:latin typeface="+mn-lt"/>
                <a:ea typeface="+mn-ea"/>
                <a:cs typeface="+mn-cs"/>
              </a:rPr>
              <a:t>medicare</a:t>
            </a:r>
            <a:r>
              <a:rPr lang="en-GB" sz="1200" b="0" i="1" u="none" strike="noStrike" kern="1200" dirty="0">
                <a:solidFill>
                  <a:schemeClr val="tx1"/>
                </a:solidFill>
                <a:effectLst/>
                <a:latin typeface="+mn-lt"/>
                <a:ea typeface="+mn-ea"/>
                <a:cs typeface="+mn-cs"/>
              </a:rPr>
              <a:t>/Medicaid/commercial), socioeconomic: rural, high school/college degree, % unemployed in area, % below poverty, </a:t>
            </a:r>
            <a:r>
              <a:rPr lang="en-GB" sz="1200" b="0" i="1" u="none" strike="noStrike" kern="1200" dirty="0" err="1">
                <a:solidFill>
                  <a:schemeClr val="tx1"/>
                </a:solidFill>
                <a:effectLst/>
                <a:latin typeface="+mn-lt"/>
                <a:ea typeface="+mn-ea"/>
                <a:cs typeface="+mn-cs"/>
              </a:rPr>
              <a:t>avg</a:t>
            </a:r>
            <a:r>
              <a:rPr lang="en-GB" sz="1200" b="0" i="1" u="none" strike="noStrike" kern="1200" dirty="0">
                <a:solidFill>
                  <a:schemeClr val="tx1"/>
                </a:solidFill>
                <a:effectLst/>
                <a:latin typeface="+mn-lt"/>
                <a:ea typeface="+mn-ea"/>
                <a:cs typeface="+mn-cs"/>
              </a:rPr>
              <a:t> commute distance, owner occupied, comorbidities (asthma, cad, </a:t>
            </a:r>
            <a:r>
              <a:rPr lang="en-GB" sz="1200" b="0" i="1" u="none" strike="noStrike" kern="1200" dirty="0" err="1">
                <a:solidFill>
                  <a:schemeClr val="tx1"/>
                </a:solidFill>
                <a:effectLst/>
                <a:latin typeface="+mn-lt"/>
                <a:ea typeface="+mn-ea"/>
                <a:cs typeface="+mn-cs"/>
              </a:rPr>
              <a:t>chf</a:t>
            </a:r>
            <a:r>
              <a:rPr lang="en-GB" sz="1200" b="0" i="1" u="none" strike="noStrike" kern="1200" dirty="0">
                <a:solidFill>
                  <a:schemeClr val="tx1"/>
                </a:solidFill>
                <a:effectLst/>
                <a:latin typeface="+mn-lt"/>
                <a:ea typeface="+mn-ea"/>
                <a:cs typeface="+mn-cs"/>
              </a:rPr>
              <a:t>, </a:t>
            </a:r>
            <a:r>
              <a:rPr lang="en-GB" sz="1200" b="0" i="1" u="none" strike="noStrike" kern="1200" dirty="0" err="1">
                <a:solidFill>
                  <a:schemeClr val="tx1"/>
                </a:solidFill>
                <a:effectLst/>
                <a:latin typeface="+mn-lt"/>
                <a:ea typeface="+mn-ea"/>
                <a:cs typeface="+mn-cs"/>
              </a:rPr>
              <a:t>copd</a:t>
            </a:r>
            <a:r>
              <a:rPr lang="en-GB" sz="1200" b="0" i="1" u="none" strike="noStrike" kern="1200" dirty="0">
                <a:solidFill>
                  <a:schemeClr val="tx1"/>
                </a:solidFill>
                <a:effectLst/>
                <a:latin typeface="+mn-lt"/>
                <a:ea typeface="+mn-ea"/>
                <a:cs typeface="+mn-cs"/>
              </a:rPr>
              <a:t>, depression, diabetes, hypertension, obesity), condition chapter, male/female, base of first opioid, first provider prescriber type, # appts/doctors in last 6 months (potentially signals acuity or effort), any observed history of opioids</a:t>
            </a:r>
          </a:p>
          <a:p>
            <a:pPr rtl="0" eaLnBrk="1" fontAlgn="ctr" latinLnBrk="0" hangingPunct="1"/>
            <a:endParaRPr lang="en-GB" sz="1200" b="0" i="1" u="none" strike="noStrike" kern="1200" dirty="0">
              <a:solidFill>
                <a:schemeClr val="tx1"/>
              </a:solidFill>
              <a:effectLst/>
              <a:latin typeface="+mn-lt"/>
              <a:ea typeface="+mn-ea"/>
              <a:cs typeface="+mn-cs"/>
            </a:endParaRPr>
          </a:p>
          <a:p>
            <a:pPr rtl="0" eaLnBrk="1" fontAlgn="ctr" latinLnBrk="0" hangingPunct="1"/>
            <a:r>
              <a:rPr lang="en-GB" sz="1200" b="0" i="1" u="none" strike="noStrike" kern="1200" dirty="0">
                <a:solidFill>
                  <a:schemeClr val="tx1"/>
                </a:solidFill>
                <a:effectLst/>
                <a:latin typeface="+mn-lt"/>
                <a:ea typeface="+mn-ea"/>
                <a:cs typeface="+mn-cs"/>
              </a:rPr>
              <a:t>Recursive bivariate </a:t>
            </a:r>
            <a:r>
              <a:rPr lang="en-GB" sz="1200" b="0" i="1" u="none" strike="noStrike" kern="1200" dirty="0" err="1">
                <a:solidFill>
                  <a:schemeClr val="tx1"/>
                </a:solidFill>
                <a:effectLst/>
                <a:latin typeface="+mn-lt"/>
                <a:ea typeface="+mn-ea"/>
                <a:cs typeface="+mn-cs"/>
              </a:rPr>
              <a:t>probit</a:t>
            </a:r>
            <a:endParaRPr lang="en-GB" sz="1200" b="0" i="1" u="none" strike="noStrike" kern="1200" dirty="0">
              <a:solidFill>
                <a:schemeClr val="tx1"/>
              </a:solidFill>
              <a:effectLst/>
              <a:latin typeface="+mn-lt"/>
              <a:ea typeface="+mn-ea"/>
              <a:cs typeface="+mn-cs"/>
            </a:endParaRPr>
          </a:p>
          <a:p>
            <a:pPr rtl="0" eaLnBrk="1" fontAlgn="ctr" latinLnBrk="0" hangingPunct="1"/>
            <a:endParaRPr lang="en-GB" sz="1200" b="0" i="1" u="none" strike="noStrike" kern="1200" dirty="0">
              <a:solidFill>
                <a:schemeClr val="tx1"/>
              </a:solidFill>
              <a:effectLst/>
              <a:latin typeface="+mn-lt"/>
              <a:ea typeface="+mn-ea"/>
              <a:cs typeface="+mn-cs"/>
            </a:endParaRPr>
          </a:p>
          <a:p>
            <a:pPr rtl="0" eaLnBrk="1" fontAlgn="ctr" latinLnBrk="0" hangingPunct="1"/>
            <a:endParaRPr lang="en-GB" sz="1200" b="0" i="1" u="none" strike="noStrike" kern="1200" dirty="0">
              <a:solidFill>
                <a:schemeClr val="tx1"/>
              </a:solidFill>
              <a:effectLst/>
              <a:latin typeface="+mn-lt"/>
              <a:ea typeface="+mn-ea"/>
              <a:cs typeface="+mn-cs"/>
            </a:endParaRPr>
          </a:p>
          <a:p>
            <a:pPr marL="171450" indent="-171450" rtl="0" eaLnBrk="1" fontAlgn="ctr" latinLnBrk="0" hangingPunct="1">
              <a:buFont typeface="Arial" panose="020B0604020202020204" pitchFamily="34" charset="0"/>
              <a:buChar char="•"/>
            </a:pPr>
            <a:endParaRPr lang="en-GB" sz="1200" b="0" i="1"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C7E00F3-CB7A-F841-BD31-FFD5CDF5F79F}" type="slidenum">
              <a:rPr lang="en-GB" smtClean="0"/>
              <a:t>11</a:t>
            </a:fld>
            <a:endParaRPr lang="en-GB"/>
          </a:p>
        </p:txBody>
      </p:sp>
    </p:spTree>
    <p:extLst>
      <p:ext uri="{BB962C8B-B14F-4D97-AF65-F5344CB8AC3E}">
        <p14:creationId xmlns:p14="http://schemas.microsoft.com/office/powerpoint/2010/main" val="796259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Back of the envelope</a:t>
            </a:r>
          </a:p>
        </p:txBody>
      </p:sp>
      <p:sp>
        <p:nvSpPr>
          <p:cNvPr id="4" name="Slide Number Placeholder 3"/>
          <p:cNvSpPr>
            <a:spLocks noGrp="1"/>
          </p:cNvSpPr>
          <p:nvPr>
            <p:ph type="sldNum" sz="quarter" idx="10"/>
          </p:nvPr>
        </p:nvSpPr>
        <p:spPr/>
        <p:txBody>
          <a:bodyPr/>
          <a:lstStyle/>
          <a:p>
            <a:fld id="{1C7E00F3-CB7A-F841-BD31-FFD5CDF5F79F}" type="slidenum">
              <a:rPr lang="en-GB" smtClean="0"/>
              <a:t>12</a:t>
            </a:fld>
            <a:endParaRPr lang="en-GB"/>
          </a:p>
        </p:txBody>
      </p:sp>
    </p:spTree>
    <p:extLst>
      <p:ext uri="{BB962C8B-B14F-4D97-AF65-F5344CB8AC3E}">
        <p14:creationId xmlns:p14="http://schemas.microsoft.com/office/powerpoint/2010/main" val="2974365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7E00F3-CB7A-F841-BD31-FFD5CDF5F79F}" type="slidenum">
              <a:rPr lang="en-GB" smtClean="0"/>
              <a:t>16</a:t>
            </a:fld>
            <a:endParaRPr lang="en-GB"/>
          </a:p>
        </p:txBody>
      </p:sp>
    </p:spTree>
    <p:extLst>
      <p:ext uri="{BB962C8B-B14F-4D97-AF65-F5344CB8AC3E}">
        <p14:creationId xmlns:p14="http://schemas.microsoft.com/office/powerpoint/2010/main" val="3058167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Follow-up appointment = independent variable</a:t>
            </a:r>
            <a:r>
              <a:rPr lang="en-GB" baseline="0" dirty="0"/>
              <a:t> of interest (potentially </a:t>
            </a:r>
            <a:r>
              <a:rPr lang="en-GB" baseline="0" dirty="0" err="1"/>
              <a:t>impactable</a:t>
            </a:r>
            <a:r>
              <a:rPr lang="en-GB" baseline="0" dirty="0"/>
              <a:t>)</a:t>
            </a:r>
          </a:p>
        </p:txBody>
      </p:sp>
      <p:sp>
        <p:nvSpPr>
          <p:cNvPr id="4" name="Slide Number Placeholder 3"/>
          <p:cNvSpPr>
            <a:spLocks noGrp="1"/>
          </p:cNvSpPr>
          <p:nvPr>
            <p:ph type="sldNum" sz="quarter" idx="10"/>
          </p:nvPr>
        </p:nvSpPr>
        <p:spPr/>
        <p:txBody>
          <a:bodyPr/>
          <a:lstStyle/>
          <a:p>
            <a:fld id="{1C7E00F3-CB7A-F841-BD31-FFD5CDF5F79F}" type="slidenum">
              <a:rPr lang="en-GB" smtClean="0"/>
              <a:t>18</a:t>
            </a:fld>
            <a:endParaRPr lang="en-GB"/>
          </a:p>
        </p:txBody>
      </p:sp>
    </p:spTree>
    <p:extLst>
      <p:ext uri="{BB962C8B-B14F-4D97-AF65-F5344CB8AC3E}">
        <p14:creationId xmlns:p14="http://schemas.microsoft.com/office/powerpoint/2010/main" val="1124715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Follow-up appointment = independent variable</a:t>
            </a:r>
            <a:r>
              <a:rPr lang="en-GB" baseline="0" dirty="0"/>
              <a:t> of interest (potentially </a:t>
            </a:r>
            <a:r>
              <a:rPr lang="en-GB" baseline="0" dirty="0" err="1"/>
              <a:t>impactable</a:t>
            </a:r>
            <a:r>
              <a:rPr lang="en-GB" baseline="0" dirty="0"/>
              <a:t>)</a:t>
            </a:r>
            <a:endParaRPr lang="en-GB" dirty="0"/>
          </a:p>
        </p:txBody>
      </p:sp>
      <p:sp>
        <p:nvSpPr>
          <p:cNvPr id="4" name="Slide Number Placeholder 3"/>
          <p:cNvSpPr>
            <a:spLocks noGrp="1"/>
          </p:cNvSpPr>
          <p:nvPr>
            <p:ph type="sldNum" sz="quarter" idx="10"/>
          </p:nvPr>
        </p:nvSpPr>
        <p:spPr/>
        <p:txBody>
          <a:bodyPr/>
          <a:lstStyle/>
          <a:p>
            <a:fld id="{1C7E00F3-CB7A-F841-BD31-FFD5CDF5F79F}" type="slidenum">
              <a:rPr lang="en-GB" smtClean="0"/>
              <a:t>19</a:t>
            </a:fld>
            <a:endParaRPr lang="en-GB"/>
          </a:p>
        </p:txBody>
      </p:sp>
    </p:spTree>
    <p:extLst>
      <p:ext uri="{BB962C8B-B14F-4D97-AF65-F5344CB8AC3E}">
        <p14:creationId xmlns:p14="http://schemas.microsoft.com/office/powerpoint/2010/main" val="3073745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i="0" dirty="0"/>
              <a:t>https://www.drugabuse.gov/related-topics/trends-statistics/overdose-death-rates</a:t>
            </a:r>
          </a:p>
          <a:p>
            <a:pPr marL="0" indent="0">
              <a:buFont typeface="Arial" panose="020B0604020202020204" pitchFamily="34" charset="0"/>
              <a:buNone/>
            </a:pPr>
            <a:r>
              <a:rPr lang="en-GB" sz="1200" i="0" dirty="0"/>
              <a:t>https://amp.economist.com/united-states/2018/01/04/life-expectancy-in-america-has-declined-for-two-years-in-a-row</a:t>
            </a:r>
            <a:endParaRPr lang="en-GB" i="0" dirty="0"/>
          </a:p>
          <a:p>
            <a:pPr marL="0" indent="0">
              <a:buFont typeface="Arial" panose="020B0604020202020204" pitchFamily="34" charset="0"/>
              <a:buNone/>
            </a:pPr>
            <a:r>
              <a:rPr lang="en-GB" dirty="0"/>
              <a:t>https://www.washingtonpost.com/national/health-science/us-life-expectancy-declines-again-a-dismal-trend-not-seen-since-world-war-i/2018/11/28/ae58bc8c-f28c-11e8-bc79-68604ed88993_story.html?noredirect=on&amp;utm_term=.c30b2a822bea</a:t>
            </a:r>
          </a:p>
          <a:p>
            <a:pPr marL="0" indent="0">
              <a:buFont typeface="Arial" panose="020B0604020202020204" pitchFamily="34" charset="0"/>
              <a:buNone/>
            </a:pPr>
            <a:endParaRPr lang="en-GB" dirty="0"/>
          </a:p>
          <a:p>
            <a:pPr marL="0" indent="0">
              <a:buFont typeface="Arial" panose="020B0604020202020204" pitchFamily="34" charset="0"/>
              <a:buNone/>
            </a:pPr>
            <a:r>
              <a:rPr lang="en-GB" sz="1200" b="0" i="0" kern="1200" dirty="0">
                <a:solidFill>
                  <a:schemeClr val="tx1"/>
                </a:solidFill>
                <a:effectLst/>
                <a:latin typeface="+mn-lt"/>
                <a:ea typeface="+mn-ea"/>
                <a:cs typeface="+mn-cs"/>
              </a:rPr>
              <a:t>“The data continued the longest sustained decline in expected life span at birth in a century, an appalling performance not seen in the United States since 1915 through 1918. That four-year period included </a:t>
            </a:r>
            <a:r>
              <a:rPr lang="en-GB" sz="1200" b="0" i="0" u="none" strike="noStrike" kern="1200" dirty="0">
                <a:solidFill>
                  <a:schemeClr val="tx1"/>
                </a:solidFill>
                <a:effectLst/>
                <a:latin typeface="+mn-lt"/>
                <a:ea typeface="+mn-ea"/>
                <a:cs typeface="+mn-cs"/>
                <a:hlinkClick r:id="rId3"/>
              </a:rPr>
              <a:t>World War I and a flu pandemic that killed 675,000 people</a:t>
            </a:r>
            <a:r>
              <a:rPr lang="en-GB" sz="1200" b="0" i="0" kern="1200" dirty="0">
                <a:solidFill>
                  <a:schemeClr val="tx1"/>
                </a:solidFill>
                <a:effectLst/>
                <a:latin typeface="+mn-lt"/>
                <a:ea typeface="+mn-ea"/>
                <a:cs typeface="+mn-cs"/>
              </a:rPr>
              <a:t> in the United States and perhaps 50 million worldwide.”</a:t>
            </a:r>
            <a:endParaRPr lang="en-GB" dirty="0"/>
          </a:p>
          <a:p>
            <a:pPr marL="171450" indent="-171450">
              <a:buFont typeface="Arial" panose="020B0604020202020204" pitchFamily="34" charset="0"/>
              <a:buChar char="•"/>
            </a:pPr>
            <a:r>
              <a:rPr lang="en-GB" dirty="0"/>
              <a:t>The opioid crisis is quickly eclipsing the AIDS epidemic, takin g an estimated 49,000 lives in 2017</a:t>
            </a:r>
          </a:p>
          <a:p>
            <a:pPr marL="171450" indent="-171450">
              <a:buFont typeface="Arial" panose="020B0604020202020204" pitchFamily="34" charset="0"/>
              <a:buChar char="•"/>
            </a:pPr>
            <a:r>
              <a:rPr lang="en-GB" dirty="0"/>
              <a:t>“The steepest rise in mortality was among 25- to 34-year-olds. In that age group deaths per 100,000 people from any cause increased by 11% from 2015 to 2016. Mortality from drug overdoses in the same age group shot up by 50% from 2014 to 2016.” – Economist</a:t>
            </a:r>
          </a:p>
          <a:p>
            <a:pPr marL="171450" indent="-171450">
              <a:buFont typeface="Arial" panose="020B0604020202020204" pitchFamily="34" charset="0"/>
              <a:buChar char="•"/>
            </a:pPr>
            <a:r>
              <a:rPr lang="en-GB" dirty="0"/>
              <a:t>JAMA: “Drug-poisoning deaths increased from 17,415 in 2000 to 52,404 in 2015;</a:t>
            </a:r>
            <a:r>
              <a:rPr lang="en-GB" baseline="0" dirty="0"/>
              <a:t> the age-adjusted death rate per 100,000 population increased from 6.2 to 16.3 (difference, 10.1) with most of the increase (7.4) related to opioid deaths.” Meanwhile, advances in heart disease, cancer, diabetes, etc. contributed to a 2.25 year gain in life expectancy.</a:t>
            </a:r>
            <a:endParaRPr lang="en-GB" dirty="0"/>
          </a:p>
        </p:txBody>
      </p:sp>
      <p:sp>
        <p:nvSpPr>
          <p:cNvPr id="4" name="Slide Number Placeholder 3"/>
          <p:cNvSpPr>
            <a:spLocks noGrp="1"/>
          </p:cNvSpPr>
          <p:nvPr>
            <p:ph type="sldNum" sz="quarter" idx="10"/>
          </p:nvPr>
        </p:nvSpPr>
        <p:spPr/>
        <p:txBody>
          <a:bodyPr/>
          <a:lstStyle/>
          <a:p>
            <a:fld id="{1C7E00F3-CB7A-F841-BD31-FFD5CDF5F79F}" type="slidenum">
              <a:rPr lang="en-GB" smtClean="0"/>
              <a:t>2</a:t>
            </a:fld>
            <a:endParaRPr lang="en-GB"/>
          </a:p>
        </p:txBody>
      </p:sp>
    </p:spTree>
    <p:extLst>
      <p:ext uri="{BB962C8B-B14F-4D97-AF65-F5344CB8AC3E}">
        <p14:creationId xmlns:p14="http://schemas.microsoft.com/office/powerpoint/2010/main" val="4172937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Exception is Doctor et al.</a:t>
            </a:r>
            <a:r>
              <a:rPr lang="en-US" sz="1200" b="0" i="0" u="none" strike="noStrike" kern="1200" baseline="0" dirty="0">
                <a:solidFill>
                  <a:schemeClr val="tx1"/>
                </a:solidFill>
                <a:effectLst/>
                <a:latin typeface="+mn-lt"/>
                <a:ea typeface="+mn-ea"/>
                <a:cs typeface="+mn-cs"/>
              </a:rPr>
              <a:t> 2018 – sending letters to primary care physicians</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C7E00F3-CB7A-F841-BD31-FFD5CDF5F79F}" type="slidenum">
              <a:rPr lang="en-GB" smtClean="0"/>
              <a:t>3</a:t>
            </a:fld>
            <a:endParaRPr lang="en-GB"/>
          </a:p>
        </p:txBody>
      </p:sp>
    </p:spTree>
    <p:extLst>
      <p:ext uri="{BB962C8B-B14F-4D97-AF65-F5344CB8AC3E}">
        <p14:creationId xmlns:p14="http://schemas.microsoft.com/office/powerpoint/2010/main" val="2784407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7E00F3-CB7A-F841-BD31-FFD5CDF5F79F}" type="slidenum">
              <a:rPr lang="en-GB" smtClean="0"/>
              <a:t>4</a:t>
            </a:fld>
            <a:endParaRPr lang="en-GB"/>
          </a:p>
        </p:txBody>
      </p:sp>
    </p:spTree>
    <p:extLst>
      <p:ext uri="{BB962C8B-B14F-4D97-AF65-F5344CB8AC3E}">
        <p14:creationId xmlns:p14="http://schemas.microsoft.com/office/powerpoint/2010/main" val="1830818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CC – back to the doctor that already prescribed opioids</a:t>
            </a:r>
          </a:p>
          <a:p>
            <a:r>
              <a:rPr lang="en-GB" dirty="0"/>
              <a:t>Accountability at the episode level and tacit knowledge (wouldn’t be captured in the medical notes)</a:t>
            </a:r>
          </a:p>
          <a:p>
            <a:r>
              <a:rPr lang="en-GB" dirty="0"/>
              <a:t>New source of information/perspective and confirmation bias/anchoring </a:t>
            </a:r>
          </a:p>
          <a:p>
            <a:r>
              <a:rPr lang="en-GB" dirty="0"/>
              <a:t>Explain within the context of opioids (how </a:t>
            </a:r>
          </a:p>
          <a:p>
            <a:r>
              <a:rPr lang="en-GB" dirty="0"/>
              <a:t>“Focusing on the main drivers” – unclear which ____ is better when (bring back to the opioid story….)</a:t>
            </a:r>
          </a:p>
          <a:p>
            <a:endParaRPr lang="en-GB" dirty="0"/>
          </a:p>
          <a:p>
            <a:r>
              <a:rPr lang="en-GB" dirty="0"/>
              <a:t>Same – tailor treatment plan, different – new perspective that could lead to better alternative treatment pathways</a:t>
            </a:r>
          </a:p>
          <a:p>
            <a:r>
              <a:rPr lang="en-GB" dirty="0"/>
              <a:t>Long term vs. short term goal</a:t>
            </a:r>
          </a:p>
          <a:p>
            <a:endParaRPr lang="en-GB" dirty="0"/>
          </a:p>
          <a:p>
            <a:endParaRPr lang="en-GB" dirty="0"/>
          </a:p>
        </p:txBody>
      </p:sp>
      <p:sp>
        <p:nvSpPr>
          <p:cNvPr id="4" name="Slide Number Placeholder 3"/>
          <p:cNvSpPr>
            <a:spLocks noGrp="1"/>
          </p:cNvSpPr>
          <p:nvPr>
            <p:ph type="sldNum" sz="quarter" idx="10"/>
          </p:nvPr>
        </p:nvSpPr>
        <p:spPr/>
        <p:txBody>
          <a:bodyPr/>
          <a:lstStyle/>
          <a:p>
            <a:fld id="{1C7E00F3-CB7A-F841-BD31-FFD5CDF5F79F}" type="slidenum">
              <a:rPr lang="en-GB" smtClean="0"/>
              <a:t>5</a:t>
            </a:fld>
            <a:endParaRPr lang="en-GB"/>
          </a:p>
        </p:txBody>
      </p:sp>
    </p:spTree>
    <p:extLst>
      <p:ext uri="{BB962C8B-B14F-4D97-AF65-F5344CB8AC3E}">
        <p14:creationId xmlns:p14="http://schemas.microsoft.com/office/powerpoint/2010/main" val="2372456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Basic unit of observation = claim</a:t>
            </a:r>
          </a:p>
          <a:p>
            <a:r>
              <a:rPr lang="en-GB" dirty="0" err="1"/>
              <a:t>Dr.</a:t>
            </a:r>
            <a:r>
              <a:rPr lang="en-GB" dirty="0"/>
              <a:t> Huan </a:t>
            </a:r>
          </a:p>
        </p:txBody>
      </p:sp>
      <p:sp>
        <p:nvSpPr>
          <p:cNvPr id="4" name="Slide Number Placeholder 3"/>
          <p:cNvSpPr>
            <a:spLocks noGrp="1"/>
          </p:cNvSpPr>
          <p:nvPr>
            <p:ph type="sldNum" sz="quarter" idx="10"/>
          </p:nvPr>
        </p:nvSpPr>
        <p:spPr/>
        <p:txBody>
          <a:bodyPr/>
          <a:lstStyle/>
          <a:p>
            <a:fld id="{1C7E00F3-CB7A-F841-BD31-FFD5CDF5F79F}" type="slidenum">
              <a:rPr lang="en-GB" smtClean="0"/>
              <a:t>6</a:t>
            </a:fld>
            <a:endParaRPr lang="en-GB"/>
          </a:p>
        </p:txBody>
      </p:sp>
    </p:spTree>
    <p:extLst>
      <p:ext uri="{BB962C8B-B14F-4D97-AF65-F5344CB8AC3E}">
        <p14:creationId xmlns:p14="http://schemas.microsoft.com/office/powerpoint/2010/main" val="2835298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GB" sz="1200" b="0" i="1" u="none" strike="noStrike" kern="1200" dirty="0">
                <a:solidFill>
                  <a:schemeClr val="tx1"/>
                </a:solidFill>
                <a:effectLst/>
                <a:latin typeface="+mn-lt"/>
                <a:ea typeface="+mn-ea"/>
                <a:cs typeface="+mn-cs"/>
              </a:rPr>
              <a:t>Ideally randomly assign…. because we want to only capture the effect of changing doctors (not a myriad of other correlated factors). So we use a methodology that extract the unbiased part of that decision whether or not to change doctors. </a:t>
            </a:r>
          </a:p>
          <a:p>
            <a:pPr rtl="0" eaLnBrk="1" fontAlgn="ctr" latinLnBrk="0" hangingPunct="1"/>
            <a:endParaRPr lang="en-GB" sz="1200" b="0" i="1" u="none" strike="noStrike" kern="1200" dirty="0">
              <a:solidFill>
                <a:schemeClr val="tx1"/>
              </a:solidFill>
              <a:effectLst/>
              <a:latin typeface="+mn-lt"/>
              <a:ea typeface="+mn-ea"/>
              <a:cs typeface="+mn-cs"/>
            </a:endParaRPr>
          </a:p>
          <a:p>
            <a:pPr rtl="0" eaLnBrk="1" fontAlgn="ctr" latinLnBrk="0" hangingPunct="1"/>
            <a:r>
              <a:rPr lang="en-GB" sz="1200" b="0" i="1" u="none" strike="noStrike" kern="1200" dirty="0">
                <a:solidFill>
                  <a:schemeClr val="tx1"/>
                </a:solidFill>
                <a:effectLst/>
                <a:latin typeface="+mn-lt"/>
                <a:ea typeface="+mn-ea"/>
                <a:cs typeface="+mn-cs"/>
              </a:rPr>
              <a:t>Our hypothesis is that whether patients going to that first doctor switched for their follow-up appointments might be related to whether my patient of interest is going to switch doctors. But this rate should have nothing to do with my patient’s pain level, attitude toward doctor shopping, etc. (which is the original issue with using the raw variable).</a:t>
            </a:r>
          </a:p>
          <a:p>
            <a:pPr rtl="0" eaLnBrk="1" fontAlgn="ctr" latinLnBrk="0" hangingPunct="1"/>
            <a:endParaRPr lang="en-GB" sz="1200" b="0" i="1" u="none" strike="noStrike" kern="1200" dirty="0">
              <a:solidFill>
                <a:schemeClr val="tx1"/>
              </a:solidFill>
              <a:effectLst/>
              <a:latin typeface="+mn-lt"/>
              <a:ea typeface="+mn-ea"/>
              <a:cs typeface="+mn-cs"/>
            </a:endParaRPr>
          </a:p>
          <a:p>
            <a:pPr rtl="0" eaLnBrk="1" fontAlgn="ctr" latinLnBrk="0" hangingPunct="1"/>
            <a:r>
              <a:rPr lang="en-GB" sz="1200" b="0" i="1" u="none" strike="noStrike" kern="1200" dirty="0">
                <a:solidFill>
                  <a:schemeClr val="tx1"/>
                </a:solidFill>
                <a:effectLst/>
                <a:latin typeface="+mn-lt"/>
                <a:ea typeface="+mn-ea"/>
                <a:cs typeface="+mn-cs"/>
              </a:rPr>
              <a:t>Controls include: age, line of business (</a:t>
            </a:r>
            <a:r>
              <a:rPr lang="en-GB" sz="1200" b="0" i="1" u="none" strike="noStrike" kern="1200" dirty="0" err="1">
                <a:solidFill>
                  <a:schemeClr val="tx1"/>
                </a:solidFill>
                <a:effectLst/>
                <a:latin typeface="+mn-lt"/>
                <a:ea typeface="+mn-ea"/>
                <a:cs typeface="+mn-cs"/>
              </a:rPr>
              <a:t>medicare</a:t>
            </a:r>
            <a:r>
              <a:rPr lang="en-GB" sz="1200" b="0" i="1" u="none" strike="noStrike" kern="1200" dirty="0">
                <a:solidFill>
                  <a:schemeClr val="tx1"/>
                </a:solidFill>
                <a:effectLst/>
                <a:latin typeface="+mn-lt"/>
                <a:ea typeface="+mn-ea"/>
                <a:cs typeface="+mn-cs"/>
              </a:rPr>
              <a:t>/Medicaid/commercial), socioeconomic: rural, high school/college degree, % unemployed in area, % below poverty, </a:t>
            </a:r>
            <a:r>
              <a:rPr lang="en-GB" sz="1200" b="0" i="1" u="none" strike="noStrike" kern="1200" dirty="0" err="1">
                <a:solidFill>
                  <a:schemeClr val="tx1"/>
                </a:solidFill>
                <a:effectLst/>
                <a:latin typeface="+mn-lt"/>
                <a:ea typeface="+mn-ea"/>
                <a:cs typeface="+mn-cs"/>
              </a:rPr>
              <a:t>avg</a:t>
            </a:r>
            <a:r>
              <a:rPr lang="en-GB" sz="1200" b="0" i="1" u="none" strike="noStrike" kern="1200" dirty="0">
                <a:solidFill>
                  <a:schemeClr val="tx1"/>
                </a:solidFill>
                <a:effectLst/>
                <a:latin typeface="+mn-lt"/>
                <a:ea typeface="+mn-ea"/>
                <a:cs typeface="+mn-cs"/>
              </a:rPr>
              <a:t> commute distance, owner occupied, comorbidities (asthma, cad, </a:t>
            </a:r>
            <a:r>
              <a:rPr lang="en-GB" sz="1200" b="0" i="1" u="none" strike="noStrike" kern="1200" dirty="0" err="1">
                <a:solidFill>
                  <a:schemeClr val="tx1"/>
                </a:solidFill>
                <a:effectLst/>
                <a:latin typeface="+mn-lt"/>
                <a:ea typeface="+mn-ea"/>
                <a:cs typeface="+mn-cs"/>
              </a:rPr>
              <a:t>chf</a:t>
            </a:r>
            <a:r>
              <a:rPr lang="en-GB" sz="1200" b="0" i="1" u="none" strike="noStrike" kern="1200" dirty="0">
                <a:solidFill>
                  <a:schemeClr val="tx1"/>
                </a:solidFill>
                <a:effectLst/>
                <a:latin typeface="+mn-lt"/>
                <a:ea typeface="+mn-ea"/>
                <a:cs typeface="+mn-cs"/>
              </a:rPr>
              <a:t>, </a:t>
            </a:r>
            <a:r>
              <a:rPr lang="en-GB" sz="1200" b="0" i="1" u="none" strike="noStrike" kern="1200" dirty="0" err="1">
                <a:solidFill>
                  <a:schemeClr val="tx1"/>
                </a:solidFill>
                <a:effectLst/>
                <a:latin typeface="+mn-lt"/>
                <a:ea typeface="+mn-ea"/>
                <a:cs typeface="+mn-cs"/>
              </a:rPr>
              <a:t>copd</a:t>
            </a:r>
            <a:r>
              <a:rPr lang="en-GB" sz="1200" b="0" i="1" u="none" strike="noStrike" kern="1200" dirty="0">
                <a:solidFill>
                  <a:schemeClr val="tx1"/>
                </a:solidFill>
                <a:effectLst/>
                <a:latin typeface="+mn-lt"/>
                <a:ea typeface="+mn-ea"/>
                <a:cs typeface="+mn-cs"/>
              </a:rPr>
              <a:t>, depression, diabetes, hypertension, obesity), condition chapter, male/female, base of first opioid, first provider prescriber type, # appts/doctors in last 6 months (potentially signals acuity or effort), any observed history of opioids</a:t>
            </a:r>
          </a:p>
          <a:p>
            <a:pPr rtl="0" eaLnBrk="1" fontAlgn="ctr" latinLnBrk="0" hangingPunct="1"/>
            <a:endParaRPr lang="en-GB" sz="1200" b="0" i="1" u="none" strike="noStrike" kern="1200" dirty="0">
              <a:solidFill>
                <a:schemeClr val="tx1"/>
              </a:solidFill>
              <a:effectLst/>
              <a:latin typeface="+mn-lt"/>
              <a:ea typeface="+mn-ea"/>
              <a:cs typeface="+mn-cs"/>
            </a:endParaRPr>
          </a:p>
          <a:p>
            <a:pPr rtl="0" eaLnBrk="1" fontAlgn="ctr" latinLnBrk="0" hangingPunct="1"/>
            <a:r>
              <a:rPr lang="en-GB" sz="1200" b="0" i="1" u="none" strike="noStrike" kern="1200" dirty="0">
                <a:solidFill>
                  <a:schemeClr val="tx1"/>
                </a:solidFill>
                <a:effectLst/>
                <a:latin typeface="+mn-lt"/>
                <a:ea typeface="+mn-ea"/>
                <a:cs typeface="+mn-cs"/>
              </a:rPr>
              <a:t>Recursive bivariate </a:t>
            </a:r>
            <a:r>
              <a:rPr lang="en-GB" sz="1200" b="0" i="1" u="none" strike="noStrike" kern="1200" dirty="0" err="1">
                <a:solidFill>
                  <a:schemeClr val="tx1"/>
                </a:solidFill>
                <a:effectLst/>
                <a:latin typeface="+mn-lt"/>
                <a:ea typeface="+mn-ea"/>
                <a:cs typeface="+mn-cs"/>
              </a:rPr>
              <a:t>probit</a:t>
            </a:r>
            <a:endParaRPr lang="en-GB" sz="1200" b="0" i="1" u="none" strike="noStrike" kern="1200" dirty="0">
              <a:solidFill>
                <a:schemeClr val="tx1"/>
              </a:solidFill>
              <a:effectLst/>
              <a:latin typeface="+mn-lt"/>
              <a:ea typeface="+mn-ea"/>
              <a:cs typeface="+mn-cs"/>
            </a:endParaRPr>
          </a:p>
          <a:p>
            <a:pPr rtl="0" eaLnBrk="1" fontAlgn="ctr" latinLnBrk="0" hangingPunct="1"/>
            <a:endParaRPr lang="en-GB" sz="1200" b="0" i="1" u="none" strike="noStrike" kern="1200" dirty="0">
              <a:solidFill>
                <a:schemeClr val="tx1"/>
              </a:solidFill>
              <a:effectLst/>
              <a:latin typeface="+mn-lt"/>
              <a:ea typeface="+mn-ea"/>
              <a:cs typeface="+mn-cs"/>
            </a:endParaRPr>
          </a:p>
          <a:p>
            <a:pPr rtl="0" eaLnBrk="1" fontAlgn="ctr" latinLnBrk="0" hangingPunct="1"/>
            <a:endParaRPr lang="en-GB" sz="1200" b="0" i="1" u="none" strike="noStrike" kern="1200" dirty="0">
              <a:solidFill>
                <a:schemeClr val="tx1"/>
              </a:solidFill>
              <a:effectLst/>
              <a:latin typeface="+mn-lt"/>
              <a:ea typeface="+mn-ea"/>
              <a:cs typeface="+mn-cs"/>
            </a:endParaRPr>
          </a:p>
          <a:p>
            <a:pPr marL="171450" indent="-171450" rtl="0" eaLnBrk="1" fontAlgn="ctr" latinLnBrk="0" hangingPunct="1">
              <a:buFont typeface="Arial" panose="020B0604020202020204" pitchFamily="34" charset="0"/>
              <a:buChar char="•"/>
            </a:pPr>
            <a:endParaRPr lang="en-GB" sz="1200" b="0" i="1"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C7E00F3-CB7A-F841-BD31-FFD5CDF5F79F}" type="slidenum">
              <a:rPr lang="en-GB" smtClean="0"/>
              <a:t>7</a:t>
            </a:fld>
            <a:endParaRPr lang="en-GB"/>
          </a:p>
        </p:txBody>
      </p:sp>
    </p:spTree>
    <p:extLst>
      <p:ext uri="{BB962C8B-B14F-4D97-AF65-F5344CB8AC3E}">
        <p14:creationId xmlns:p14="http://schemas.microsoft.com/office/powerpoint/2010/main" val="266892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Rho = </a:t>
            </a:r>
            <a:r>
              <a:rPr lang="en-GB" dirty="0" err="1"/>
              <a:t>cov</a:t>
            </a:r>
            <a:r>
              <a:rPr lang="en-GB" dirty="0"/>
              <a:t>(opioid user, instrumental </a:t>
            </a:r>
            <a:r>
              <a:rPr lang="en-GB" dirty="0" err="1"/>
              <a:t>var</a:t>
            </a:r>
            <a:r>
              <a:rPr lang="en-GB" dirty="0"/>
              <a:t>) / </a:t>
            </a:r>
            <a:r>
              <a:rPr lang="en-GB" dirty="0" err="1"/>
              <a:t>cov</a:t>
            </a:r>
            <a:r>
              <a:rPr lang="en-GB" dirty="0"/>
              <a:t>(diff </a:t>
            </a:r>
            <a:r>
              <a:rPr lang="en-GB" dirty="0" err="1"/>
              <a:t>doct</a:t>
            </a:r>
            <a:r>
              <a:rPr lang="en-GB" dirty="0"/>
              <a:t> flag, instrumental </a:t>
            </a:r>
            <a:r>
              <a:rPr lang="en-GB" dirty="0" err="1"/>
              <a:t>var</a:t>
            </a:r>
            <a:r>
              <a:rPr lang="en-GB" dirty="0"/>
              <a:t>)</a:t>
            </a:r>
          </a:p>
        </p:txBody>
      </p:sp>
      <p:sp>
        <p:nvSpPr>
          <p:cNvPr id="4" name="Slide Number Placeholder 3"/>
          <p:cNvSpPr>
            <a:spLocks noGrp="1"/>
          </p:cNvSpPr>
          <p:nvPr>
            <p:ph type="sldNum" sz="quarter" idx="10"/>
          </p:nvPr>
        </p:nvSpPr>
        <p:spPr/>
        <p:txBody>
          <a:bodyPr/>
          <a:lstStyle/>
          <a:p>
            <a:fld id="{1C7E00F3-CB7A-F841-BD31-FFD5CDF5F79F}" type="slidenum">
              <a:rPr lang="en-GB" smtClean="0"/>
              <a:t>9</a:t>
            </a:fld>
            <a:endParaRPr lang="en-GB"/>
          </a:p>
        </p:txBody>
      </p:sp>
    </p:spTree>
    <p:extLst>
      <p:ext uri="{BB962C8B-B14F-4D97-AF65-F5344CB8AC3E}">
        <p14:creationId xmlns:p14="http://schemas.microsoft.com/office/powerpoint/2010/main" val="674039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GB" sz="1200" b="0" i="0" u="none" strike="noStrike" kern="1200" dirty="0">
                <a:solidFill>
                  <a:schemeClr val="tx1"/>
                </a:solidFill>
                <a:effectLst/>
                <a:latin typeface="+mn-lt"/>
                <a:ea typeface="+mn-ea"/>
                <a:cs typeface="+mn-cs"/>
              </a:rPr>
              <a:t>Relevance: If other patients are switching from the first provider (for any reason including: scheduling issues in the practice, a culture of fragmented care in the region, etc.) then the patient of interest is also more likely to switch doctors. (0.37 correlation)</a:t>
            </a:r>
          </a:p>
          <a:p>
            <a:pPr rtl="0" eaLnBrk="1" fontAlgn="ctr" latinLnBrk="0" hangingPunct="1"/>
            <a:endParaRPr lang="en-GB" sz="1200" b="0" i="0" u="none" strike="noStrike" kern="1200" dirty="0">
              <a:solidFill>
                <a:schemeClr val="tx1"/>
              </a:solidFill>
              <a:effectLst/>
              <a:latin typeface="+mn-lt"/>
              <a:ea typeface="+mn-ea"/>
              <a:cs typeface="+mn-cs"/>
            </a:endParaRPr>
          </a:p>
          <a:p>
            <a:pPr rtl="0" eaLnBrk="1" fontAlgn="ctr" latinLnBrk="0" hangingPunct="1"/>
            <a:r>
              <a:rPr lang="en-GB" sz="1200" b="0" i="0" u="none" strike="noStrike" kern="1200" dirty="0">
                <a:solidFill>
                  <a:schemeClr val="tx1"/>
                </a:solidFill>
                <a:effectLst/>
                <a:latin typeface="+mn-lt"/>
                <a:ea typeface="+mn-ea"/>
                <a:cs typeface="+mn-cs"/>
              </a:rPr>
              <a:t>Exclusion: Other patients’ switching behaviour should not directly affect the patient of interest’s likelihood of becoming opioid dependent</a:t>
            </a:r>
          </a:p>
        </p:txBody>
      </p:sp>
      <p:sp>
        <p:nvSpPr>
          <p:cNvPr id="4" name="Slide Number Placeholder 3"/>
          <p:cNvSpPr>
            <a:spLocks noGrp="1"/>
          </p:cNvSpPr>
          <p:nvPr>
            <p:ph type="sldNum" sz="quarter" idx="10"/>
          </p:nvPr>
        </p:nvSpPr>
        <p:spPr/>
        <p:txBody>
          <a:bodyPr/>
          <a:lstStyle/>
          <a:p>
            <a:fld id="{1C7E00F3-CB7A-F841-BD31-FFD5CDF5F79F}" type="slidenum">
              <a:rPr lang="en-GB" smtClean="0"/>
              <a:t>10</a:t>
            </a:fld>
            <a:endParaRPr lang="en-GB"/>
          </a:p>
        </p:txBody>
      </p:sp>
    </p:spTree>
    <p:extLst>
      <p:ext uri="{BB962C8B-B14F-4D97-AF65-F5344CB8AC3E}">
        <p14:creationId xmlns:p14="http://schemas.microsoft.com/office/powerpoint/2010/main" val="27236173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2_Cover Slide 2">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val="0"/>
              </a:ext>
            </a:extLst>
          </a:blip>
          <a:srcRect r="11076" b="-84"/>
          <a:stretch/>
        </p:blipFill>
        <p:spPr>
          <a:xfrm>
            <a:off x="-35459" y="-1615"/>
            <a:ext cx="10117125" cy="7562877"/>
          </a:xfrm>
          <a:prstGeom prst="rect">
            <a:avLst/>
          </a:prstGeom>
        </p:spPr>
      </p:pic>
      <p:sp>
        <p:nvSpPr>
          <p:cNvPr id="13" name="Rectangle 12"/>
          <p:cNvSpPr/>
          <p:nvPr userDrawn="1"/>
        </p:nvSpPr>
        <p:spPr>
          <a:xfrm>
            <a:off x="359762" y="332657"/>
            <a:ext cx="4964715" cy="5068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4" name="Group 13"/>
          <p:cNvGrpSpPr/>
          <p:nvPr userDrawn="1"/>
        </p:nvGrpSpPr>
        <p:grpSpPr>
          <a:xfrm>
            <a:off x="702469" y="562471"/>
            <a:ext cx="4383682" cy="346249"/>
            <a:chOff x="702469" y="666214"/>
            <a:chExt cx="4383682" cy="346249"/>
          </a:xfrm>
        </p:grpSpPr>
        <p:sp>
          <p:nvSpPr>
            <p:cNvPr id="16" name="TextBox 15"/>
            <p:cNvSpPr txBox="1"/>
            <p:nvPr userDrawn="1"/>
          </p:nvSpPr>
          <p:spPr>
            <a:xfrm>
              <a:off x="702469" y="666214"/>
              <a:ext cx="4383682" cy="346249"/>
            </a:xfrm>
            <a:prstGeom prst="rect">
              <a:avLst/>
            </a:prstGeom>
            <a:noFill/>
          </p:spPr>
          <p:txBody>
            <a:bodyPr wrap="square" rtlCol="0">
              <a:spAutoFit/>
            </a:bodyPr>
            <a:lstStyle/>
            <a:p>
              <a:pPr>
                <a:lnSpc>
                  <a:spcPct val="150000"/>
                </a:lnSpc>
              </a:pPr>
              <a:r>
                <a:rPr lang="en-GB" sz="1100" b="1" dirty="0">
                  <a:latin typeface="+mn-lt"/>
                  <a:cs typeface="Arial" panose="020B0604020202020204" pitchFamily="34" charset="0"/>
                </a:rPr>
                <a:t>Cambridge Judge Business School</a:t>
              </a:r>
            </a:p>
          </p:txBody>
        </p:sp>
        <p:cxnSp>
          <p:nvCxnSpPr>
            <p:cNvPr id="17" name="Straight Connector 16"/>
            <p:cNvCxnSpPr/>
            <p:nvPr userDrawn="1"/>
          </p:nvCxnSpPr>
          <p:spPr>
            <a:xfrm>
              <a:off x="803771" y="978346"/>
              <a:ext cx="4176464" cy="0"/>
            </a:xfrm>
            <a:prstGeom prst="line">
              <a:avLst/>
            </a:prstGeom>
            <a:ln w="22225" cap="rnd">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4" name="Text Placeholder 3"/>
          <p:cNvSpPr>
            <a:spLocks noGrp="1"/>
          </p:cNvSpPr>
          <p:nvPr>
            <p:ph type="body" sz="quarter" idx="12" hasCustomPrompt="1"/>
          </p:nvPr>
        </p:nvSpPr>
        <p:spPr>
          <a:xfrm>
            <a:off x="779027" y="1169988"/>
            <a:ext cx="4216836" cy="2592388"/>
          </a:xfrm>
        </p:spPr>
        <p:txBody>
          <a:bodyPr/>
          <a:lstStyle>
            <a:lvl1pPr>
              <a:defRPr lang="en-GB" sz="3600" kern="1200" cap="all" baseline="0" dirty="0">
                <a:solidFill>
                  <a:schemeClr val="tx1"/>
                </a:solidFill>
                <a:latin typeface="+mj-lt"/>
                <a:ea typeface="+mn-ea"/>
                <a:cs typeface="Arial" panose="020B0604020202020204" pitchFamily="34" charset="0"/>
              </a:defRPr>
            </a:lvl1pPr>
          </a:lstStyle>
          <a:p>
            <a:pPr marL="0" marR="0" lvl="0" indent="0" algn="l" defTabSz="960435" rtl="0" eaLnBrk="1" fontAlgn="auto" latinLnBrk="0" hangingPunct="1">
              <a:lnSpc>
                <a:spcPct val="100000"/>
              </a:lnSpc>
              <a:spcBef>
                <a:spcPts val="0"/>
              </a:spcBef>
              <a:spcAft>
                <a:spcPts val="565"/>
              </a:spcAft>
              <a:buClr>
                <a:schemeClr val="tx1"/>
              </a:buClr>
              <a:buSzTx/>
              <a:buFontTx/>
              <a:buNone/>
              <a:tabLst/>
            </a:pPr>
            <a:r>
              <a:rPr lang="en-US" dirty="0"/>
              <a:t>Click to edit Title</a:t>
            </a:r>
            <a:endParaRPr lang="en-GB" dirty="0"/>
          </a:p>
        </p:txBody>
      </p:sp>
      <p:sp>
        <p:nvSpPr>
          <p:cNvPr id="24" name="Text Placeholder 3"/>
          <p:cNvSpPr>
            <a:spLocks noGrp="1"/>
          </p:cNvSpPr>
          <p:nvPr>
            <p:ph type="body" sz="quarter" idx="13" hasCustomPrompt="1"/>
          </p:nvPr>
        </p:nvSpPr>
        <p:spPr>
          <a:xfrm>
            <a:off x="779027" y="4095750"/>
            <a:ext cx="4216836" cy="887717"/>
          </a:xfrm>
        </p:spPr>
        <p:txBody>
          <a:bodyPr/>
          <a:lstStyle>
            <a:lvl1pPr>
              <a:defRPr lang="en-GB" sz="1800" kern="1200" cap="none" baseline="0" dirty="0">
                <a:solidFill>
                  <a:schemeClr val="tx1"/>
                </a:solidFill>
                <a:latin typeface="Arial" panose="020B0604020202020204" pitchFamily="34" charset="0"/>
                <a:ea typeface="+mn-ea"/>
                <a:cs typeface="Arial" panose="020B0604020202020204" pitchFamily="34" charset="0"/>
              </a:defRPr>
            </a:lvl1pPr>
          </a:lstStyle>
          <a:p>
            <a:pPr marL="0" marR="0" lvl="0" indent="0" algn="l" defTabSz="960435" rtl="0" eaLnBrk="1" fontAlgn="auto" latinLnBrk="0" hangingPunct="1">
              <a:lnSpc>
                <a:spcPct val="100000"/>
              </a:lnSpc>
              <a:spcBef>
                <a:spcPts val="0"/>
              </a:spcBef>
              <a:spcAft>
                <a:spcPts val="565"/>
              </a:spcAft>
              <a:buClr>
                <a:schemeClr val="tx1"/>
              </a:buClr>
              <a:buSzTx/>
              <a:buFontTx/>
              <a:buNone/>
              <a:tabLst/>
            </a:pPr>
            <a:r>
              <a:rPr lang="en-US" dirty="0"/>
              <a:t>Click to edit name of presenter, </a:t>
            </a:r>
            <a:br>
              <a:rPr lang="en-US" dirty="0"/>
            </a:br>
            <a:r>
              <a:rPr lang="en-US" dirty="0"/>
              <a:t>date and venue.</a:t>
            </a:r>
            <a:endParaRPr lang="en-GB" dirty="0"/>
          </a:p>
        </p:txBody>
      </p:sp>
      <p:pic>
        <p:nvPicPr>
          <p:cNvPr id="2" name="Picture 1"/>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360363" y="6391275"/>
            <a:ext cx="1836427" cy="569599"/>
          </a:xfrm>
          <a:prstGeom prst="rect">
            <a:avLst/>
          </a:prstGeom>
        </p:spPr>
      </p:pic>
    </p:spTree>
    <p:extLst>
      <p:ext uri="{BB962C8B-B14F-4D97-AF65-F5344CB8AC3E}">
        <p14:creationId xmlns:p14="http://schemas.microsoft.com/office/powerpoint/2010/main" val="2862794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p15="http://schemas.microsoft.com/office/powerpoint/2012/main">
        <p15:guide id="1" pos="483" userDrawn="1">
          <p15:clr>
            <a:srgbClr val="FBAE40"/>
          </p15:clr>
        </p15:guide>
        <p15:guide id="2" pos="3147" userDrawn="1">
          <p15:clr>
            <a:srgbClr val="FBAE40"/>
          </p15:clr>
        </p15:guide>
        <p15:guide id="3" orient="horz" pos="703" userDrawn="1">
          <p15:clr>
            <a:srgbClr val="FBAE40"/>
          </p15:clr>
        </p15:guide>
        <p15:guide id="4" orient="horz" pos="2580" userDrawn="1">
          <p15:clr>
            <a:srgbClr val="FBAE40"/>
          </p15:clr>
        </p15:guide>
        <p15:guide id="5" orient="horz" pos="238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Content: Two and RightTex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369525" y="1437899"/>
            <a:ext cx="4581888" cy="2432425"/>
          </a:xfrm>
        </p:spPr>
        <p:txBody>
          <a:bodyPr/>
          <a:lstStyle/>
          <a:p>
            <a:pPr lvl="0"/>
            <a:r>
              <a:rPr lang="en-US" noProof="0"/>
              <a:t>Click to edit Master text styles</a:t>
            </a:r>
          </a:p>
        </p:txBody>
      </p:sp>
      <p:sp>
        <p:nvSpPr>
          <p:cNvPr id="31" name="Content Placeholder 26"/>
          <p:cNvSpPr>
            <a:spLocks noGrp="1"/>
          </p:cNvSpPr>
          <p:nvPr>
            <p:ph sz="quarter" idx="15"/>
          </p:nvPr>
        </p:nvSpPr>
        <p:spPr>
          <a:xfrm>
            <a:off x="369525" y="4005263"/>
            <a:ext cx="4581888" cy="2386012"/>
          </a:xfrm>
        </p:spPr>
        <p:txBody>
          <a:bodyPr/>
          <a:lstStyle/>
          <a:p>
            <a:pPr lvl="0"/>
            <a:r>
              <a:rPr lang="en-US" noProof="0"/>
              <a:t>Click to edit Master text styles</a:t>
            </a:r>
          </a:p>
        </p:txBody>
      </p:sp>
      <p:sp>
        <p:nvSpPr>
          <p:cNvPr id="13" name="Text Placeholder 12"/>
          <p:cNvSpPr>
            <a:spLocks noGrp="1"/>
          </p:cNvSpPr>
          <p:nvPr>
            <p:ph type="body" sz="quarter" idx="16"/>
          </p:nvPr>
        </p:nvSpPr>
        <p:spPr>
          <a:xfrm>
            <a:off x="5130799" y="1445121"/>
            <a:ext cx="4591051" cy="4946154"/>
          </a:xfrm>
        </p:spPr>
        <p:txBody>
          <a:bodyPr/>
          <a:lstStyle/>
          <a:p>
            <a:pPr lvl="0"/>
            <a:r>
              <a:rPr lang="en-US" noProof="0"/>
              <a:t>Click to edit Master text styles</a:t>
            </a:r>
          </a:p>
        </p:txBody>
      </p:sp>
      <p:sp>
        <p:nvSpPr>
          <p:cNvPr id="5" name="Footer Placeholder 4"/>
          <p:cNvSpPr>
            <a:spLocks noGrp="1"/>
          </p:cNvSpPr>
          <p:nvPr>
            <p:ph type="ftr" sz="quarter" idx="17"/>
          </p:nvPr>
        </p:nvSpPr>
        <p:spPr/>
        <p:txBody>
          <a:bodyPr/>
          <a:lstStyle/>
          <a:p>
            <a:r>
              <a:rPr lang="en-GB"/>
              <a:t>Continuity of Care versus the Second Opinion: Evidence from the Opioid Crisis                                           Bobroske, Freeman, Scholtes, Huan ● 2018 CJBS</a:t>
            </a:r>
            <a:endParaRPr lang="en-GB" dirty="0"/>
          </a:p>
        </p:txBody>
      </p:sp>
      <p:sp>
        <p:nvSpPr>
          <p:cNvPr id="6" name="Slide Number Placeholder 5"/>
          <p:cNvSpPr>
            <a:spLocks noGrp="1"/>
          </p:cNvSpPr>
          <p:nvPr>
            <p:ph type="sldNum" sz="quarter" idx="18"/>
          </p:nvPr>
        </p:nvSpPr>
        <p:spPr/>
        <p:txBody>
          <a:bodyPr/>
          <a:lstStyle/>
          <a:p>
            <a:fld id="{FEBD7F86-1881-4698-8703-FB80B0800997}" type="slidenum">
              <a:rPr lang="en-GB" smtClean="0"/>
              <a:pPr/>
              <a:t>‹#›</a:t>
            </a:fld>
            <a:endParaRPr lang="en-GB" dirty="0"/>
          </a:p>
        </p:txBody>
      </p:sp>
      <p:sp>
        <p:nvSpPr>
          <p:cNvPr id="3" name="Title 2"/>
          <p:cNvSpPr>
            <a:spLocks noGrp="1"/>
          </p:cNvSpPr>
          <p:nvPr>
            <p:ph type="title" hasCustomPrompt="1"/>
          </p:nvPr>
        </p:nvSpPr>
        <p:spPr/>
        <p:txBody>
          <a:bodyPr/>
          <a:lstStyle/>
          <a:p>
            <a:r>
              <a:rPr lang="en-US" dirty="0"/>
              <a:t>Click to add title</a:t>
            </a:r>
            <a:endParaRPr lang="en-GB" dirty="0"/>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0363" y="6795822"/>
            <a:ext cx="1375200" cy="42654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7" orient="horz" pos="2438" userDrawn="1">
          <p15:clr>
            <a:srgbClr val="FBAE40"/>
          </p15:clr>
        </p15:guide>
        <p15:guide id="8" orient="horz" pos="2523"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ontent: Three">
    <p:spTree>
      <p:nvGrpSpPr>
        <p:cNvPr id="1" name=""/>
        <p:cNvGrpSpPr/>
        <p:nvPr/>
      </p:nvGrpSpPr>
      <p:grpSpPr>
        <a:xfrm>
          <a:off x="0" y="0"/>
          <a:ext cx="0" cy="0"/>
          <a:chOff x="0" y="0"/>
          <a:chExt cx="0" cy="0"/>
        </a:xfrm>
      </p:grpSpPr>
      <p:sp>
        <p:nvSpPr>
          <p:cNvPr id="27" name="Content Placeholder 26"/>
          <p:cNvSpPr>
            <a:spLocks noGrp="1"/>
          </p:cNvSpPr>
          <p:nvPr>
            <p:ph sz="quarter" idx="13"/>
          </p:nvPr>
        </p:nvSpPr>
        <p:spPr>
          <a:xfrm>
            <a:off x="360363" y="1439863"/>
            <a:ext cx="3024187" cy="495141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8" name="Content Placeholder 26"/>
          <p:cNvSpPr>
            <a:spLocks noGrp="1"/>
          </p:cNvSpPr>
          <p:nvPr>
            <p:ph sz="quarter" idx="14"/>
          </p:nvPr>
        </p:nvSpPr>
        <p:spPr>
          <a:xfrm>
            <a:off x="3529013" y="1439862"/>
            <a:ext cx="3024187" cy="4951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1" name="Content Placeholder 26"/>
          <p:cNvSpPr>
            <a:spLocks noGrp="1"/>
          </p:cNvSpPr>
          <p:nvPr>
            <p:ph sz="quarter" idx="15"/>
          </p:nvPr>
        </p:nvSpPr>
        <p:spPr>
          <a:xfrm>
            <a:off x="6705095" y="1439863"/>
            <a:ext cx="3024187" cy="495141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5" name="Footer Placeholder 4"/>
          <p:cNvSpPr>
            <a:spLocks noGrp="1"/>
          </p:cNvSpPr>
          <p:nvPr>
            <p:ph type="ftr" sz="quarter" idx="16"/>
          </p:nvPr>
        </p:nvSpPr>
        <p:spPr/>
        <p:txBody>
          <a:bodyPr/>
          <a:lstStyle/>
          <a:p>
            <a:r>
              <a:rPr lang="en-GB"/>
              <a:t>Continuity of Care versus the Second Opinion: Evidence from the Opioid Crisis                                           Bobroske, Freeman, Scholtes, Huan ● 2018 CJBS</a:t>
            </a:r>
            <a:endParaRPr lang="en-GB" dirty="0"/>
          </a:p>
        </p:txBody>
      </p:sp>
      <p:sp>
        <p:nvSpPr>
          <p:cNvPr id="6" name="Slide Number Placeholder 5"/>
          <p:cNvSpPr>
            <a:spLocks noGrp="1"/>
          </p:cNvSpPr>
          <p:nvPr>
            <p:ph type="sldNum" sz="quarter" idx="17"/>
          </p:nvPr>
        </p:nvSpPr>
        <p:spPr/>
        <p:txBody>
          <a:bodyPr/>
          <a:lstStyle/>
          <a:p>
            <a:fld id="{FEBD7F86-1881-4698-8703-FB80B0800997}" type="slidenum">
              <a:rPr lang="en-GB" smtClean="0"/>
              <a:pPr/>
              <a:t>‹#›</a:t>
            </a:fld>
            <a:endParaRPr lang="en-GB" dirty="0"/>
          </a:p>
        </p:txBody>
      </p:sp>
      <p:sp>
        <p:nvSpPr>
          <p:cNvPr id="3" name="Title 2"/>
          <p:cNvSpPr>
            <a:spLocks noGrp="1"/>
          </p:cNvSpPr>
          <p:nvPr>
            <p:ph type="title" hasCustomPrompt="1"/>
          </p:nvPr>
        </p:nvSpPr>
        <p:spPr/>
        <p:txBody>
          <a:bodyPr/>
          <a:lstStyle/>
          <a:p>
            <a:r>
              <a:rPr lang="en-US" dirty="0"/>
              <a:t>Click to add title</a:t>
            </a:r>
            <a:endParaRPr lang="en-GB" dirty="0"/>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0363" y="6795822"/>
            <a:ext cx="1375200" cy="42654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3" pos="2127" userDrawn="1">
          <p15:clr>
            <a:srgbClr val="FBAE40"/>
          </p15:clr>
        </p15:guide>
        <p15:guide id="4" pos="2240" userDrawn="1">
          <p15:clr>
            <a:srgbClr val="FBAE40"/>
          </p15:clr>
        </p15:guide>
        <p15:guide id="5" pos="4139" userDrawn="1">
          <p15:clr>
            <a:srgbClr val="FBAE40"/>
          </p15:clr>
        </p15:guide>
        <p15:guide id="6" pos="422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ontent: Four">
    <p:spTree>
      <p:nvGrpSpPr>
        <p:cNvPr id="1" name=""/>
        <p:cNvGrpSpPr/>
        <p:nvPr/>
      </p:nvGrpSpPr>
      <p:grpSpPr>
        <a:xfrm>
          <a:off x="0" y="0"/>
          <a:ext cx="0" cy="0"/>
          <a:chOff x="0" y="0"/>
          <a:chExt cx="0" cy="0"/>
        </a:xfrm>
      </p:grpSpPr>
      <p:sp>
        <p:nvSpPr>
          <p:cNvPr id="27" name="Content Placeholder 26"/>
          <p:cNvSpPr>
            <a:spLocks noGrp="1"/>
          </p:cNvSpPr>
          <p:nvPr>
            <p:ph sz="quarter" idx="13"/>
          </p:nvPr>
        </p:nvSpPr>
        <p:spPr>
          <a:xfrm>
            <a:off x="369525" y="1448941"/>
            <a:ext cx="4581888" cy="237693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8" name="Content Placeholder 26"/>
          <p:cNvSpPr>
            <a:spLocks noGrp="1"/>
          </p:cNvSpPr>
          <p:nvPr>
            <p:ph sz="quarter" idx="14"/>
          </p:nvPr>
        </p:nvSpPr>
        <p:spPr>
          <a:xfrm>
            <a:off x="5130799" y="1448941"/>
            <a:ext cx="4594225" cy="237693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1" name="Content Placeholder 26"/>
          <p:cNvSpPr>
            <a:spLocks noGrp="1"/>
          </p:cNvSpPr>
          <p:nvPr>
            <p:ph sz="quarter" idx="15"/>
          </p:nvPr>
        </p:nvSpPr>
        <p:spPr>
          <a:xfrm>
            <a:off x="369525" y="4034879"/>
            <a:ext cx="4581888" cy="235639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Content Placeholder 12"/>
          <p:cNvSpPr>
            <a:spLocks noGrp="1"/>
          </p:cNvSpPr>
          <p:nvPr>
            <p:ph sz="quarter" idx="16"/>
          </p:nvPr>
        </p:nvSpPr>
        <p:spPr>
          <a:xfrm>
            <a:off x="5130799" y="4034879"/>
            <a:ext cx="4594225" cy="23563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p:cNvSpPr>
            <a:spLocks noGrp="1"/>
          </p:cNvSpPr>
          <p:nvPr>
            <p:ph type="ftr" sz="quarter" idx="17"/>
          </p:nvPr>
        </p:nvSpPr>
        <p:spPr/>
        <p:txBody>
          <a:bodyPr/>
          <a:lstStyle/>
          <a:p>
            <a:r>
              <a:rPr lang="en-GB"/>
              <a:t>Continuity of Care versus the Second Opinion: Evidence from the Opioid Crisis                                           Bobroske, Freeman, Scholtes, Huan ● 2018 CJBS</a:t>
            </a:r>
            <a:endParaRPr lang="en-GB" dirty="0"/>
          </a:p>
        </p:txBody>
      </p:sp>
      <p:sp>
        <p:nvSpPr>
          <p:cNvPr id="6" name="Slide Number Placeholder 5"/>
          <p:cNvSpPr>
            <a:spLocks noGrp="1"/>
          </p:cNvSpPr>
          <p:nvPr>
            <p:ph type="sldNum" sz="quarter" idx="18"/>
          </p:nvPr>
        </p:nvSpPr>
        <p:spPr/>
        <p:txBody>
          <a:bodyPr/>
          <a:lstStyle/>
          <a:p>
            <a:fld id="{FEBD7F86-1881-4698-8703-FB80B0800997}" type="slidenum">
              <a:rPr lang="en-GB" smtClean="0"/>
              <a:pPr/>
              <a:t>‹#›</a:t>
            </a:fld>
            <a:endParaRPr lang="en-GB" dirty="0"/>
          </a:p>
        </p:txBody>
      </p:sp>
      <p:sp>
        <p:nvSpPr>
          <p:cNvPr id="3" name="Title 2"/>
          <p:cNvSpPr>
            <a:spLocks noGrp="1"/>
          </p:cNvSpPr>
          <p:nvPr>
            <p:ph type="title" hasCustomPrompt="1"/>
          </p:nvPr>
        </p:nvSpPr>
        <p:spPr/>
        <p:txBody>
          <a:bodyPr/>
          <a:lstStyle/>
          <a:p>
            <a:r>
              <a:rPr lang="en-US" dirty="0"/>
              <a:t>Click to add title</a:t>
            </a:r>
            <a:endParaRPr lang="en-GB"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0363" y="6795822"/>
            <a:ext cx="1375200" cy="42654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7" orient="horz" pos="2410" userDrawn="1">
          <p15:clr>
            <a:srgbClr val="FBAE40"/>
          </p15:clr>
        </p15:guide>
        <p15:guide id="8" orient="horz" pos="252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5_Content: Six">
    <p:spTree>
      <p:nvGrpSpPr>
        <p:cNvPr id="1" name=""/>
        <p:cNvGrpSpPr/>
        <p:nvPr/>
      </p:nvGrpSpPr>
      <p:grpSpPr>
        <a:xfrm>
          <a:off x="0" y="0"/>
          <a:ext cx="0" cy="0"/>
          <a:chOff x="0" y="0"/>
          <a:chExt cx="0" cy="0"/>
        </a:xfrm>
      </p:grpSpPr>
      <p:sp>
        <p:nvSpPr>
          <p:cNvPr id="27" name="Content Placeholder 26"/>
          <p:cNvSpPr>
            <a:spLocks noGrp="1"/>
          </p:cNvSpPr>
          <p:nvPr>
            <p:ph sz="quarter" idx="13"/>
          </p:nvPr>
        </p:nvSpPr>
        <p:spPr>
          <a:xfrm>
            <a:off x="369888" y="1448940"/>
            <a:ext cx="3024000" cy="23706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8" name="Content Placeholder 26"/>
          <p:cNvSpPr>
            <a:spLocks noGrp="1"/>
          </p:cNvSpPr>
          <p:nvPr>
            <p:ph sz="quarter" idx="14"/>
          </p:nvPr>
        </p:nvSpPr>
        <p:spPr>
          <a:xfrm>
            <a:off x="3533869" y="1448940"/>
            <a:ext cx="3024000" cy="23706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1" name="Content Placeholder 26"/>
          <p:cNvSpPr>
            <a:spLocks noGrp="1"/>
          </p:cNvSpPr>
          <p:nvPr>
            <p:ph sz="quarter" idx="15"/>
          </p:nvPr>
        </p:nvSpPr>
        <p:spPr>
          <a:xfrm>
            <a:off x="6697850" y="1448940"/>
            <a:ext cx="3024000" cy="23706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Content Placeholder 12"/>
          <p:cNvSpPr>
            <a:spLocks noGrp="1"/>
          </p:cNvSpPr>
          <p:nvPr>
            <p:ph sz="quarter" idx="16"/>
          </p:nvPr>
        </p:nvSpPr>
        <p:spPr>
          <a:xfrm>
            <a:off x="369888" y="4020628"/>
            <a:ext cx="3024000" cy="23706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Content Placeholder 18"/>
          <p:cNvSpPr>
            <a:spLocks noGrp="1"/>
          </p:cNvSpPr>
          <p:nvPr>
            <p:ph sz="quarter" idx="17"/>
          </p:nvPr>
        </p:nvSpPr>
        <p:spPr>
          <a:xfrm>
            <a:off x="3533869" y="4020628"/>
            <a:ext cx="3024000" cy="23706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Content Placeholder 20"/>
          <p:cNvSpPr>
            <a:spLocks noGrp="1"/>
          </p:cNvSpPr>
          <p:nvPr>
            <p:ph sz="quarter" idx="18"/>
          </p:nvPr>
        </p:nvSpPr>
        <p:spPr>
          <a:xfrm>
            <a:off x="6697850" y="4020628"/>
            <a:ext cx="3024000" cy="23706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9"/>
          </p:nvPr>
        </p:nvSpPr>
        <p:spPr/>
        <p:txBody>
          <a:bodyPr/>
          <a:lstStyle/>
          <a:p>
            <a:r>
              <a:rPr lang="en-GB"/>
              <a:t>Continuity of Care versus the Second Opinion: Evidence from the Opioid Crisis                                           Bobroske, Freeman, Scholtes, Huan ● 2018 CJBS</a:t>
            </a:r>
            <a:endParaRPr lang="en-GB" dirty="0"/>
          </a:p>
        </p:txBody>
      </p:sp>
      <p:sp>
        <p:nvSpPr>
          <p:cNvPr id="6" name="Slide Number Placeholder 5"/>
          <p:cNvSpPr>
            <a:spLocks noGrp="1"/>
          </p:cNvSpPr>
          <p:nvPr>
            <p:ph type="sldNum" sz="quarter" idx="20"/>
          </p:nvPr>
        </p:nvSpPr>
        <p:spPr/>
        <p:txBody>
          <a:bodyPr/>
          <a:lstStyle/>
          <a:p>
            <a:fld id="{FEBD7F86-1881-4698-8703-FB80B0800997}" type="slidenum">
              <a:rPr lang="en-GB" smtClean="0"/>
              <a:pPr/>
              <a:t>‹#›</a:t>
            </a:fld>
            <a:endParaRPr lang="en-GB" dirty="0"/>
          </a:p>
        </p:txBody>
      </p:sp>
      <p:sp>
        <p:nvSpPr>
          <p:cNvPr id="3" name="Title 2"/>
          <p:cNvSpPr>
            <a:spLocks noGrp="1"/>
          </p:cNvSpPr>
          <p:nvPr>
            <p:ph type="title" hasCustomPrompt="1"/>
          </p:nvPr>
        </p:nvSpPr>
        <p:spPr/>
        <p:txBody>
          <a:bodyPr/>
          <a:lstStyle/>
          <a:p>
            <a:r>
              <a:rPr lang="en-US" dirty="0"/>
              <a:t>Click to add title</a:t>
            </a:r>
            <a:endParaRPr lang="en-GB" dirty="0"/>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0363" y="6795822"/>
            <a:ext cx="1375200" cy="426542"/>
          </a:xfrm>
          <a:prstGeom prst="rect">
            <a:avLst/>
          </a:prstGeom>
        </p:spPr>
      </p:pic>
    </p:spTree>
    <p:extLst>
      <p:ext uri="{BB962C8B-B14F-4D97-AF65-F5344CB8AC3E}">
        <p14:creationId xmlns:p14="http://schemas.microsoft.com/office/powerpoint/2010/main" val="38619115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0" orient="horz" pos="2495" userDrawn="1">
          <p15:clr>
            <a:srgbClr val="FBAE40"/>
          </p15:clr>
        </p15:guide>
        <p15:guide id="1" pos="2127" userDrawn="1">
          <p15:clr>
            <a:srgbClr val="FBAE40"/>
          </p15:clr>
        </p15:guide>
        <p15:guide id="2" pos="2212" userDrawn="1">
          <p15:clr>
            <a:srgbClr val="FBAE40"/>
          </p15:clr>
        </p15:guide>
        <p15:guide id="3" pos="4139" userDrawn="1">
          <p15:clr>
            <a:srgbClr val="FBAE40"/>
          </p15:clr>
        </p15:guide>
        <p15:guide id="4" pos="4224" userDrawn="1">
          <p15:clr>
            <a:srgbClr val="FBAE40"/>
          </p15:clr>
        </p15:guide>
        <p15:guide id="5" orient="horz" pos="241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Quot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endParaRPr lang="en-GB" dirty="0"/>
          </a:p>
        </p:txBody>
      </p:sp>
      <p:sp>
        <p:nvSpPr>
          <p:cNvPr id="3" name="Slide Number Placeholder 2"/>
          <p:cNvSpPr>
            <a:spLocks noGrp="1"/>
          </p:cNvSpPr>
          <p:nvPr>
            <p:ph type="sldNum" sz="quarter" idx="10"/>
          </p:nvPr>
        </p:nvSpPr>
        <p:spPr/>
        <p:txBody>
          <a:bodyPr/>
          <a:lstStyle/>
          <a:p>
            <a:fld id="{FEBD7F86-1881-4698-8703-FB80B0800997}" type="slidenum">
              <a:rPr lang="en-GB" smtClean="0"/>
              <a:pPr/>
              <a:t>‹#›</a:t>
            </a:fld>
            <a:endParaRPr lang="en-GB" dirty="0"/>
          </a:p>
        </p:txBody>
      </p:sp>
      <p:sp>
        <p:nvSpPr>
          <p:cNvPr id="4" name="Footer Placeholder 3"/>
          <p:cNvSpPr>
            <a:spLocks noGrp="1"/>
          </p:cNvSpPr>
          <p:nvPr>
            <p:ph type="ftr" sz="quarter" idx="11"/>
          </p:nvPr>
        </p:nvSpPr>
        <p:spPr/>
        <p:txBody>
          <a:bodyPr/>
          <a:lstStyle/>
          <a:p>
            <a:r>
              <a:rPr lang="en-GB"/>
              <a:t>Continuity of Care versus the Second Opinion: Evidence from the Opioid Crisis                                           Bobroske, Freeman, Scholtes, Huan ● 2018 CJBS</a:t>
            </a:r>
            <a:endParaRPr lang="en-GB" dirty="0"/>
          </a:p>
        </p:txBody>
      </p:sp>
      <p:sp>
        <p:nvSpPr>
          <p:cNvPr id="9" name="Text Placeholder 8"/>
          <p:cNvSpPr>
            <a:spLocks noGrp="1"/>
          </p:cNvSpPr>
          <p:nvPr>
            <p:ph type="body" sz="quarter" idx="12" hasCustomPrompt="1"/>
          </p:nvPr>
        </p:nvSpPr>
        <p:spPr>
          <a:xfrm>
            <a:off x="3800918" y="1980133"/>
            <a:ext cx="5086800" cy="3168721"/>
          </a:xfr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oAutofit/>
          </a:bodyPr>
          <a:lstStyle>
            <a:lvl1pPr marL="182563" indent="176213">
              <a:defRPr lang="en-US" sz="2800" smtClean="0">
                <a:solidFill>
                  <a:schemeClr val="tx1"/>
                </a:solidFill>
                <a:latin typeface="Arial" panose="020B0604020202020204" pitchFamily="34" charset="0"/>
              </a:defRPr>
            </a:lvl1pPr>
            <a:lvl2pPr>
              <a:defRPr lang="en-US" sz="2800" smtClean="0">
                <a:solidFill>
                  <a:schemeClr val="tx1"/>
                </a:solidFill>
              </a:defRPr>
            </a:lvl2pPr>
            <a:lvl3pPr>
              <a:defRPr lang="en-US" sz="2800" smtClean="0">
                <a:solidFill>
                  <a:schemeClr val="tx1"/>
                </a:solidFill>
              </a:defRPr>
            </a:lvl3pPr>
            <a:lvl4pPr>
              <a:defRPr lang="en-US" sz="2800" smtClean="0">
                <a:solidFill>
                  <a:schemeClr val="tx1"/>
                </a:solidFill>
              </a:defRPr>
            </a:lvl4pPr>
            <a:lvl5pPr>
              <a:defRPr lang="en-GB" sz="2800">
                <a:solidFill>
                  <a:schemeClr val="tx1"/>
                </a:solidFill>
              </a:defRPr>
            </a:lvl5pPr>
          </a:lstStyle>
          <a:p>
            <a:pPr marL="182563" lvl="0" indent="-92075" defTabSz="1018824"/>
            <a:r>
              <a:rPr lang="en-US" dirty="0"/>
              <a:t> Click to edit Master text styles</a:t>
            </a:r>
          </a:p>
        </p:txBody>
      </p:sp>
      <p:sp>
        <p:nvSpPr>
          <p:cNvPr id="11" name="Rectangle 10"/>
          <p:cNvSpPr/>
          <p:nvPr userDrawn="1"/>
        </p:nvSpPr>
        <p:spPr>
          <a:xfrm>
            <a:off x="3781440" y="1906016"/>
            <a:ext cx="372218" cy="769441"/>
          </a:xfrm>
          <a:prstGeom prst="rect">
            <a:avLst/>
          </a:prstGeom>
        </p:spPr>
        <p:txBody>
          <a:bodyPr wrap="none">
            <a:spAutoFit/>
          </a:bodyPr>
          <a:lstStyle/>
          <a:p>
            <a:r>
              <a:rPr kumimoji="0" lang="en-GB" sz="4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endParaRPr lang="en-GB" dirty="0"/>
          </a:p>
        </p:txBody>
      </p:sp>
      <p:sp>
        <p:nvSpPr>
          <p:cNvPr id="14" name="Text Placeholder 13"/>
          <p:cNvSpPr>
            <a:spLocks noGrp="1"/>
          </p:cNvSpPr>
          <p:nvPr>
            <p:ph type="body" sz="quarter" idx="13" hasCustomPrompt="1"/>
          </p:nvPr>
        </p:nvSpPr>
        <p:spPr>
          <a:xfrm>
            <a:off x="3800918" y="5148783"/>
            <a:ext cx="5086800" cy="704850"/>
          </a:xfrm>
        </p:spPr>
        <p:txBody>
          <a:bodyPr/>
          <a:lstStyle>
            <a:lvl1pPr algn="r">
              <a:defRPr i="1" baseline="0"/>
            </a:lvl1pPr>
          </a:lstStyle>
          <a:p>
            <a:pPr lvl="0"/>
            <a:r>
              <a:rPr lang="en-US" dirty="0"/>
              <a:t>Click to add name</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0363" y="6795822"/>
            <a:ext cx="1375200" cy="426542"/>
          </a:xfrm>
          <a:prstGeom prst="rect">
            <a:avLst/>
          </a:prstGeom>
        </p:spPr>
      </p:pic>
    </p:spTree>
    <p:extLst>
      <p:ext uri="{BB962C8B-B14F-4D97-AF65-F5344CB8AC3E}">
        <p14:creationId xmlns:p14="http://schemas.microsoft.com/office/powerpoint/2010/main" val="41836886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6 Up with Vertical Titles">
    <p:spTree>
      <p:nvGrpSpPr>
        <p:cNvPr id="1" name=""/>
        <p:cNvGrpSpPr/>
        <p:nvPr/>
      </p:nvGrpSpPr>
      <p:grpSpPr>
        <a:xfrm>
          <a:off x="0" y="0"/>
          <a:ext cx="0" cy="0"/>
          <a:chOff x="0" y="0"/>
          <a:chExt cx="0" cy="0"/>
        </a:xfrm>
      </p:grpSpPr>
      <p:sp>
        <p:nvSpPr>
          <p:cNvPr id="27" name="Content Placeholder 26"/>
          <p:cNvSpPr>
            <a:spLocks noGrp="1"/>
          </p:cNvSpPr>
          <p:nvPr>
            <p:ph sz="quarter" idx="13"/>
          </p:nvPr>
        </p:nvSpPr>
        <p:spPr>
          <a:xfrm>
            <a:off x="360363" y="2127188"/>
            <a:ext cx="3024000" cy="20495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8" name="Content Placeholder 26"/>
          <p:cNvSpPr>
            <a:spLocks noGrp="1"/>
          </p:cNvSpPr>
          <p:nvPr>
            <p:ph sz="quarter" idx="14"/>
          </p:nvPr>
        </p:nvSpPr>
        <p:spPr>
          <a:xfrm>
            <a:off x="3529106" y="2127188"/>
            <a:ext cx="3024000" cy="20495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1" name="Content Placeholder 26"/>
          <p:cNvSpPr>
            <a:spLocks noGrp="1"/>
          </p:cNvSpPr>
          <p:nvPr>
            <p:ph sz="quarter" idx="15"/>
          </p:nvPr>
        </p:nvSpPr>
        <p:spPr>
          <a:xfrm>
            <a:off x="6697850" y="2127188"/>
            <a:ext cx="3024000" cy="20495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Content Placeholder 12"/>
          <p:cNvSpPr>
            <a:spLocks noGrp="1"/>
          </p:cNvSpPr>
          <p:nvPr>
            <p:ph sz="quarter" idx="16"/>
          </p:nvPr>
        </p:nvSpPr>
        <p:spPr>
          <a:xfrm>
            <a:off x="360363" y="4329594"/>
            <a:ext cx="3024000" cy="2049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Content Placeholder 18"/>
          <p:cNvSpPr>
            <a:spLocks noGrp="1"/>
          </p:cNvSpPr>
          <p:nvPr>
            <p:ph sz="quarter" idx="17"/>
          </p:nvPr>
        </p:nvSpPr>
        <p:spPr>
          <a:xfrm>
            <a:off x="3529106" y="4329594"/>
            <a:ext cx="3024000" cy="2049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Content Placeholder 20"/>
          <p:cNvSpPr>
            <a:spLocks noGrp="1"/>
          </p:cNvSpPr>
          <p:nvPr>
            <p:ph sz="quarter" idx="18"/>
          </p:nvPr>
        </p:nvSpPr>
        <p:spPr>
          <a:xfrm>
            <a:off x="6697850" y="4329594"/>
            <a:ext cx="3024000" cy="2049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9"/>
          </p:nvPr>
        </p:nvSpPr>
        <p:spPr/>
        <p:txBody>
          <a:bodyPr/>
          <a:lstStyle/>
          <a:p>
            <a:r>
              <a:rPr lang="en-GB"/>
              <a:t>Continuity of Care versus the Second Opinion: Evidence from the Opioid Crisis                                           Bobroske, Freeman, Scholtes, Huan ● 2018 CJBS</a:t>
            </a:r>
            <a:endParaRPr lang="en-GB" dirty="0"/>
          </a:p>
        </p:txBody>
      </p:sp>
      <p:sp>
        <p:nvSpPr>
          <p:cNvPr id="6" name="Slide Number Placeholder 5"/>
          <p:cNvSpPr>
            <a:spLocks noGrp="1"/>
          </p:cNvSpPr>
          <p:nvPr>
            <p:ph type="sldNum" sz="quarter" idx="20"/>
          </p:nvPr>
        </p:nvSpPr>
        <p:spPr/>
        <p:txBody>
          <a:bodyPr/>
          <a:lstStyle/>
          <a:p>
            <a:fld id="{FEBD7F86-1881-4698-8703-FB80B0800997}" type="slidenum">
              <a:rPr lang="en-GB" smtClean="0"/>
              <a:pPr/>
              <a:t>‹#›</a:t>
            </a:fld>
            <a:endParaRPr lang="en-GB" dirty="0"/>
          </a:p>
        </p:txBody>
      </p:sp>
      <p:sp>
        <p:nvSpPr>
          <p:cNvPr id="3" name="Title 2"/>
          <p:cNvSpPr>
            <a:spLocks noGrp="1"/>
          </p:cNvSpPr>
          <p:nvPr>
            <p:ph type="title" hasCustomPrompt="1"/>
          </p:nvPr>
        </p:nvSpPr>
        <p:spPr/>
        <p:txBody>
          <a:bodyPr/>
          <a:lstStyle/>
          <a:p>
            <a:r>
              <a:rPr lang="en-US" dirty="0"/>
              <a:t>Click to add title</a:t>
            </a:r>
            <a:endParaRPr lang="en-GB" dirty="0"/>
          </a:p>
        </p:txBody>
      </p:sp>
      <p:sp>
        <p:nvSpPr>
          <p:cNvPr id="12" name="Pentagon 11"/>
          <p:cNvSpPr/>
          <p:nvPr userDrawn="1"/>
        </p:nvSpPr>
        <p:spPr>
          <a:xfrm>
            <a:off x="360363" y="1458466"/>
            <a:ext cx="3024000" cy="522734"/>
          </a:xfrm>
          <a:prstGeom prst="homePlate">
            <a:avLst>
              <a:gd name="adj" fmla="val 4865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6" name="Pentagon 15"/>
          <p:cNvSpPr/>
          <p:nvPr userDrawn="1"/>
        </p:nvSpPr>
        <p:spPr>
          <a:xfrm>
            <a:off x="3529106" y="1458466"/>
            <a:ext cx="3024000" cy="522734"/>
          </a:xfrm>
          <a:prstGeom prst="homePlate">
            <a:avLst>
              <a:gd name="adj" fmla="val 4865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7" name="Pentagon 16"/>
          <p:cNvSpPr/>
          <p:nvPr userDrawn="1"/>
        </p:nvSpPr>
        <p:spPr>
          <a:xfrm>
            <a:off x="6697850" y="1458466"/>
            <a:ext cx="3024000" cy="522734"/>
          </a:xfrm>
          <a:prstGeom prst="homePlate">
            <a:avLst>
              <a:gd name="adj" fmla="val 4865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pic>
        <p:nvPicPr>
          <p:cNvPr id="15" name="Picture 1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0363" y="6795822"/>
            <a:ext cx="1375200" cy="426542"/>
          </a:xfrm>
          <a:prstGeom prst="rect">
            <a:avLst/>
          </a:prstGeom>
        </p:spPr>
      </p:pic>
    </p:spTree>
    <p:extLst>
      <p:ext uri="{BB962C8B-B14F-4D97-AF65-F5344CB8AC3E}">
        <p14:creationId xmlns:p14="http://schemas.microsoft.com/office/powerpoint/2010/main" val="38059415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1" orient="horz" pos="1333" userDrawn="1">
          <p15:clr>
            <a:srgbClr val="FBAE40"/>
          </p15:clr>
        </p15:guide>
        <p15:guide id="0" pos="2127" userDrawn="1">
          <p15:clr>
            <a:srgbClr val="FBAE40"/>
          </p15:clr>
        </p15:guide>
        <p15:guide id="2" pos="4139" userDrawn="1">
          <p15:clr>
            <a:srgbClr val="FBAE40"/>
          </p15:clr>
        </p15:guide>
        <p15:guide id="3" pos="4224" userDrawn="1">
          <p15:clr>
            <a:srgbClr val="FBAE40"/>
          </p15:clr>
        </p15:guide>
        <p15:guide id="4" orient="horz" pos="1248" userDrawn="1">
          <p15:clr>
            <a:srgbClr val="FBAE40"/>
          </p15:clr>
        </p15:guide>
        <p15:guide id="5" orient="horz" pos="2722" userDrawn="1">
          <p15:clr>
            <a:srgbClr val="FBAE40"/>
          </p15:clr>
        </p15:guide>
        <p15:guide id="6" pos="221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8_3 Up with Vertical Titles">
    <p:spTree>
      <p:nvGrpSpPr>
        <p:cNvPr id="1" name=""/>
        <p:cNvGrpSpPr/>
        <p:nvPr/>
      </p:nvGrpSpPr>
      <p:grpSpPr>
        <a:xfrm>
          <a:off x="0" y="0"/>
          <a:ext cx="0" cy="0"/>
          <a:chOff x="0" y="0"/>
          <a:chExt cx="0" cy="0"/>
        </a:xfrm>
      </p:grpSpPr>
      <p:sp>
        <p:nvSpPr>
          <p:cNvPr id="27" name="Content Placeholder 26"/>
          <p:cNvSpPr>
            <a:spLocks noGrp="1"/>
          </p:cNvSpPr>
          <p:nvPr>
            <p:ph sz="quarter" idx="13"/>
          </p:nvPr>
        </p:nvSpPr>
        <p:spPr>
          <a:xfrm>
            <a:off x="360363" y="2127188"/>
            <a:ext cx="3024000" cy="20495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8" name="Content Placeholder 26"/>
          <p:cNvSpPr>
            <a:spLocks noGrp="1"/>
          </p:cNvSpPr>
          <p:nvPr>
            <p:ph sz="quarter" idx="14"/>
          </p:nvPr>
        </p:nvSpPr>
        <p:spPr>
          <a:xfrm>
            <a:off x="3529106" y="2127188"/>
            <a:ext cx="3024000" cy="20495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1" name="Content Placeholder 26"/>
          <p:cNvSpPr>
            <a:spLocks noGrp="1"/>
          </p:cNvSpPr>
          <p:nvPr>
            <p:ph sz="quarter" idx="15"/>
          </p:nvPr>
        </p:nvSpPr>
        <p:spPr>
          <a:xfrm>
            <a:off x="6697850" y="2127188"/>
            <a:ext cx="3024000" cy="20495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5" name="Footer Placeholder 4"/>
          <p:cNvSpPr>
            <a:spLocks noGrp="1"/>
          </p:cNvSpPr>
          <p:nvPr>
            <p:ph type="ftr" sz="quarter" idx="19"/>
          </p:nvPr>
        </p:nvSpPr>
        <p:spPr/>
        <p:txBody>
          <a:bodyPr/>
          <a:lstStyle/>
          <a:p>
            <a:r>
              <a:rPr lang="en-GB"/>
              <a:t>Continuity of Care versus the Second Opinion: Evidence from the Opioid Crisis                                           Bobroske, Freeman, Scholtes, Huan ● 2018 CJBS</a:t>
            </a:r>
            <a:endParaRPr lang="en-GB" dirty="0"/>
          </a:p>
        </p:txBody>
      </p:sp>
      <p:sp>
        <p:nvSpPr>
          <p:cNvPr id="6" name="Slide Number Placeholder 5"/>
          <p:cNvSpPr>
            <a:spLocks noGrp="1"/>
          </p:cNvSpPr>
          <p:nvPr>
            <p:ph type="sldNum" sz="quarter" idx="20"/>
          </p:nvPr>
        </p:nvSpPr>
        <p:spPr/>
        <p:txBody>
          <a:bodyPr/>
          <a:lstStyle/>
          <a:p>
            <a:fld id="{FEBD7F86-1881-4698-8703-FB80B0800997}" type="slidenum">
              <a:rPr lang="en-GB" smtClean="0"/>
              <a:pPr/>
              <a:t>‹#›</a:t>
            </a:fld>
            <a:endParaRPr lang="en-GB" dirty="0"/>
          </a:p>
        </p:txBody>
      </p:sp>
      <p:sp>
        <p:nvSpPr>
          <p:cNvPr id="3" name="Title 2"/>
          <p:cNvSpPr>
            <a:spLocks noGrp="1"/>
          </p:cNvSpPr>
          <p:nvPr>
            <p:ph type="title" hasCustomPrompt="1"/>
          </p:nvPr>
        </p:nvSpPr>
        <p:spPr/>
        <p:txBody>
          <a:bodyPr/>
          <a:lstStyle/>
          <a:p>
            <a:r>
              <a:rPr lang="en-US" dirty="0"/>
              <a:t>Click to add title</a:t>
            </a:r>
            <a:endParaRPr lang="en-GB" dirty="0"/>
          </a:p>
        </p:txBody>
      </p:sp>
      <p:sp>
        <p:nvSpPr>
          <p:cNvPr id="12" name="Pentagon 11"/>
          <p:cNvSpPr/>
          <p:nvPr userDrawn="1"/>
        </p:nvSpPr>
        <p:spPr>
          <a:xfrm>
            <a:off x="360363" y="1448940"/>
            <a:ext cx="3024000" cy="532259"/>
          </a:xfrm>
          <a:prstGeom prst="homePlate">
            <a:avLst>
              <a:gd name="adj" fmla="val 4865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6" name="Pentagon 15"/>
          <p:cNvSpPr/>
          <p:nvPr userDrawn="1"/>
        </p:nvSpPr>
        <p:spPr>
          <a:xfrm>
            <a:off x="3529106" y="1448940"/>
            <a:ext cx="3024000" cy="532259"/>
          </a:xfrm>
          <a:prstGeom prst="homePlate">
            <a:avLst>
              <a:gd name="adj" fmla="val 4865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7" name="Pentagon 16"/>
          <p:cNvSpPr/>
          <p:nvPr userDrawn="1"/>
        </p:nvSpPr>
        <p:spPr>
          <a:xfrm>
            <a:off x="6697850" y="1448940"/>
            <a:ext cx="3024000" cy="532259"/>
          </a:xfrm>
          <a:prstGeom prst="homePlate">
            <a:avLst>
              <a:gd name="adj" fmla="val 4865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0363" y="6795822"/>
            <a:ext cx="1375200" cy="426542"/>
          </a:xfrm>
          <a:prstGeom prst="rect">
            <a:avLst/>
          </a:prstGeom>
        </p:spPr>
      </p:pic>
    </p:spTree>
    <p:extLst>
      <p:ext uri="{BB962C8B-B14F-4D97-AF65-F5344CB8AC3E}">
        <p14:creationId xmlns:p14="http://schemas.microsoft.com/office/powerpoint/2010/main" val="39730995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1" orient="horz" pos="2631">
          <p15:clr>
            <a:srgbClr val="FBAE40"/>
          </p15:clr>
        </p15:guide>
        <p15:guide id="0" orient="horz" pos="1333" userDrawn="1">
          <p15:clr>
            <a:srgbClr val="FBAE40"/>
          </p15:clr>
        </p15:guide>
        <p15:guide id="2" orient="horz" pos="1248" userDrawn="1">
          <p15:clr>
            <a:srgbClr val="FBAE40"/>
          </p15:clr>
        </p15:guide>
        <p15:guide id="3" pos="2127" userDrawn="1">
          <p15:clr>
            <a:srgbClr val="FBAE40"/>
          </p15:clr>
        </p15:guide>
        <p15:guide id="4" pos="2212" userDrawn="1">
          <p15:clr>
            <a:srgbClr val="FBAE40"/>
          </p15:clr>
        </p15:guide>
        <p15:guide id="5" pos="4139" userDrawn="1">
          <p15:clr>
            <a:srgbClr val="FBAE40"/>
          </p15:clr>
        </p15:guide>
        <p15:guide id="6" pos="422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9_3 Up (10.5 pt)">
    <p:spTree>
      <p:nvGrpSpPr>
        <p:cNvPr id="1" name=""/>
        <p:cNvGrpSpPr/>
        <p:nvPr/>
      </p:nvGrpSpPr>
      <p:grpSpPr>
        <a:xfrm>
          <a:off x="0" y="0"/>
          <a:ext cx="0" cy="0"/>
          <a:chOff x="0" y="0"/>
          <a:chExt cx="0" cy="0"/>
        </a:xfrm>
      </p:grpSpPr>
      <p:sp>
        <p:nvSpPr>
          <p:cNvPr id="27" name="Content Placeholder 26"/>
          <p:cNvSpPr>
            <a:spLocks noGrp="1"/>
          </p:cNvSpPr>
          <p:nvPr>
            <p:ph sz="quarter" idx="13"/>
          </p:nvPr>
        </p:nvSpPr>
        <p:spPr>
          <a:xfrm>
            <a:off x="360363" y="2127188"/>
            <a:ext cx="3024000" cy="4240190"/>
          </a:xfrm>
        </p:spPr>
        <p:txBody>
          <a:bodyPr>
            <a:normAutofit/>
          </a:bodyPr>
          <a:lstStyle>
            <a:lvl1pPr>
              <a:defRPr sz="1050"/>
            </a:lvl1pPr>
            <a:lvl2pPr>
              <a:defRPr sz="1050"/>
            </a:lvl2pPr>
            <a:lvl3pPr>
              <a:defRPr sz="1050"/>
            </a:lvl3pPr>
            <a:lvl4pPr>
              <a:defRPr sz="1050"/>
            </a:lvl4pPr>
            <a:lvl5pPr>
              <a:defRPr sz="105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8" name="Content Placeholder 26"/>
          <p:cNvSpPr>
            <a:spLocks noGrp="1"/>
          </p:cNvSpPr>
          <p:nvPr>
            <p:ph sz="quarter" idx="14"/>
          </p:nvPr>
        </p:nvSpPr>
        <p:spPr>
          <a:xfrm>
            <a:off x="3529106" y="2127188"/>
            <a:ext cx="3024000" cy="4240190"/>
          </a:xfrm>
        </p:spPr>
        <p:txBody>
          <a:bodyPr>
            <a:normAutofit/>
          </a:bodyPr>
          <a:lstStyle>
            <a:lvl1pPr>
              <a:defRPr sz="1050"/>
            </a:lvl1pPr>
            <a:lvl2pPr>
              <a:defRPr sz="1050"/>
            </a:lvl2pPr>
            <a:lvl3pPr>
              <a:defRPr sz="1050"/>
            </a:lvl3pPr>
            <a:lvl4pPr>
              <a:defRPr sz="1050"/>
            </a:lvl4pPr>
            <a:lvl5pPr>
              <a:defRPr sz="105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1" name="Content Placeholder 26"/>
          <p:cNvSpPr>
            <a:spLocks noGrp="1"/>
          </p:cNvSpPr>
          <p:nvPr>
            <p:ph sz="quarter" idx="15"/>
          </p:nvPr>
        </p:nvSpPr>
        <p:spPr>
          <a:xfrm>
            <a:off x="6697850" y="2127188"/>
            <a:ext cx="3024000" cy="4240190"/>
          </a:xfrm>
        </p:spPr>
        <p:txBody>
          <a:bodyPr>
            <a:normAutofit/>
          </a:bodyPr>
          <a:lstStyle>
            <a:lvl1pPr>
              <a:defRPr sz="1050"/>
            </a:lvl1pPr>
            <a:lvl2pPr>
              <a:defRPr sz="1050"/>
            </a:lvl2pPr>
            <a:lvl3pPr>
              <a:defRPr sz="1050"/>
            </a:lvl3pPr>
            <a:lvl4pPr>
              <a:defRPr sz="1050"/>
            </a:lvl4pPr>
            <a:lvl5pPr>
              <a:defRPr sz="105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5" name="Footer Placeholder 4"/>
          <p:cNvSpPr>
            <a:spLocks noGrp="1"/>
          </p:cNvSpPr>
          <p:nvPr>
            <p:ph type="ftr" sz="quarter" idx="19"/>
          </p:nvPr>
        </p:nvSpPr>
        <p:spPr/>
        <p:txBody>
          <a:bodyPr/>
          <a:lstStyle/>
          <a:p>
            <a:r>
              <a:rPr lang="en-GB"/>
              <a:t>Continuity of Care versus the Second Opinion: Evidence from the Opioid Crisis                                           Bobroske, Freeman, Scholtes, Huan ● 2018 CJBS</a:t>
            </a:r>
            <a:endParaRPr lang="en-GB" dirty="0"/>
          </a:p>
        </p:txBody>
      </p:sp>
      <p:sp>
        <p:nvSpPr>
          <p:cNvPr id="6" name="Slide Number Placeholder 5"/>
          <p:cNvSpPr>
            <a:spLocks noGrp="1"/>
          </p:cNvSpPr>
          <p:nvPr>
            <p:ph type="sldNum" sz="quarter" idx="20"/>
          </p:nvPr>
        </p:nvSpPr>
        <p:spPr/>
        <p:txBody>
          <a:bodyPr/>
          <a:lstStyle/>
          <a:p>
            <a:fld id="{FEBD7F86-1881-4698-8703-FB80B0800997}" type="slidenum">
              <a:rPr lang="en-GB" smtClean="0"/>
              <a:pPr/>
              <a:t>‹#›</a:t>
            </a:fld>
            <a:endParaRPr lang="en-GB" dirty="0"/>
          </a:p>
        </p:txBody>
      </p:sp>
      <p:sp>
        <p:nvSpPr>
          <p:cNvPr id="3" name="Title 2"/>
          <p:cNvSpPr>
            <a:spLocks noGrp="1"/>
          </p:cNvSpPr>
          <p:nvPr>
            <p:ph type="title" hasCustomPrompt="1"/>
          </p:nvPr>
        </p:nvSpPr>
        <p:spPr/>
        <p:txBody>
          <a:bodyPr/>
          <a:lstStyle/>
          <a:p>
            <a:r>
              <a:rPr lang="en-US" dirty="0"/>
              <a:t>Click to add title</a:t>
            </a:r>
            <a:endParaRPr lang="en-GB" dirty="0"/>
          </a:p>
        </p:txBody>
      </p:sp>
      <p:sp>
        <p:nvSpPr>
          <p:cNvPr id="12" name="Pentagon 11"/>
          <p:cNvSpPr/>
          <p:nvPr userDrawn="1"/>
        </p:nvSpPr>
        <p:spPr>
          <a:xfrm>
            <a:off x="360363" y="1448940"/>
            <a:ext cx="3024000" cy="532259"/>
          </a:xfrm>
          <a:prstGeom prst="homePlate">
            <a:avLst>
              <a:gd name="adj" fmla="val 4865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6" name="Pentagon 15"/>
          <p:cNvSpPr/>
          <p:nvPr userDrawn="1"/>
        </p:nvSpPr>
        <p:spPr>
          <a:xfrm>
            <a:off x="3529106" y="1448940"/>
            <a:ext cx="3024000" cy="532259"/>
          </a:xfrm>
          <a:prstGeom prst="homePlate">
            <a:avLst>
              <a:gd name="adj" fmla="val 4865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7" name="Pentagon 16"/>
          <p:cNvSpPr/>
          <p:nvPr userDrawn="1"/>
        </p:nvSpPr>
        <p:spPr>
          <a:xfrm>
            <a:off x="6697850" y="1448940"/>
            <a:ext cx="3024000" cy="532259"/>
          </a:xfrm>
          <a:prstGeom prst="homePlate">
            <a:avLst>
              <a:gd name="adj" fmla="val 4865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0363" y="6795822"/>
            <a:ext cx="1375200" cy="42654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1" orient="horz" pos="1333" userDrawn="1">
          <p15:clr>
            <a:srgbClr val="FBAE40"/>
          </p15:clr>
        </p15:guide>
        <p15:guide id="3" orient="horz" pos="1248" userDrawn="1">
          <p15:clr>
            <a:srgbClr val="FBAE40"/>
          </p15:clr>
        </p15:guide>
        <p15:guide id="7" pos="2127" userDrawn="1">
          <p15:clr>
            <a:srgbClr val="FBAE40"/>
          </p15:clr>
        </p15:guide>
        <p15:guide id="8" pos="2212" userDrawn="1">
          <p15:clr>
            <a:srgbClr val="FBAE40"/>
          </p15:clr>
        </p15:guide>
        <p15:guide id="9" pos="4139" userDrawn="1">
          <p15:clr>
            <a:srgbClr val="FBAE40"/>
          </p15:clr>
        </p15:guide>
        <p15:guide id="10" pos="422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0__6 Up pictures with text">
    <p:spTree>
      <p:nvGrpSpPr>
        <p:cNvPr id="1" name=""/>
        <p:cNvGrpSpPr/>
        <p:nvPr/>
      </p:nvGrpSpPr>
      <p:grpSpPr>
        <a:xfrm>
          <a:off x="0" y="0"/>
          <a:ext cx="0" cy="0"/>
          <a:chOff x="0" y="0"/>
          <a:chExt cx="0" cy="0"/>
        </a:xfrm>
      </p:grpSpPr>
      <p:sp>
        <p:nvSpPr>
          <p:cNvPr id="6" name="Picture Placeholder 5"/>
          <p:cNvSpPr>
            <a:spLocks noGrp="1"/>
          </p:cNvSpPr>
          <p:nvPr>
            <p:ph type="pic" sz="quarter" idx="19"/>
          </p:nvPr>
        </p:nvSpPr>
        <p:spPr>
          <a:xfrm>
            <a:off x="360363" y="1439720"/>
            <a:ext cx="1439862" cy="1439862"/>
          </a:xfrm>
        </p:spPr>
        <p:txBody>
          <a:bodyPr anchor="ctr"/>
          <a:lstStyle>
            <a:lvl1pPr algn="ctr">
              <a:defRPr/>
            </a:lvl1pPr>
          </a:lstStyle>
          <a:p>
            <a:r>
              <a:rPr lang="en-US"/>
              <a:t>Drag picture to placeholder or click icon to add</a:t>
            </a:r>
            <a:endParaRPr lang="en-GB"/>
          </a:p>
        </p:txBody>
      </p:sp>
      <p:sp>
        <p:nvSpPr>
          <p:cNvPr id="31" name="Content Placeholder 26"/>
          <p:cNvSpPr>
            <a:spLocks noGrp="1"/>
          </p:cNvSpPr>
          <p:nvPr>
            <p:ph sz="quarter" idx="15"/>
          </p:nvPr>
        </p:nvSpPr>
        <p:spPr>
          <a:xfrm>
            <a:off x="1944688" y="1440007"/>
            <a:ext cx="3024187" cy="1439575"/>
          </a:xfrm>
        </p:spPr>
        <p:txBody>
          <a:bodyPr>
            <a:normAutofit/>
          </a:bodyPr>
          <a:lstStyle>
            <a:lvl1pPr>
              <a:defRPr sz="1600" baseline="0"/>
            </a:lvl1pPr>
          </a:lstStyle>
          <a:p>
            <a:pPr lvl="0"/>
            <a:r>
              <a:rPr lang="en-US" noProof="1"/>
              <a:t>Click to edit Master text styles</a:t>
            </a:r>
          </a:p>
        </p:txBody>
      </p:sp>
      <p:sp>
        <p:nvSpPr>
          <p:cNvPr id="2" name="Footer Placeholder 1"/>
          <p:cNvSpPr>
            <a:spLocks noGrp="1"/>
          </p:cNvSpPr>
          <p:nvPr>
            <p:ph type="ftr" sz="quarter" idx="17"/>
          </p:nvPr>
        </p:nvSpPr>
        <p:spPr/>
        <p:txBody>
          <a:bodyPr/>
          <a:lstStyle/>
          <a:p>
            <a:r>
              <a:rPr lang="en-GB"/>
              <a:t>Continuity of Care versus the Second Opinion: Evidence from the Opioid Crisis                                           Bobroske, Freeman, Scholtes, Huan ● 2018 CJBS</a:t>
            </a:r>
            <a:endParaRPr lang="en-GB" dirty="0"/>
          </a:p>
        </p:txBody>
      </p:sp>
      <p:sp>
        <p:nvSpPr>
          <p:cNvPr id="4" name="Slide Number Placeholder 3"/>
          <p:cNvSpPr>
            <a:spLocks noGrp="1"/>
          </p:cNvSpPr>
          <p:nvPr>
            <p:ph type="sldNum" sz="quarter" idx="18"/>
          </p:nvPr>
        </p:nvSpPr>
        <p:spPr/>
        <p:txBody>
          <a:bodyPr/>
          <a:lstStyle/>
          <a:p>
            <a:fld id="{FEBD7F86-1881-4698-8703-FB80B0800997}" type="slidenum">
              <a:rPr lang="en-GB" smtClean="0"/>
              <a:pPr/>
              <a:t>‹#›</a:t>
            </a:fld>
            <a:endParaRPr lang="en-GB" dirty="0"/>
          </a:p>
        </p:txBody>
      </p:sp>
      <p:sp>
        <p:nvSpPr>
          <p:cNvPr id="7" name="TextBox 6"/>
          <p:cNvSpPr txBox="1"/>
          <p:nvPr userDrawn="1"/>
        </p:nvSpPr>
        <p:spPr>
          <a:xfrm>
            <a:off x="271106" y="4284663"/>
            <a:ext cx="914400" cy="914400"/>
          </a:xfrm>
          <a:prstGeom prst="rect">
            <a:avLst/>
          </a:prstGeom>
          <a:noFill/>
        </p:spPr>
        <p:txBody>
          <a:bodyPr wrap="none" lIns="0" tIns="0" rIns="0" bIns="0" rtlCol="0">
            <a:noAutofit/>
          </a:bodyPr>
          <a:lstStyle/>
          <a:p>
            <a:pPr>
              <a:spcAft>
                <a:spcPts val="900"/>
              </a:spcAft>
            </a:pPr>
            <a:endParaRPr lang="en-GB" sz="2000" dirty="0">
              <a:latin typeface="Arial" panose="020B0604020202020204" pitchFamily="34" charset="0"/>
            </a:endParaRPr>
          </a:p>
        </p:txBody>
      </p:sp>
      <p:sp>
        <p:nvSpPr>
          <p:cNvPr id="11" name="Picture Placeholder 5"/>
          <p:cNvSpPr>
            <a:spLocks noGrp="1"/>
          </p:cNvSpPr>
          <p:nvPr>
            <p:ph type="pic" sz="quarter" idx="20"/>
          </p:nvPr>
        </p:nvSpPr>
        <p:spPr>
          <a:xfrm>
            <a:off x="360363" y="3186041"/>
            <a:ext cx="1439862" cy="1439862"/>
          </a:xfrm>
        </p:spPr>
        <p:txBody>
          <a:bodyPr anchor="ctr"/>
          <a:lstStyle>
            <a:lvl1pPr algn="ctr">
              <a:defRPr/>
            </a:lvl1pPr>
          </a:lstStyle>
          <a:p>
            <a:r>
              <a:rPr lang="en-US"/>
              <a:t>Drag picture to placeholder or click icon to add</a:t>
            </a:r>
            <a:endParaRPr lang="en-GB"/>
          </a:p>
        </p:txBody>
      </p:sp>
      <p:sp>
        <p:nvSpPr>
          <p:cNvPr id="13" name="Content Placeholder 26"/>
          <p:cNvSpPr>
            <a:spLocks noGrp="1"/>
          </p:cNvSpPr>
          <p:nvPr>
            <p:ph sz="quarter" idx="21"/>
          </p:nvPr>
        </p:nvSpPr>
        <p:spPr>
          <a:xfrm>
            <a:off x="1944688" y="3186328"/>
            <a:ext cx="3024187" cy="1439575"/>
          </a:xfrm>
        </p:spPr>
        <p:txBody>
          <a:bodyPr>
            <a:normAutofit/>
          </a:bodyPr>
          <a:lstStyle>
            <a:lvl1pPr>
              <a:defRPr sz="1600" baseline="0"/>
            </a:lvl1pPr>
          </a:lstStyle>
          <a:p>
            <a:pPr lvl="0"/>
            <a:r>
              <a:rPr lang="en-US" noProof="1"/>
              <a:t>Click to edit Master text styles</a:t>
            </a:r>
          </a:p>
        </p:txBody>
      </p:sp>
      <p:sp>
        <p:nvSpPr>
          <p:cNvPr id="14" name="Picture Placeholder 5"/>
          <p:cNvSpPr>
            <a:spLocks noGrp="1"/>
          </p:cNvSpPr>
          <p:nvPr>
            <p:ph type="pic" sz="quarter" idx="22"/>
          </p:nvPr>
        </p:nvSpPr>
        <p:spPr>
          <a:xfrm>
            <a:off x="360363" y="4932363"/>
            <a:ext cx="1439862" cy="1439862"/>
          </a:xfrm>
        </p:spPr>
        <p:txBody>
          <a:bodyPr anchor="ctr"/>
          <a:lstStyle>
            <a:lvl1pPr algn="ctr">
              <a:defRPr/>
            </a:lvl1pPr>
          </a:lstStyle>
          <a:p>
            <a:r>
              <a:rPr lang="en-US"/>
              <a:t>Drag picture to placeholder or click icon to add</a:t>
            </a:r>
            <a:endParaRPr lang="en-GB"/>
          </a:p>
        </p:txBody>
      </p:sp>
      <p:sp>
        <p:nvSpPr>
          <p:cNvPr id="15" name="Content Placeholder 26"/>
          <p:cNvSpPr>
            <a:spLocks noGrp="1"/>
          </p:cNvSpPr>
          <p:nvPr>
            <p:ph sz="quarter" idx="23"/>
          </p:nvPr>
        </p:nvSpPr>
        <p:spPr>
          <a:xfrm>
            <a:off x="1944688" y="4932650"/>
            <a:ext cx="3024187" cy="1439575"/>
          </a:xfrm>
        </p:spPr>
        <p:txBody>
          <a:bodyPr>
            <a:normAutofit/>
          </a:bodyPr>
          <a:lstStyle>
            <a:lvl1pPr>
              <a:defRPr sz="1600" baseline="0"/>
            </a:lvl1pPr>
          </a:lstStyle>
          <a:p>
            <a:pPr lvl="0"/>
            <a:r>
              <a:rPr lang="en-US" noProof="1"/>
              <a:t>Click to edit Master text styles</a:t>
            </a:r>
          </a:p>
        </p:txBody>
      </p:sp>
      <p:sp>
        <p:nvSpPr>
          <p:cNvPr id="16" name="Picture Placeholder 5"/>
          <p:cNvSpPr>
            <a:spLocks noGrp="1"/>
          </p:cNvSpPr>
          <p:nvPr>
            <p:ph type="pic" sz="quarter" idx="24"/>
          </p:nvPr>
        </p:nvSpPr>
        <p:spPr>
          <a:xfrm>
            <a:off x="5126513" y="1439720"/>
            <a:ext cx="1439862" cy="1439862"/>
          </a:xfrm>
        </p:spPr>
        <p:txBody>
          <a:bodyPr anchor="ctr"/>
          <a:lstStyle>
            <a:lvl1pPr algn="ctr">
              <a:defRPr/>
            </a:lvl1pPr>
          </a:lstStyle>
          <a:p>
            <a:r>
              <a:rPr lang="en-US"/>
              <a:t>Drag picture to placeholder or click icon to add</a:t>
            </a:r>
            <a:endParaRPr lang="en-GB" dirty="0"/>
          </a:p>
        </p:txBody>
      </p:sp>
      <p:sp>
        <p:nvSpPr>
          <p:cNvPr id="18" name="Content Placeholder 26"/>
          <p:cNvSpPr>
            <a:spLocks noGrp="1"/>
          </p:cNvSpPr>
          <p:nvPr>
            <p:ph sz="quarter" idx="25"/>
          </p:nvPr>
        </p:nvSpPr>
        <p:spPr>
          <a:xfrm>
            <a:off x="6710838" y="1440007"/>
            <a:ext cx="3024187" cy="1439575"/>
          </a:xfrm>
        </p:spPr>
        <p:txBody>
          <a:bodyPr>
            <a:normAutofit/>
          </a:bodyPr>
          <a:lstStyle>
            <a:lvl1pPr>
              <a:defRPr sz="1600" baseline="0"/>
            </a:lvl1pPr>
          </a:lstStyle>
          <a:p>
            <a:pPr lvl="0"/>
            <a:r>
              <a:rPr lang="en-US" noProof="1"/>
              <a:t>Click to edit Master text styles</a:t>
            </a:r>
          </a:p>
        </p:txBody>
      </p:sp>
      <p:sp>
        <p:nvSpPr>
          <p:cNvPr id="19" name="Picture Placeholder 5"/>
          <p:cNvSpPr>
            <a:spLocks noGrp="1"/>
          </p:cNvSpPr>
          <p:nvPr>
            <p:ph type="pic" sz="quarter" idx="26"/>
          </p:nvPr>
        </p:nvSpPr>
        <p:spPr>
          <a:xfrm>
            <a:off x="5126513" y="3188566"/>
            <a:ext cx="1439862" cy="1439862"/>
          </a:xfrm>
        </p:spPr>
        <p:txBody>
          <a:bodyPr anchor="ctr"/>
          <a:lstStyle>
            <a:lvl1pPr algn="ctr">
              <a:defRPr/>
            </a:lvl1pPr>
          </a:lstStyle>
          <a:p>
            <a:r>
              <a:rPr lang="en-US"/>
              <a:t>Drag picture to placeholder or click icon to add</a:t>
            </a:r>
            <a:endParaRPr lang="en-GB"/>
          </a:p>
        </p:txBody>
      </p:sp>
      <p:sp>
        <p:nvSpPr>
          <p:cNvPr id="20" name="Content Placeholder 26"/>
          <p:cNvSpPr>
            <a:spLocks noGrp="1"/>
          </p:cNvSpPr>
          <p:nvPr>
            <p:ph sz="quarter" idx="27"/>
          </p:nvPr>
        </p:nvSpPr>
        <p:spPr>
          <a:xfrm>
            <a:off x="6710838" y="3188853"/>
            <a:ext cx="3024187" cy="1439575"/>
          </a:xfrm>
        </p:spPr>
        <p:txBody>
          <a:bodyPr>
            <a:normAutofit/>
          </a:bodyPr>
          <a:lstStyle>
            <a:lvl1pPr>
              <a:defRPr sz="1600" baseline="0"/>
            </a:lvl1pPr>
          </a:lstStyle>
          <a:p>
            <a:pPr lvl="0"/>
            <a:r>
              <a:rPr lang="en-US" noProof="1"/>
              <a:t>Click to edit Master text styles</a:t>
            </a:r>
          </a:p>
        </p:txBody>
      </p:sp>
      <p:sp>
        <p:nvSpPr>
          <p:cNvPr id="21" name="Picture Placeholder 5"/>
          <p:cNvSpPr>
            <a:spLocks noGrp="1"/>
          </p:cNvSpPr>
          <p:nvPr>
            <p:ph type="pic" sz="quarter" idx="28"/>
          </p:nvPr>
        </p:nvSpPr>
        <p:spPr>
          <a:xfrm>
            <a:off x="5126513" y="4937413"/>
            <a:ext cx="1439862" cy="1439862"/>
          </a:xfrm>
        </p:spPr>
        <p:txBody>
          <a:bodyPr anchor="ctr"/>
          <a:lstStyle>
            <a:lvl1pPr algn="ctr">
              <a:defRPr/>
            </a:lvl1pPr>
          </a:lstStyle>
          <a:p>
            <a:r>
              <a:rPr lang="en-US"/>
              <a:t>Drag picture to placeholder or click icon to add</a:t>
            </a:r>
            <a:endParaRPr lang="en-GB"/>
          </a:p>
        </p:txBody>
      </p:sp>
      <p:sp>
        <p:nvSpPr>
          <p:cNvPr id="22" name="Content Placeholder 26"/>
          <p:cNvSpPr>
            <a:spLocks noGrp="1"/>
          </p:cNvSpPr>
          <p:nvPr>
            <p:ph sz="quarter" idx="29"/>
          </p:nvPr>
        </p:nvSpPr>
        <p:spPr>
          <a:xfrm>
            <a:off x="6710838" y="4937700"/>
            <a:ext cx="3024187" cy="1439575"/>
          </a:xfrm>
        </p:spPr>
        <p:txBody>
          <a:bodyPr>
            <a:normAutofit/>
          </a:bodyPr>
          <a:lstStyle>
            <a:lvl1pPr>
              <a:defRPr sz="1600" baseline="0"/>
            </a:lvl1pPr>
          </a:lstStyle>
          <a:p>
            <a:pPr lvl="0"/>
            <a:r>
              <a:rPr lang="en-US" noProof="1"/>
              <a:t>Click to edit Master text styles</a:t>
            </a:r>
          </a:p>
        </p:txBody>
      </p:sp>
      <p:sp>
        <p:nvSpPr>
          <p:cNvPr id="8" name="Title 7"/>
          <p:cNvSpPr>
            <a:spLocks noGrp="1"/>
          </p:cNvSpPr>
          <p:nvPr>
            <p:ph type="title"/>
          </p:nvPr>
        </p:nvSpPr>
        <p:spPr/>
        <p:txBody>
          <a:bodyPr/>
          <a:lstStyle/>
          <a:p>
            <a:r>
              <a:rPr lang="en-US"/>
              <a:t>Click to edit Master title style</a:t>
            </a:r>
            <a:endParaRPr lang="en-GB"/>
          </a:p>
        </p:txBody>
      </p:sp>
      <p:pic>
        <p:nvPicPr>
          <p:cNvPr id="23" name="Picture 2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0363" y="6795822"/>
            <a:ext cx="1375200" cy="42654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3" pos="1135" userDrawn="1">
          <p15:clr>
            <a:srgbClr val="FBAE40"/>
          </p15:clr>
        </p15:guide>
        <p15:guide id="4" pos="1220" userDrawn="1">
          <p15:clr>
            <a:srgbClr val="FBAE40"/>
          </p15:clr>
        </p15:guide>
        <p15:guide id="5" pos="3119" userDrawn="1">
          <p15:clr>
            <a:srgbClr val="FBAE40"/>
          </p15:clr>
        </p15:guide>
        <p15:guide id="6" pos="3232" userDrawn="1">
          <p15:clr>
            <a:srgbClr val="FBAE40"/>
          </p15:clr>
        </p15:guide>
        <p15:guide id="7" pos="4139" userDrawn="1">
          <p15:clr>
            <a:srgbClr val="FBAE40"/>
          </p15:clr>
        </p15:guide>
        <p15:guide id="8" pos="4224" userDrawn="1">
          <p15:clr>
            <a:srgbClr val="FBAE40"/>
          </p15:clr>
        </p15:guide>
        <p15:guide id="11" orient="horz" pos="2013" userDrawn="1">
          <p15:clr>
            <a:srgbClr val="FBAE40"/>
          </p15:clr>
        </p15:guide>
        <p15:guide id="14" orient="horz" pos="309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Columnar text with Picture">
    <p:spTree>
      <p:nvGrpSpPr>
        <p:cNvPr id="1" name=""/>
        <p:cNvGrpSpPr/>
        <p:nvPr/>
      </p:nvGrpSpPr>
      <p:grpSpPr>
        <a:xfrm>
          <a:off x="0" y="0"/>
          <a:ext cx="0" cy="0"/>
          <a:chOff x="0" y="0"/>
          <a:chExt cx="0" cy="0"/>
        </a:xfrm>
      </p:grpSpPr>
      <p:sp>
        <p:nvSpPr>
          <p:cNvPr id="6" name="Picture Placeholder 5"/>
          <p:cNvSpPr>
            <a:spLocks noGrp="1"/>
          </p:cNvSpPr>
          <p:nvPr>
            <p:ph type="pic" sz="quarter" idx="19"/>
          </p:nvPr>
        </p:nvSpPr>
        <p:spPr>
          <a:xfrm>
            <a:off x="360363" y="1439576"/>
            <a:ext cx="1439862" cy="1439862"/>
          </a:xfrm>
        </p:spPr>
        <p:txBody>
          <a:bodyPr anchor="ctr"/>
          <a:lstStyle>
            <a:lvl1pPr algn="ctr">
              <a:defRPr/>
            </a:lvl1pPr>
          </a:lstStyle>
          <a:p>
            <a:r>
              <a:rPr lang="en-US"/>
              <a:t>Drag picture to placeholder or click icon to add</a:t>
            </a:r>
            <a:endParaRPr lang="en-GB"/>
          </a:p>
        </p:txBody>
      </p:sp>
      <p:sp>
        <p:nvSpPr>
          <p:cNvPr id="31" name="Content Placeholder 26"/>
          <p:cNvSpPr>
            <a:spLocks noGrp="1"/>
          </p:cNvSpPr>
          <p:nvPr>
            <p:ph sz="quarter" idx="15"/>
          </p:nvPr>
        </p:nvSpPr>
        <p:spPr>
          <a:xfrm>
            <a:off x="1944688" y="1439863"/>
            <a:ext cx="7777162" cy="4951412"/>
          </a:xfrm>
        </p:spPr>
        <p:txBody>
          <a:bodyPr/>
          <a:lstStyle>
            <a:lvl1pPr>
              <a:defRPr baseline="0"/>
            </a:lvl1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GB" noProof="1"/>
          </a:p>
        </p:txBody>
      </p:sp>
      <p:sp>
        <p:nvSpPr>
          <p:cNvPr id="2" name="Footer Placeholder 1"/>
          <p:cNvSpPr>
            <a:spLocks noGrp="1"/>
          </p:cNvSpPr>
          <p:nvPr>
            <p:ph type="ftr" sz="quarter" idx="17"/>
          </p:nvPr>
        </p:nvSpPr>
        <p:spPr/>
        <p:txBody>
          <a:bodyPr/>
          <a:lstStyle/>
          <a:p>
            <a:r>
              <a:rPr lang="en-GB"/>
              <a:t>Continuity of Care versus the Second Opinion: Evidence from the Opioid Crisis                                           Bobroske, Freeman, Scholtes, Huan ● 2018 CJBS</a:t>
            </a:r>
            <a:endParaRPr lang="en-GB" dirty="0"/>
          </a:p>
        </p:txBody>
      </p:sp>
      <p:sp>
        <p:nvSpPr>
          <p:cNvPr id="4" name="Slide Number Placeholder 3"/>
          <p:cNvSpPr>
            <a:spLocks noGrp="1"/>
          </p:cNvSpPr>
          <p:nvPr>
            <p:ph type="sldNum" sz="quarter" idx="18"/>
          </p:nvPr>
        </p:nvSpPr>
        <p:spPr/>
        <p:txBody>
          <a:bodyPr/>
          <a:lstStyle/>
          <a:p>
            <a:fld id="{FEBD7F86-1881-4698-8703-FB80B0800997}" type="slidenum">
              <a:rPr lang="en-GB" smtClean="0"/>
              <a:pPr/>
              <a:t>‹#›</a:t>
            </a:fld>
            <a:endParaRPr lang="en-GB" dirty="0"/>
          </a:p>
        </p:txBody>
      </p:sp>
      <p:sp>
        <p:nvSpPr>
          <p:cNvPr id="3" name="Title 2"/>
          <p:cNvSpPr>
            <a:spLocks noGrp="1"/>
          </p:cNvSpPr>
          <p:nvPr>
            <p:ph type="title"/>
          </p:nvPr>
        </p:nvSpPr>
        <p:spPr/>
        <p:txBody>
          <a:bodyPr/>
          <a:lstStyle/>
          <a:p>
            <a:r>
              <a:rPr lang="en-US"/>
              <a:t>Click to edit Master title style</a:t>
            </a:r>
            <a:endParaRPr lang="en-GB"/>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0363" y="6795822"/>
            <a:ext cx="1375200" cy="426542"/>
          </a:xfrm>
          <a:prstGeom prst="rect">
            <a:avLst/>
          </a:prstGeom>
        </p:spPr>
      </p:pic>
    </p:spTree>
    <p:extLst>
      <p:ext uri="{BB962C8B-B14F-4D97-AF65-F5344CB8AC3E}">
        <p14:creationId xmlns:p14="http://schemas.microsoft.com/office/powerpoint/2010/main" val="24835386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3" pos="1135" userDrawn="1">
          <p15:clr>
            <a:srgbClr val="FBAE40"/>
          </p15:clr>
        </p15:guide>
        <p15:guide id="4" pos="1220" userDrawn="1">
          <p15:clr>
            <a:srgbClr val="FBAE40"/>
          </p15:clr>
        </p15:guide>
        <p15:guide id="7" orient="horz" pos="1815"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4_Title and Conten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360000" y="1439863"/>
            <a:ext cx="9361850" cy="4951411"/>
          </a:xfrm>
        </p:spPr>
        <p:txBody>
          <a:bodyPr/>
          <a:lstStyle>
            <a:lvl1pPr>
              <a:spcBef>
                <a:spcPts val="300"/>
              </a:spcBef>
              <a:spcAft>
                <a:spcPts val="900"/>
              </a:spcAft>
              <a:defRPr/>
            </a:lvl1pPr>
            <a:lvl2pPr>
              <a:spcBef>
                <a:spcPts val="300"/>
              </a:spcBef>
              <a:spcAft>
                <a:spcPts val="900"/>
              </a:spcAft>
              <a:defRPr/>
            </a:lvl2pPr>
            <a:lvl3pPr>
              <a:spcBef>
                <a:spcPts val="300"/>
              </a:spcBef>
              <a:spcAft>
                <a:spcPts val="900"/>
              </a:spcAft>
              <a:defRPr/>
            </a:lvl3pPr>
            <a:lvl4pPr>
              <a:spcBef>
                <a:spcPts val="300"/>
              </a:spcBef>
              <a:spcAft>
                <a:spcPts val="900"/>
              </a:spcAft>
              <a:defRPr/>
            </a:lvl4pPr>
            <a:lvl5pPr>
              <a:spcBef>
                <a:spcPts val="300"/>
              </a:spcBef>
              <a:spcAft>
                <a:spcPts val="900"/>
              </a:spcAf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hasCustomPrompt="1"/>
          </p:nvPr>
        </p:nvSpPr>
        <p:spPr/>
        <p:txBody>
          <a:bodyPr/>
          <a:lstStyle>
            <a:lvl1pPr>
              <a:defRPr/>
            </a:lvl1pPr>
          </a:lstStyle>
          <a:p>
            <a:r>
              <a:rPr lang="en-US" dirty="0"/>
              <a:t>Click to add title</a:t>
            </a:r>
            <a:endParaRPr lang="en-GB" dirty="0"/>
          </a:p>
        </p:txBody>
      </p:sp>
      <p:sp>
        <p:nvSpPr>
          <p:cNvPr id="6" name="Slide Number Placeholder 5"/>
          <p:cNvSpPr>
            <a:spLocks noGrp="1"/>
          </p:cNvSpPr>
          <p:nvPr>
            <p:ph type="sldNum" sz="quarter" idx="17"/>
          </p:nvPr>
        </p:nvSpPr>
        <p:spPr>
          <a:xfrm>
            <a:off x="8041481" y="7226504"/>
            <a:ext cx="1680369" cy="148260"/>
          </a:xfrm>
        </p:spPr>
        <p:txBody>
          <a:bodyPr/>
          <a:lstStyle/>
          <a:p>
            <a:fld id="{FEBD7F86-1881-4698-8703-FB80B0800997}" type="slidenum">
              <a:rPr lang="en-GB" smtClean="0"/>
              <a:pPr/>
              <a:t>‹#›</a:t>
            </a:fld>
            <a:endParaRPr lang="en-GB" dirty="0"/>
          </a:p>
        </p:txBody>
      </p:sp>
      <p:sp>
        <p:nvSpPr>
          <p:cNvPr id="7" name="Footer Placeholder 4">
            <a:extLst>
              <a:ext uri="{FF2B5EF4-FFF2-40B4-BE49-F238E27FC236}">
                <a16:creationId xmlns:a16="http://schemas.microsoft.com/office/drawing/2014/main" id="{B0CC74AF-7037-4C4C-AFE1-C0F6787EDFA1}"/>
              </a:ext>
            </a:extLst>
          </p:cNvPr>
          <p:cNvSpPr>
            <a:spLocks noGrp="1"/>
          </p:cNvSpPr>
          <p:nvPr>
            <p:ph type="ftr" sz="quarter" idx="3"/>
          </p:nvPr>
        </p:nvSpPr>
        <p:spPr>
          <a:xfrm>
            <a:off x="2746850" y="7006920"/>
            <a:ext cx="4589256" cy="215444"/>
          </a:xfrm>
          <a:prstGeom prst="rect">
            <a:avLst/>
          </a:prstGeom>
        </p:spPr>
        <p:txBody>
          <a:bodyPr vert="horz" wrap="square" lIns="0" tIns="0" rIns="0" bIns="0" anchor="b" anchorCtr="0">
            <a:spAutoFit/>
          </a:bodyPr>
          <a:lstStyle>
            <a:lvl1pPr algn="ctr">
              <a:defRPr sz="700">
                <a:solidFill>
                  <a:schemeClr val="tx1"/>
                </a:solidFill>
                <a:latin typeface="Arial" pitchFamily="34" charset="0"/>
                <a:cs typeface="Arial" pitchFamily="34" charset="0"/>
              </a:defRPr>
            </a:lvl1pPr>
          </a:lstStyle>
          <a:p>
            <a:r>
              <a:rPr lang="en-GB" dirty="0"/>
              <a:t>Curbing the Opioid Crisis</a:t>
            </a:r>
          </a:p>
          <a:p>
            <a:r>
              <a:rPr lang="en-GB" dirty="0" err="1"/>
              <a:t>Bobroske</a:t>
            </a:r>
            <a:r>
              <a:rPr lang="en-GB" dirty="0"/>
              <a:t>, Freeman, </a:t>
            </a:r>
            <a:r>
              <a:rPr lang="en-GB" dirty="0" err="1"/>
              <a:t>Scholtes</a:t>
            </a:r>
            <a:r>
              <a:rPr lang="en-GB" dirty="0"/>
              <a:t>, Huan ● 2019 HK POMS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Content: One with Impact">
    <p:spTree>
      <p:nvGrpSpPr>
        <p:cNvPr id="1" name=""/>
        <p:cNvGrpSpPr/>
        <p:nvPr/>
      </p:nvGrpSpPr>
      <p:grpSpPr>
        <a:xfrm>
          <a:off x="0" y="0"/>
          <a:ext cx="0" cy="0"/>
          <a:chOff x="0" y="0"/>
          <a:chExt cx="0" cy="0"/>
        </a:xfrm>
      </p:grpSpPr>
      <p:sp>
        <p:nvSpPr>
          <p:cNvPr id="31" name="Content Placeholder 26"/>
          <p:cNvSpPr>
            <a:spLocks noGrp="1"/>
          </p:cNvSpPr>
          <p:nvPr>
            <p:ph sz="quarter" idx="15"/>
          </p:nvPr>
        </p:nvSpPr>
        <p:spPr>
          <a:xfrm>
            <a:off x="3529682" y="1439863"/>
            <a:ext cx="6192168" cy="4951412"/>
          </a:xfrm>
        </p:spPr>
        <p:txBody>
          <a:bodyPr/>
          <a:lstStyle>
            <a:lvl1pPr>
              <a:defRPr baseline="0"/>
            </a:lvl1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GB" noProof="1"/>
          </a:p>
        </p:txBody>
      </p:sp>
      <p:sp>
        <p:nvSpPr>
          <p:cNvPr id="12" name="Text Placeholder 11"/>
          <p:cNvSpPr>
            <a:spLocks noGrp="1"/>
          </p:cNvSpPr>
          <p:nvPr>
            <p:ph type="body" sz="quarter" idx="16"/>
          </p:nvPr>
        </p:nvSpPr>
        <p:spPr>
          <a:xfrm>
            <a:off x="360673" y="1439863"/>
            <a:ext cx="3023877" cy="2075641"/>
          </a:xfrm>
          <a:solidFill>
            <a:schemeClr val="accent1"/>
          </a:solidFill>
        </p:spPr>
        <p:txBody>
          <a:bodyPr lIns="144000" tIns="144000"/>
          <a:lstStyle>
            <a:lvl1pPr marL="0" indent="0">
              <a:defRPr sz="1886" b="1" i="1" baseline="0">
                <a:solidFill>
                  <a:schemeClr val="tx1"/>
                </a:solidFill>
              </a:defRPr>
            </a:lvl1pPr>
          </a:lstStyle>
          <a:p>
            <a:pPr lvl="0"/>
            <a:r>
              <a:rPr lang="en-US" noProof="1"/>
              <a:t>Click to edit Master text styles</a:t>
            </a:r>
          </a:p>
        </p:txBody>
      </p:sp>
      <p:sp>
        <p:nvSpPr>
          <p:cNvPr id="2" name="Footer Placeholder 1"/>
          <p:cNvSpPr>
            <a:spLocks noGrp="1"/>
          </p:cNvSpPr>
          <p:nvPr>
            <p:ph type="ftr" sz="quarter" idx="17"/>
          </p:nvPr>
        </p:nvSpPr>
        <p:spPr/>
        <p:txBody>
          <a:bodyPr/>
          <a:lstStyle/>
          <a:p>
            <a:r>
              <a:rPr lang="en-GB"/>
              <a:t>Continuity of Care versus the Second Opinion: Evidence from the Opioid Crisis                                           Bobroske, Freeman, Scholtes, Huan ● 2018 CJBS</a:t>
            </a:r>
            <a:endParaRPr lang="en-GB" dirty="0"/>
          </a:p>
        </p:txBody>
      </p:sp>
      <p:sp>
        <p:nvSpPr>
          <p:cNvPr id="4" name="Slide Number Placeholder 3"/>
          <p:cNvSpPr>
            <a:spLocks noGrp="1"/>
          </p:cNvSpPr>
          <p:nvPr>
            <p:ph type="sldNum" sz="quarter" idx="18"/>
          </p:nvPr>
        </p:nvSpPr>
        <p:spPr/>
        <p:txBody>
          <a:bodyPr/>
          <a:lstStyle/>
          <a:p>
            <a:fld id="{FEBD7F86-1881-4698-8703-FB80B0800997}" type="slidenum">
              <a:rPr lang="en-GB" smtClean="0"/>
              <a:pPr/>
              <a:t>‹#›</a:t>
            </a:fld>
            <a:endParaRPr lang="en-GB" dirty="0"/>
          </a:p>
        </p:txBody>
      </p:sp>
      <p:sp>
        <p:nvSpPr>
          <p:cNvPr id="5" name="Title 4"/>
          <p:cNvSpPr>
            <a:spLocks noGrp="1"/>
          </p:cNvSpPr>
          <p:nvPr>
            <p:ph type="title" hasCustomPrompt="1"/>
          </p:nvPr>
        </p:nvSpPr>
        <p:spPr>
          <a:xfrm>
            <a:off x="3529682" y="538165"/>
            <a:ext cx="6192168" cy="719138"/>
          </a:xfrm>
        </p:spPr>
        <p:txBody>
          <a:bodyPr/>
          <a:lstStyle/>
          <a:p>
            <a:r>
              <a:rPr lang="en-US" dirty="0"/>
              <a:t>Click to add title</a:t>
            </a:r>
            <a:endParaRPr lang="en-GB" dirty="0"/>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0363" y="6795822"/>
            <a:ext cx="1375200" cy="426542"/>
          </a:xfrm>
          <a:prstGeom prst="rect">
            <a:avLst/>
          </a:prstGeom>
        </p:spPr>
      </p:pic>
    </p:spTree>
    <p:extLst>
      <p:ext uri="{BB962C8B-B14F-4D97-AF65-F5344CB8AC3E}">
        <p14:creationId xmlns:p14="http://schemas.microsoft.com/office/powerpoint/2010/main" val="33177520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3" pos="2127" userDrawn="1">
          <p15:clr>
            <a:srgbClr val="FBAE40"/>
          </p15:clr>
        </p15:guide>
        <p15:guide id="4" pos="2212" userDrawn="1">
          <p15:clr>
            <a:srgbClr val="FBAE40"/>
          </p15:clr>
        </p15:guide>
        <p15:guide id="7" orient="horz" pos="2211"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3_Content: Title with Foote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endParaRPr lang="en-GB" dirty="0"/>
          </a:p>
        </p:txBody>
      </p:sp>
      <p:sp>
        <p:nvSpPr>
          <p:cNvPr id="5" name="Footer Placeholder 4"/>
          <p:cNvSpPr>
            <a:spLocks noGrp="1"/>
          </p:cNvSpPr>
          <p:nvPr>
            <p:ph type="ftr" sz="quarter" idx="10"/>
          </p:nvPr>
        </p:nvSpPr>
        <p:spPr/>
        <p:txBody>
          <a:bodyPr/>
          <a:lstStyle/>
          <a:p>
            <a:r>
              <a:rPr lang="en-GB"/>
              <a:t>Continuity of Care versus the Second Opinion: Evidence from the Opioid Crisis                                           Bobroske, Freeman, Scholtes, Huan ● 2018 CJBS</a:t>
            </a:r>
            <a:endParaRPr lang="en-GB" dirty="0"/>
          </a:p>
        </p:txBody>
      </p:sp>
      <p:sp>
        <p:nvSpPr>
          <p:cNvPr id="6" name="Slide Number Placeholder 5"/>
          <p:cNvSpPr>
            <a:spLocks noGrp="1"/>
          </p:cNvSpPr>
          <p:nvPr>
            <p:ph type="sldNum" sz="quarter" idx="11"/>
          </p:nvPr>
        </p:nvSpPr>
        <p:spPr/>
        <p:txBody>
          <a:bodyPr/>
          <a:lstStyle/>
          <a:p>
            <a:fld id="{FEBD7F86-1881-4698-8703-FB80B0800997}" type="slidenum">
              <a:rPr lang="en-GB" smtClean="0"/>
              <a:pPr/>
              <a:t>‹#›</a:t>
            </a:fld>
            <a:endParaRPr lang="en-GB" dirty="0"/>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0363" y="6795822"/>
            <a:ext cx="1375200" cy="42654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24_Empty">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Continuity of Care versus the Second Opinion: Evidence from the Opioid Crisis                                           Bobroske, Freeman, Scholtes, Huan ● 2018 CJBS</a:t>
            </a:r>
            <a:endParaRPr lang="en-GB" dirty="0"/>
          </a:p>
        </p:txBody>
      </p:sp>
      <p:sp>
        <p:nvSpPr>
          <p:cNvPr id="5" name="Slide Number Placeholder 4"/>
          <p:cNvSpPr>
            <a:spLocks noGrp="1"/>
          </p:cNvSpPr>
          <p:nvPr>
            <p:ph type="sldNum" sz="quarter" idx="11"/>
          </p:nvPr>
        </p:nvSpPr>
        <p:spPr/>
        <p:txBody>
          <a:bodyPr/>
          <a:lstStyle/>
          <a:p>
            <a:fld id="{FEBD7F86-1881-4698-8703-FB80B0800997}" type="slidenum">
              <a:rPr lang="en-GB" smtClean="0"/>
              <a:pPr/>
              <a:t>‹#›</a:t>
            </a:fld>
            <a:endParaRPr lang="en-GB"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1" pos="227" userDrawn="1">
          <p15:clr>
            <a:srgbClr val="FBAE40"/>
          </p15:clr>
        </p15:guide>
        <p15:guide id="3" pos="1135" userDrawn="1">
          <p15:clr>
            <a:srgbClr val="FBAE40"/>
          </p15:clr>
        </p15:guide>
        <p15:guide id="4" pos="1220" userDrawn="1">
          <p15:clr>
            <a:srgbClr val="FBAE40"/>
          </p15:clr>
        </p15:guide>
        <p15:guide id="5" pos="2127" userDrawn="1">
          <p15:clr>
            <a:srgbClr val="FBAE40"/>
          </p15:clr>
        </p15:guide>
        <p15:guide id="6" pos="2240" userDrawn="1">
          <p15:clr>
            <a:srgbClr val="FBAE40"/>
          </p15:clr>
        </p15:guide>
        <p15:guide id="7" pos="3119" userDrawn="1">
          <p15:clr>
            <a:srgbClr val="FBAE40"/>
          </p15:clr>
        </p15:guide>
        <p15:guide id="8" pos="3232" userDrawn="1">
          <p15:clr>
            <a:srgbClr val="FBAE40"/>
          </p15:clr>
        </p15:guide>
        <p15:guide id="9" pos="4111" userDrawn="1">
          <p15:clr>
            <a:srgbClr val="FBAE40"/>
          </p15:clr>
        </p15:guide>
        <p15:guide id="10" pos="4196" userDrawn="1">
          <p15:clr>
            <a:srgbClr val="FBAE40"/>
          </p15:clr>
        </p15:guide>
        <p15:guide id="11" pos="5103" userDrawn="1">
          <p15:clr>
            <a:srgbClr val="FBAE40"/>
          </p15:clr>
        </p15:guide>
        <p15:guide id="12" pos="5188" userDrawn="1">
          <p15:clr>
            <a:srgbClr val="FBAE40"/>
          </p15:clr>
        </p15:guide>
        <p15:guide id="13" pos="6124" userDrawn="1">
          <p15:clr>
            <a:srgbClr val="FBAE40"/>
          </p15:clr>
        </p15:guide>
        <p15:guide id="14" orient="horz" pos="4026" userDrawn="1">
          <p15:clr>
            <a:srgbClr val="FBAE40"/>
          </p15:clr>
        </p15:guide>
        <p15:guide id="15" orient="horz" pos="238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5_Media">
    <p:bg>
      <p:bgPr>
        <a:solidFill>
          <a:schemeClr val="accent1"/>
        </a:solidFill>
        <a:effectLst/>
      </p:bgPr>
    </p:bg>
    <p:spTree>
      <p:nvGrpSpPr>
        <p:cNvPr id="1" name=""/>
        <p:cNvGrpSpPr/>
        <p:nvPr/>
      </p:nvGrpSpPr>
      <p:grpSpPr>
        <a:xfrm>
          <a:off x="0" y="0"/>
          <a:ext cx="0" cy="0"/>
          <a:chOff x="0" y="0"/>
          <a:chExt cx="0" cy="0"/>
        </a:xfrm>
      </p:grpSpPr>
      <p:sp>
        <p:nvSpPr>
          <p:cNvPr id="6" name="Media Placeholder 5"/>
          <p:cNvSpPr>
            <a:spLocks noGrp="1"/>
          </p:cNvSpPr>
          <p:nvPr>
            <p:ph type="media" sz="quarter" idx="12" hasCustomPrompt="1"/>
          </p:nvPr>
        </p:nvSpPr>
        <p:spPr>
          <a:xfrm>
            <a:off x="360363" y="504825"/>
            <a:ext cx="9361487" cy="6696075"/>
          </a:xfrm>
        </p:spPr>
        <p:txBody>
          <a:bodyPr/>
          <a:lstStyle>
            <a:lvl1pPr>
              <a:defRPr/>
            </a:lvl1pPr>
          </a:lstStyle>
          <a:p>
            <a:r>
              <a:rPr lang="en-GB" dirty="0"/>
              <a:t>Click to add media</a:t>
            </a:r>
          </a:p>
        </p:txBody>
      </p:sp>
    </p:spTree>
    <p:extLst>
      <p:ext uri="{BB962C8B-B14F-4D97-AF65-F5344CB8AC3E}">
        <p14:creationId xmlns:p14="http://schemas.microsoft.com/office/powerpoint/2010/main" val="12551852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6_Last Slide">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162926" y="3260669"/>
            <a:ext cx="3689058" cy="1144225"/>
          </a:xfrm>
          <a:prstGeom prst="rect">
            <a:avLst/>
          </a:prstGeom>
        </p:spPr>
      </p:pic>
      <p:sp>
        <p:nvSpPr>
          <p:cNvPr id="7" name="Content Placeholder 6"/>
          <p:cNvSpPr>
            <a:spLocks noGrp="1"/>
          </p:cNvSpPr>
          <p:nvPr>
            <p:ph sz="quarter" idx="10" hasCustomPrompt="1"/>
          </p:nvPr>
        </p:nvSpPr>
        <p:spPr>
          <a:xfrm>
            <a:off x="3952660" y="5206491"/>
            <a:ext cx="2852642" cy="914400"/>
          </a:xfrm>
        </p:spPr>
        <p:txBody>
          <a:bodyPr/>
          <a:lstStyle>
            <a:lvl1pPr>
              <a:defRPr sz="2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contact details</a:t>
            </a:r>
          </a:p>
        </p:txBody>
      </p:sp>
    </p:spTree>
    <p:extLst>
      <p:ext uri="{BB962C8B-B14F-4D97-AF65-F5344CB8AC3E}">
        <p14:creationId xmlns:p14="http://schemas.microsoft.com/office/powerpoint/2010/main" val="99298690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2" name="Picture 7" descr="logo.bmp">
            <a:extLst>
              <a:ext uri="{FF2B5EF4-FFF2-40B4-BE49-F238E27FC236}">
                <a16:creationId xmlns:a16="http://schemas.microsoft.com/office/drawing/2014/main" id="{1A6ED82E-9E03-7A4E-94F7-C6D835F317D6}"/>
              </a:ext>
            </a:extLst>
          </p:cNvPr>
          <p:cNvPicPr>
            <a:picLocks noChangeAspect="1"/>
          </p:cNvPicPr>
          <p:nvPr userDrawn="1"/>
        </p:nvPicPr>
        <p:blipFill>
          <a:blip r:embed="rId2">
            <a:extLst>
              <a:ext uri="{28A0092B-C50C-407E-A947-70E740481C1C}">
                <a14:useLocalDpi xmlns:a14="http://schemas.microsoft.com/office/drawing/2010/main" val="0"/>
              </a:ext>
            </a:extLst>
          </a:blip>
          <a:srcRect t="40193"/>
          <a:stretch>
            <a:fillRect/>
          </a:stretch>
        </p:blipFill>
        <p:spPr bwMode="auto">
          <a:xfrm>
            <a:off x="8046382" y="432323"/>
            <a:ext cx="1612508" cy="1079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28355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04_NoLogo_Title and Conten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360000" y="1439863"/>
            <a:ext cx="9361850" cy="55086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hasCustomPrompt="1"/>
          </p:nvPr>
        </p:nvSpPr>
        <p:spPr/>
        <p:txBody>
          <a:bodyPr/>
          <a:lstStyle>
            <a:lvl1pPr>
              <a:defRPr/>
            </a:lvl1pPr>
          </a:lstStyle>
          <a:p>
            <a:r>
              <a:rPr lang="en-US" dirty="0"/>
              <a:t>Click to add title</a:t>
            </a:r>
            <a:endParaRPr lang="en-GB" dirty="0"/>
          </a:p>
        </p:txBody>
      </p:sp>
      <p:sp>
        <p:nvSpPr>
          <p:cNvPr id="5" name="Footer Placeholder 4"/>
          <p:cNvSpPr>
            <a:spLocks noGrp="1"/>
          </p:cNvSpPr>
          <p:nvPr>
            <p:ph type="ftr" sz="quarter" idx="16"/>
          </p:nvPr>
        </p:nvSpPr>
        <p:spPr/>
        <p:txBody>
          <a:bodyPr/>
          <a:lstStyle>
            <a:lvl1pPr>
              <a:defRPr>
                <a:solidFill>
                  <a:schemeClr val="tx1"/>
                </a:solidFill>
              </a:defRPr>
            </a:lvl1pPr>
          </a:lstStyle>
          <a:p>
            <a:r>
              <a:rPr lang="en-GB"/>
              <a:t>Continuity of Care versus the Second Opinion: Evidence from the Opioid Crisis                                           Bobroske, Freeman, Scholtes, Huan ● 2018 CJBS</a:t>
            </a:r>
            <a:endParaRPr lang="en-GB" dirty="0"/>
          </a:p>
        </p:txBody>
      </p:sp>
      <p:sp>
        <p:nvSpPr>
          <p:cNvPr id="6" name="Slide Number Placeholder 5"/>
          <p:cNvSpPr>
            <a:spLocks noGrp="1"/>
          </p:cNvSpPr>
          <p:nvPr>
            <p:ph type="sldNum" sz="quarter" idx="17"/>
          </p:nvPr>
        </p:nvSpPr>
        <p:spPr/>
        <p:txBody>
          <a:bodyPr/>
          <a:lstStyle>
            <a:lvl1pPr>
              <a:defRPr>
                <a:solidFill>
                  <a:schemeClr val="tx1"/>
                </a:solidFill>
              </a:defRPr>
            </a:lvl1pPr>
          </a:lstStyle>
          <a:p>
            <a:fld id="{FEBD7F86-1881-4698-8703-FB80B0800997}" type="slidenum">
              <a:rPr lang="en-GB" smtClean="0"/>
              <a:pPr/>
              <a:t>‹#›</a:t>
            </a:fld>
            <a:endParaRPr lang="en-GB" dirty="0"/>
          </a:p>
        </p:txBody>
      </p:sp>
    </p:spTree>
    <p:extLst>
      <p:ext uri="{BB962C8B-B14F-4D97-AF65-F5344CB8AC3E}">
        <p14:creationId xmlns:p14="http://schemas.microsoft.com/office/powerpoint/2010/main" val="6597424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1" orient="horz" pos="4377"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Content: Two">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369525" y="1447800"/>
            <a:ext cx="4582800" cy="5472112"/>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31" name="Content Placeholder 26"/>
          <p:cNvSpPr>
            <a:spLocks noGrp="1"/>
          </p:cNvSpPr>
          <p:nvPr>
            <p:ph sz="quarter" idx="15"/>
          </p:nvPr>
        </p:nvSpPr>
        <p:spPr>
          <a:xfrm>
            <a:off x="5140325" y="1447799"/>
            <a:ext cx="4582800" cy="54721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hasCustomPrompt="1"/>
          </p:nvPr>
        </p:nvSpPr>
        <p:spPr/>
        <p:txBody>
          <a:bodyPr/>
          <a:lstStyle/>
          <a:p>
            <a:r>
              <a:rPr lang="en-US" dirty="0"/>
              <a:t>Click to add title</a:t>
            </a:r>
            <a:endParaRPr lang="en-GB" dirty="0"/>
          </a:p>
        </p:txBody>
      </p:sp>
      <p:sp>
        <p:nvSpPr>
          <p:cNvPr id="5" name="Footer Placeholder 4"/>
          <p:cNvSpPr>
            <a:spLocks noGrp="1"/>
          </p:cNvSpPr>
          <p:nvPr>
            <p:ph type="ftr" sz="quarter" idx="16"/>
          </p:nvPr>
        </p:nvSpPr>
        <p:spPr/>
        <p:txBody>
          <a:bodyPr/>
          <a:lstStyle>
            <a:lvl1pPr>
              <a:defRPr>
                <a:solidFill>
                  <a:schemeClr val="tx1"/>
                </a:solidFill>
              </a:defRPr>
            </a:lvl1pPr>
          </a:lstStyle>
          <a:p>
            <a:r>
              <a:rPr lang="en-GB"/>
              <a:t>Continuity of Care versus the Second Opinion: Evidence from the Opioid Crisis                                           Bobroske, Freeman, Scholtes, Huan ● 2018 CJBS</a:t>
            </a:r>
            <a:endParaRPr lang="en-GB" dirty="0"/>
          </a:p>
        </p:txBody>
      </p:sp>
      <p:sp>
        <p:nvSpPr>
          <p:cNvPr id="6" name="Slide Number Placeholder 5"/>
          <p:cNvSpPr>
            <a:spLocks noGrp="1"/>
          </p:cNvSpPr>
          <p:nvPr>
            <p:ph type="sldNum" sz="quarter" idx="17"/>
          </p:nvPr>
        </p:nvSpPr>
        <p:spPr/>
        <p:txBody>
          <a:bodyPr/>
          <a:lstStyle>
            <a:lvl1pPr>
              <a:defRPr>
                <a:solidFill>
                  <a:schemeClr val="tx1"/>
                </a:solidFill>
              </a:defRPr>
            </a:lvl1pPr>
          </a:lstStyle>
          <a:p>
            <a:fld id="{FEBD7F86-1881-4698-8703-FB80B0800997}" type="slidenum">
              <a:rPr lang="en-GB" smtClean="0"/>
              <a:pPr/>
              <a:t>‹#›</a:t>
            </a:fld>
            <a:endParaRPr lang="en-GB" dirty="0"/>
          </a:p>
        </p:txBody>
      </p:sp>
    </p:spTree>
    <p:extLst>
      <p:ext uri="{BB962C8B-B14F-4D97-AF65-F5344CB8AC3E}">
        <p14:creationId xmlns:p14="http://schemas.microsoft.com/office/powerpoint/2010/main" val="21679828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07_NoLogo_Content: Two under Tex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369888" y="4372937"/>
            <a:ext cx="4582800" cy="260179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1" name="Content Placeholder 26"/>
          <p:cNvSpPr>
            <a:spLocks noGrp="1"/>
          </p:cNvSpPr>
          <p:nvPr>
            <p:ph sz="quarter" idx="15"/>
          </p:nvPr>
        </p:nvSpPr>
        <p:spPr>
          <a:xfrm>
            <a:off x="5142213" y="4372937"/>
            <a:ext cx="4582800" cy="2601794"/>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13" name="Text Placeholder 12"/>
          <p:cNvSpPr>
            <a:spLocks noGrp="1"/>
          </p:cNvSpPr>
          <p:nvPr>
            <p:ph type="body" sz="quarter" idx="16"/>
          </p:nvPr>
        </p:nvSpPr>
        <p:spPr>
          <a:xfrm>
            <a:off x="360363" y="1447799"/>
            <a:ext cx="9360000" cy="2747127"/>
          </a:xfrm>
        </p:spPr>
        <p:txBody>
          <a:bodyPr/>
          <a:lstStyle/>
          <a:p>
            <a:pPr lvl="0"/>
            <a:r>
              <a:rPr lang="en-US" noProof="0" dirty="0"/>
              <a:t>Click to edit Master text styles</a:t>
            </a:r>
          </a:p>
        </p:txBody>
      </p:sp>
      <p:sp>
        <p:nvSpPr>
          <p:cNvPr id="5" name="Footer Placeholder 4"/>
          <p:cNvSpPr>
            <a:spLocks noGrp="1"/>
          </p:cNvSpPr>
          <p:nvPr>
            <p:ph type="ftr" sz="quarter" idx="17"/>
          </p:nvPr>
        </p:nvSpPr>
        <p:spPr/>
        <p:txBody>
          <a:bodyPr/>
          <a:lstStyle>
            <a:lvl1pPr>
              <a:defRPr>
                <a:solidFill>
                  <a:schemeClr val="tx1"/>
                </a:solidFill>
              </a:defRPr>
            </a:lvl1pPr>
          </a:lstStyle>
          <a:p>
            <a:r>
              <a:rPr lang="en-GB"/>
              <a:t>Continuity of Care versus the Second Opinion: Evidence from the Opioid Crisis                                           Bobroske, Freeman, Scholtes, Huan ● 2018 CJBS</a:t>
            </a:r>
            <a:endParaRPr lang="en-GB" dirty="0"/>
          </a:p>
        </p:txBody>
      </p:sp>
      <p:sp>
        <p:nvSpPr>
          <p:cNvPr id="6" name="Slide Number Placeholder 5"/>
          <p:cNvSpPr>
            <a:spLocks noGrp="1"/>
          </p:cNvSpPr>
          <p:nvPr>
            <p:ph type="sldNum" sz="quarter" idx="18"/>
          </p:nvPr>
        </p:nvSpPr>
        <p:spPr/>
        <p:txBody>
          <a:bodyPr/>
          <a:lstStyle>
            <a:lvl1pPr>
              <a:defRPr>
                <a:solidFill>
                  <a:schemeClr val="tx1"/>
                </a:solidFill>
              </a:defRPr>
            </a:lvl1pPr>
          </a:lstStyle>
          <a:p>
            <a:fld id="{FEBD7F86-1881-4698-8703-FB80B0800997}" type="slidenum">
              <a:rPr lang="en-GB" smtClean="0"/>
              <a:pPr/>
              <a:t>‹#›</a:t>
            </a:fld>
            <a:endParaRPr lang="en-GB" dirty="0"/>
          </a:p>
        </p:txBody>
      </p:sp>
      <p:sp>
        <p:nvSpPr>
          <p:cNvPr id="3" name="Title 2"/>
          <p:cNvSpPr>
            <a:spLocks noGrp="1"/>
          </p:cNvSpPr>
          <p:nvPr>
            <p:ph type="title" hasCustomPrompt="1"/>
          </p:nvPr>
        </p:nvSpPr>
        <p:spPr/>
        <p:txBody>
          <a:bodyPr/>
          <a:lstStyle/>
          <a:p>
            <a:r>
              <a:rPr lang="en-US" dirty="0"/>
              <a:t>Click to add title</a:t>
            </a:r>
            <a:endParaRPr lang="en-GB" dirty="0"/>
          </a:p>
        </p:txBody>
      </p:sp>
    </p:spTree>
    <p:extLst>
      <p:ext uri="{BB962C8B-B14F-4D97-AF65-F5344CB8AC3E}">
        <p14:creationId xmlns:p14="http://schemas.microsoft.com/office/powerpoint/2010/main" val="26830020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1" orient="horz" pos="2637">
          <p15:clr>
            <a:srgbClr val="FBAE40"/>
          </p15:clr>
        </p15:guide>
        <p15:guide id="2" orient="horz" pos="275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08_NoLogo_Content: Large Left 2 Righ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6716713" y="1447800"/>
            <a:ext cx="3005137" cy="2647950"/>
          </a:xfrm>
        </p:spPr>
        <p:txBody>
          <a:bodyPr/>
          <a:lstStyle/>
          <a:p>
            <a:pPr lvl="0"/>
            <a:r>
              <a:rPr lang="en-US" noProof="0"/>
              <a:t>Click to edit Master text styles</a:t>
            </a:r>
          </a:p>
        </p:txBody>
      </p:sp>
      <p:sp>
        <p:nvSpPr>
          <p:cNvPr id="31" name="Content Placeholder 26"/>
          <p:cNvSpPr>
            <a:spLocks noGrp="1"/>
          </p:cNvSpPr>
          <p:nvPr>
            <p:ph sz="quarter" idx="15"/>
          </p:nvPr>
        </p:nvSpPr>
        <p:spPr>
          <a:xfrm>
            <a:off x="6716713" y="4334657"/>
            <a:ext cx="3005137" cy="2640818"/>
          </a:xfrm>
        </p:spPr>
        <p:txBody>
          <a:bodyPr/>
          <a:lstStyle/>
          <a:p>
            <a:pPr lvl="0"/>
            <a:r>
              <a:rPr lang="en-US" noProof="0"/>
              <a:t>Click to edit Master text styles</a:t>
            </a:r>
          </a:p>
        </p:txBody>
      </p:sp>
      <p:sp>
        <p:nvSpPr>
          <p:cNvPr id="13" name="Text Placeholder 12"/>
          <p:cNvSpPr>
            <a:spLocks noGrp="1"/>
          </p:cNvSpPr>
          <p:nvPr>
            <p:ph type="body" sz="quarter" idx="16"/>
          </p:nvPr>
        </p:nvSpPr>
        <p:spPr>
          <a:xfrm>
            <a:off x="369888" y="1447799"/>
            <a:ext cx="6192837" cy="5527676"/>
          </a:xfrm>
        </p:spPr>
        <p:txBody>
          <a:bodyPr/>
          <a:lstStyle/>
          <a:p>
            <a:pPr lvl="0"/>
            <a:r>
              <a:rPr lang="en-US" noProof="0"/>
              <a:t>Click to edit Master text styles</a:t>
            </a:r>
          </a:p>
        </p:txBody>
      </p:sp>
      <p:sp>
        <p:nvSpPr>
          <p:cNvPr id="2" name="Title 1"/>
          <p:cNvSpPr>
            <a:spLocks noGrp="1"/>
          </p:cNvSpPr>
          <p:nvPr>
            <p:ph type="title" hasCustomPrompt="1"/>
          </p:nvPr>
        </p:nvSpPr>
        <p:spPr/>
        <p:txBody>
          <a:bodyPr/>
          <a:lstStyle/>
          <a:p>
            <a:r>
              <a:rPr lang="en-US" dirty="0"/>
              <a:t>Click to add title</a:t>
            </a:r>
            <a:endParaRPr lang="en-GB" dirty="0"/>
          </a:p>
        </p:txBody>
      </p:sp>
      <p:sp>
        <p:nvSpPr>
          <p:cNvPr id="5" name="Footer Placeholder 4"/>
          <p:cNvSpPr>
            <a:spLocks noGrp="1"/>
          </p:cNvSpPr>
          <p:nvPr>
            <p:ph type="ftr" sz="quarter" idx="17"/>
          </p:nvPr>
        </p:nvSpPr>
        <p:spPr/>
        <p:txBody>
          <a:bodyPr/>
          <a:lstStyle>
            <a:lvl1pPr>
              <a:defRPr>
                <a:solidFill>
                  <a:schemeClr val="tx1"/>
                </a:solidFill>
              </a:defRPr>
            </a:lvl1pPr>
          </a:lstStyle>
          <a:p>
            <a:r>
              <a:rPr lang="en-GB"/>
              <a:t>Continuity of Care versus the Second Opinion: Evidence from the Opioid Crisis                                           Bobroske, Freeman, Scholtes, Huan ● 2018 CJBS</a:t>
            </a:r>
            <a:endParaRPr lang="en-GB" dirty="0"/>
          </a:p>
        </p:txBody>
      </p:sp>
      <p:sp>
        <p:nvSpPr>
          <p:cNvPr id="6" name="Slide Number Placeholder 5"/>
          <p:cNvSpPr>
            <a:spLocks noGrp="1"/>
          </p:cNvSpPr>
          <p:nvPr>
            <p:ph type="sldNum" sz="quarter" idx="18"/>
          </p:nvPr>
        </p:nvSpPr>
        <p:spPr/>
        <p:txBody>
          <a:bodyPr/>
          <a:lstStyle>
            <a:lvl1pPr>
              <a:defRPr>
                <a:solidFill>
                  <a:schemeClr val="tx1"/>
                </a:solidFill>
              </a:defRPr>
            </a:lvl1pPr>
          </a:lstStyle>
          <a:p>
            <a:fld id="{FEBD7F86-1881-4698-8703-FB80B0800997}" type="slidenum">
              <a:rPr lang="en-GB" smtClean="0"/>
              <a:pPr/>
              <a:t>‹#›</a:t>
            </a:fld>
            <a:endParaRPr lang="en-GB" dirty="0"/>
          </a:p>
        </p:txBody>
      </p:sp>
    </p:spTree>
    <p:extLst>
      <p:ext uri="{BB962C8B-B14F-4D97-AF65-F5344CB8AC3E}">
        <p14:creationId xmlns:p14="http://schemas.microsoft.com/office/powerpoint/2010/main" val="16651244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1" orient="horz" pos="2580">
          <p15:clr>
            <a:srgbClr val="FBAE40"/>
          </p15:clr>
        </p15:guide>
        <p15:guide id="2" orient="horz" pos="2722">
          <p15:clr>
            <a:srgbClr val="FBAE40"/>
          </p15:clr>
        </p15:guide>
        <p15:guide id="3" pos="4139">
          <p15:clr>
            <a:srgbClr val="FBAE40"/>
          </p15:clr>
        </p15:guide>
        <p15:guide id="4" pos="422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5_Divider">
    <p:spTree>
      <p:nvGrpSpPr>
        <p:cNvPr id="1" name=""/>
        <p:cNvGrpSpPr/>
        <p:nvPr/>
      </p:nvGrpSpPr>
      <p:grpSpPr>
        <a:xfrm>
          <a:off x="0" y="0"/>
          <a:ext cx="0" cy="0"/>
          <a:chOff x="0" y="0"/>
          <a:chExt cx="0" cy="0"/>
        </a:xfrm>
      </p:grpSpPr>
      <p:sp>
        <p:nvSpPr>
          <p:cNvPr id="116" name="Content Placeholder 115"/>
          <p:cNvSpPr>
            <a:spLocks noGrp="1"/>
          </p:cNvSpPr>
          <p:nvPr>
            <p:ph sz="quarter" idx="14" hasCustomPrompt="1"/>
          </p:nvPr>
        </p:nvSpPr>
        <p:spPr>
          <a:xfrm>
            <a:off x="0" y="549063"/>
            <a:ext cx="8281988" cy="711411"/>
          </a:xfrm>
          <a:solidFill>
            <a:schemeClr val="accent1"/>
          </a:solidFill>
        </p:spPr>
        <p:txBody>
          <a:bodyPr anchor="ctr"/>
          <a:lstStyle>
            <a:lvl1pPr marL="361950" indent="0">
              <a:defRPr sz="2400" b="0" baseline="0">
                <a:solidFill>
                  <a:schemeClr val="tx1"/>
                </a:solidFill>
              </a:defRPr>
            </a:lvl1pPr>
          </a:lstStyle>
          <a:p>
            <a:pPr lvl="0"/>
            <a:r>
              <a:rPr lang="en-US" dirty="0"/>
              <a:t>Click to add Section name</a:t>
            </a:r>
          </a:p>
        </p:txBody>
      </p:sp>
      <p:sp>
        <p:nvSpPr>
          <p:cNvPr id="120" name="Text Placeholder 119"/>
          <p:cNvSpPr>
            <a:spLocks noGrp="1"/>
          </p:cNvSpPr>
          <p:nvPr>
            <p:ph type="body" sz="quarter" idx="15" hasCustomPrompt="1"/>
          </p:nvPr>
        </p:nvSpPr>
        <p:spPr>
          <a:xfrm>
            <a:off x="369887" y="1439863"/>
            <a:ext cx="7921625" cy="4410074"/>
          </a:xfrm>
          <a:ln>
            <a:noFill/>
          </a:ln>
        </p:spPr>
        <p:txBody>
          <a:bodyPr>
            <a:normAutofit/>
          </a:bodyPr>
          <a:lstStyle>
            <a:lvl1pPr>
              <a:defRPr sz="2000"/>
            </a:lvl1pPr>
            <a:lvl2pPr>
              <a:defRPr sz="2000"/>
            </a:lvl2pPr>
            <a:lvl3pPr>
              <a:defRPr sz="2000"/>
            </a:lvl3pPr>
            <a:lvl4pPr>
              <a:defRPr sz="2000"/>
            </a:lvl4pPr>
            <a:lvl5pPr>
              <a:defRPr sz="2000"/>
            </a:lvl5pPr>
          </a:lstStyle>
          <a:p>
            <a:pPr lvl="0"/>
            <a:r>
              <a:rPr lang="en-US" dirty="0"/>
              <a:t>Click to add sub sections or delete </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Slide Number Placeholder 2"/>
          <p:cNvSpPr>
            <a:spLocks noGrp="1"/>
          </p:cNvSpPr>
          <p:nvPr>
            <p:ph type="sldNum" sz="quarter" idx="17"/>
          </p:nvPr>
        </p:nvSpPr>
        <p:spPr/>
        <p:txBody>
          <a:bodyPr/>
          <a:lstStyle/>
          <a:p>
            <a:fld id="{FEBD7F86-1881-4698-8703-FB80B0800997}" type="slidenum">
              <a:rPr lang="en-GB" smtClean="0"/>
              <a:pPr/>
              <a:t>‹#›</a:t>
            </a:fld>
            <a:endParaRPr lang="en-GB" dirty="0"/>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0363" y="6795822"/>
            <a:ext cx="1375200" cy="426542"/>
          </a:xfrm>
          <a:prstGeom prst="rect">
            <a:avLst/>
          </a:prstGeom>
        </p:spPr>
      </p:pic>
      <p:sp>
        <p:nvSpPr>
          <p:cNvPr id="8" name="Footer Placeholder 4">
            <a:extLst>
              <a:ext uri="{FF2B5EF4-FFF2-40B4-BE49-F238E27FC236}">
                <a16:creationId xmlns:a16="http://schemas.microsoft.com/office/drawing/2014/main" id="{3575A0AB-5667-0D41-85D6-6C85BDA63148}"/>
              </a:ext>
            </a:extLst>
          </p:cNvPr>
          <p:cNvSpPr>
            <a:spLocks noGrp="1"/>
          </p:cNvSpPr>
          <p:nvPr>
            <p:ph type="ftr" sz="quarter" idx="3"/>
          </p:nvPr>
        </p:nvSpPr>
        <p:spPr>
          <a:xfrm>
            <a:off x="2746850" y="7006920"/>
            <a:ext cx="4589256" cy="215444"/>
          </a:xfrm>
          <a:prstGeom prst="rect">
            <a:avLst/>
          </a:prstGeom>
        </p:spPr>
        <p:txBody>
          <a:bodyPr vert="horz" wrap="square" lIns="0" tIns="0" rIns="0" bIns="0" anchor="b" anchorCtr="0">
            <a:spAutoFit/>
          </a:bodyPr>
          <a:lstStyle>
            <a:lvl1pPr algn="ctr">
              <a:defRPr sz="700">
                <a:solidFill>
                  <a:schemeClr val="tx1"/>
                </a:solidFill>
                <a:latin typeface="Arial" pitchFamily="34" charset="0"/>
                <a:cs typeface="Arial" pitchFamily="34" charset="0"/>
              </a:defRPr>
            </a:lvl1pPr>
          </a:lstStyle>
          <a:p>
            <a:r>
              <a:rPr lang="en-GB" dirty="0"/>
              <a:t>Curbing the Opioid Crisis</a:t>
            </a:r>
          </a:p>
          <a:p>
            <a:r>
              <a:rPr lang="en-GB" dirty="0" err="1"/>
              <a:t>Bobroske</a:t>
            </a:r>
            <a:r>
              <a:rPr lang="en-GB" dirty="0"/>
              <a:t>, Freeman, </a:t>
            </a:r>
            <a:r>
              <a:rPr lang="en-GB" dirty="0" err="1"/>
              <a:t>Scholtes</a:t>
            </a:r>
            <a:r>
              <a:rPr lang="en-GB" dirty="0"/>
              <a:t>, Huan ● 2019 HK POMS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1" orient="horz" pos="737" userDrawn="1">
          <p15:clr>
            <a:srgbClr val="FBAE40"/>
          </p15:clr>
        </p15:guide>
        <p15:guide id="2" orient="horz" pos="794" userDrawn="1">
          <p15:clr>
            <a:srgbClr val="FBAE40"/>
          </p15:clr>
        </p15:guide>
        <p15:guide id="3" orient="horz" pos="3685" userDrawn="1">
          <p15:clr>
            <a:srgbClr val="FBAE40"/>
          </p15:clr>
        </p15:guide>
        <p15:guide id="4" pos="5216" userDrawn="1">
          <p15:clr>
            <a:srgbClr val="FBAE40"/>
          </p15:clr>
        </p15:guide>
        <p15:guide id="5" pos="227"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09_NoLogo_Content: Large Right 2 Lef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369525" y="1447294"/>
            <a:ext cx="3016503" cy="2691234"/>
          </a:xfrm>
        </p:spPr>
        <p:txBody>
          <a:bodyPr/>
          <a:lstStyle/>
          <a:p>
            <a:pPr lvl="0"/>
            <a:r>
              <a:rPr lang="en-US" noProof="0" dirty="0"/>
              <a:t>Click to edit Master text styles</a:t>
            </a:r>
          </a:p>
        </p:txBody>
      </p:sp>
      <p:sp>
        <p:nvSpPr>
          <p:cNvPr id="31" name="Content Placeholder 26"/>
          <p:cNvSpPr>
            <a:spLocks noGrp="1"/>
          </p:cNvSpPr>
          <p:nvPr>
            <p:ph sz="quarter" idx="15"/>
          </p:nvPr>
        </p:nvSpPr>
        <p:spPr>
          <a:xfrm>
            <a:off x="369525" y="4284241"/>
            <a:ext cx="3016503" cy="2691234"/>
          </a:xfrm>
        </p:spPr>
        <p:txBody>
          <a:bodyPr/>
          <a:lstStyle/>
          <a:p>
            <a:pPr lvl="0"/>
            <a:r>
              <a:rPr lang="en-US" noProof="0"/>
              <a:t>Click to edit Master text styles</a:t>
            </a:r>
          </a:p>
        </p:txBody>
      </p:sp>
      <p:sp>
        <p:nvSpPr>
          <p:cNvPr id="13" name="Text Placeholder 12"/>
          <p:cNvSpPr>
            <a:spLocks noGrp="1"/>
          </p:cNvSpPr>
          <p:nvPr>
            <p:ph type="body" sz="quarter" idx="16"/>
          </p:nvPr>
        </p:nvSpPr>
        <p:spPr>
          <a:xfrm>
            <a:off x="3556000" y="1447006"/>
            <a:ext cx="6165850" cy="5528469"/>
          </a:xfrm>
        </p:spPr>
        <p:txBody>
          <a:bodyPr/>
          <a:lstStyle/>
          <a:p>
            <a:pPr lvl="0"/>
            <a:r>
              <a:rPr lang="en-US" noProof="0"/>
              <a:t>Click to edit Master text styles</a:t>
            </a:r>
          </a:p>
        </p:txBody>
      </p:sp>
      <p:sp>
        <p:nvSpPr>
          <p:cNvPr id="2" name="Title 1"/>
          <p:cNvSpPr>
            <a:spLocks noGrp="1"/>
          </p:cNvSpPr>
          <p:nvPr>
            <p:ph type="title" hasCustomPrompt="1"/>
          </p:nvPr>
        </p:nvSpPr>
        <p:spPr/>
        <p:txBody>
          <a:bodyPr/>
          <a:lstStyle/>
          <a:p>
            <a:r>
              <a:rPr lang="en-US" dirty="0"/>
              <a:t>Click to add title</a:t>
            </a:r>
            <a:endParaRPr lang="en-GB" dirty="0"/>
          </a:p>
        </p:txBody>
      </p:sp>
      <p:sp>
        <p:nvSpPr>
          <p:cNvPr id="5" name="Footer Placeholder 4"/>
          <p:cNvSpPr>
            <a:spLocks noGrp="1"/>
          </p:cNvSpPr>
          <p:nvPr>
            <p:ph type="ftr" sz="quarter" idx="17"/>
          </p:nvPr>
        </p:nvSpPr>
        <p:spPr/>
        <p:txBody>
          <a:bodyPr/>
          <a:lstStyle>
            <a:lvl1pPr>
              <a:defRPr>
                <a:solidFill>
                  <a:schemeClr val="tx1"/>
                </a:solidFill>
              </a:defRPr>
            </a:lvl1pPr>
          </a:lstStyle>
          <a:p>
            <a:r>
              <a:rPr lang="en-GB"/>
              <a:t>Continuity of Care versus the Second Opinion: Evidence from the Opioid Crisis                                           Bobroske, Freeman, Scholtes, Huan ● 2018 CJBS</a:t>
            </a:r>
            <a:endParaRPr lang="en-GB" dirty="0"/>
          </a:p>
        </p:txBody>
      </p:sp>
      <p:sp>
        <p:nvSpPr>
          <p:cNvPr id="6" name="Slide Number Placeholder 5"/>
          <p:cNvSpPr>
            <a:spLocks noGrp="1"/>
          </p:cNvSpPr>
          <p:nvPr>
            <p:ph type="sldNum" sz="quarter" idx="18"/>
          </p:nvPr>
        </p:nvSpPr>
        <p:spPr/>
        <p:txBody>
          <a:bodyPr/>
          <a:lstStyle>
            <a:lvl1pPr>
              <a:defRPr>
                <a:solidFill>
                  <a:schemeClr val="tx1"/>
                </a:solidFill>
              </a:defRPr>
            </a:lvl1pPr>
          </a:lstStyle>
          <a:p>
            <a:fld id="{FEBD7F86-1881-4698-8703-FB80B0800997}" type="slidenum">
              <a:rPr lang="en-GB" smtClean="0"/>
              <a:pPr/>
              <a:t>‹#›</a:t>
            </a:fld>
            <a:endParaRPr lang="en-GB" dirty="0"/>
          </a:p>
        </p:txBody>
      </p:sp>
    </p:spTree>
    <p:extLst>
      <p:ext uri="{BB962C8B-B14F-4D97-AF65-F5344CB8AC3E}">
        <p14:creationId xmlns:p14="http://schemas.microsoft.com/office/powerpoint/2010/main" val="35111849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1" pos="227">
          <p15:clr>
            <a:srgbClr val="FBAE40"/>
          </p15:clr>
        </p15:guide>
        <p15:guide id="2" pos="2127">
          <p15:clr>
            <a:srgbClr val="FBAE40"/>
          </p15:clr>
        </p15:guide>
        <p15:guide id="3" pos="2240">
          <p15:clr>
            <a:srgbClr val="FBAE40"/>
          </p15:clr>
        </p15:guide>
        <p15:guide id="4" orient="horz" pos="2693">
          <p15:clr>
            <a:srgbClr val="FBAE40"/>
          </p15:clr>
        </p15:guide>
        <p15:guide id="5" orient="horz" pos="2608">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0_NoLogo_Content: Large Lef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360000" y="1447294"/>
            <a:ext cx="6211106" cy="5483731"/>
          </a:xfrm>
        </p:spPr>
        <p:txBody>
          <a:bodyPr/>
          <a:lstStyle/>
          <a:p>
            <a:pPr lvl="0"/>
            <a:r>
              <a:rPr lang="en-US" noProof="0"/>
              <a:t>Click to edit Master text styles</a:t>
            </a:r>
          </a:p>
        </p:txBody>
      </p:sp>
      <p:sp>
        <p:nvSpPr>
          <p:cNvPr id="13" name="Text Placeholder 12"/>
          <p:cNvSpPr>
            <a:spLocks noGrp="1"/>
          </p:cNvSpPr>
          <p:nvPr>
            <p:ph type="body" sz="quarter" idx="16"/>
          </p:nvPr>
        </p:nvSpPr>
        <p:spPr>
          <a:xfrm>
            <a:off x="6705600" y="1436156"/>
            <a:ext cx="3016250" cy="5494870"/>
          </a:xfrm>
        </p:spPr>
        <p:txBody>
          <a:bodyPr/>
          <a:lstStyle/>
          <a:p>
            <a:pPr lvl="0"/>
            <a:r>
              <a:rPr lang="en-US" noProof="0"/>
              <a:t>Click to edit Master text styles</a:t>
            </a:r>
          </a:p>
        </p:txBody>
      </p:sp>
      <p:sp>
        <p:nvSpPr>
          <p:cNvPr id="2" name="Title 1"/>
          <p:cNvSpPr>
            <a:spLocks noGrp="1"/>
          </p:cNvSpPr>
          <p:nvPr>
            <p:ph type="title" hasCustomPrompt="1"/>
          </p:nvPr>
        </p:nvSpPr>
        <p:spPr/>
        <p:txBody>
          <a:bodyPr/>
          <a:lstStyle/>
          <a:p>
            <a:r>
              <a:rPr lang="en-US" dirty="0"/>
              <a:t>Click to add title</a:t>
            </a:r>
            <a:endParaRPr lang="en-GB" dirty="0"/>
          </a:p>
        </p:txBody>
      </p:sp>
      <p:sp>
        <p:nvSpPr>
          <p:cNvPr id="5" name="Footer Placeholder 4"/>
          <p:cNvSpPr>
            <a:spLocks noGrp="1"/>
          </p:cNvSpPr>
          <p:nvPr>
            <p:ph type="ftr" sz="quarter" idx="17"/>
          </p:nvPr>
        </p:nvSpPr>
        <p:spPr/>
        <p:txBody>
          <a:bodyPr/>
          <a:lstStyle>
            <a:lvl1pPr>
              <a:defRPr>
                <a:solidFill>
                  <a:schemeClr val="tx1"/>
                </a:solidFill>
              </a:defRPr>
            </a:lvl1pPr>
          </a:lstStyle>
          <a:p>
            <a:r>
              <a:rPr lang="en-GB"/>
              <a:t>Continuity of Care versus the Second Opinion: Evidence from the Opioid Crisis                                           Bobroske, Freeman, Scholtes, Huan ● 2018 CJBS</a:t>
            </a:r>
            <a:endParaRPr lang="en-GB" dirty="0"/>
          </a:p>
        </p:txBody>
      </p:sp>
      <p:sp>
        <p:nvSpPr>
          <p:cNvPr id="6" name="Slide Number Placeholder 5"/>
          <p:cNvSpPr>
            <a:spLocks noGrp="1"/>
          </p:cNvSpPr>
          <p:nvPr>
            <p:ph type="sldNum" sz="quarter" idx="18"/>
          </p:nvPr>
        </p:nvSpPr>
        <p:spPr/>
        <p:txBody>
          <a:bodyPr/>
          <a:lstStyle>
            <a:lvl1pPr>
              <a:defRPr>
                <a:solidFill>
                  <a:schemeClr val="tx1"/>
                </a:solidFill>
              </a:defRPr>
            </a:lvl1pPr>
          </a:lstStyle>
          <a:p>
            <a:fld id="{FEBD7F86-1881-4698-8703-FB80B0800997}" type="slidenum">
              <a:rPr lang="en-GB" smtClean="0"/>
              <a:pPr/>
              <a:t>‹#›</a:t>
            </a:fld>
            <a:endParaRPr lang="en-GB" dirty="0"/>
          </a:p>
        </p:txBody>
      </p:sp>
    </p:spTree>
    <p:extLst>
      <p:ext uri="{BB962C8B-B14F-4D97-AF65-F5344CB8AC3E}">
        <p14:creationId xmlns:p14="http://schemas.microsoft.com/office/powerpoint/2010/main" val="13040418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1" orient="horz" pos="2381">
          <p15:clr>
            <a:srgbClr val="FBAE40"/>
          </p15:clr>
        </p15:guide>
        <p15:guide id="2" pos="4139">
          <p15:clr>
            <a:srgbClr val="FBAE40"/>
          </p15:clr>
        </p15:guide>
        <p15:guide id="3" pos="422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1_NoLogo_Content: Two and Left Tex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5130800" y="1447799"/>
            <a:ext cx="4591050" cy="2646000"/>
          </a:xfrm>
        </p:spPr>
        <p:txBody>
          <a:bodyPr/>
          <a:lstStyle/>
          <a:p>
            <a:pPr lvl="0"/>
            <a:r>
              <a:rPr lang="en-US" noProof="0"/>
              <a:t>Click to edit Master text styles</a:t>
            </a:r>
          </a:p>
        </p:txBody>
      </p:sp>
      <p:sp>
        <p:nvSpPr>
          <p:cNvPr id="31" name="Content Placeholder 26"/>
          <p:cNvSpPr>
            <a:spLocks noGrp="1"/>
          </p:cNvSpPr>
          <p:nvPr>
            <p:ph sz="quarter" idx="15"/>
          </p:nvPr>
        </p:nvSpPr>
        <p:spPr>
          <a:xfrm>
            <a:off x="5130800" y="4283438"/>
            <a:ext cx="4591050" cy="2646000"/>
          </a:xfrm>
        </p:spPr>
        <p:txBody>
          <a:bodyPr/>
          <a:lstStyle/>
          <a:p>
            <a:pPr lvl="0"/>
            <a:r>
              <a:rPr lang="en-US" noProof="0" dirty="0"/>
              <a:t>Click to edit Master text styles</a:t>
            </a:r>
          </a:p>
        </p:txBody>
      </p:sp>
      <p:sp>
        <p:nvSpPr>
          <p:cNvPr id="13" name="Text Placeholder 12"/>
          <p:cNvSpPr>
            <a:spLocks noGrp="1"/>
          </p:cNvSpPr>
          <p:nvPr>
            <p:ph type="body" sz="quarter" idx="16"/>
          </p:nvPr>
        </p:nvSpPr>
        <p:spPr>
          <a:xfrm>
            <a:off x="360363" y="1447512"/>
            <a:ext cx="4591050" cy="5483513"/>
          </a:xfrm>
        </p:spPr>
        <p:txBody>
          <a:bodyPr/>
          <a:lstStyle/>
          <a:p>
            <a:pPr lvl="0"/>
            <a:r>
              <a:rPr lang="en-US" noProof="0"/>
              <a:t>Click to edit Master text styles</a:t>
            </a:r>
          </a:p>
        </p:txBody>
      </p:sp>
      <p:sp>
        <p:nvSpPr>
          <p:cNvPr id="2" name="Title 1"/>
          <p:cNvSpPr>
            <a:spLocks noGrp="1"/>
          </p:cNvSpPr>
          <p:nvPr>
            <p:ph type="title" hasCustomPrompt="1"/>
          </p:nvPr>
        </p:nvSpPr>
        <p:spPr/>
        <p:txBody>
          <a:bodyPr/>
          <a:lstStyle/>
          <a:p>
            <a:r>
              <a:rPr lang="en-US" dirty="0"/>
              <a:t>Click to add title</a:t>
            </a:r>
            <a:endParaRPr lang="en-GB" dirty="0"/>
          </a:p>
        </p:txBody>
      </p:sp>
      <p:sp>
        <p:nvSpPr>
          <p:cNvPr id="5" name="Footer Placeholder 4"/>
          <p:cNvSpPr>
            <a:spLocks noGrp="1"/>
          </p:cNvSpPr>
          <p:nvPr>
            <p:ph type="ftr" sz="quarter" idx="17"/>
          </p:nvPr>
        </p:nvSpPr>
        <p:spPr/>
        <p:txBody>
          <a:bodyPr/>
          <a:lstStyle>
            <a:lvl1pPr>
              <a:defRPr>
                <a:solidFill>
                  <a:schemeClr val="tx1"/>
                </a:solidFill>
              </a:defRPr>
            </a:lvl1pPr>
          </a:lstStyle>
          <a:p>
            <a:r>
              <a:rPr lang="en-GB"/>
              <a:t>Continuity of Care versus the Second Opinion: Evidence from the Opioid Crisis                                           Bobroske, Freeman, Scholtes, Huan ● 2018 CJBS</a:t>
            </a:r>
            <a:endParaRPr lang="en-GB" dirty="0"/>
          </a:p>
        </p:txBody>
      </p:sp>
      <p:sp>
        <p:nvSpPr>
          <p:cNvPr id="6" name="Slide Number Placeholder 5"/>
          <p:cNvSpPr>
            <a:spLocks noGrp="1"/>
          </p:cNvSpPr>
          <p:nvPr>
            <p:ph type="sldNum" sz="quarter" idx="18"/>
          </p:nvPr>
        </p:nvSpPr>
        <p:spPr/>
        <p:txBody>
          <a:bodyPr/>
          <a:lstStyle>
            <a:lvl1pPr>
              <a:defRPr>
                <a:solidFill>
                  <a:schemeClr val="tx1"/>
                </a:solidFill>
              </a:defRPr>
            </a:lvl1pPr>
          </a:lstStyle>
          <a:p>
            <a:fld id="{FEBD7F86-1881-4698-8703-FB80B0800997}" type="slidenum">
              <a:rPr lang="en-GB" smtClean="0"/>
              <a:pPr/>
              <a:t>‹#›</a:t>
            </a:fld>
            <a:endParaRPr lang="en-GB" dirty="0"/>
          </a:p>
        </p:txBody>
      </p:sp>
    </p:spTree>
    <p:extLst>
      <p:ext uri="{BB962C8B-B14F-4D97-AF65-F5344CB8AC3E}">
        <p14:creationId xmlns:p14="http://schemas.microsoft.com/office/powerpoint/2010/main" val="25795352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1" orient="horz" pos="2693">
          <p15:clr>
            <a:srgbClr val="FBAE40"/>
          </p15:clr>
        </p15:guide>
        <p15:guide id="2" orient="horz" pos="25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_NoLogo_Content: Two and RightTex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360362" y="1447425"/>
            <a:ext cx="4594023" cy="2646000"/>
          </a:xfrm>
        </p:spPr>
        <p:txBody>
          <a:bodyPr/>
          <a:lstStyle/>
          <a:p>
            <a:pPr lvl="0"/>
            <a:r>
              <a:rPr lang="en-US" noProof="0"/>
              <a:t>Click to edit Master text styles</a:t>
            </a:r>
          </a:p>
        </p:txBody>
      </p:sp>
      <p:sp>
        <p:nvSpPr>
          <p:cNvPr id="31" name="Content Placeholder 26"/>
          <p:cNvSpPr>
            <a:spLocks noGrp="1"/>
          </p:cNvSpPr>
          <p:nvPr>
            <p:ph sz="quarter" idx="15"/>
          </p:nvPr>
        </p:nvSpPr>
        <p:spPr>
          <a:xfrm>
            <a:off x="360362" y="4302487"/>
            <a:ext cx="4594023" cy="2628538"/>
          </a:xfrm>
        </p:spPr>
        <p:txBody>
          <a:bodyPr/>
          <a:lstStyle/>
          <a:p>
            <a:pPr lvl="0"/>
            <a:r>
              <a:rPr lang="en-US" noProof="0"/>
              <a:t>Click to edit Master text styles</a:t>
            </a:r>
          </a:p>
        </p:txBody>
      </p:sp>
      <p:sp>
        <p:nvSpPr>
          <p:cNvPr id="13" name="Text Placeholder 12"/>
          <p:cNvSpPr>
            <a:spLocks noGrp="1"/>
          </p:cNvSpPr>
          <p:nvPr>
            <p:ph type="body" sz="quarter" idx="16"/>
          </p:nvPr>
        </p:nvSpPr>
        <p:spPr>
          <a:xfrm>
            <a:off x="5130800" y="1447425"/>
            <a:ext cx="4591051" cy="5483600"/>
          </a:xfrm>
        </p:spPr>
        <p:txBody>
          <a:bodyPr/>
          <a:lstStyle/>
          <a:p>
            <a:pPr lvl="0"/>
            <a:r>
              <a:rPr lang="en-US" noProof="0"/>
              <a:t>Click to edit Master text styles</a:t>
            </a:r>
          </a:p>
        </p:txBody>
      </p:sp>
      <p:sp>
        <p:nvSpPr>
          <p:cNvPr id="5" name="Footer Placeholder 4"/>
          <p:cNvSpPr>
            <a:spLocks noGrp="1"/>
          </p:cNvSpPr>
          <p:nvPr>
            <p:ph type="ftr" sz="quarter" idx="17"/>
          </p:nvPr>
        </p:nvSpPr>
        <p:spPr/>
        <p:txBody>
          <a:bodyPr/>
          <a:lstStyle>
            <a:lvl1pPr>
              <a:defRPr>
                <a:solidFill>
                  <a:schemeClr val="tx1"/>
                </a:solidFill>
              </a:defRPr>
            </a:lvl1pPr>
          </a:lstStyle>
          <a:p>
            <a:r>
              <a:rPr lang="en-GB"/>
              <a:t>Continuity of Care versus the Second Opinion: Evidence from the Opioid Crisis                                           Bobroske, Freeman, Scholtes, Huan ● 2018 CJBS</a:t>
            </a:r>
            <a:endParaRPr lang="en-GB" dirty="0"/>
          </a:p>
        </p:txBody>
      </p:sp>
      <p:sp>
        <p:nvSpPr>
          <p:cNvPr id="6" name="Slide Number Placeholder 5"/>
          <p:cNvSpPr>
            <a:spLocks noGrp="1"/>
          </p:cNvSpPr>
          <p:nvPr>
            <p:ph type="sldNum" sz="quarter" idx="18"/>
          </p:nvPr>
        </p:nvSpPr>
        <p:spPr/>
        <p:txBody>
          <a:bodyPr/>
          <a:lstStyle>
            <a:lvl1pPr>
              <a:defRPr>
                <a:solidFill>
                  <a:schemeClr val="tx1"/>
                </a:solidFill>
              </a:defRPr>
            </a:lvl1pPr>
          </a:lstStyle>
          <a:p>
            <a:fld id="{FEBD7F86-1881-4698-8703-FB80B0800997}" type="slidenum">
              <a:rPr lang="en-GB" smtClean="0"/>
              <a:pPr/>
              <a:t>‹#›</a:t>
            </a:fld>
            <a:endParaRPr lang="en-GB" dirty="0"/>
          </a:p>
        </p:txBody>
      </p:sp>
      <p:sp>
        <p:nvSpPr>
          <p:cNvPr id="3" name="Title 2"/>
          <p:cNvSpPr>
            <a:spLocks noGrp="1"/>
          </p:cNvSpPr>
          <p:nvPr>
            <p:ph type="title" hasCustomPrompt="1"/>
          </p:nvPr>
        </p:nvSpPr>
        <p:spPr/>
        <p:txBody>
          <a:bodyPr/>
          <a:lstStyle/>
          <a:p>
            <a:r>
              <a:rPr lang="en-US" dirty="0"/>
              <a:t>Click to add title</a:t>
            </a:r>
            <a:endParaRPr lang="en-GB" dirty="0"/>
          </a:p>
        </p:txBody>
      </p:sp>
    </p:spTree>
    <p:extLst>
      <p:ext uri="{BB962C8B-B14F-4D97-AF65-F5344CB8AC3E}">
        <p14:creationId xmlns:p14="http://schemas.microsoft.com/office/powerpoint/2010/main" val="26156634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1" orient="horz" pos="2580">
          <p15:clr>
            <a:srgbClr val="FBAE40"/>
          </p15:clr>
        </p15:guide>
        <p15:guide id="2" orient="horz" pos="2693">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3_NoLogo_Content: Three">
    <p:spTree>
      <p:nvGrpSpPr>
        <p:cNvPr id="1" name=""/>
        <p:cNvGrpSpPr/>
        <p:nvPr/>
      </p:nvGrpSpPr>
      <p:grpSpPr>
        <a:xfrm>
          <a:off x="0" y="0"/>
          <a:ext cx="0" cy="0"/>
          <a:chOff x="0" y="0"/>
          <a:chExt cx="0" cy="0"/>
        </a:xfrm>
      </p:grpSpPr>
      <p:sp>
        <p:nvSpPr>
          <p:cNvPr id="27" name="Content Placeholder 26"/>
          <p:cNvSpPr>
            <a:spLocks noGrp="1"/>
          </p:cNvSpPr>
          <p:nvPr>
            <p:ph sz="quarter" idx="13"/>
          </p:nvPr>
        </p:nvSpPr>
        <p:spPr>
          <a:xfrm>
            <a:off x="369888" y="1447799"/>
            <a:ext cx="3024187" cy="5527675"/>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28" name="Content Placeholder 26"/>
          <p:cNvSpPr>
            <a:spLocks noGrp="1"/>
          </p:cNvSpPr>
          <p:nvPr>
            <p:ph sz="quarter" idx="14"/>
          </p:nvPr>
        </p:nvSpPr>
        <p:spPr>
          <a:xfrm>
            <a:off x="3542254" y="1447800"/>
            <a:ext cx="3024187" cy="55276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1" name="Content Placeholder 26"/>
          <p:cNvSpPr>
            <a:spLocks noGrp="1"/>
          </p:cNvSpPr>
          <p:nvPr>
            <p:ph sz="quarter" idx="15"/>
          </p:nvPr>
        </p:nvSpPr>
        <p:spPr>
          <a:xfrm>
            <a:off x="6705095" y="1447800"/>
            <a:ext cx="3024187" cy="552767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5" name="Footer Placeholder 4"/>
          <p:cNvSpPr>
            <a:spLocks noGrp="1"/>
          </p:cNvSpPr>
          <p:nvPr>
            <p:ph type="ftr" sz="quarter" idx="16"/>
          </p:nvPr>
        </p:nvSpPr>
        <p:spPr/>
        <p:txBody>
          <a:bodyPr/>
          <a:lstStyle>
            <a:lvl1pPr>
              <a:defRPr>
                <a:solidFill>
                  <a:schemeClr val="tx1"/>
                </a:solidFill>
              </a:defRPr>
            </a:lvl1pPr>
          </a:lstStyle>
          <a:p>
            <a:r>
              <a:rPr lang="en-GB"/>
              <a:t>Continuity of Care versus the Second Opinion: Evidence from the Opioid Crisis                                           Bobroske, Freeman, Scholtes, Huan ● 2018 CJBS</a:t>
            </a:r>
            <a:endParaRPr lang="en-GB" dirty="0"/>
          </a:p>
        </p:txBody>
      </p:sp>
      <p:sp>
        <p:nvSpPr>
          <p:cNvPr id="6" name="Slide Number Placeholder 5"/>
          <p:cNvSpPr>
            <a:spLocks noGrp="1"/>
          </p:cNvSpPr>
          <p:nvPr>
            <p:ph type="sldNum" sz="quarter" idx="17"/>
          </p:nvPr>
        </p:nvSpPr>
        <p:spPr/>
        <p:txBody>
          <a:bodyPr/>
          <a:lstStyle>
            <a:lvl1pPr>
              <a:defRPr>
                <a:solidFill>
                  <a:schemeClr val="tx1"/>
                </a:solidFill>
              </a:defRPr>
            </a:lvl1pPr>
          </a:lstStyle>
          <a:p>
            <a:fld id="{FEBD7F86-1881-4698-8703-FB80B0800997}" type="slidenum">
              <a:rPr lang="en-GB" smtClean="0"/>
              <a:pPr/>
              <a:t>‹#›</a:t>
            </a:fld>
            <a:endParaRPr lang="en-GB" dirty="0"/>
          </a:p>
        </p:txBody>
      </p:sp>
      <p:sp>
        <p:nvSpPr>
          <p:cNvPr id="3" name="Title 2"/>
          <p:cNvSpPr>
            <a:spLocks noGrp="1"/>
          </p:cNvSpPr>
          <p:nvPr>
            <p:ph type="title" hasCustomPrompt="1"/>
          </p:nvPr>
        </p:nvSpPr>
        <p:spPr/>
        <p:txBody>
          <a:bodyPr/>
          <a:lstStyle/>
          <a:p>
            <a:r>
              <a:rPr lang="en-US" dirty="0"/>
              <a:t>Click to add title</a:t>
            </a:r>
            <a:endParaRPr lang="en-GB" dirty="0"/>
          </a:p>
        </p:txBody>
      </p:sp>
    </p:spTree>
    <p:extLst>
      <p:ext uri="{BB962C8B-B14F-4D97-AF65-F5344CB8AC3E}">
        <p14:creationId xmlns:p14="http://schemas.microsoft.com/office/powerpoint/2010/main" val="13134782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1" pos="2127">
          <p15:clr>
            <a:srgbClr val="FBAE40"/>
          </p15:clr>
        </p15:guide>
        <p15:guide id="2" pos="2240">
          <p15:clr>
            <a:srgbClr val="FBAE40"/>
          </p15:clr>
        </p15:guide>
        <p15:guide id="3" pos="4139">
          <p15:clr>
            <a:srgbClr val="FBAE40"/>
          </p15:clr>
        </p15:guide>
        <p15:guide id="4" pos="422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4_NoLogo_Content: Four">
    <p:spTree>
      <p:nvGrpSpPr>
        <p:cNvPr id="1" name=""/>
        <p:cNvGrpSpPr/>
        <p:nvPr/>
      </p:nvGrpSpPr>
      <p:grpSpPr>
        <a:xfrm>
          <a:off x="0" y="0"/>
          <a:ext cx="0" cy="0"/>
          <a:chOff x="0" y="0"/>
          <a:chExt cx="0" cy="0"/>
        </a:xfrm>
      </p:grpSpPr>
      <p:sp>
        <p:nvSpPr>
          <p:cNvPr id="27" name="Content Placeholder 26"/>
          <p:cNvSpPr>
            <a:spLocks noGrp="1"/>
          </p:cNvSpPr>
          <p:nvPr>
            <p:ph sz="quarter" idx="13"/>
          </p:nvPr>
        </p:nvSpPr>
        <p:spPr>
          <a:xfrm>
            <a:off x="369525" y="1447425"/>
            <a:ext cx="4581888" cy="26927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8" name="Content Placeholder 26"/>
          <p:cNvSpPr>
            <a:spLocks noGrp="1"/>
          </p:cNvSpPr>
          <p:nvPr>
            <p:ph sz="quarter" idx="14"/>
          </p:nvPr>
        </p:nvSpPr>
        <p:spPr>
          <a:xfrm>
            <a:off x="5146875" y="1447425"/>
            <a:ext cx="4581888" cy="269277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1" name="Content Placeholder 26"/>
          <p:cNvSpPr>
            <a:spLocks noGrp="1"/>
          </p:cNvSpPr>
          <p:nvPr>
            <p:ph sz="quarter" idx="15"/>
          </p:nvPr>
        </p:nvSpPr>
        <p:spPr>
          <a:xfrm>
            <a:off x="369525" y="4286413"/>
            <a:ext cx="4581888" cy="2644612"/>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13" name="Content Placeholder 12"/>
          <p:cNvSpPr>
            <a:spLocks noGrp="1"/>
          </p:cNvSpPr>
          <p:nvPr>
            <p:ph sz="quarter" idx="16"/>
          </p:nvPr>
        </p:nvSpPr>
        <p:spPr>
          <a:xfrm>
            <a:off x="5146875" y="4286413"/>
            <a:ext cx="4581888" cy="2644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p:cNvSpPr>
            <a:spLocks noGrp="1"/>
          </p:cNvSpPr>
          <p:nvPr>
            <p:ph type="ftr" sz="quarter" idx="17"/>
          </p:nvPr>
        </p:nvSpPr>
        <p:spPr/>
        <p:txBody>
          <a:bodyPr/>
          <a:lstStyle>
            <a:lvl1pPr>
              <a:defRPr>
                <a:solidFill>
                  <a:schemeClr val="tx1"/>
                </a:solidFill>
              </a:defRPr>
            </a:lvl1pPr>
          </a:lstStyle>
          <a:p>
            <a:r>
              <a:rPr lang="en-GB"/>
              <a:t>Continuity of Care versus the Second Opinion: Evidence from the Opioid Crisis                                           Bobroske, Freeman, Scholtes, Huan ● 2018 CJBS</a:t>
            </a:r>
            <a:endParaRPr lang="en-GB" dirty="0"/>
          </a:p>
        </p:txBody>
      </p:sp>
      <p:sp>
        <p:nvSpPr>
          <p:cNvPr id="6" name="Slide Number Placeholder 5"/>
          <p:cNvSpPr>
            <a:spLocks noGrp="1"/>
          </p:cNvSpPr>
          <p:nvPr>
            <p:ph type="sldNum" sz="quarter" idx="18"/>
          </p:nvPr>
        </p:nvSpPr>
        <p:spPr/>
        <p:txBody>
          <a:bodyPr/>
          <a:lstStyle>
            <a:lvl1pPr>
              <a:defRPr>
                <a:solidFill>
                  <a:schemeClr val="tx1"/>
                </a:solidFill>
              </a:defRPr>
            </a:lvl1pPr>
          </a:lstStyle>
          <a:p>
            <a:fld id="{FEBD7F86-1881-4698-8703-FB80B0800997}" type="slidenum">
              <a:rPr lang="en-GB" smtClean="0"/>
              <a:pPr/>
              <a:t>‹#›</a:t>
            </a:fld>
            <a:endParaRPr lang="en-GB" dirty="0"/>
          </a:p>
        </p:txBody>
      </p:sp>
      <p:sp>
        <p:nvSpPr>
          <p:cNvPr id="3" name="Title 2"/>
          <p:cNvSpPr>
            <a:spLocks noGrp="1"/>
          </p:cNvSpPr>
          <p:nvPr>
            <p:ph type="title" hasCustomPrompt="1"/>
          </p:nvPr>
        </p:nvSpPr>
        <p:spPr/>
        <p:txBody>
          <a:bodyPr/>
          <a:lstStyle/>
          <a:p>
            <a:r>
              <a:rPr lang="en-US" dirty="0"/>
              <a:t>Click to add title</a:t>
            </a:r>
            <a:endParaRPr lang="en-GB" dirty="0"/>
          </a:p>
        </p:txBody>
      </p:sp>
    </p:spTree>
    <p:extLst>
      <p:ext uri="{BB962C8B-B14F-4D97-AF65-F5344CB8AC3E}">
        <p14:creationId xmlns:p14="http://schemas.microsoft.com/office/powerpoint/2010/main" val="2907489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1" orient="horz" pos="2608">
          <p15:clr>
            <a:srgbClr val="FBAE40"/>
          </p15:clr>
        </p15:guide>
        <p15:guide id="2" orient="horz" pos="2693">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5_NoLogo_Content: Six">
    <p:spTree>
      <p:nvGrpSpPr>
        <p:cNvPr id="1" name=""/>
        <p:cNvGrpSpPr/>
        <p:nvPr/>
      </p:nvGrpSpPr>
      <p:grpSpPr>
        <a:xfrm>
          <a:off x="0" y="0"/>
          <a:ext cx="0" cy="0"/>
          <a:chOff x="0" y="0"/>
          <a:chExt cx="0" cy="0"/>
        </a:xfrm>
      </p:grpSpPr>
      <p:sp>
        <p:nvSpPr>
          <p:cNvPr id="27" name="Content Placeholder 26"/>
          <p:cNvSpPr>
            <a:spLocks noGrp="1"/>
          </p:cNvSpPr>
          <p:nvPr>
            <p:ph sz="quarter" idx="13"/>
          </p:nvPr>
        </p:nvSpPr>
        <p:spPr>
          <a:xfrm>
            <a:off x="369888" y="1447294"/>
            <a:ext cx="3024000" cy="2663825"/>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28" name="Content Placeholder 26"/>
          <p:cNvSpPr>
            <a:spLocks noGrp="1"/>
          </p:cNvSpPr>
          <p:nvPr>
            <p:ph sz="quarter" idx="14"/>
          </p:nvPr>
        </p:nvSpPr>
        <p:spPr>
          <a:xfrm>
            <a:off x="3533869" y="1447294"/>
            <a:ext cx="3024000" cy="2663825"/>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31" name="Content Placeholder 26"/>
          <p:cNvSpPr>
            <a:spLocks noGrp="1"/>
          </p:cNvSpPr>
          <p:nvPr>
            <p:ph sz="quarter" idx="15"/>
          </p:nvPr>
        </p:nvSpPr>
        <p:spPr>
          <a:xfrm>
            <a:off x="6697850" y="1447294"/>
            <a:ext cx="3024000" cy="2663825"/>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13" name="Content Placeholder 12"/>
          <p:cNvSpPr>
            <a:spLocks noGrp="1"/>
          </p:cNvSpPr>
          <p:nvPr>
            <p:ph sz="quarter" idx="16"/>
          </p:nvPr>
        </p:nvSpPr>
        <p:spPr>
          <a:xfrm>
            <a:off x="369888" y="4246563"/>
            <a:ext cx="3024000" cy="26844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Content Placeholder 18"/>
          <p:cNvSpPr>
            <a:spLocks noGrp="1"/>
          </p:cNvSpPr>
          <p:nvPr>
            <p:ph sz="quarter" idx="17"/>
          </p:nvPr>
        </p:nvSpPr>
        <p:spPr>
          <a:xfrm>
            <a:off x="3533869" y="4246563"/>
            <a:ext cx="3024000" cy="26844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Content Placeholder 20"/>
          <p:cNvSpPr>
            <a:spLocks noGrp="1"/>
          </p:cNvSpPr>
          <p:nvPr>
            <p:ph sz="quarter" idx="18"/>
          </p:nvPr>
        </p:nvSpPr>
        <p:spPr>
          <a:xfrm>
            <a:off x="6697850" y="4246563"/>
            <a:ext cx="3024000" cy="26844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9"/>
          </p:nvPr>
        </p:nvSpPr>
        <p:spPr/>
        <p:txBody>
          <a:bodyPr/>
          <a:lstStyle>
            <a:lvl1pPr>
              <a:defRPr>
                <a:solidFill>
                  <a:schemeClr val="tx1"/>
                </a:solidFill>
              </a:defRPr>
            </a:lvl1pPr>
          </a:lstStyle>
          <a:p>
            <a:r>
              <a:rPr lang="en-GB"/>
              <a:t>Continuity of Care versus the Second Opinion: Evidence from the Opioid Crisis                                           Bobroske, Freeman, Scholtes, Huan ● 2018 CJBS</a:t>
            </a:r>
            <a:endParaRPr lang="en-GB" dirty="0"/>
          </a:p>
        </p:txBody>
      </p:sp>
      <p:sp>
        <p:nvSpPr>
          <p:cNvPr id="6" name="Slide Number Placeholder 5"/>
          <p:cNvSpPr>
            <a:spLocks noGrp="1"/>
          </p:cNvSpPr>
          <p:nvPr>
            <p:ph type="sldNum" sz="quarter" idx="20"/>
          </p:nvPr>
        </p:nvSpPr>
        <p:spPr/>
        <p:txBody>
          <a:bodyPr/>
          <a:lstStyle>
            <a:lvl1pPr>
              <a:defRPr>
                <a:solidFill>
                  <a:schemeClr val="tx1"/>
                </a:solidFill>
              </a:defRPr>
            </a:lvl1pPr>
          </a:lstStyle>
          <a:p>
            <a:fld id="{FEBD7F86-1881-4698-8703-FB80B0800997}" type="slidenum">
              <a:rPr lang="en-GB" smtClean="0"/>
              <a:pPr/>
              <a:t>‹#›</a:t>
            </a:fld>
            <a:endParaRPr lang="en-GB" dirty="0"/>
          </a:p>
        </p:txBody>
      </p:sp>
      <p:sp>
        <p:nvSpPr>
          <p:cNvPr id="3" name="Title 2"/>
          <p:cNvSpPr>
            <a:spLocks noGrp="1"/>
          </p:cNvSpPr>
          <p:nvPr>
            <p:ph type="title" hasCustomPrompt="1"/>
          </p:nvPr>
        </p:nvSpPr>
        <p:spPr/>
        <p:txBody>
          <a:bodyPr/>
          <a:lstStyle/>
          <a:p>
            <a:r>
              <a:rPr lang="en-US" dirty="0"/>
              <a:t>Click to add title</a:t>
            </a:r>
            <a:endParaRPr lang="en-GB" dirty="0"/>
          </a:p>
        </p:txBody>
      </p:sp>
    </p:spTree>
    <p:extLst>
      <p:ext uri="{BB962C8B-B14F-4D97-AF65-F5344CB8AC3E}">
        <p14:creationId xmlns:p14="http://schemas.microsoft.com/office/powerpoint/2010/main" val="34128894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1" orient="horz" pos="2693">
          <p15:clr>
            <a:srgbClr val="FBAE40"/>
          </p15:clr>
        </p15:guide>
        <p15:guide id="2" orient="horz" pos="2608">
          <p15:clr>
            <a:srgbClr val="FBAE40"/>
          </p15:clr>
        </p15:guide>
        <p15:guide id="3" pos="2127">
          <p15:clr>
            <a:srgbClr val="FBAE40"/>
          </p15:clr>
        </p15:guide>
        <p15:guide id="4" pos="2212">
          <p15:clr>
            <a:srgbClr val="FBAE40"/>
          </p15:clr>
        </p15:guide>
        <p15:guide id="5" pos="4139">
          <p15:clr>
            <a:srgbClr val="FBAE40"/>
          </p15:clr>
        </p15:guide>
        <p15:guide id="6" pos="4224">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6_NoLogo_Quote Layout ">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endParaRPr lang="en-GB"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FEBD7F86-1881-4698-8703-FB80B0800997}" type="slidenum">
              <a:rPr lang="en-GB" smtClean="0"/>
              <a:pPr/>
              <a:t>‹#›</a:t>
            </a:fld>
            <a:endParaRPr lang="en-GB"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GB"/>
              <a:t>Continuity of Care versus the Second Opinion: Evidence from the Opioid Crisis                                           Bobroske, Freeman, Scholtes, Huan ● 2018 CJBS</a:t>
            </a:r>
            <a:endParaRPr lang="en-GB" dirty="0"/>
          </a:p>
        </p:txBody>
      </p:sp>
      <p:sp>
        <p:nvSpPr>
          <p:cNvPr id="9" name="Text Placeholder 8"/>
          <p:cNvSpPr>
            <a:spLocks noGrp="1"/>
          </p:cNvSpPr>
          <p:nvPr>
            <p:ph type="body" sz="quarter" idx="12" hasCustomPrompt="1"/>
          </p:nvPr>
        </p:nvSpPr>
        <p:spPr>
          <a:xfrm>
            <a:off x="3800918" y="1980133"/>
            <a:ext cx="5086800" cy="3168721"/>
          </a:xfr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oAutofit/>
          </a:bodyPr>
          <a:lstStyle>
            <a:lvl1pPr marL="182563" indent="176213">
              <a:defRPr lang="en-US" sz="2800" smtClean="0">
                <a:solidFill>
                  <a:schemeClr val="tx1"/>
                </a:solidFill>
                <a:latin typeface="Arial" panose="020B0604020202020204" pitchFamily="34" charset="0"/>
              </a:defRPr>
            </a:lvl1pPr>
            <a:lvl2pPr>
              <a:defRPr lang="en-US" sz="2800" smtClean="0">
                <a:solidFill>
                  <a:schemeClr val="tx1"/>
                </a:solidFill>
              </a:defRPr>
            </a:lvl2pPr>
            <a:lvl3pPr>
              <a:defRPr lang="en-US" sz="2800" smtClean="0">
                <a:solidFill>
                  <a:schemeClr val="tx1"/>
                </a:solidFill>
              </a:defRPr>
            </a:lvl3pPr>
            <a:lvl4pPr>
              <a:defRPr lang="en-US" sz="2800" smtClean="0">
                <a:solidFill>
                  <a:schemeClr val="tx1"/>
                </a:solidFill>
              </a:defRPr>
            </a:lvl4pPr>
            <a:lvl5pPr>
              <a:defRPr lang="en-GB" sz="2800">
                <a:solidFill>
                  <a:schemeClr val="tx1"/>
                </a:solidFill>
              </a:defRPr>
            </a:lvl5pPr>
          </a:lstStyle>
          <a:p>
            <a:pPr marL="182563" lvl="0" indent="-92075" defTabSz="1018824"/>
            <a:r>
              <a:rPr lang="en-US" dirty="0"/>
              <a:t> Click to edit Master text styles</a:t>
            </a:r>
          </a:p>
        </p:txBody>
      </p:sp>
      <p:sp>
        <p:nvSpPr>
          <p:cNvPr id="11" name="Rectangle 10"/>
          <p:cNvSpPr/>
          <p:nvPr userDrawn="1"/>
        </p:nvSpPr>
        <p:spPr>
          <a:xfrm>
            <a:off x="3781440" y="1906016"/>
            <a:ext cx="372218" cy="769441"/>
          </a:xfrm>
          <a:prstGeom prst="rect">
            <a:avLst/>
          </a:prstGeom>
        </p:spPr>
        <p:txBody>
          <a:bodyPr wrap="none">
            <a:spAutoFit/>
          </a:bodyPr>
          <a:lstStyle/>
          <a:p>
            <a:r>
              <a:rPr lang="en-GB" sz="4400" dirty="0">
                <a:solidFill>
                  <a:prstClr val="black"/>
                </a:solidFill>
              </a:rPr>
              <a:t>“</a:t>
            </a:r>
            <a:endParaRPr lang="en-GB" dirty="0">
              <a:solidFill>
                <a:prstClr val="black"/>
              </a:solidFill>
            </a:endParaRPr>
          </a:p>
        </p:txBody>
      </p:sp>
      <p:sp>
        <p:nvSpPr>
          <p:cNvPr id="14" name="Text Placeholder 13"/>
          <p:cNvSpPr>
            <a:spLocks noGrp="1"/>
          </p:cNvSpPr>
          <p:nvPr>
            <p:ph type="body" sz="quarter" idx="13" hasCustomPrompt="1"/>
          </p:nvPr>
        </p:nvSpPr>
        <p:spPr>
          <a:xfrm>
            <a:off x="3800918" y="5148783"/>
            <a:ext cx="5086800" cy="704850"/>
          </a:xfrm>
        </p:spPr>
        <p:txBody>
          <a:bodyPr/>
          <a:lstStyle>
            <a:lvl1pPr algn="r">
              <a:defRPr i="1" baseline="0"/>
            </a:lvl1pPr>
          </a:lstStyle>
          <a:p>
            <a:pPr lvl="0"/>
            <a:r>
              <a:rPr lang="en-US" dirty="0"/>
              <a:t>Click to add name</a:t>
            </a:r>
          </a:p>
        </p:txBody>
      </p:sp>
    </p:spTree>
    <p:extLst>
      <p:ext uri="{BB962C8B-B14F-4D97-AF65-F5344CB8AC3E}">
        <p14:creationId xmlns:p14="http://schemas.microsoft.com/office/powerpoint/2010/main" val="200766008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7_NoLogo_6 Up with Vertical Titles">
    <p:spTree>
      <p:nvGrpSpPr>
        <p:cNvPr id="1" name=""/>
        <p:cNvGrpSpPr/>
        <p:nvPr/>
      </p:nvGrpSpPr>
      <p:grpSpPr>
        <a:xfrm>
          <a:off x="0" y="0"/>
          <a:ext cx="0" cy="0"/>
          <a:chOff x="0" y="0"/>
          <a:chExt cx="0" cy="0"/>
        </a:xfrm>
      </p:grpSpPr>
      <p:sp>
        <p:nvSpPr>
          <p:cNvPr id="27" name="Content Placeholder 26"/>
          <p:cNvSpPr>
            <a:spLocks noGrp="1"/>
          </p:cNvSpPr>
          <p:nvPr>
            <p:ph sz="quarter" idx="13"/>
          </p:nvPr>
        </p:nvSpPr>
        <p:spPr>
          <a:xfrm>
            <a:off x="361544" y="2127188"/>
            <a:ext cx="3024000" cy="2331037"/>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28" name="Content Placeholder 26"/>
          <p:cNvSpPr>
            <a:spLocks noGrp="1"/>
          </p:cNvSpPr>
          <p:nvPr>
            <p:ph sz="quarter" idx="14"/>
          </p:nvPr>
        </p:nvSpPr>
        <p:spPr>
          <a:xfrm>
            <a:off x="3530287" y="2127188"/>
            <a:ext cx="3024000" cy="2331037"/>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31" name="Content Placeholder 26"/>
          <p:cNvSpPr>
            <a:spLocks noGrp="1"/>
          </p:cNvSpPr>
          <p:nvPr>
            <p:ph sz="quarter" idx="15"/>
          </p:nvPr>
        </p:nvSpPr>
        <p:spPr>
          <a:xfrm>
            <a:off x="6699031" y="2127188"/>
            <a:ext cx="3024000" cy="233103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Content Placeholder 12"/>
          <p:cNvSpPr>
            <a:spLocks noGrp="1"/>
          </p:cNvSpPr>
          <p:nvPr>
            <p:ph sz="quarter" idx="16"/>
          </p:nvPr>
        </p:nvSpPr>
        <p:spPr>
          <a:xfrm>
            <a:off x="360363" y="4624676"/>
            <a:ext cx="3024000" cy="23310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Content Placeholder 18"/>
          <p:cNvSpPr>
            <a:spLocks noGrp="1"/>
          </p:cNvSpPr>
          <p:nvPr>
            <p:ph sz="quarter" idx="17"/>
          </p:nvPr>
        </p:nvSpPr>
        <p:spPr>
          <a:xfrm>
            <a:off x="3529106" y="4624676"/>
            <a:ext cx="3024000" cy="2331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Content Placeholder 20"/>
          <p:cNvSpPr>
            <a:spLocks noGrp="1"/>
          </p:cNvSpPr>
          <p:nvPr>
            <p:ph sz="quarter" idx="18"/>
          </p:nvPr>
        </p:nvSpPr>
        <p:spPr>
          <a:xfrm>
            <a:off x="6697850" y="4624676"/>
            <a:ext cx="3024000" cy="2331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9"/>
          </p:nvPr>
        </p:nvSpPr>
        <p:spPr/>
        <p:txBody>
          <a:bodyPr/>
          <a:lstStyle>
            <a:lvl1pPr>
              <a:defRPr>
                <a:solidFill>
                  <a:schemeClr val="tx1"/>
                </a:solidFill>
              </a:defRPr>
            </a:lvl1pPr>
          </a:lstStyle>
          <a:p>
            <a:r>
              <a:rPr lang="en-GB"/>
              <a:t>Continuity of Care versus the Second Opinion: Evidence from the Opioid Crisis                                           Bobroske, Freeman, Scholtes, Huan ● 2018 CJBS</a:t>
            </a:r>
            <a:endParaRPr lang="en-GB" dirty="0"/>
          </a:p>
        </p:txBody>
      </p:sp>
      <p:sp>
        <p:nvSpPr>
          <p:cNvPr id="6" name="Slide Number Placeholder 5"/>
          <p:cNvSpPr>
            <a:spLocks noGrp="1"/>
          </p:cNvSpPr>
          <p:nvPr>
            <p:ph type="sldNum" sz="quarter" idx="20"/>
          </p:nvPr>
        </p:nvSpPr>
        <p:spPr/>
        <p:txBody>
          <a:bodyPr/>
          <a:lstStyle>
            <a:lvl1pPr>
              <a:defRPr>
                <a:solidFill>
                  <a:schemeClr val="tx1"/>
                </a:solidFill>
              </a:defRPr>
            </a:lvl1pPr>
          </a:lstStyle>
          <a:p>
            <a:fld id="{FEBD7F86-1881-4698-8703-FB80B0800997}" type="slidenum">
              <a:rPr lang="en-GB" smtClean="0"/>
              <a:pPr/>
              <a:t>‹#›</a:t>
            </a:fld>
            <a:endParaRPr lang="en-GB" dirty="0"/>
          </a:p>
        </p:txBody>
      </p:sp>
      <p:sp>
        <p:nvSpPr>
          <p:cNvPr id="3" name="Title 2"/>
          <p:cNvSpPr>
            <a:spLocks noGrp="1"/>
          </p:cNvSpPr>
          <p:nvPr>
            <p:ph type="title" hasCustomPrompt="1"/>
          </p:nvPr>
        </p:nvSpPr>
        <p:spPr/>
        <p:txBody>
          <a:bodyPr/>
          <a:lstStyle/>
          <a:p>
            <a:r>
              <a:rPr lang="en-US" dirty="0"/>
              <a:t>Click to add title</a:t>
            </a:r>
            <a:endParaRPr lang="en-GB" dirty="0"/>
          </a:p>
        </p:txBody>
      </p:sp>
      <p:sp>
        <p:nvSpPr>
          <p:cNvPr id="12" name="Pentagon 11"/>
          <p:cNvSpPr/>
          <p:nvPr userDrawn="1"/>
        </p:nvSpPr>
        <p:spPr>
          <a:xfrm>
            <a:off x="360363" y="1448940"/>
            <a:ext cx="3024000" cy="532259"/>
          </a:xfrm>
          <a:prstGeom prst="homePlate">
            <a:avLst>
              <a:gd name="adj" fmla="val 4865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prstClr val="white"/>
              </a:solidFill>
            </a:endParaRPr>
          </a:p>
        </p:txBody>
      </p:sp>
      <p:sp>
        <p:nvSpPr>
          <p:cNvPr id="16" name="Pentagon 15"/>
          <p:cNvSpPr/>
          <p:nvPr userDrawn="1"/>
        </p:nvSpPr>
        <p:spPr>
          <a:xfrm>
            <a:off x="3529106" y="1448940"/>
            <a:ext cx="3024000" cy="532259"/>
          </a:xfrm>
          <a:prstGeom prst="homePlate">
            <a:avLst>
              <a:gd name="adj" fmla="val 4865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prstClr val="white"/>
              </a:solidFill>
            </a:endParaRPr>
          </a:p>
        </p:txBody>
      </p:sp>
      <p:sp>
        <p:nvSpPr>
          <p:cNvPr id="17" name="Pentagon 16"/>
          <p:cNvSpPr/>
          <p:nvPr userDrawn="1"/>
        </p:nvSpPr>
        <p:spPr>
          <a:xfrm>
            <a:off x="6697850" y="1448940"/>
            <a:ext cx="3024000" cy="532259"/>
          </a:xfrm>
          <a:prstGeom prst="homePlate">
            <a:avLst>
              <a:gd name="adj" fmla="val 4865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prstClr val="white"/>
              </a:solidFill>
            </a:endParaRPr>
          </a:p>
        </p:txBody>
      </p:sp>
    </p:spTree>
    <p:extLst>
      <p:ext uri="{BB962C8B-B14F-4D97-AF65-F5344CB8AC3E}">
        <p14:creationId xmlns:p14="http://schemas.microsoft.com/office/powerpoint/2010/main" val="20901543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1" orient="horz" pos="2920">
          <p15:clr>
            <a:srgbClr val="FBAE40"/>
          </p15:clr>
        </p15:guide>
        <p15:guide id="2" orient="horz" pos="1248">
          <p15:clr>
            <a:srgbClr val="FBAE40"/>
          </p15:clr>
        </p15:guide>
        <p15:guide id="3" orient="horz" pos="1333">
          <p15:clr>
            <a:srgbClr val="FBAE40"/>
          </p15:clr>
        </p15:guide>
        <p15:guide id="4" orient="horz" pos="2807">
          <p15:clr>
            <a:srgbClr val="FBAE40"/>
          </p15:clr>
        </p15:guide>
        <p15:guide id="5" pos="2127">
          <p15:clr>
            <a:srgbClr val="FBAE40"/>
          </p15:clr>
        </p15:guide>
        <p15:guide id="6" pos="2212">
          <p15:clr>
            <a:srgbClr val="FBAE40"/>
          </p15:clr>
        </p15:guide>
        <p15:guide id="7" pos="4139">
          <p15:clr>
            <a:srgbClr val="FBAE40"/>
          </p15:clr>
        </p15:guide>
        <p15:guide id="8" pos="422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8_NoLogo_3 Up with Vertical Titles">
    <p:spTree>
      <p:nvGrpSpPr>
        <p:cNvPr id="1" name=""/>
        <p:cNvGrpSpPr/>
        <p:nvPr/>
      </p:nvGrpSpPr>
      <p:grpSpPr>
        <a:xfrm>
          <a:off x="0" y="0"/>
          <a:ext cx="0" cy="0"/>
          <a:chOff x="0" y="0"/>
          <a:chExt cx="0" cy="0"/>
        </a:xfrm>
      </p:grpSpPr>
      <p:sp>
        <p:nvSpPr>
          <p:cNvPr id="27" name="Content Placeholder 26"/>
          <p:cNvSpPr>
            <a:spLocks noGrp="1"/>
          </p:cNvSpPr>
          <p:nvPr>
            <p:ph sz="quarter" idx="13"/>
          </p:nvPr>
        </p:nvSpPr>
        <p:spPr>
          <a:xfrm>
            <a:off x="360363" y="2127188"/>
            <a:ext cx="3024000" cy="20495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8" name="Content Placeholder 26"/>
          <p:cNvSpPr>
            <a:spLocks noGrp="1"/>
          </p:cNvSpPr>
          <p:nvPr>
            <p:ph sz="quarter" idx="14"/>
          </p:nvPr>
        </p:nvSpPr>
        <p:spPr>
          <a:xfrm>
            <a:off x="3529106" y="2127188"/>
            <a:ext cx="3024000" cy="2049525"/>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31" name="Content Placeholder 26"/>
          <p:cNvSpPr>
            <a:spLocks noGrp="1"/>
          </p:cNvSpPr>
          <p:nvPr>
            <p:ph sz="quarter" idx="15"/>
          </p:nvPr>
        </p:nvSpPr>
        <p:spPr>
          <a:xfrm>
            <a:off x="6697850" y="2127188"/>
            <a:ext cx="3024000" cy="20495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5" name="Footer Placeholder 4"/>
          <p:cNvSpPr>
            <a:spLocks noGrp="1"/>
          </p:cNvSpPr>
          <p:nvPr>
            <p:ph type="ftr" sz="quarter" idx="19"/>
          </p:nvPr>
        </p:nvSpPr>
        <p:spPr/>
        <p:txBody>
          <a:bodyPr/>
          <a:lstStyle>
            <a:lvl1pPr>
              <a:defRPr>
                <a:solidFill>
                  <a:schemeClr val="tx1"/>
                </a:solidFill>
              </a:defRPr>
            </a:lvl1pPr>
          </a:lstStyle>
          <a:p>
            <a:r>
              <a:rPr lang="en-GB"/>
              <a:t>Continuity of Care versus the Second Opinion: Evidence from the Opioid Crisis                                           Bobroske, Freeman, Scholtes, Huan ● 2018 CJBS</a:t>
            </a:r>
            <a:endParaRPr lang="en-GB" dirty="0"/>
          </a:p>
        </p:txBody>
      </p:sp>
      <p:sp>
        <p:nvSpPr>
          <p:cNvPr id="6" name="Slide Number Placeholder 5"/>
          <p:cNvSpPr>
            <a:spLocks noGrp="1"/>
          </p:cNvSpPr>
          <p:nvPr>
            <p:ph type="sldNum" sz="quarter" idx="20"/>
          </p:nvPr>
        </p:nvSpPr>
        <p:spPr/>
        <p:txBody>
          <a:bodyPr/>
          <a:lstStyle>
            <a:lvl1pPr>
              <a:defRPr>
                <a:solidFill>
                  <a:schemeClr val="tx1"/>
                </a:solidFill>
              </a:defRPr>
            </a:lvl1pPr>
          </a:lstStyle>
          <a:p>
            <a:fld id="{FEBD7F86-1881-4698-8703-FB80B0800997}" type="slidenum">
              <a:rPr lang="en-GB" smtClean="0"/>
              <a:pPr/>
              <a:t>‹#›</a:t>
            </a:fld>
            <a:endParaRPr lang="en-GB" dirty="0"/>
          </a:p>
        </p:txBody>
      </p:sp>
      <p:sp>
        <p:nvSpPr>
          <p:cNvPr id="3" name="Title 2"/>
          <p:cNvSpPr>
            <a:spLocks noGrp="1"/>
          </p:cNvSpPr>
          <p:nvPr>
            <p:ph type="title" hasCustomPrompt="1"/>
          </p:nvPr>
        </p:nvSpPr>
        <p:spPr/>
        <p:txBody>
          <a:bodyPr/>
          <a:lstStyle/>
          <a:p>
            <a:r>
              <a:rPr lang="en-US" dirty="0"/>
              <a:t>Click to add title</a:t>
            </a:r>
            <a:endParaRPr lang="en-GB" dirty="0"/>
          </a:p>
        </p:txBody>
      </p:sp>
      <p:sp>
        <p:nvSpPr>
          <p:cNvPr id="12" name="Pentagon 11"/>
          <p:cNvSpPr/>
          <p:nvPr userDrawn="1"/>
        </p:nvSpPr>
        <p:spPr>
          <a:xfrm>
            <a:off x="360363" y="1448940"/>
            <a:ext cx="3024000" cy="532259"/>
          </a:xfrm>
          <a:prstGeom prst="homePlate">
            <a:avLst>
              <a:gd name="adj" fmla="val 4865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prstClr val="white"/>
              </a:solidFill>
            </a:endParaRPr>
          </a:p>
        </p:txBody>
      </p:sp>
      <p:sp>
        <p:nvSpPr>
          <p:cNvPr id="16" name="Pentagon 15"/>
          <p:cNvSpPr/>
          <p:nvPr userDrawn="1"/>
        </p:nvSpPr>
        <p:spPr>
          <a:xfrm>
            <a:off x="3529106" y="1448940"/>
            <a:ext cx="3024000" cy="532259"/>
          </a:xfrm>
          <a:prstGeom prst="homePlate">
            <a:avLst>
              <a:gd name="adj" fmla="val 4865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prstClr val="white"/>
              </a:solidFill>
            </a:endParaRPr>
          </a:p>
        </p:txBody>
      </p:sp>
      <p:sp>
        <p:nvSpPr>
          <p:cNvPr id="17" name="Pentagon 16"/>
          <p:cNvSpPr/>
          <p:nvPr userDrawn="1"/>
        </p:nvSpPr>
        <p:spPr>
          <a:xfrm>
            <a:off x="6697850" y="1448940"/>
            <a:ext cx="3024000" cy="532259"/>
          </a:xfrm>
          <a:prstGeom prst="homePlate">
            <a:avLst>
              <a:gd name="adj" fmla="val 4865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prstClr val="white"/>
              </a:solidFill>
            </a:endParaRPr>
          </a:p>
        </p:txBody>
      </p:sp>
    </p:spTree>
    <p:extLst>
      <p:ext uri="{BB962C8B-B14F-4D97-AF65-F5344CB8AC3E}">
        <p14:creationId xmlns:p14="http://schemas.microsoft.com/office/powerpoint/2010/main" val="41118838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1" orient="horz" pos="2631">
          <p15:clr>
            <a:srgbClr val="FBAE40"/>
          </p15:clr>
        </p15:guide>
        <p15:guide id="2" pos="2127">
          <p15:clr>
            <a:srgbClr val="FBAE40"/>
          </p15:clr>
        </p15:guide>
        <p15:guide id="3" pos="2212">
          <p15:clr>
            <a:srgbClr val="FBAE40"/>
          </p15:clr>
        </p15:guide>
        <p15:guide id="4" pos="4139">
          <p15:clr>
            <a:srgbClr val="FBAE40"/>
          </p15:clr>
        </p15:guide>
        <p15:guide id="5" pos="4224">
          <p15:clr>
            <a:srgbClr val="FBAE40"/>
          </p15:clr>
        </p15:guide>
        <p15:guide id="6" orient="horz" pos="1248">
          <p15:clr>
            <a:srgbClr val="FBAE40"/>
          </p15:clr>
        </p15:guide>
        <p15:guide id="7" orient="horz" pos="133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6_Content: Two">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369526" y="1439863"/>
            <a:ext cx="4581888" cy="495141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1" name="Content Placeholder 26"/>
          <p:cNvSpPr>
            <a:spLocks noGrp="1"/>
          </p:cNvSpPr>
          <p:nvPr>
            <p:ph sz="quarter" idx="15"/>
          </p:nvPr>
        </p:nvSpPr>
        <p:spPr>
          <a:xfrm>
            <a:off x="5142953" y="1439863"/>
            <a:ext cx="4581886" cy="495141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7"/>
          </p:nvPr>
        </p:nvSpPr>
        <p:spPr>
          <a:xfrm>
            <a:off x="8041481" y="7226504"/>
            <a:ext cx="1680369" cy="148260"/>
          </a:xfrm>
        </p:spPr>
        <p:txBody>
          <a:bodyPr/>
          <a:lstStyle/>
          <a:p>
            <a:fld id="{FEBD7F86-1881-4698-8703-FB80B0800997}" type="slidenum">
              <a:rPr lang="en-GB" smtClean="0"/>
              <a:pPr/>
              <a:t>‹#›</a:t>
            </a:fld>
            <a:endParaRPr lang="en-GB" dirty="0"/>
          </a:p>
        </p:txBody>
      </p:sp>
      <p:sp>
        <p:nvSpPr>
          <p:cNvPr id="3" name="Title 2"/>
          <p:cNvSpPr>
            <a:spLocks noGrp="1"/>
          </p:cNvSpPr>
          <p:nvPr>
            <p:ph type="title"/>
          </p:nvPr>
        </p:nvSpPr>
        <p:spPr/>
        <p:txBody>
          <a:bodyPr/>
          <a:lstStyle/>
          <a:p>
            <a:r>
              <a:rPr lang="en-US"/>
              <a:t>Click to edit Master title style</a:t>
            </a:r>
            <a:endParaRPr lang="en-GB" dirty="0"/>
          </a:p>
        </p:txBody>
      </p:sp>
      <p:sp>
        <p:nvSpPr>
          <p:cNvPr id="9" name="Footer Placeholder 4">
            <a:extLst>
              <a:ext uri="{FF2B5EF4-FFF2-40B4-BE49-F238E27FC236}">
                <a16:creationId xmlns:a16="http://schemas.microsoft.com/office/drawing/2014/main" id="{F5B750AF-B9F0-3B43-89B5-4AEB78458FAB}"/>
              </a:ext>
            </a:extLst>
          </p:cNvPr>
          <p:cNvSpPr>
            <a:spLocks noGrp="1"/>
          </p:cNvSpPr>
          <p:nvPr>
            <p:ph type="ftr" sz="quarter" idx="3"/>
          </p:nvPr>
        </p:nvSpPr>
        <p:spPr>
          <a:xfrm>
            <a:off x="2746850" y="7006920"/>
            <a:ext cx="4589256" cy="215444"/>
          </a:xfrm>
          <a:prstGeom prst="rect">
            <a:avLst/>
          </a:prstGeom>
        </p:spPr>
        <p:txBody>
          <a:bodyPr vert="horz" wrap="square" lIns="0" tIns="0" rIns="0" bIns="0" anchor="b" anchorCtr="0">
            <a:spAutoFit/>
          </a:bodyPr>
          <a:lstStyle>
            <a:lvl1pPr algn="ctr">
              <a:defRPr sz="700">
                <a:solidFill>
                  <a:schemeClr val="tx1"/>
                </a:solidFill>
                <a:latin typeface="Arial" pitchFamily="34" charset="0"/>
                <a:cs typeface="Arial" pitchFamily="34" charset="0"/>
              </a:defRPr>
            </a:lvl1pPr>
          </a:lstStyle>
          <a:p>
            <a:r>
              <a:rPr lang="en-GB" dirty="0"/>
              <a:t>Curbing the Opioid Crisis</a:t>
            </a:r>
          </a:p>
          <a:p>
            <a:r>
              <a:rPr lang="en-GB" dirty="0" err="1"/>
              <a:t>Bobroske</a:t>
            </a:r>
            <a:r>
              <a:rPr lang="en-GB" dirty="0"/>
              <a:t>, Freeman, </a:t>
            </a:r>
            <a:r>
              <a:rPr lang="en-GB" dirty="0" err="1"/>
              <a:t>Scholtes</a:t>
            </a:r>
            <a:r>
              <a:rPr lang="en-GB" dirty="0"/>
              <a:t>, Huan ● 2019 HK POMS</a:t>
            </a:r>
          </a:p>
        </p:txBody>
      </p:sp>
    </p:spTree>
    <p:extLst>
      <p:ext uri="{BB962C8B-B14F-4D97-AF65-F5344CB8AC3E}">
        <p14:creationId xmlns:p14="http://schemas.microsoft.com/office/powerpoint/2010/main" val="22535911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1" pos="227" userDrawn="1">
          <p15:clr>
            <a:srgbClr val="FBAE40"/>
          </p15:clr>
        </p15:guide>
        <p15:guide id="2" pos="3119" userDrawn="1">
          <p15:clr>
            <a:srgbClr val="FBAE40"/>
          </p15:clr>
        </p15:guide>
        <p15:guide id="3" pos="3232" userDrawn="1">
          <p15:clr>
            <a:srgbClr val="FBAE40"/>
          </p15:clr>
        </p15:guide>
        <p15:guide id="4" pos="6124" userDrawn="1">
          <p15:clr>
            <a:srgbClr val="FBAE40"/>
          </p15:clr>
        </p15:guide>
        <p15:guide id="6" orient="horz" pos="794" userDrawn="1">
          <p15:clr>
            <a:srgbClr val="FBAE40"/>
          </p15:clr>
        </p15:guide>
        <p15:guide id="7" orient="horz" pos="4026"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9_NoLogo_3 Up (10.5 pt)">
    <p:spTree>
      <p:nvGrpSpPr>
        <p:cNvPr id="1" name=""/>
        <p:cNvGrpSpPr/>
        <p:nvPr/>
      </p:nvGrpSpPr>
      <p:grpSpPr>
        <a:xfrm>
          <a:off x="0" y="0"/>
          <a:ext cx="0" cy="0"/>
          <a:chOff x="0" y="0"/>
          <a:chExt cx="0" cy="0"/>
        </a:xfrm>
      </p:grpSpPr>
      <p:sp>
        <p:nvSpPr>
          <p:cNvPr id="27" name="Content Placeholder 26"/>
          <p:cNvSpPr>
            <a:spLocks noGrp="1"/>
          </p:cNvSpPr>
          <p:nvPr>
            <p:ph sz="quarter" idx="13"/>
          </p:nvPr>
        </p:nvSpPr>
        <p:spPr>
          <a:xfrm>
            <a:off x="360363" y="2127188"/>
            <a:ext cx="3024000" cy="4821300"/>
          </a:xfrm>
        </p:spPr>
        <p:txBody>
          <a:bodyPr>
            <a:normAutofit/>
          </a:bodyPr>
          <a:lstStyle>
            <a:lvl1pPr>
              <a:defRPr sz="1050"/>
            </a:lvl1pPr>
            <a:lvl2pPr>
              <a:defRPr sz="1050"/>
            </a:lvl2pPr>
            <a:lvl3pPr>
              <a:defRPr sz="1050"/>
            </a:lvl3pPr>
            <a:lvl4pPr>
              <a:defRPr sz="1050"/>
            </a:lvl4pPr>
            <a:lvl5pPr>
              <a:defRPr sz="105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28" name="Content Placeholder 26"/>
          <p:cNvSpPr>
            <a:spLocks noGrp="1"/>
          </p:cNvSpPr>
          <p:nvPr>
            <p:ph sz="quarter" idx="14"/>
          </p:nvPr>
        </p:nvSpPr>
        <p:spPr>
          <a:xfrm>
            <a:off x="3529106" y="2127188"/>
            <a:ext cx="3024000" cy="4821300"/>
          </a:xfrm>
        </p:spPr>
        <p:txBody>
          <a:bodyPr>
            <a:normAutofit/>
          </a:bodyPr>
          <a:lstStyle>
            <a:lvl1pPr>
              <a:defRPr sz="1050"/>
            </a:lvl1pPr>
            <a:lvl2pPr>
              <a:defRPr sz="1050"/>
            </a:lvl2pPr>
            <a:lvl3pPr>
              <a:defRPr sz="1050"/>
            </a:lvl3pPr>
            <a:lvl4pPr>
              <a:defRPr sz="1050"/>
            </a:lvl4pPr>
            <a:lvl5pPr>
              <a:defRPr sz="105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31" name="Content Placeholder 26"/>
          <p:cNvSpPr>
            <a:spLocks noGrp="1"/>
          </p:cNvSpPr>
          <p:nvPr>
            <p:ph sz="quarter" idx="15"/>
          </p:nvPr>
        </p:nvSpPr>
        <p:spPr>
          <a:xfrm>
            <a:off x="6697850" y="2127188"/>
            <a:ext cx="3024000" cy="4821300"/>
          </a:xfrm>
        </p:spPr>
        <p:txBody>
          <a:bodyPr>
            <a:normAutofit/>
          </a:bodyPr>
          <a:lstStyle>
            <a:lvl1pPr>
              <a:defRPr sz="1050"/>
            </a:lvl1pPr>
            <a:lvl2pPr>
              <a:defRPr sz="1050"/>
            </a:lvl2pPr>
            <a:lvl3pPr>
              <a:defRPr sz="1050"/>
            </a:lvl3pPr>
            <a:lvl4pPr>
              <a:defRPr sz="1050"/>
            </a:lvl4pPr>
            <a:lvl5pPr>
              <a:defRPr sz="105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5" name="Footer Placeholder 4"/>
          <p:cNvSpPr>
            <a:spLocks noGrp="1"/>
          </p:cNvSpPr>
          <p:nvPr>
            <p:ph type="ftr" sz="quarter" idx="19"/>
          </p:nvPr>
        </p:nvSpPr>
        <p:spPr/>
        <p:txBody>
          <a:bodyPr/>
          <a:lstStyle>
            <a:lvl1pPr>
              <a:defRPr>
                <a:solidFill>
                  <a:schemeClr val="tx1"/>
                </a:solidFill>
              </a:defRPr>
            </a:lvl1pPr>
          </a:lstStyle>
          <a:p>
            <a:r>
              <a:rPr lang="en-GB"/>
              <a:t>Continuity of Care versus the Second Opinion: Evidence from the Opioid Crisis                                           Bobroske, Freeman, Scholtes, Huan ● 2018 CJBS</a:t>
            </a:r>
            <a:endParaRPr lang="en-GB" dirty="0"/>
          </a:p>
        </p:txBody>
      </p:sp>
      <p:sp>
        <p:nvSpPr>
          <p:cNvPr id="6" name="Slide Number Placeholder 5"/>
          <p:cNvSpPr>
            <a:spLocks noGrp="1"/>
          </p:cNvSpPr>
          <p:nvPr>
            <p:ph type="sldNum" sz="quarter" idx="20"/>
          </p:nvPr>
        </p:nvSpPr>
        <p:spPr/>
        <p:txBody>
          <a:bodyPr/>
          <a:lstStyle>
            <a:lvl1pPr>
              <a:defRPr>
                <a:solidFill>
                  <a:schemeClr val="tx1"/>
                </a:solidFill>
              </a:defRPr>
            </a:lvl1pPr>
          </a:lstStyle>
          <a:p>
            <a:fld id="{FEBD7F86-1881-4698-8703-FB80B0800997}" type="slidenum">
              <a:rPr lang="en-GB" smtClean="0"/>
              <a:pPr/>
              <a:t>‹#›</a:t>
            </a:fld>
            <a:endParaRPr lang="en-GB" dirty="0"/>
          </a:p>
        </p:txBody>
      </p:sp>
      <p:sp>
        <p:nvSpPr>
          <p:cNvPr id="3" name="Title 2"/>
          <p:cNvSpPr>
            <a:spLocks noGrp="1"/>
          </p:cNvSpPr>
          <p:nvPr>
            <p:ph type="title" hasCustomPrompt="1"/>
          </p:nvPr>
        </p:nvSpPr>
        <p:spPr/>
        <p:txBody>
          <a:bodyPr/>
          <a:lstStyle/>
          <a:p>
            <a:r>
              <a:rPr lang="en-US" dirty="0"/>
              <a:t>Click to add title</a:t>
            </a:r>
            <a:endParaRPr lang="en-GB" dirty="0"/>
          </a:p>
        </p:txBody>
      </p:sp>
      <p:sp>
        <p:nvSpPr>
          <p:cNvPr id="12" name="Pentagon 11"/>
          <p:cNvSpPr/>
          <p:nvPr userDrawn="1"/>
        </p:nvSpPr>
        <p:spPr>
          <a:xfrm>
            <a:off x="360363" y="1448940"/>
            <a:ext cx="3024000" cy="532259"/>
          </a:xfrm>
          <a:prstGeom prst="homePlate">
            <a:avLst>
              <a:gd name="adj" fmla="val 4865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prstClr val="white"/>
              </a:solidFill>
            </a:endParaRPr>
          </a:p>
        </p:txBody>
      </p:sp>
      <p:sp>
        <p:nvSpPr>
          <p:cNvPr id="16" name="Pentagon 15"/>
          <p:cNvSpPr/>
          <p:nvPr userDrawn="1"/>
        </p:nvSpPr>
        <p:spPr>
          <a:xfrm>
            <a:off x="3529106" y="1448940"/>
            <a:ext cx="3024000" cy="532259"/>
          </a:xfrm>
          <a:prstGeom prst="homePlate">
            <a:avLst>
              <a:gd name="adj" fmla="val 4865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prstClr val="white"/>
              </a:solidFill>
            </a:endParaRPr>
          </a:p>
        </p:txBody>
      </p:sp>
      <p:sp>
        <p:nvSpPr>
          <p:cNvPr id="17" name="Pentagon 16"/>
          <p:cNvSpPr/>
          <p:nvPr userDrawn="1"/>
        </p:nvSpPr>
        <p:spPr>
          <a:xfrm>
            <a:off x="6697850" y="1448940"/>
            <a:ext cx="3024000" cy="532259"/>
          </a:xfrm>
          <a:prstGeom prst="homePlate">
            <a:avLst>
              <a:gd name="adj" fmla="val 4865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prstClr val="white"/>
              </a:solidFill>
            </a:endParaRPr>
          </a:p>
        </p:txBody>
      </p:sp>
    </p:spTree>
    <p:extLst>
      <p:ext uri="{BB962C8B-B14F-4D97-AF65-F5344CB8AC3E}">
        <p14:creationId xmlns:p14="http://schemas.microsoft.com/office/powerpoint/2010/main" val="32845436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1" orient="horz" pos="1333">
          <p15:clr>
            <a:srgbClr val="FBAE40"/>
          </p15:clr>
        </p15:guide>
        <p15:guide id="2" orient="horz" pos="1248">
          <p15:clr>
            <a:srgbClr val="FBAE40"/>
          </p15:clr>
        </p15:guide>
        <p15:guide id="3" pos="2127">
          <p15:clr>
            <a:srgbClr val="FBAE40"/>
          </p15:clr>
        </p15:guide>
        <p15:guide id="4" pos="2212">
          <p15:clr>
            <a:srgbClr val="FBAE40"/>
          </p15:clr>
        </p15:guide>
        <p15:guide id="5" pos="4139">
          <p15:clr>
            <a:srgbClr val="FBAE40"/>
          </p15:clr>
        </p15:guide>
        <p15:guide id="6" pos="4224">
          <p15:clr>
            <a:srgbClr val="FBAE40"/>
          </p15:clr>
        </p15:guide>
        <p15:guide id="7" pos="6124">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0_NoLogo_6 Up pictures with text">
    <p:spTree>
      <p:nvGrpSpPr>
        <p:cNvPr id="1" name=""/>
        <p:cNvGrpSpPr/>
        <p:nvPr/>
      </p:nvGrpSpPr>
      <p:grpSpPr>
        <a:xfrm>
          <a:off x="0" y="0"/>
          <a:ext cx="0" cy="0"/>
          <a:chOff x="0" y="0"/>
          <a:chExt cx="0" cy="0"/>
        </a:xfrm>
      </p:grpSpPr>
      <p:sp>
        <p:nvSpPr>
          <p:cNvPr id="6" name="Picture Placeholder 5"/>
          <p:cNvSpPr>
            <a:spLocks noGrp="1"/>
          </p:cNvSpPr>
          <p:nvPr>
            <p:ph type="pic" sz="quarter" idx="19"/>
          </p:nvPr>
        </p:nvSpPr>
        <p:spPr>
          <a:xfrm>
            <a:off x="360362" y="1439863"/>
            <a:ext cx="1584325" cy="1584325"/>
          </a:xfrm>
        </p:spPr>
        <p:txBody>
          <a:bodyPr anchor="ctr"/>
          <a:lstStyle>
            <a:lvl1pPr algn="ctr">
              <a:defRPr/>
            </a:lvl1pPr>
          </a:lstStyle>
          <a:p>
            <a:endParaRPr lang="en-GB" dirty="0"/>
          </a:p>
        </p:txBody>
      </p:sp>
      <p:sp>
        <p:nvSpPr>
          <p:cNvPr id="31" name="Content Placeholder 26"/>
          <p:cNvSpPr>
            <a:spLocks noGrp="1"/>
          </p:cNvSpPr>
          <p:nvPr>
            <p:ph sz="quarter" idx="15"/>
          </p:nvPr>
        </p:nvSpPr>
        <p:spPr>
          <a:xfrm>
            <a:off x="2064215" y="1439863"/>
            <a:ext cx="2942769" cy="1584325"/>
          </a:xfrm>
        </p:spPr>
        <p:txBody>
          <a:bodyPr>
            <a:normAutofit/>
          </a:bodyPr>
          <a:lstStyle>
            <a:lvl1pPr>
              <a:defRPr sz="1600" baseline="0"/>
            </a:lvl1pPr>
          </a:lstStyle>
          <a:p>
            <a:pPr lvl="0"/>
            <a:r>
              <a:rPr lang="en-US" noProof="1"/>
              <a:t>Click to edit Master text styles</a:t>
            </a:r>
          </a:p>
        </p:txBody>
      </p:sp>
      <p:sp>
        <p:nvSpPr>
          <p:cNvPr id="2" name="Footer Placeholder 1"/>
          <p:cNvSpPr>
            <a:spLocks noGrp="1"/>
          </p:cNvSpPr>
          <p:nvPr>
            <p:ph type="ftr" sz="quarter" idx="17"/>
          </p:nvPr>
        </p:nvSpPr>
        <p:spPr/>
        <p:txBody>
          <a:bodyPr/>
          <a:lstStyle>
            <a:lvl1pPr>
              <a:defRPr>
                <a:solidFill>
                  <a:schemeClr val="tx1"/>
                </a:solidFill>
              </a:defRPr>
            </a:lvl1pPr>
          </a:lstStyle>
          <a:p>
            <a:r>
              <a:rPr lang="en-GB"/>
              <a:t>Continuity of Care versus the Second Opinion: Evidence from the Opioid Crisis                                           Bobroske, Freeman, Scholtes, Huan ● 2018 CJBS</a:t>
            </a:r>
            <a:endParaRPr lang="en-GB" dirty="0"/>
          </a:p>
        </p:txBody>
      </p:sp>
      <p:sp>
        <p:nvSpPr>
          <p:cNvPr id="4" name="Slide Number Placeholder 3"/>
          <p:cNvSpPr>
            <a:spLocks noGrp="1"/>
          </p:cNvSpPr>
          <p:nvPr>
            <p:ph type="sldNum" sz="quarter" idx="18"/>
          </p:nvPr>
        </p:nvSpPr>
        <p:spPr/>
        <p:txBody>
          <a:bodyPr/>
          <a:lstStyle>
            <a:lvl1pPr>
              <a:defRPr>
                <a:solidFill>
                  <a:schemeClr val="tx1"/>
                </a:solidFill>
              </a:defRPr>
            </a:lvl1pPr>
          </a:lstStyle>
          <a:p>
            <a:fld id="{FEBD7F86-1881-4698-8703-FB80B0800997}" type="slidenum">
              <a:rPr lang="en-GB" smtClean="0"/>
              <a:pPr/>
              <a:t>‹#›</a:t>
            </a:fld>
            <a:endParaRPr lang="en-GB" dirty="0"/>
          </a:p>
        </p:txBody>
      </p:sp>
      <p:sp>
        <p:nvSpPr>
          <p:cNvPr id="7" name="TextBox 6"/>
          <p:cNvSpPr txBox="1"/>
          <p:nvPr userDrawn="1"/>
        </p:nvSpPr>
        <p:spPr>
          <a:xfrm>
            <a:off x="271106" y="4284663"/>
            <a:ext cx="914400" cy="914400"/>
          </a:xfrm>
          <a:prstGeom prst="rect">
            <a:avLst/>
          </a:prstGeom>
          <a:noFill/>
        </p:spPr>
        <p:txBody>
          <a:bodyPr wrap="none" lIns="0" tIns="0" rIns="0" bIns="0" rtlCol="0">
            <a:noAutofit/>
          </a:bodyPr>
          <a:lstStyle/>
          <a:p>
            <a:pPr>
              <a:spcAft>
                <a:spcPts val="900"/>
              </a:spcAft>
            </a:pPr>
            <a:endParaRPr lang="en-GB" dirty="0">
              <a:solidFill>
                <a:prstClr val="black"/>
              </a:solidFill>
            </a:endParaRPr>
          </a:p>
        </p:txBody>
      </p:sp>
      <p:sp>
        <p:nvSpPr>
          <p:cNvPr id="11" name="Picture Placeholder 5"/>
          <p:cNvSpPr>
            <a:spLocks noGrp="1"/>
          </p:cNvSpPr>
          <p:nvPr>
            <p:ph type="pic" sz="quarter" idx="20"/>
          </p:nvPr>
        </p:nvSpPr>
        <p:spPr>
          <a:xfrm>
            <a:off x="360362" y="3402013"/>
            <a:ext cx="1584325" cy="1584325"/>
          </a:xfrm>
        </p:spPr>
        <p:txBody>
          <a:bodyPr anchor="ctr"/>
          <a:lstStyle>
            <a:lvl1pPr algn="ctr">
              <a:defRPr/>
            </a:lvl1pPr>
          </a:lstStyle>
          <a:p>
            <a:endParaRPr lang="en-GB" dirty="0"/>
          </a:p>
        </p:txBody>
      </p:sp>
      <p:sp>
        <p:nvSpPr>
          <p:cNvPr id="13" name="Content Placeholder 26"/>
          <p:cNvSpPr>
            <a:spLocks noGrp="1"/>
          </p:cNvSpPr>
          <p:nvPr>
            <p:ph sz="quarter" idx="21"/>
          </p:nvPr>
        </p:nvSpPr>
        <p:spPr>
          <a:xfrm>
            <a:off x="2064215" y="3402013"/>
            <a:ext cx="2942769" cy="1584325"/>
          </a:xfrm>
        </p:spPr>
        <p:txBody>
          <a:bodyPr>
            <a:normAutofit/>
          </a:bodyPr>
          <a:lstStyle>
            <a:lvl1pPr>
              <a:defRPr sz="1600" baseline="0"/>
            </a:lvl1pPr>
          </a:lstStyle>
          <a:p>
            <a:pPr lvl="0"/>
            <a:r>
              <a:rPr lang="en-US" noProof="1"/>
              <a:t>Click to edit Master text styles</a:t>
            </a:r>
          </a:p>
        </p:txBody>
      </p:sp>
      <p:sp>
        <p:nvSpPr>
          <p:cNvPr id="14" name="Picture Placeholder 5"/>
          <p:cNvSpPr>
            <a:spLocks noGrp="1"/>
          </p:cNvSpPr>
          <p:nvPr>
            <p:ph type="pic" sz="quarter" idx="22"/>
          </p:nvPr>
        </p:nvSpPr>
        <p:spPr>
          <a:xfrm>
            <a:off x="360362" y="5364163"/>
            <a:ext cx="1584325" cy="1584325"/>
          </a:xfrm>
        </p:spPr>
        <p:txBody>
          <a:bodyPr anchor="ctr"/>
          <a:lstStyle>
            <a:lvl1pPr algn="ctr">
              <a:defRPr/>
            </a:lvl1pPr>
          </a:lstStyle>
          <a:p>
            <a:endParaRPr lang="en-GB"/>
          </a:p>
        </p:txBody>
      </p:sp>
      <p:sp>
        <p:nvSpPr>
          <p:cNvPr id="15" name="Content Placeholder 26"/>
          <p:cNvSpPr>
            <a:spLocks noGrp="1"/>
          </p:cNvSpPr>
          <p:nvPr>
            <p:ph sz="quarter" idx="23"/>
          </p:nvPr>
        </p:nvSpPr>
        <p:spPr>
          <a:xfrm>
            <a:off x="2064215" y="5364163"/>
            <a:ext cx="2942769" cy="1584325"/>
          </a:xfrm>
        </p:spPr>
        <p:txBody>
          <a:bodyPr>
            <a:normAutofit/>
          </a:bodyPr>
          <a:lstStyle>
            <a:lvl1pPr>
              <a:defRPr sz="1600" baseline="0"/>
            </a:lvl1pPr>
          </a:lstStyle>
          <a:p>
            <a:pPr lvl="0"/>
            <a:r>
              <a:rPr lang="en-US" noProof="1"/>
              <a:t>Click to edit Master text styles</a:t>
            </a:r>
          </a:p>
        </p:txBody>
      </p:sp>
      <p:sp>
        <p:nvSpPr>
          <p:cNvPr id="16" name="Picture Placeholder 5"/>
          <p:cNvSpPr>
            <a:spLocks noGrp="1"/>
          </p:cNvSpPr>
          <p:nvPr>
            <p:ph type="pic" sz="quarter" idx="24"/>
          </p:nvPr>
        </p:nvSpPr>
        <p:spPr>
          <a:xfrm>
            <a:off x="5126512" y="1439863"/>
            <a:ext cx="1584325" cy="1584325"/>
          </a:xfrm>
        </p:spPr>
        <p:txBody>
          <a:bodyPr anchor="ctr"/>
          <a:lstStyle>
            <a:lvl1pPr algn="ctr">
              <a:defRPr/>
            </a:lvl1pPr>
          </a:lstStyle>
          <a:p>
            <a:endParaRPr lang="en-GB"/>
          </a:p>
        </p:txBody>
      </p:sp>
      <p:sp>
        <p:nvSpPr>
          <p:cNvPr id="18" name="Content Placeholder 26"/>
          <p:cNvSpPr>
            <a:spLocks noGrp="1"/>
          </p:cNvSpPr>
          <p:nvPr>
            <p:ph sz="quarter" idx="25"/>
          </p:nvPr>
        </p:nvSpPr>
        <p:spPr>
          <a:xfrm>
            <a:off x="6782731" y="1439863"/>
            <a:ext cx="2942769" cy="1584325"/>
          </a:xfrm>
        </p:spPr>
        <p:txBody>
          <a:bodyPr>
            <a:normAutofit/>
          </a:bodyPr>
          <a:lstStyle>
            <a:lvl1pPr>
              <a:defRPr sz="1600" baseline="0"/>
            </a:lvl1pPr>
          </a:lstStyle>
          <a:p>
            <a:pPr lvl="0"/>
            <a:r>
              <a:rPr lang="en-US" noProof="1"/>
              <a:t>Click to edit Master text styles</a:t>
            </a:r>
          </a:p>
        </p:txBody>
      </p:sp>
      <p:sp>
        <p:nvSpPr>
          <p:cNvPr id="19" name="Picture Placeholder 5"/>
          <p:cNvSpPr>
            <a:spLocks noGrp="1"/>
          </p:cNvSpPr>
          <p:nvPr>
            <p:ph type="pic" sz="quarter" idx="26"/>
          </p:nvPr>
        </p:nvSpPr>
        <p:spPr>
          <a:xfrm>
            <a:off x="5126512" y="3402013"/>
            <a:ext cx="1584325" cy="1584325"/>
          </a:xfrm>
        </p:spPr>
        <p:txBody>
          <a:bodyPr anchor="ctr"/>
          <a:lstStyle>
            <a:lvl1pPr algn="ctr">
              <a:defRPr/>
            </a:lvl1pPr>
          </a:lstStyle>
          <a:p>
            <a:endParaRPr lang="en-GB"/>
          </a:p>
        </p:txBody>
      </p:sp>
      <p:sp>
        <p:nvSpPr>
          <p:cNvPr id="20" name="Content Placeholder 26"/>
          <p:cNvSpPr>
            <a:spLocks noGrp="1"/>
          </p:cNvSpPr>
          <p:nvPr>
            <p:ph sz="quarter" idx="27"/>
          </p:nvPr>
        </p:nvSpPr>
        <p:spPr>
          <a:xfrm>
            <a:off x="6782731" y="3402013"/>
            <a:ext cx="2942769" cy="1584325"/>
          </a:xfrm>
        </p:spPr>
        <p:txBody>
          <a:bodyPr>
            <a:normAutofit/>
          </a:bodyPr>
          <a:lstStyle>
            <a:lvl1pPr>
              <a:defRPr sz="1600" baseline="0"/>
            </a:lvl1pPr>
          </a:lstStyle>
          <a:p>
            <a:pPr lvl="0"/>
            <a:r>
              <a:rPr lang="en-US" noProof="1"/>
              <a:t>Click to edit Master text styles</a:t>
            </a:r>
          </a:p>
        </p:txBody>
      </p:sp>
      <p:sp>
        <p:nvSpPr>
          <p:cNvPr id="21" name="Picture Placeholder 5"/>
          <p:cNvSpPr>
            <a:spLocks noGrp="1"/>
          </p:cNvSpPr>
          <p:nvPr>
            <p:ph type="pic" sz="quarter" idx="28"/>
          </p:nvPr>
        </p:nvSpPr>
        <p:spPr>
          <a:xfrm>
            <a:off x="5126512" y="5364163"/>
            <a:ext cx="1584325" cy="1584325"/>
          </a:xfrm>
        </p:spPr>
        <p:txBody>
          <a:bodyPr anchor="ctr"/>
          <a:lstStyle>
            <a:lvl1pPr algn="ctr">
              <a:defRPr/>
            </a:lvl1pPr>
          </a:lstStyle>
          <a:p>
            <a:endParaRPr lang="en-GB"/>
          </a:p>
        </p:txBody>
      </p:sp>
      <p:sp>
        <p:nvSpPr>
          <p:cNvPr id="22" name="Content Placeholder 26"/>
          <p:cNvSpPr>
            <a:spLocks noGrp="1"/>
          </p:cNvSpPr>
          <p:nvPr>
            <p:ph sz="quarter" idx="29"/>
          </p:nvPr>
        </p:nvSpPr>
        <p:spPr>
          <a:xfrm>
            <a:off x="6782731" y="5364163"/>
            <a:ext cx="2942769" cy="1584325"/>
          </a:xfrm>
        </p:spPr>
        <p:txBody>
          <a:bodyPr>
            <a:normAutofit/>
          </a:bodyPr>
          <a:lstStyle>
            <a:lvl1pPr>
              <a:defRPr sz="1600" baseline="0"/>
            </a:lvl1pPr>
          </a:lstStyle>
          <a:p>
            <a:pPr lvl="0"/>
            <a:r>
              <a:rPr lang="en-US" noProof="1"/>
              <a:t>Click to edit Master text styles</a:t>
            </a:r>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63081380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1" pos="1220">
          <p15:clr>
            <a:srgbClr val="FBAE40"/>
          </p15:clr>
        </p15:guide>
        <p15:guide id="2" pos="1276">
          <p15:clr>
            <a:srgbClr val="FBAE40"/>
          </p15:clr>
        </p15:guide>
        <p15:guide id="3" pos="3119">
          <p15:clr>
            <a:srgbClr val="FBAE40"/>
          </p15:clr>
        </p15:guide>
        <p15:guide id="4" pos="3232">
          <p15:clr>
            <a:srgbClr val="FBAE40"/>
          </p15:clr>
        </p15:guide>
        <p15:guide id="5" pos="4224">
          <p15:clr>
            <a:srgbClr val="FBAE40"/>
          </p15:clr>
        </p15:guide>
        <p15:guide id="6" pos="4281">
          <p15:clr>
            <a:srgbClr val="FBAE40"/>
          </p15:clr>
        </p15:guide>
        <p15:guide id="7" pos="6124">
          <p15:clr>
            <a:srgbClr val="FBAE40"/>
          </p15:clr>
        </p15:guide>
        <p15:guide id="8" orient="horz" pos="2126">
          <p15:clr>
            <a:srgbClr val="FBAE40"/>
          </p15:clr>
        </p15:guide>
        <p15:guide id="9" orient="horz" pos="2240">
          <p15:clr>
            <a:srgbClr val="FBAE40"/>
          </p15:clr>
        </p15:guide>
        <p15:guide id="10" orient="horz" pos="3147">
          <p15:clr>
            <a:srgbClr val="FBAE40"/>
          </p15:clr>
        </p15:guide>
        <p15:guide id="11" orient="horz" pos="3374">
          <p15:clr>
            <a:srgbClr val="FBAE40"/>
          </p15:clr>
        </p15:guide>
        <p15:guide id="12" orient="horz" pos="439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1_NoLogo_Columnar text with Picture">
    <p:spTree>
      <p:nvGrpSpPr>
        <p:cNvPr id="1" name=""/>
        <p:cNvGrpSpPr/>
        <p:nvPr/>
      </p:nvGrpSpPr>
      <p:grpSpPr>
        <a:xfrm>
          <a:off x="0" y="0"/>
          <a:ext cx="0" cy="0"/>
          <a:chOff x="0" y="0"/>
          <a:chExt cx="0" cy="0"/>
        </a:xfrm>
      </p:grpSpPr>
      <p:sp>
        <p:nvSpPr>
          <p:cNvPr id="6" name="Picture Placeholder 5"/>
          <p:cNvSpPr>
            <a:spLocks noGrp="1"/>
          </p:cNvSpPr>
          <p:nvPr>
            <p:ph type="pic" sz="quarter" idx="19"/>
          </p:nvPr>
        </p:nvSpPr>
        <p:spPr>
          <a:xfrm>
            <a:off x="360363" y="1439576"/>
            <a:ext cx="1439862" cy="1439862"/>
          </a:xfrm>
        </p:spPr>
        <p:txBody>
          <a:bodyPr anchor="ctr"/>
          <a:lstStyle>
            <a:lvl1pPr algn="ctr">
              <a:defRPr/>
            </a:lvl1pPr>
          </a:lstStyle>
          <a:p>
            <a:endParaRPr lang="en-GB"/>
          </a:p>
        </p:txBody>
      </p:sp>
      <p:sp>
        <p:nvSpPr>
          <p:cNvPr id="31" name="Content Placeholder 26"/>
          <p:cNvSpPr>
            <a:spLocks noGrp="1"/>
          </p:cNvSpPr>
          <p:nvPr>
            <p:ph sz="quarter" idx="15"/>
          </p:nvPr>
        </p:nvSpPr>
        <p:spPr>
          <a:xfrm>
            <a:off x="1944688" y="1439863"/>
            <a:ext cx="7777162" cy="5491162"/>
          </a:xfrm>
        </p:spPr>
        <p:txBody>
          <a:bodyPr/>
          <a:lstStyle>
            <a:lvl1pPr>
              <a:defRPr baseline="0"/>
            </a:lvl1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GB" noProof="1"/>
          </a:p>
        </p:txBody>
      </p:sp>
      <p:sp>
        <p:nvSpPr>
          <p:cNvPr id="2" name="Footer Placeholder 1"/>
          <p:cNvSpPr>
            <a:spLocks noGrp="1"/>
          </p:cNvSpPr>
          <p:nvPr>
            <p:ph type="ftr" sz="quarter" idx="17"/>
          </p:nvPr>
        </p:nvSpPr>
        <p:spPr/>
        <p:txBody>
          <a:bodyPr/>
          <a:lstStyle>
            <a:lvl1pPr>
              <a:defRPr>
                <a:solidFill>
                  <a:schemeClr val="tx1"/>
                </a:solidFill>
              </a:defRPr>
            </a:lvl1pPr>
          </a:lstStyle>
          <a:p>
            <a:r>
              <a:rPr lang="en-GB"/>
              <a:t>Continuity of Care versus the Second Opinion: Evidence from the Opioid Crisis                                           Bobroske, Freeman, Scholtes, Huan ● 2018 CJBS</a:t>
            </a:r>
            <a:endParaRPr lang="en-GB" dirty="0"/>
          </a:p>
        </p:txBody>
      </p:sp>
      <p:sp>
        <p:nvSpPr>
          <p:cNvPr id="4" name="Slide Number Placeholder 3"/>
          <p:cNvSpPr>
            <a:spLocks noGrp="1"/>
          </p:cNvSpPr>
          <p:nvPr>
            <p:ph type="sldNum" sz="quarter" idx="18"/>
          </p:nvPr>
        </p:nvSpPr>
        <p:spPr/>
        <p:txBody>
          <a:bodyPr/>
          <a:lstStyle>
            <a:lvl1pPr>
              <a:defRPr>
                <a:solidFill>
                  <a:schemeClr val="tx1"/>
                </a:solidFill>
              </a:defRPr>
            </a:lvl1pPr>
          </a:lstStyle>
          <a:p>
            <a:fld id="{FEBD7F86-1881-4698-8703-FB80B0800997}" type="slidenum">
              <a:rPr lang="en-GB" smtClean="0"/>
              <a:pPr/>
              <a:t>‹#›</a:t>
            </a:fld>
            <a:endParaRPr lang="en-GB" dirty="0"/>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0995946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1" pos="1135">
          <p15:clr>
            <a:srgbClr val="FBAE40"/>
          </p15:clr>
        </p15:guide>
        <p15:guide id="2" pos="1220">
          <p15:clr>
            <a:srgbClr val="FBAE40"/>
          </p15:clr>
        </p15:guide>
        <p15:guide id="3" orient="horz" pos="1815">
          <p15:clr>
            <a:srgbClr val="FBAE40"/>
          </p15:clr>
        </p15:guide>
        <p15:guide id="4" orient="horz" pos="4366">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2_NoLogo_Content: One with Impact">
    <p:spTree>
      <p:nvGrpSpPr>
        <p:cNvPr id="1" name=""/>
        <p:cNvGrpSpPr/>
        <p:nvPr/>
      </p:nvGrpSpPr>
      <p:grpSpPr>
        <a:xfrm>
          <a:off x="0" y="0"/>
          <a:ext cx="0" cy="0"/>
          <a:chOff x="0" y="0"/>
          <a:chExt cx="0" cy="0"/>
        </a:xfrm>
      </p:grpSpPr>
      <p:sp>
        <p:nvSpPr>
          <p:cNvPr id="31" name="Content Placeholder 26"/>
          <p:cNvSpPr>
            <a:spLocks noGrp="1"/>
          </p:cNvSpPr>
          <p:nvPr>
            <p:ph sz="quarter" idx="15"/>
          </p:nvPr>
        </p:nvSpPr>
        <p:spPr>
          <a:xfrm>
            <a:off x="3529682" y="1439863"/>
            <a:ext cx="6192168" cy="4951412"/>
          </a:xfrm>
        </p:spPr>
        <p:txBody>
          <a:bodyPr/>
          <a:lstStyle>
            <a:lvl1pPr>
              <a:defRPr baseline="0"/>
            </a:lvl1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GB" noProof="1"/>
          </a:p>
        </p:txBody>
      </p:sp>
      <p:sp>
        <p:nvSpPr>
          <p:cNvPr id="12" name="Text Placeholder 11"/>
          <p:cNvSpPr>
            <a:spLocks noGrp="1"/>
          </p:cNvSpPr>
          <p:nvPr>
            <p:ph type="body" sz="quarter" idx="16"/>
          </p:nvPr>
        </p:nvSpPr>
        <p:spPr>
          <a:xfrm>
            <a:off x="360673" y="1439863"/>
            <a:ext cx="3023877" cy="2075641"/>
          </a:xfrm>
          <a:solidFill>
            <a:schemeClr val="accent1"/>
          </a:solidFill>
        </p:spPr>
        <p:txBody>
          <a:bodyPr lIns="144000" tIns="144000"/>
          <a:lstStyle>
            <a:lvl1pPr marL="0" indent="0">
              <a:defRPr sz="1886" b="1" i="1" baseline="0">
                <a:solidFill>
                  <a:schemeClr val="tx1"/>
                </a:solidFill>
              </a:defRPr>
            </a:lvl1pPr>
          </a:lstStyle>
          <a:p>
            <a:pPr lvl="0"/>
            <a:r>
              <a:rPr lang="en-US" noProof="1"/>
              <a:t>Click to edit Master text styles</a:t>
            </a:r>
          </a:p>
        </p:txBody>
      </p:sp>
      <p:sp>
        <p:nvSpPr>
          <p:cNvPr id="2" name="Footer Placeholder 1"/>
          <p:cNvSpPr>
            <a:spLocks noGrp="1"/>
          </p:cNvSpPr>
          <p:nvPr>
            <p:ph type="ftr" sz="quarter" idx="17"/>
          </p:nvPr>
        </p:nvSpPr>
        <p:spPr/>
        <p:txBody>
          <a:bodyPr/>
          <a:lstStyle>
            <a:lvl1pPr>
              <a:defRPr>
                <a:solidFill>
                  <a:schemeClr val="tx1"/>
                </a:solidFill>
              </a:defRPr>
            </a:lvl1pPr>
          </a:lstStyle>
          <a:p>
            <a:r>
              <a:rPr lang="en-GB"/>
              <a:t>Continuity of Care versus the Second Opinion: Evidence from the Opioid Crisis                                           Bobroske, Freeman, Scholtes, Huan ● 2018 CJBS</a:t>
            </a:r>
            <a:endParaRPr lang="en-GB" dirty="0"/>
          </a:p>
        </p:txBody>
      </p:sp>
      <p:sp>
        <p:nvSpPr>
          <p:cNvPr id="4" name="Slide Number Placeholder 3"/>
          <p:cNvSpPr>
            <a:spLocks noGrp="1"/>
          </p:cNvSpPr>
          <p:nvPr>
            <p:ph type="sldNum" sz="quarter" idx="18"/>
          </p:nvPr>
        </p:nvSpPr>
        <p:spPr/>
        <p:txBody>
          <a:bodyPr/>
          <a:lstStyle>
            <a:lvl1pPr>
              <a:defRPr>
                <a:solidFill>
                  <a:schemeClr val="tx1"/>
                </a:solidFill>
              </a:defRPr>
            </a:lvl1pPr>
          </a:lstStyle>
          <a:p>
            <a:fld id="{FEBD7F86-1881-4698-8703-FB80B0800997}" type="slidenum">
              <a:rPr lang="en-GB" smtClean="0"/>
              <a:pPr/>
              <a:t>‹#›</a:t>
            </a:fld>
            <a:endParaRPr lang="en-GB" dirty="0"/>
          </a:p>
        </p:txBody>
      </p:sp>
      <p:sp>
        <p:nvSpPr>
          <p:cNvPr id="5" name="Title 4"/>
          <p:cNvSpPr>
            <a:spLocks noGrp="1"/>
          </p:cNvSpPr>
          <p:nvPr>
            <p:ph type="title" hasCustomPrompt="1"/>
          </p:nvPr>
        </p:nvSpPr>
        <p:spPr>
          <a:xfrm>
            <a:off x="3529682" y="533401"/>
            <a:ext cx="6192168" cy="719138"/>
          </a:xfrm>
        </p:spPr>
        <p:txBody>
          <a:bodyPr/>
          <a:lstStyle/>
          <a:p>
            <a:r>
              <a:rPr lang="en-US" dirty="0"/>
              <a:t>Click to add title</a:t>
            </a:r>
            <a:endParaRPr lang="en-GB" dirty="0"/>
          </a:p>
        </p:txBody>
      </p:sp>
    </p:spTree>
    <p:extLst>
      <p:ext uri="{BB962C8B-B14F-4D97-AF65-F5344CB8AC3E}">
        <p14:creationId xmlns:p14="http://schemas.microsoft.com/office/powerpoint/2010/main" val="21122878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1" pos="227">
          <p15:clr>
            <a:srgbClr val="FBAE40"/>
          </p15:clr>
        </p15:guide>
        <p15:guide id="2" pos="2127">
          <p15:clr>
            <a:srgbClr val="FBAE40"/>
          </p15:clr>
        </p15:guide>
        <p15:guide id="3" pos="2212">
          <p15:clr>
            <a:srgbClr val="FBAE40"/>
          </p15:clr>
        </p15:guide>
        <p15:guide id="4" orient="horz" pos="221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Logo_24_Content: Title with Footers">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lvl1pPr>
              <a:defRPr>
                <a:solidFill>
                  <a:schemeClr val="tx1"/>
                </a:solidFill>
              </a:defRPr>
            </a:lvl1pPr>
          </a:lstStyle>
          <a:p>
            <a:r>
              <a:rPr lang="en-GB"/>
              <a:t>Continuity of Care versus the Second Opinion: Evidence from the Opioid Crisis                                           Bobroske, Freeman, Scholtes, Huan ● 2018 CJBS</a:t>
            </a:r>
            <a:endParaRPr lang="en-GB" dirty="0"/>
          </a:p>
        </p:txBody>
      </p:sp>
      <p:sp>
        <p:nvSpPr>
          <p:cNvPr id="6" name="Slide Number Placeholder 5"/>
          <p:cNvSpPr>
            <a:spLocks noGrp="1"/>
          </p:cNvSpPr>
          <p:nvPr>
            <p:ph type="sldNum" sz="quarter" idx="11"/>
          </p:nvPr>
        </p:nvSpPr>
        <p:spPr/>
        <p:txBody>
          <a:bodyPr/>
          <a:lstStyle>
            <a:lvl1pPr>
              <a:defRPr>
                <a:solidFill>
                  <a:schemeClr val="tx1"/>
                </a:solidFill>
              </a:defRPr>
            </a:lvl1pPr>
          </a:lstStyle>
          <a:p>
            <a:fld id="{FEBD7F86-1881-4698-8703-FB80B0800997}" type="slidenum">
              <a:rPr lang="en-GB" smtClean="0"/>
              <a:pPr/>
              <a:t>‹#›</a:t>
            </a:fld>
            <a:endParaRPr lang="en-GB" dirty="0"/>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321825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24_NoLogo_Empty">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tx1"/>
                </a:solidFill>
              </a:defRPr>
            </a:lvl1pPr>
          </a:lstStyle>
          <a:p>
            <a:r>
              <a:rPr lang="en-GB"/>
              <a:t>Continuity of Care versus the Second Opinion: Evidence from the Opioid Crisis                                           Bobroske, Freeman, Scholtes, Huan ● 2018 CJBS</a:t>
            </a:r>
            <a:endParaRPr lang="en-GB" dirty="0"/>
          </a:p>
        </p:txBody>
      </p:sp>
      <p:sp>
        <p:nvSpPr>
          <p:cNvPr id="3" name="Slide Number Placeholder 2"/>
          <p:cNvSpPr>
            <a:spLocks noGrp="1"/>
          </p:cNvSpPr>
          <p:nvPr>
            <p:ph type="sldNum" sz="quarter" idx="11"/>
          </p:nvPr>
        </p:nvSpPr>
        <p:spPr/>
        <p:txBody>
          <a:bodyPr/>
          <a:lstStyle>
            <a:lvl1pPr>
              <a:defRPr>
                <a:solidFill>
                  <a:schemeClr val="tx1"/>
                </a:solidFill>
              </a:defRPr>
            </a:lvl1pPr>
          </a:lstStyle>
          <a:p>
            <a:fld id="{FEBD7F86-1881-4698-8703-FB80B0800997}" type="slidenum">
              <a:rPr lang="en-GB" smtClean="0"/>
              <a:pPr/>
              <a:t>‹#›</a:t>
            </a:fld>
            <a:endParaRPr lang="en-GB" dirty="0"/>
          </a:p>
        </p:txBody>
      </p:sp>
    </p:spTree>
    <p:extLst>
      <p:ext uri="{BB962C8B-B14F-4D97-AF65-F5344CB8AC3E}">
        <p14:creationId xmlns:p14="http://schemas.microsoft.com/office/powerpoint/2010/main" val="27071588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1" pos="227">
          <p15:clr>
            <a:srgbClr val="FBAE40"/>
          </p15:clr>
        </p15:guide>
        <p15:guide id="2" orient="horz" pos="2381">
          <p15:clr>
            <a:srgbClr val="FBAE40"/>
          </p15:clr>
        </p15:guide>
        <p15:guide id="3" pos="6124">
          <p15:clr>
            <a:srgbClr val="FBAE40"/>
          </p15:clr>
        </p15:guide>
        <p15:guide id="4" orient="horz" pos="4377" userDrawn="1">
          <p15:clr>
            <a:srgbClr val="FBAE40"/>
          </p15:clr>
        </p15:guide>
        <p15:guide id="5" orient="horz" pos="238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5_Media">
    <p:bg>
      <p:bgPr>
        <a:solidFill>
          <a:schemeClr val="accent1"/>
        </a:solidFill>
        <a:effectLst/>
      </p:bgPr>
    </p:bg>
    <p:spTree>
      <p:nvGrpSpPr>
        <p:cNvPr id="1" name=""/>
        <p:cNvGrpSpPr/>
        <p:nvPr/>
      </p:nvGrpSpPr>
      <p:grpSpPr>
        <a:xfrm>
          <a:off x="0" y="0"/>
          <a:ext cx="0" cy="0"/>
          <a:chOff x="0" y="0"/>
          <a:chExt cx="0" cy="0"/>
        </a:xfrm>
      </p:grpSpPr>
      <p:sp>
        <p:nvSpPr>
          <p:cNvPr id="6" name="Media Placeholder 5"/>
          <p:cNvSpPr>
            <a:spLocks noGrp="1"/>
          </p:cNvSpPr>
          <p:nvPr>
            <p:ph type="media" sz="quarter" idx="12" hasCustomPrompt="1"/>
          </p:nvPr>
        </p:nvSpPr>
        <p:spPr>
          <a:xfrm>
            <a:off x="360363" y="504825"/>
            <a:ext cx="9361487" cy="6696075"/>
          </a:xfrm>
        </p:spPr>
        <p:txBody>
          <a:bodyPr/>
          <a:lstStyle>
            <a:lvl1pPr>
              <a:defRPr/>
            </a:lvl1pPr>
          </a:lstStyle>
          <a:p>
            <a:r>
              <a:rPr lang="en-GB" dirty="0"/>
              <a:t>Click to add media</a:t>
            </a:r>
          </a:p>
        </p:txBody>
      </p:sp>
    </p:spTree>
    <p:extLst>
      <p:ext uri="{BB962C8B-B14F-4D97-AF65-F5344CB8AC3E}">
        <p14:creationId xmlns:p14="http://schemas.microsoft.com/office/powerpoint/2010/main" val="29716736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6_Last Slide">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162926" y="3260669"/>
            <a:ext cx="3689058" cy="1144225"/>
          </a:xfrm>
          <a:prstGeom prst="rect">
            <a:avLst/>
          </a:prstGeom>
        </p:spPr>
      </p:pic>
      <p:sp>
        <p:nvSpPr>
          <p:cNvPr id="7" name="Content Placeholder 6"/>
          <p:cNvSpPr>
            <a:spLocks noGrp="1"/>
          </p:cNvSpPr>
          <p:nvPr>
            <p:ph sz="quarter" idx="10" hasCustomPrompt="1"/>
          </p:nvPr>
        </p:nvSpPr>
        <p:spPr>
          <a:xfrm>
            <a:off x="3952660" y="5206491"/>
            <a:ext cx="2852642" cy="914400"/>
          </a:xfrm>
        </p:spPr>
        <p:txBody>
          <a:bodyPr/>
          <a:lstStyle>
            <a:lvl1pPr>
              <a:defRPr sz="2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contact details</a:t>
            </a:r>
          </a:p>
        </p:txBody>
      </p:sp>
    </p:spTree>
    <p:extLst>
      <p:ext uri="{BB962C8B-B14F-4D97-AF65-F5344CB8AC3E}">
        <p14:creationId xmlns:p14="http://schemas.microsoft.com/office/powerpoint/2010/main" val="24204267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7_Content: Two under Tex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369888" y="4059237"/>
            <a:ext cx="4582800" cy="233203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1" name="Content Placeholder 26"/>
          <p:cNvSpPr>
            <a:spLocks noGrp="1"/>
          </p:cNvSpPr>
          <p:nvPr>
            <p:ph sz="quarter" idx="15"/>
          </p:nvPr>
        </p:nvSpPr>
        <p:spPr>
          <a:xfrm>
            <a:off x="5142213" y="4059237"/>
            <a:ext cx="4582800" cy="233203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Text Placeholder 12"/>
          <p:cNvSpPr>
            <a:spLocks noGrp="1"/>
          </p:cNvSpPr>
          <p:nvPr>
            <p:ph type="body" sz="quarter" idx="16"/>
          </p:nvPr>
        </p:nvSpPr>
        <p:spPr>
          <a:xfrm>
            <a:off x="360363" y="1447800"/>
            <a:ext cx="9360000" cy="2468563"/>
          </a:xfrm>
        </p:spPr>
        <p:txBody>
          <a:bodyPr/>
          <a:lstStyle/>
          <a:p>
            <a:pPr lvl="0"/>
            <a:r>
              <a:rPr lang="en-US" noProof="0"/>
              <a:t>Click to edit Master text styles</a:t>
            </a:r>
          </a:p>
        </p:txBody>
      </p:sp>
      <p:sp>
        <p:nvSpPr>
          <p:cNvPr id="6" name="Slide Number Placeholder 5"/>
          <p:cNvSpPr>
            <a:spLocks noGrp="1"/>
          </p:cNvSpPr>
          <p:nvPr>
            <p:ph type="sldNum" sz="quarter" idx="18"/>
          </p:nvPr>
        </p:nvSpPr>
        <p:spPr/>
        <p:txBody>
          <a:bodyPr/>
          <a:lstStyle/>
          <a:p>
            <a:fld id="{FEBD7F86-1881-4698-8703-FB80B0800997}" type="slidenum">
              <a:rPr lang="en-GB" smtClean="0"/>
              <a:pPr/>
              <a:t>‹#›</a:t>
            </a:fld>
            <a:endParaRPr lang="en-GB" dirty="0"/>
          </a:p>
        </p:txBody>
      </p:sp>
      <p:sp>
        <p:nvSpPr>
          <p:cNvPr id="3" name="Title 2"/>
          <p:cNvSpPr>
            <a:spLocks noGrp="1"/>
          </p:cNvSpPr>
          <p:nvPr>
            <p:ph type="title" hasCustomPrompt="1"/>
          </p:nvPr>
        </p:nvSpPr>
        <p:spPr/>
        <p:txBody>
          <a:bodyPr/>
          <a:lstStyle/>
          <a:p>
            <a:r>
              <a:rPr lang="en-US" dirty="0"/>
              <a:t>Click to add title</a:t>
            </a:r>
            <a:endParaRPr lang="en-GB" dirty="0"/>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0363" y="6795822"/>
            <a:ext cx="1375200" cy="426542"/>
          </a:xfrm>
          <a:prstGeom prst="rect">
            <a:avLst/>
          </a:prstGeom>
        </p:spPr>
      </p:pic>
      <p:sp>
        <p:nvSpPr>
          <p:cNvPr id="10" name="Footer Placeholder 4">
            <a:extLst>
              <a:ext uri="{FF2B5EF4-FFF2-40B4-BE49-F238E27FC236}">
                <a16:creationId xmlns:a16="http://schemas.microsoft.com/office/drawing/2014/main" id="{D446225E-DD8F-254A-B090-924B42E105F7}"/>
              </a:ext>
            </a:extLst>
          </p:cNvPr>
          <p:cNvSpPr>
            <a:spLocks noGrp="1"/>
          </p:cNvSpPr>
          <p:nvPr>
            <p:ph type="ftr" sz="quarter" idx="3"/>
          </p:nvPr>
        </p:nvSpPr>
        <p:spPr>
          <a:xfrm>
            <a:off x="2746850" y="7006920"/>
            <a:ext cx="4589256" cy="215444"/>
          </a:xfrm>
          <a:prstGeom prst="rect">
            <a:avLst/>
          </a:prstGeom>
        </p:spPr>
        <p:txBody>
          <a:bodyPr vert="horz" wrap="square" lIns="0" tIns="0" rIns="0" bIns="0" anchor="b" anchorCtr="0">
            <a:spAutoFit/>
          </a:bodyPr>
          <a:lstStyle>
            <a:lvl1pPr algn="ctr">
              <a:defRPr sz="700">
                <a:solidFill>
                  <a:schemeClr val="tx1"/>
                </a:solidFill>
                <a:latin typeface="Arial" pitchFamily="34" charset="0"/>
                <a:cs typeface="Arial" pitchFamily="34" charset="0"/>
              </a:defRPr>
            </a:lvl1pPr>
          </a:lstStyle>
          <a:p>
            <a:r>
              <a:rPr lang="en-GB" dirty="0"/>
              <a:t>Curbing the Opioid Crisis</a:t>
            </a:r>
          </a:p>
          <a:p>
            <a:r>
              <a:rPr lang="en-GB" dirty="0" err="1"/>
              <a:t>Bobroske</a:t>
            </a:r>
            <a:r>
              <a:rPr lang="en-GB" dirty="0"/>
              <a:t>, Freeman, </a:t>
            </a:r>
            <a:r>
              <a:rPr lang="en-GB" dirty="0" err="1"/>
              <a:t>Scholtes</a:t>
            </a:r>
            <a:r>
              <a:rPr lang="en-GB" dirty="0"/>
              <a:t>, Huan ● 2019 HK POMS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4" orient="horz" pos="2467" userDrawn="1">
          <p15:clr>
            <a:srgbClr val="FBAE40"/>
          </p15:clr>
        </p15:guide>
        <p15:guide id="5" orient="horz" pos="2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8_Content: Large Left 2 Righ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6705600" y="1447799"/>
            <a:ext cx="3013326" cy="2333626"/>
          </a:xfrm>
        </p:spPr>
        <p:txBody>
          <a:bodyPr/>
          <a:lstStyle/>
          <a:p>
            <a:pPr lvl="0"/>
            <a:r>
              <a:rPr lang="en-US" noProof="0"/>
              <a:t>Click to edit Master text styles</a:t>
            </a:r>
          </a:p>
        </p:txBody>
      </p:sp>
      <p:sp>
        <p:nvSpPr>
          <p:cNvPr id="31" name="Content Placeholder 26"/>
          <p:cNvSpPr>
            <a:spLocks noGrp="1"/>
          </p:cNvSpPr>
          <p:nvPr>
            <p:ph sz="quarter" idx="15"/>
          </p:nvPr>
        </p:nvSpPr>
        <p:spPr>
          <a:xfrm>
            <a:off x="6705600" y="4059237"/>
            <a:ext cx="3013326" cy="2332038"/>
          </a:xfrm>
        </p:spPr>
        <p:txBody>
          <a:bodyPr/>
          <a:lstStyle/>
          <a:p>
            <a:pPr lvl="0"/>
            <a:r>
              <a:rPr lang="en-US" noProof="0"/>
              <a:t>Click to edit Master text styles</a:t>
            </a:r>
          </a:p>
        </p:txBody>
      </p:sp>
      <p:sp>
        <p:nvSpPr>
          <p:cNvPr id="13" name="Text Placeholder 12"/>
          <p:cNvSpPr>
            <a:spLocks noGrp="1"/>
          </p:cNvSpPr>
          <p:nvPr>
            <p:ph type="body" sz="quarter" idx="16"/>
          </p:nvPr>
        </p:nvSpPr>
        <p:spPr>
          <a:xfrm>
            <a:off x="360363" y="1447800"/>
            <a:ext cx="6210300" cy="4943475"/>
          </a:xfrm>
        </p:spPr>
        <p:txBody>
          <a:bodyPr/>
          <a:lstStyle/>
          <a:p>
            <a:pPr lvl="0"/>
            <a:r>
              <a:rPr lang="en-US" noProof="0"/>
              <a:t>Click to edit Master text styles</a:t>
            </a:r>
          </a:p>
        </p:txBody>
      </p:sp>
      <p:sp>
        <p:nvSpPr>
          <p:cNvPr id="6" name="Slide Number Placeholder 5"/>
          <p:cNvSpPr>
            <a:spLocks noGrp="1"/>
          </p:cNvSpPr>
          <p:nvPr>
            <p:ph type="sldNum" sz="quarter" idx="18"/>
          </p:nvPr>
        </p:nvSpPr>
        <p:spPr/>
        <p:txBody>
          <a:bodyPr/>
          <a:lstStyle/>
          <a:p>
            <a:fld id="{FEBD7F86-1881-4698-8703-FB80B0800997}" type="slidenum">
              <a:rPr lang="en-GB" smtClean="0"/>
              <a:pPr/>
              <a:t>‹#›</a:t>
            </a:fld>
            <a:endParaRPr lang="en-GB" dirty="0"/>
          </a:p>
        </p:txBody>
      </p:sp>
      <p:sp>
        <p:nvSpPr>
          <p:cNvPr id="3" name="Title 2"/>
          <p:cNvSpPr>
            <a:spLocks noGrp="1"/>
          </p:cNvSpPr>
          <p:nvPr>
            <p:ph type="title"/>
          </p:nvPr>
        </p:nvSpPr>
        <p:spPr/>
        <p:txBody>
          <a:bodyPr/>
          <a:lstStyle/>
          <a:p>
            <a:r>
              <a:rPr lang="en-US"/>
              <a:t>Click to edit Master title style</a:t>
            </a:r>
            <a:endParaRPr lang="en-GB"/>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0363" y="6795822"/>
            <a:ext cx="1375200" cy="426542"/>
          </a:xfrm>
          <a:prstGeom prst="rect">
            <a:avLst/>
          </a:prstGeom>
        </p:spPr>
      </p:pic>
      <p:sp>
        <p:nvSpPr>
          <p:cNvPr id="10" name="Footer Placeholder 4">
            <a:extLst>
              <a:ext uri="{FF2B5EF4-FFF2-40B4-BE49-F238E27FC236}">
                <a16:creationId xmlns:a16="http://schemas.microsoft.com/office/drawing/2014/main" id="{CC2C0005-865A-BC41-B3FF-F315F09BF6B6}"/>
              </a:ext>
            </a:extLst>
          </p:cNvPr>
          <p:cNvSpPr>
            <a:spLocks noGrp="1"/>
          </p:cNvSpPr>
          <p:nvPr>
            <p:ph type="ftr" sz="quarter" idx="3"/>
          </p:nvPr>
        </p:nvSpPr>
        <p:spPr>
          <a:xfrm>
            <a:off x="2746850" y="7006920"/>
            <a:ext cx="4589256" cy="215444"/>
          </a:xfrm>
          <a:prstGeom prst="rect">
            <a:avLst/>
          </a:prstGeom>
        </p:spPr>
        <p:txBody>
          <a:bodyPr vert="horz" wrap="square" lIns="0" tIns="0" rIns="0" bIns="0" anchor="b" anchorCtr="0">
            <a:spAutoFit/>
          </a:bodyPr>
          <a:lstStyle>
            <a:lvl1pPr algn="ctr">
              <a:defRPr sz="700">
                <a:solidFill>
                  <a:schemeClr val="tx1"/>
                </a:solidFill>
                <a:latin typeface="Arial" pitchFamily="34" charset="0"/>
                <a:cs typeface="Arial" pitchFamily="34" charset="0"/>
              </a:defRPr>
            </a:lvl1pPr>
          </a:lstStyle>
          <a:p>
            <a:r>
              <a:rPr lang="en-GB" dirty="0"/>
              <a:t>Curbing the Opioid Crisis</a:t>
            </a:r>
          </a:p>
          <a:p>
            <a:r>
              <a:rPr lang="en-GB" dirty="0" err="1"/>
              <a:t>Bobroske</a:t>
            </a:r>
            <a:r>
              <a:rPr lang="en-GB" dirty="0"/>
              <a:t>, Freeman, </a:t>
            </a:r>
            <a:r>
              <a:rPr lang="en-GB" dirty="0" err="1"/>
              <a:t>Scholtes</a:t>
            </a:r>
            <a:r>
              <a:rPr lang="en-GB" dirty="0"/>
              <a:t>, Huan ● 2019 HK POMS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3" orient="horz" pos="2552" userDrawn="1">
          <p15:clr>
            <a:srgbClr val="FBAE40"/>
          </p15:clr>
        </p15:guide>
        <p15:guide id="4" orient="horz" pos="2382" userDrawn="1">
          <p15:clr>
            <a:srgbClr val="FBAE40"/>
          </p15:clr>
        </p15:guide>
        <p15:guide id="5" orient="horz" pos="794" userDrawn="1">
          <p15:clr>
            <a:srgbClr val="FBAE40"/>
          </p15:clr>
        </p15:guide>
        <p15:guide id="7" pos="4139" userDrawn="1">
          <p15:clr>
            <a:srgbClr val="FBAE40"/>
          </p15:clr>
        </p15:guide>
        <p15:guide id="8" pos="422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9_Content: Large Right 2 Lef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360000" y="1447293"/>
            <a:ext cx="3016503" cy="2334131"/>
          </a:xfrm>
        </p:spPr>
        <p:txBody>
          <a:bodyPr/>
          <a:lstStyle/>
          <a:p>
            <a:pPr lvl="0"/>
            <a:r>
              <a:rPr lang="en-US" noProof="0"/>
              <a:t>Click to edit Master text styles</a:t>
            </a:r>
          </a:p>
        </p:txBody>
      </p:sp>
      <p:sp>
        <p:nvSpPr>
          <p:cNvPr id="31" name="Content Placeholder 26"/>
          <p:cNvSpPr>
            <a:spLocks noGrp="1"/>
          </p:cNvSpPr>
          <p:nvPr>
            <p:ph sz="quarter" idx="15"/>
          </p:nvPr>
        </p:nvSpPr>
        <p:spPr>
          <a:xfrm>
            <a:off x="360000" y="4054503"/>
            <a:ext cx="3016503" cy="2336772"/>
          </a:xfrm>
        </p:spPr>
        <p:txBody>
          <a:bodyPr/>
          <a:lstStyle/>
          <a:p>
            <a:pPr lvl="0"/>
            <a:r>
              <a:rPr lang="en-US" noProof="0"/>
              <a:t>Click to edit Master text styles</a:t>
            </a:r>
          </a:p>
        </p:txBody>
      </p:sp>
      <p:sp>
        <p:nvSpPr>
          <p:cNvPr id="13" name="Text Placeholder 12"/>
          <p:cNvSpPr>
            <a:spLocks noGrp="1"/>
          </p:cNvSpPr>
          <p:nvPr>
            <p:ph type="body" sz="quarter" idx="16"/>
          </p:nvPr>
        </p:nvSpPr>
        <p:spPr>
          <a:xfrm>
            <a:off x="3548063" y="1447006"/>
            <a:ext cx="6173787" cy="4944269"/>
          </a:xfrm>
        </p:spPr>
        <p:txBody>
          <a:bodyPr/>
          <a:lstStyle/>
          <a:p>
            <a:pPr lvl="0"/>
            <a:r>
              <a:rPr lang="en-US" noProof="0"/>
              <a:t>Click to edit Master text styles</a:t>
            </a:r>
          </a:p>
        </p:txBody>
      </p:sp>
      <p:sp>
        <p:nvSpPr>
          <p:cNvPr id="2" name="Title 1"/>
          <p:cNvSpPr>
            <a:spLocks noGrp="1"/>
          </p:cNvSpPr>
          <p:nvPr>
            <p:ph type="title" hasCustomPrompt="1"/>
          </p:nvPr>
        </p:nvSpPr>
        <p:spPr/>
        <p:txBody>
          <a:bodyPr/>
          <a:lstStyle/>
          <a:p>
            <a:r>
              <a:rPr lang="en-US" dirty="0"/>
              <a:t>Click to add title</a:t>
            </a:r>
            <a:endParaRPr lang="en-GB" dirty="0"/>
          </a:p>
        </p:txBody>
      </p:sp>
      <p:sp>
        <p:nvSpPr>
          <p:cNvPr id="6" name="Slide Number Placeholder 5"/>
          <p:cNvSpPr>
            <a:spLocks noGrp="1"/>
          </p:cNvSpPr>
          <p:nvPr>
            <p:ph type="sldNum" sz="quarter" idx="18"/>
          </p:nvPr>
        </p:nvSpPr>
        <p:spPr/>
        <p:txBody>
          <a:bodyPr/>
          <a:lstStyle/>
          <a:p>
            <a:fld id="{FEBD7F86-1881-4698-8703-FB80B0800997}" type="slidenum">
              <a:rPr lang="en-GB" smtClean="0"/>
              <a:pPr/>
              <a:t>‹#›</a:t>
            </a:fld>
            <a:endParaRPr lang="en-GB" dirty="0"/>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0363" y="6795822"/>
            <a:ext cx="1375200" cy="426542"/>
          </a:xfrm>
          <a:prstGeom prst="rect">
            <a:avLst/>
          </a:prstGeom>
        </p:spPr>
      </p:pic>
      <p:sp>
        <p:nvSpPr>
          <p:cNvPr id="10" name="Footer Placeholder 4">
            <a:extLst>
              <a:ext uri="{FF2B5EF4-FFF2-40B4-BE49-F238E27FC236}">
                <a16:creationId xmlns:a16="http://schemas.microsoft.com/office/drawing/2014/main" id="{A6DF3145-C85E-B442-B9D1-BE375EBB58FB}"/>
              </a:ext>
            </a:extLst>
          </p:cNvPr>
          <p:cNvSpPr>
            <a:spLocks noGrp="1"/>
          </p:cNvSpPr>
          <p:nvPr>
            <p:ph type="ftr" sz="quarter" idx="3"/>
          </p:nvPr>
        </p:nvSpPr>
        <p:spPr>
          <a:xfrm>
            <a:off x="2746850" y="7006920"/>
            <a:ext cx="4589256" cy="215444"/>
          </a:xfrm>
          <a:prstGeom prst="rect">
            <a:avLst/>
          </a:prstGeom>
        </p:spPr>
        <p:txBody>
          <a:bodyPr vert="horz" wrap="square" lIns="0" tIns="0" rIns="0" bIns="0" anchor="b" anchorCtr="0">
            <a:spAutoFit/>
          </a:bodyPr>
          <a:lstStyle>
            <a:lvl1pPr algn="ctr">
              <a:defRPr sz="700">
                <a:solidFill>
                  <a:schemeClr val="tx1"/>
                </a:solidFill>
                <a:latin typeface="Arial" pitchFamily="34" charset="0"/>
                <a:cs typeface="Arial" pitchFamily="34" charset="0"/>
              </a:defRPr>
            </a:lvl1pPr>
          </a:lstStyle>
          <a:p>
            <a:r>
              <a:rPr lang="en-GB" dirty="0"/>
              <a:t>Curbing the Opioid Crisis</a:t>
            </a:r>
          </a:p>
          <a:p>
            <a:r>
              <a:rPr lang="en-GB" dirty="0" err="1"/>
              <a:t>Bobroske</a:t>
            </a:r>
            <a:r>
              <a:rPr lang="en-GB" dirty="0"/>
              <a:t>, Freeman, </a:t>
            </a:r>
            <a:r>
              <a:rPr lang="en-GB" dirty="0" err="1"/>
              <a:t>Scholtes</a:t>
            </a:r>
            <a:r>
              <a:rPr lang="en-GB" dirty="0"/>
              <a:t>, Huan ● 2019 HK POMS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2" orient="horz" pos="2552" userDrawn="1">
          <p15:clr>
            <a:srgbClr val="FBAE40"/>
          </p15:clr>
        </p15:guide>
        <p15:guide id="3" orient="horz" pos="2382" userDrawn="1">
          <p15:clr>
            <a:srgbClr val="FBAE40"/>
          </p15:clr>
        </p15:guide>
        <p15:guide id="7" pos="2127" userDrawn="1">
          <p15:clr>
            <a:srgbClr val="FBAE40"/>
          </p15:clr>
        </p15:guide>
        <p15:guide id="8" pos="22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Content: Large Lef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360000" y="1447294"/>
            <a:ext cx="6211106" cy="4944007"/>
          </a:xfrm>
        </p:spPr>
        <p:txBody>
          <a:bodyPr/>
          <a:lstStyle/>
          <a:p>
            <a:pPr lvl="0"/>
            <a:r>
              <a:rPr lang="en-US" noProof="0"/>
              <a:t>Click to edit Master text styles</a:t>
            </a:r>
          </a:p>
        </p:txBody>
      </p:sp>
      <p:sp>
        <p:nvSpPr>
          <p:cNvPr id="13" name="Text Placeholder 12"/>
          <p:cNvSpPr>
            <a:spLocks noGrp="1"/>
          </p:cNvSpPr>
          <p:nvPr>
            <p:ph type="body" sz="quarter" idx="16"/>
          </p:nvPr>
        </p:nvSpPr>
        <p:spPr>
          <a:xfrm>
            <a:off x="6697663" y="1447007"/>
            <a:ext cx="3024187" cy="4944268"/>
          </a:xfrm>
        </p:spPr>
        <p:txBody>
          <a:bodyPr/>
          <a:lstStyle/>
          <a:p>
            <a:pPr lvl="0"/>
            <a:r>
              <a:rPr lang="en-US" noProof="0"/>
              <a:t>Click to edit Master text styles</a:t>
            </a:r>
          </a:p>
        </p:txBody>
      </p:sp>
      <p:sp>
        <p:nvSpPr>
          <p:cNvPr id="2" name="Title 1"/>
          <p:cNvSpPr>
            <a:spLocks noGrp="1"/>
          </p:cNvSpPr>
          <p:nvPr>
            <p:ph type="title" hasCustomPrompt="1"/>
          </p:nvPr>
        </p:nvSpPr>
        <p:spPr/>
        <p:txBody>
          <a:bodyPr/>
          <a:lstStyle/>
          <a:p>
            <a:r>
              <a:rPr lang="en-US" dirty="0"/>
              <a:t>Click to add title</a:t>
            </a:r>
            <a:endParaRPr lang="en-GB" dirty="0"/>
          </a:p>
        </p:txBody>
      </p:sp>
      <p:sp>
        <p:nvSpPr>
          <p:cNvPr id="5" name="Footer Placeholder 4"/>
          <p:cNvSpPr>
            <a:spLocks noGrp="1"/>
          </p:cNvSpPr>
          <p:nvPr>
            <p:ph type="ftr" sz="quarter" idx="17"/>
          </p:nvPr>
        </p:nvSpPr>
        <p:spPr/>
        <p:txBody>
          <a:bodyPr/>
          <a:lstStyle/>
          <a:p>
            <a:r>
              <a:rPr lang="en-GB"/>
              <a:t>Continuity of Care versus the Second Opinion: Evidence from the Opioid Crisis                                           Bobroske, Freeman, Scholtes, Huan ● 2018 CJBS</a:t>
            </a:r>
            <a:endParaRPr lang="en-GB" dirty="0"/>
          </a:p>
        </p:txBody>
      </p:sp>
      <p:sp>
        <p:nvSpPr>
          <p:cNvPr id="6" name="Slide Number Placeholder 5"/>
          <p:cNvSpPr>
            <a:spLocks noGrp="1"/>
          </p:cNvSpPr>
          <p:nvPr>
            <p:ph type="sldNum" sz="quarter" idx="18"/>
          </p:nvPr>
        </p:nvSpPr>
        <p:spPr/>
        <p:txBody>
          <a:bodyPr/>
          <a:lstStyle/>
          <a:p>
            <a:fld id="{FEBD7F86-1881-4698-8703-FB80B0800997}" type="slidenum">
              <a:rPr lang="en-GB" smtClean="0"/>
              <a:pPr/>
              <a:t>‹#›</a:t>
            </a:fld>
            <a:endParaRPr lang="en-GB" dirty="0"/>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0363" y="6795822"/>
            <a:ext cx="1375200" cy="426542"/>
          </a:xfrm>
          <a:prstGeom prst="rect">
            <a:avLst/>
          </a:prstGeom>
        </p:spPr>
      </p:pic>
    </p:spTree>
    <p:extLst>
      <p:ext uri="{BB962C8B-B14F-4D97-AF65-F5344CB8AC3E}">
        <p14:creationId xmlns:p14="http://schemas.microsoft.com/office/powerpoint/2010/main" val="28835995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5" pos="4139" userDrawn="1">
          <p15:clr>
            <a:srgbClr val="FBAE40"/>
          </p15:clr>
        </p15:guide>
        <p15:guide id="6" pos="422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 Two and Left Tex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5130800" y="1447799"/>
            <a:ext cx="4591050" cy="2422526"/>
          </a:xfrm>
        </p:spPr>
        <p:txBody>
          <a:bodyPr/>
          <a:lstStyle/>
          <a:p>
            <a:pPr lvl="0"/>
            <a:r>
              <a:rPr lang="en-US" noProof="0"/>
              <a:t>Click to edit Master text styles</a:t>
            </a:r>
          </a:p>
        </p:txBody>
      </p:sp>
      <p:sp>
        <p:nvSpPr>
          <p:cNvPr id="31" name="Content Placeholder 26"/>
          <p:cNvSpPr>
            <a:spLocks noGrp="1"/>
          </p:cNvSpPr>
          <p:nvPr>
            <p:ph sz="quarter" idx="15"/>
          </p:nvPr>
        </p:nvSpPr>
        <p:spPr>
          <a:xfrm>
            <a:off x="5130800" y="4008215"/>
            <a:ext cx="4591050" cy="2383060"/>
          </a:xfrm>
        </p:spPr>
        <p:txBody>
          <a:bodyPr/>
          <a:lstStyle/>
          <a:p>
            <a:pPr lvl="0"/>
            <a:r>
              <a:rPr lang="en-US" noProof="0"/>
              <a:t>Click to edit Master text styles</a:t>
            </a:r>
          </a:p>
        </p:txBody>
      </p:sp>
      <p:sp>
        <p:nvSpPr>
          <p:cNvPr id="13" name="Text Placeholder 12"/>
          <p:cNvSpPr>
            <a:spLocks noGrp="1"/>
          </p:cNvSpPr>
          <p:nvPr>
            <p:ph type="body" sz="quarter" idx="16"/>
          </p:nvPr>
        </p:nvSpPr>
        <p:spPr>
          <a:xfrm>
            <a:off x="360363" y="1447512"/>
            <a:ext cx="4591050" cy="4943763"/>
          </a:xfrm>
        </p:spPr>
        <p:txBody>
          <a:bodyPr/>
          <a:lstStyle/>
          <a:p>
            <a:pPr lvl="0"/>
            <a:r>
              <a:rPr lang="en-US" noProof="0"/>
              <a:t>Click to edit Master text styles</a:t>
            </a:r>
          </a:p>
        </p:txBody>
      </p:sp>
      <p:sp>
        <p:nvSpPr>
          <p:cNvPr id="2" name="Title 1"/>
          <p:cNvSpPr>
            <a:spLocks noGrp="1"/>
          </p:cNvSpPr>
          <p:nvPr>
            <p:ph type="title" hasCustomPrompt="1"/>
          </p:nvPr>
        </p:nvSpPr>
        <p:spPr/>
        <p:txBody>
          <a:bodyPr/>
          <a:lstStyle/>
          <a:p>
            <a:r>
              <a:rPr lang="en-US" dirty="0"/>
              <a:t>Click to add title</a:t>
            </a:r>
            <a:endParaRPr lang="en-GB" dirty="0"/>
          </a:p>
        </p:txBody>
      </p:sp>
      <p:sp>
        <p:nvSpPr>
          <p:cNvPr id="5" name="Footer Placeholder 4"/>
          <p:cNvSpPr>
            <a:spLocks noGrp="1"/>
          </p:cNvSpPr>
          <p:nvPr>
            <p:ph type="ftr" sz="quarter" idx="17"/>
          </p:nvPr>
        </p:nvSpPr>
        <p:spPr/>
        <p:txBody>
          <a:bodyPr/>
          <a:lstStyle/>
          <a:p>
            <a:r>
              <a:rPr lang="en-GB"/>
              <a:t>Continuity of Care versus the Second Opinion: Evidence from the Opioid Crisis                                           Bobroske, Freeman, Scholtes, Huan ● 2018 CJBS</a:t>
            </a:r>
            <a:endParaRPr lang="en-GB" dirty="0"/>
          </a:p>
        </p:txBody>
      </p:sp>
      <p:sp>
        <p:nvSpPr>
          <p:cNvPr id="6" name="Slide Number Placeholder 5"/>
          <p:cNvSpPr>
            <a:spLocks noGrp="1"/>
          </p:cNvSpPr>
          <p:nvPr>
            <p:ph type="sldNum" sz="quarter" idx="18"/>
          </p:nvPr>
        </p:nvSpPr>
        <p:spPr/>
        <p:txBody>
          <a:bodyPr/>
          <a:lstStyle/>
          <a:p>
            <a:fld id="{FEBD7F86-1881-4698-8703-FB80B0800997}" type="slidenum">
              <a:rPr lang="en-GB" smtClean="0"/>
              <a:pPr/>
              <a:t>‹#›</a:t>
            </a:fld>
            <a:endParaRPr lang="en-GB" dirty="0"/>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0363" y="6795822"/>
            <a:ext cx="1375200" cy="42654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mod="1">
    <p:ext uri="{DCECCB84-F9BA-43D5-87BE-67443E8EF086}">
      <p15:sldGuideLst xmlns:p15="http://schemas.microsoft.com/office/powerpoint/2012/main">
        <p15:guide id="7" orient="horz" pos="2438" userDrawn="1">
          <p15:clr>
            <a:srgbClr val="FBAE40"/>
          </p15:clr>
        </p15:guide>
        <p15:guide id="8" orient="horz" pos="252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theme" Target="../theme/theme2.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363" y="533401"/>
            <a:ext cx="9361487" cy="719138"/>
          </a:xfrm>
          <a:prstGeom prst="rect">
            <a:avLst/>
          </a:prstGeom>
        </p:spPr>
        <p:txBody>
          <a:bodyPr vert="horz" lIns="0" tIns="0" rIns="0" bIns="72000" rtlCol="0" anchor="b" anchorCtr="0">
            <a:normAutofit/>
          </a:bodyPr>
          <a:lstStyle/>
          <a:p>
            <a:r>
              <a:rPr lang="en-GB" noProof="0" dirty="0"/>
              <a:t>Click to add title </a:t>
            </a:r>
          </a:p>
        </p:txBody>
      </p:sp>
      <p:sp>
        <p:nvSpPr>
          <p:cNvPr id="3" name="Text Placeholder 2"/>
          <p:cNvSpPr>
            <a:spLocks noGrp="1"/>
          </p:cNvSpPr>
          <p:nvPr>
            <p:ph type="body" idx="1"/>
          </p:nvPr>
        </p:nvSpPr>
        <p:spPr>
          <a:xfrm>
            <a:off x="360363" y="1439863"/>
            <a:ext cx="9361487" cy="4951412"/>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9" name="Slide Number Placeholder 5"/>
          <p:cNvSpPr>
            <a:spLocks noGrp="1"/>
          </p:cNvSpPr>
          <p:nvPr>
            <p:ph type="sldNum" sz="quarter" idx="4"/>
          </p:nvPr>
        </p:nvSpPr>
        <p:spPr>
          <a:xfrm>
            <a:off x="8041481" y="7074104"/>
            <a:ext cx="1680369" cy="148260"/>
          </a:xfrm>
          <a:prstGeom prst="rect">
            <a:avLst/>
          </a:prstGeom>
        </p:spPr>
        <p:txBody>
          <a:bodyPr lIns="0" tIns="0" rIns="0" bIns="0" anchor="t" anchorCtr="0">
            <a:noAutofit/>
          </a:bodyPr>
          <a:lstStyle>
            <a:lvl1pPr algn="r">
              <a:defRPr sz="700">
                <a:solidFill>
                  <a:schemeClr val="tx1"/>
                </a:solidFill>
                <a:latin typeface="Arial" pitchFamily="34" charset="0"/>
                <a:cs typeface="Arial" pitchFamily="34" charset="0"/>
              </a:defRPr>
            </a:lvl1pPr>
          </a:lstStyle>
          <a:p>
            <a:fld id="{FEBD7F86-1881-4698-8703-FB80B0800997}" type="slidenum">
              <a:rPr lang="en-GB" smtClean="0"/>
              <a:pPr/>
              <a:t>‹#›</a:t>
            </a:fld>
            <a:endParaRPr lang="en-GB" dirty="0"/>
          </a:p>
        </p:txBody>
      </p:sp>
      <p:sp>
        <p:nvSpPr>
          <p:cNvPr id="51" name="Footer Placeholder 4"/>
          <p:cNvSpPr>
            <a:spLocks noGrp="1"/>
          </p:cNvSpPr>
          <p:nvPr>
            <p:ph type="ftr" sz="quarter" idx="3"/>
          </p:nvPr>
        </p:nvSpPr>
        <p:spPr>
          <a:xfrm>
            <a:off x="2746850" y="7006920"/>
            <a:ext cx="4589256" cy="215444"/>
          </a:xfrm>
          <a:prstGeom prst="rect">
            <a:avLst/>
          </a:prstGeom>
        </p:spPr>
        <p:txBody>
          <a:bodyPr vert="horz" wrap="square" lIns="0" tIns="0" rIns="0" bIns="0" anchor="b" anchorCtr="0">
            <a:spAutoFit/>
          </a:bodyPr>
          <a:lstStyle>
            <a:lvl1pPr algn="ctr">
              <a:defRPr sz="700">
                <a:solidFill>
                  <a:schemeClr val="tx1"/>
                </a:solidFill>
                <a:latin typeface="Arial" pitchFamily="34" charset="0"/>
                <a:cs typeface="Arial" pitchFamily="34" charset="0"/>
              </a:defRPr>
            </a:lvl1pPr>
          </a:lstStyle>
          <a:p>
            <a:r>
              <a:rPr lang="en-GB" dirty="0"/>
              <a:t>Curbing the Opioid Crisis</a:t>
            </a:r>
          </a:p>
          <a:p>
            <a:r>
              <a:rPr lang="en-GB" dirty="0" err="1"/>
              <a:t>Bobroske</a:t>
            </a:r>
            <a:r>
              <a:rPr lang="en-GB" dirty="0"/>
              <a:t>, Freeman, </a:t>
            </a:r>
            <a:r>
              <a:rPr lang="en-GB" dirty="0" err="1"/>
              <a:t>Scholtes</a:t>
            </a:r>
            <a:r>
              <a:rPr lang="en-GB" dirty="0"/>
              <a:t>, Huan ● 2019 HK POMS</a:t>
            </a:r>
          </a:p>
        </p:txBody>
      </p:sp>
    </p:spTree>
  </p:cSld>
  <p:clrMap bg1="lt1" tx1="dk1" bg2="lt2" tx2="dk2" accent1="accent1" accent2="accent2" accent3="accent3" accent4="accent4" accent5="accent5" accent6="accent6" hlink="hlink" folHlink="folHlink"/>
  <p:sldLayoutIdLst>
    <p:sldLayoutId id="2147483670" r:id="rId1"/>
    <p:sldLayoutId id="2147483653" r:id="rId2"/>
    <p:sldLayoutId id="2147483652" r:id="rId3"/>
    <p:sldLayoutId id="2147483673" r:id="rId4"/>
    <p:sldLayoutId id="2147483657" r:id="rId5"/>
    <p:sldLayoutId id="2147483658" r:id="rId6"/>
    <p:sldLayoutId id="2147483659" r:id="rId7"/>
    <p:sldLayoutId id="2147483685" r:id="rId8"/>
    <p:sldLayoutId id="2147483660" r:id="rId9"/>
    <p:sldLayoutId id="2147483661" r:id="rId10"/>
    <p:sldLayoutId id="2147483654" r:id="rId11"/>
    <p:sldLayoutId id="2147483655" r:id="rId12"/>
    <p:sldLayoutId id="2147483702" r:id="rId13"/>
    <p:sldLayoutId id="2147483700" r:id="rId14"/>
    <p:sldLayoutId id="2147483704" r:id="rId15"/>
    <p:sldLayoutId id="2147483706" r:id="rId16"/>
    <p:sldLayoutId id="2147483656" r:id="rId17"/>
    <p:sldLayoutId id="2147483662" r:id="rId18"/>
    <p:sldLayoutId id="2147483696" r:id="rId19"/>
    <p:sldLayoutId id="2147483694" r:id="rId20"/>
    <p:sldLayoutId id="2147483663" r:id="rId21"/>
    <p:sldLayoutId id="2147483666" r:id="rId22"/>
    <p:sldLayoutId id="2147483708" r:id="rId23"/>
    <p:sldLayoutId id="2147483709" r:id="rId24"/>
    <p:sldLayoutId id="2147483733" r:id="rId25"/>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hdr="0" dt="0"/>
  <p:txStyles>
    <p:titleStyle>
      <a:lvl1pPr algn="l" defTabSz="960435" rtl="0" eaLnBrk="1" latinLnBrk="0" hangingPunct="1">
        <a:lnSpc>
          <a:spcPct val="100000"/>
        </a:lnSpc>
        <a:spcBef>
          <a:spcPct val="0"/>
        </a:spcBef>
        <a:buNone/>
        <a:defRPr sz="2400" b="1" i="0" kern="1200" baseline="0">
          <a:solidFill>
            <a:schemeClr val="tx1"/>
          </a:solidFill>
          <a:latin typeface="+mn-lt"/>
          <a:ea typeface="+mj-ea"/>
          <a:cs typeface="+mj-cs"/>
        </a:defRPr>
      </a:lvl1pPr>
    </p:titleStyle>
    <p:bodyStyle>
      <a:lvl1pPr marL="0" marR="0" indent="-215500" algn="l" defTabSz="960435" rtl="0" eaLnBrk="1" fontAlgn="auto" latinLnBrk="0" hangingPunct="1">
        <a:lnSpc>
          <a:spcPct val="95000"/>
        </a:lnSpc>
        <a:spcBef>
          <a:spcPts val="200"/>
        </a:spcBef>
        <a:spcAft>
          <a:spcPts val="600"/>
        </a:spcAft>
        <a:buClr>
          <a:schemeClr val="tx1"/>
        </a:buClr>
        <a:buSzTx/>
        <a:buFontTx/>
        <a:buNone/>
        <a:tabLst/>
        <a:defRPr sz="1800" kern="1200">
          <a:solidFill>
            <a:schemeClr val="tx1"/>
          </a:solidFill>
          <a:latin typeface="+mn-lt"/>
          <a:ea typeface="+mn-ea"/>
          <a:cs typeface="+mn-cs"/>
        </a:defRPr>
      </a:lvl1pPr>
      <a:lvl2pPr marL="215500" indent="-215500" algn="l" defTabSz="960435" rtl="0" eaLnBrk="1" latinLnBrk="0" hangingPunct="1">
        <a:lnSpc>
          <a:spcPct val="95000"/>
        </a:lnSpc>
        <a:spcBef>
          <a:spcPts val="200"/>
        </a:spcBef>
        <a:spcAft>
          <a:spcPts val="600"/>
        </a:spcAft>
        <a:buClr>
          <a:schemeClr val="tx1"/>
        </a:buClr>
        <a:buFont typeface="Georgia" pitchFamily="18" charset="0"/>
        <a:buChar char="•"/>
        <a:defRPr sz="1800" kern="1200">
          <a:solidFill>
            <a:schemeClr val="tx1"/>
          </a:solidFill>
          <a:latin typeface="+mn-lt"/>
          <a:ea typeface="+mn-ea"/>
          <a:cs typeface="+mn-cs"/>
        </a:defRPr>
      </a:lvl2pPr>
      <a:lvl3pPr marL="430997" indent="-215500" algn="l" defTabSz="960435" rtl="0" eaLnBrk="1" latinLnBrk="0" hangingPunct="1">
        <a:lnSpc>
          <a:spcPct val="95000"/>
        </a:lnSpc>
        <a:spcBef>
          <a:spcPts val="200"/>
        </a:spcBef>
        <a:spcAft>
          <a:spcPts val="600"/>
        </a:spcAft>
        <a:buClr>
          <a:schemeClr val="tx1"/>
        </a:buClr>
        <a:buFont typeface="Georgia" pitchFamily="18" charset="0"/>
        <a:buChar char="-"/>
        <a:defRPr sz="1800" kern="1200">
          <a:solidFill>
            <a:schemeClr val="tx1"/>
          </a:solidFill>
          <a:latin typeface="+mn-lt"/>
          <a:ea typeface="+mn-ea"/>
          <a:cs typeface="+mn-cs"/>
        </a:defRPr>
      </a:lvl3pPr>
      <a:lvl4pPr marL="646497" indent="-215500" algn="l" defTabSz="960435" rtl="0" eaLnBrk="1" latinLnBrk="0" hangingPunct="1">
        <a:lnSpc>
          <a:spcPct val="95000"/>
        </a:lnSpc>
        <a:spcBef>
          <a:spcPts val="200"/>
        </a:spcBef>
        <a:spcAft>
          <a:spcPts val="600"/>
        </a:spcAft>
        <a:buClr>
          <a:schemeClr val="tx1"/>
        </a:buClr>
        <a:buFont typeface="Georgia" pitchFamily="18" charset="0"/>
        <a:buChar char="◦"/>
        <a:defRPr sz="1800" kern="1200">
          <a:solidFill>
            <a:schemeClr val="tx1"/>
          </a:solidFill>
          <a:latin typeface="+mn-lt"/>
          <a:ea typeface="+mn-ea"/>
          <a:cs typeface="+mn-cs"/>
        </a:defRPr>
      </a:lvl4pPr>
      <a:lvl5pPr marL="861996" indent="-215500" algn="l" defTabSz="960435" rtl="0" eaLnBrk="1" latinLnBrk="0" hangingPunct="1">
        <a:lnSpc>
          <a:spcPct val="95000"/>
        </a:lnSpc>
        <a:spcBef>
          <a:spcPts val="200"/>
        </a:spcBef>
        <a:spcAft>
          <a:spcPts val="600"/>
        </a:spcAft>
        <a:buClr>
          <a:schemeClr val="tx1"/>
        </a:buClr>
        <a:buFont typeface="Georgia" pitchFamily="18" charset="0"/>
        <a:buChar char="›"/>
        <a:defRPr sz="1800" kern="1200" baseline="0">
          <a:solidFill>
            <a:schemeClr val="tx1"/>
          </a:solidFill>
          <a:latin typeface="+mn-lt"/>
          <a:ea typeface="+mn-ea"/>
          <a:cs typeface="+mn-cs"/>
        </a:defRPr>
      </a:lvl5pPr>
      <a:lvl6pPr marL="215500" marR="0" indent="-215500" algn="l" defTabSz="960435" rtl="0" eaLnBrk="1" fontAlgn="auto" latinLnBrk="0" hangingPunct="1">
        <a:lnSpc>
          <a:spcPct val="100000"/>
        </a:lnSpc>
        <a:spcBef>
          <a:spcPts val="0"/>
        </a:spcBef>
        <a:spcAft>
          <a:spcPts val="565"/>
        </a:spcAft>
        <a:buClr>
          <a:schemeClr val="tx1"/>
        </a:buClr>
        <a:buSzPct val="100000"/>
        <a:buFont typeface="+mj-lt"/>
        <a:buAutoNum type="arabicPeriod"/>
        <a:tabLst/>
        <a:defRPr sz="1037" kern="1200" baseline="0">
          <a:solidFill>
            <a:schemeClr val="tx1"/>
          </a:solidFill>
          <a:latin typeface="Georgia" pitchFamily="18" charset="0"/>
          <a:ea typeface="+mn-ea"/>
          <a:cs typeface="+mn-cs"/>
        </a:defRPr>
      </a:lvl6pPr>
      <a:lvl7pPr marL="430997" indent="-215500" algn="l" defTabSz="960435" rtl="0" eaLnBrk="1" latinLnBrk="0" hangingPunct="1">
        <a:lnSpc>
          <a:spcPct val="100000"/>
        </a:lnSpc>
        <a:spcBef>
          <a:spcPts val="0"/>
        </a:spcBef>
        <a:spcAft>
          <a:spcPts val="565"/>
        </a:spcAft>
        <a:buSzPct val="100000"/>
        <a:buFont typeface="+mj-lt"/>
        <a:buAutoNum type="alphaLcPeriod"/>
        <a:defRPr sz="1037" kern="1200" baseline="0">
          <a:solidFill>
            <a:schemeClr val="tx1"/>
          </a:solidFill>
          <a:latin typeface="Georgia" pitchFamily="18" charset="0"/>
          <a:ea typeface="+mn-ea"/>
          <a:cs typeface="+mn-cs"/>
        </a:defRPr>
      </a:lvl7pPr>
      <a:lvl8pPr marL="646497" indent="-215500" algn="l" defTabSz="960435" rtl="0" eaLnBrk="1" latinLnBrk="0" hangingPunct="1">
        <a:lnSpc>
          <a:spcPct val="100000"/>
        </a:lnSpc>
        <a:spcBef>
          <a:spcPts val="0"/>
        </a:spcBef>
        <a:spcAft>
          <a:spcPts val="565"/>
        </a:spcAft>
        <a:buSzPct val="100000"/>
        <a:buFont typeface="+mj-lt"/>
        <a:buAutoNum type="romanLcPeriod"/>
        <a:defRPr sz="1037" kern="1200" baseline="0">
          <a:solidFill>
            <a:schemeClr val="tx1"/>
          </a:solidFill>
          <a:latin typeface="Georgia" pitchFamily="18" charset="0"/>
          <a:ea typeface="+mn-ea"/>
          <a:cs typeface="+mn-cs"/>
        </a:defRPr>
      </a:lvl8pPr>
      <a:lvl9pPr marL="0" indent="-215500" algn="l" defTabSz="960435" rtl="0" eaLnBrk="1" latinLnBrk="0" hangingPunct="1">
        <a:lnSpc>
          <a:spcPct val="100000"/>
        </a:lnSpc>
        <a:spcBef>
          <a:spcPts val="0"/>
        </a:spcBef>
        <a:spcAft>
          <a:spcPts val="565"/>
        </a:spcAft>
        <a:buFont typeface="Arial" pitchFamily="34" charset="0"/>
        <a:buNone/>
        <a:defRPr sz="1037" b="1" kern="1200" baseline="0">
          <a:solidFill>
            <a:schemeClr val="tx2"/>
          </a:solidFill>
          <a:latin typeface="Georgia" pitchFamily="18" charset="0"/>
          <a:ea typeface="+mn-ea"/>
          <a:cs typeface="+mn-cs"/>
        </a:defRPr>
      </a:lvl9pPr>
    </p:bodyStyle>
    <p:otherStyle>
      <a:defPPr>
        <a:defRPr lang="en-US"/>
      </a:defPPr>
      <a:lvl1pPr marL="0" algn="l" defTabSz="960435" rtl="0" eaLnBrk="1" latinLnBrk="0" hangingPunct="1">
        <a:defRPr sz="1886" kern="1200">
          <a:solidFill>
            <a:schemeClr val="tx1"/>
          </a:solidFill>
          <a:latin typeface="+mn-lt"/>
          <a:ea typeface="+mn-ea"/>
          <a:cs typeface="+mn-cs"/>
        </a:defRPr>
      </a:lvl1pPr>
      <a:lvl2pPr marL="480217" algn="l" defTabSz="960435" rtl="0" eaLnBrk="1" latinLnBrk="0" hangingPunct="1">
        <a:defRPr sz="1886" kern="1200">
          <a:solidFill>
            <a:schemeClr val="tx1"/>
          </a:solidFill>
          <a:latin typeface="+mn-lt"/>
          <a:ea typeface="+mn-ea"/>
          <a:cs typeface="+mn-cs"/>
        </a:defRPr>
      </a:lvl2pPr>
      <a:lvl3pPr marL="960435" algn="l" defTabSz="960435" rtl="0" eaLnBrk="1" latinLnBrk="0" hangingPunct="1">
        <a:defRPr sz="1886" kern="1200">
          <a:solidFill>
            <a:schemeClr val="tx1"/>
          </a:solidFill>
          <a:latin typeface="+mn-lt"/>
          <a:ea typeface="+mn-ea"/>
          <a:cs typeface="+mn-cs"/>
        </a:defRPr>
      </a:lvl3pPr>
      <a:lvl4pPr marL="1440653" algn="l" defTabSz="960435" rtl="0" eaLnBrk="1" latinLnBrk="0" hangingPunct="1">
        <a:defRPr sz="1886" kern="1200">
          <a:solidFill>
            <a:schemeClr val="tx1"/>
          </a:solidFill>
          <a:latin typeface="+mn-lt"/>
          <a:ea typeface="+mn-ea"/>
          <a:cs typeface="+mn-cs"/>
        </a:defRPr>
      </a:lvl4pPr>
      <a:lvl5pPr marL="1920871" algn="l" defTabSz="960435" rtl="0" eaLnBrk="1" latinLnBrk="0" hangingPunct="1">
        <a:defRPr sz="1886" kern="1200">
          <a:solidFill>
            <a:schemeClr val="tx1"/>
          </a:solidFill>
          <a:latin typeface="+mn-lt"/>
          <a:ea typeface="+mn-ea"/>
          <a:cs typeface="+mn-cs"/>
        </a:defRPr>
      </a:lvl5pPr>
      <a:lvl6pPr marL="2401089" algn="l" defTabSz="960435" rtl="0" eaLnBrk="1" latinLnBrk="0" hangingPunct="1">
        <a:defRPr sz="1886" kern="1200">
          <a:solidFill>
            <a:schemeClr val="tx1"/>
          </a:solidFill>
          <a:latin typeface="+mn-lt"/>
          <a:ea typeface="+mn-ea"/>
          <a:cs typeface="+mn-cs"/>
        </a:defRPr>
      </a:lvl6pPr>
      <a:lvl7pPr marL="2881306" algn="l" defTabSz="960435" rtl="0" eaLnBrk="1" latinLnBrk="0" hangingPunct="1">
        <a:defRPr sz="1886" kern="1200">
          <a:solidFill>
            <a:schemeClr val="tx1"/>
          </a:solidFill>
          <a:latin typeface="+mn-lt"/>
          <a:ea typeface="+mn-ea"/>
          <a:cs typeface="+mn-cs"/>
        </a:defRPr>
      </a:lvl7pPr>
      <a:lvl8pPr marL="3361524" algn="l" defTabSz="960435" rtl="0" eaLnBrk="1" latinLnBrk="0" hangingPunct="1">
        <a:defRPr sz="1886" kern="1200">
          <a:solidFill>
            <a:schemeClr val="tx1"/>
          </a:solidFill>
          <a:latin typeface="+mn-lt"/>
          <a:ea typeface="+mn-ea"/>
          <a:cs typeface="+mn-cs"/>
        </a:defRPr>
      </a:lvl8pPr>
      <a:lvl9pPr marL="3841741" algn="l" defTabSz="960435" rtl="0" eaLnBrk="1" latinLnBrk="0" hangingPunct="1">
        <a:defRPr sz="188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907" userDrawn="1">
          <p15:clr>
            <a:srgbClr val="A4A3A4"/>
          </p15:clr>
        </p15:guide>
        <p15:guide id="2" orient="horz" pos="4026" userDrawn="1">
          <p15:clr>
            <a:srgbClr val="A4A3A4"/>
          </p15:clr>
        </p15:guide>
        <p15:guide id="3" pos="227" userDrawn="1">
          <p15:clr>
            <a:srgbClr val="A4A3A4"/>
          </p15:clr>
        </p15:guide>
        <p15:guide id="4" pos="6124" userDrawn="1">
          <p15:clr>
            <a:srgbClr val="A4A3A4"/>
          </p15:clr>
        </p15:guide>
        <p15:guide id="5" orient="horz" pos="794" userDrawn="1">
          <p15:clr>
            <a:srgbClr val="A4A3A4"/>
          </p15:clr>
        </p15:guide>
        <p15:guide id="6" orient="horz" pos="341" userDrawn="1">
          <p15:clr>
            <a:srgbClr val="A4A3A4"/>
          </p15:clr>
        </p15:guide>
        <p15:guide id="7" pos="3119" userDrawn="1">
          <p15:clr>
            <a:srgbClr val="A4A3A4"/>
          </p15:clr>
        </p15:guide>
        <p15:guide id="8" pos="3232"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363" y="533401"/>
            <a:ext cx="9361487" cy="719138"/>
          </a:xfrm>
          <a:prstGeom prst="rect">
            <a:avLst/>
          </a:prstGeom>
        </p:spPr>
        <p:txBody>
          <a:bodyPr vert="horz" lIns="0" tIns="0" rIns="0" bIns="72000" rtlCol="0" anchor="b" anchorCtr="0">
            <a:normAutofit/>
          </a:bodyPr>
          <a:lstStyle/>
          <a:p>
            <a:r>
              <a:rPr lang="en-GB" noProof="0" dirty="0"/>
              <a:t>Click to add title </a:t>
            </a:r>
          </a:p>
        </p:txBody>
      </p:sp>
      <p:sp>
        <p:nvSpPr>
          <p:cNvPr id="3" name="Text Placeholder 2"/>
          <p:cNvSpPr>
            <a:spLocks noGrp="1"/>
          </p:cNvSpPr>
          <p:nvPr>
            <p:ph type="body" idx="1"/>
          </p:nvPr>
        </p:nvSpPr>
        <p:spPr>
          <a:xfrm>
            <a:off x="360363" y="1439862"/>
            <a:ext cx="9361487" cy="5508625"/>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49" name="Slide Number Placeholder 5"/>
          <p:cNvSpPr>
            <a:spLocks noGrp="1"/>
          </p:cNvSpPr>
          <p:nvPr>
            <p:ph type="sldNum" sz="quarter" idx="4"/>
          </p:nvPr>
        </p:nvSpPr>
        <p:spPr>
          <a:xfrm>
            <a:off x="8041481" y="7074104"/>
            <a:ext cx="1680369" cy="148260"/>
          </a:xfrm>
          <a:prstGeom prst="rect">
            <a:avLst/>
          </a:prstGeom>
        </p:spPr>
        <p:txBody>
          <a:bodyPr lIns="0" tIns="0" rIns="0" bIns="0" anchor="t" anchorCtr="0">
            <a:noAutofit/>
          </a:bodyPr>
          <a:lstStyle>
            <a:lvl1pPr algn="r">
              <a:defRPr sz="700">
                <a:solidFill>
                  <a:schemeClr val="tx1"/>
                </a:solidFill>
                <a:latin typeface="Arial" pitchFamily="34" charset="0"/>
                <a:cs typeface="Arial" pitchFamily="34" charset="0"/>
              </a:defRPr>
            </a:lvl1pPr>
          </a:lstStyle>
          <a:p>
            <a:fld id="{FEBD7F86-1881-4698-8703-FB80B0800997}" type="slidenum">
              <a:rPr lang="en-GB" smtClean="0"/>
              <a:pPr/>
              <a:t>‹#›</a:t>
            </a:fld>
            <a:endParaRPr lang="en-GB" dirty="0"/>
          </a:p>
        </p:txBody>
      </p:sp>
      <p:sp>
        <p:nvSpPr>
          <p:cNvPr id="51" name="Footer Placeholder 4"/>
          <p:cNvSpPr>
            <a:spLocks noGrp="1"/>
          </p:cNvSpPr>
          <p:nvPr>
            <p:ph type="ftr" sz="quarter" idx="3"/>
          </p:nvPr>
        </p:nvSpPr>
        <p:spPr>
          <a:xfrm>
            <a:off x="2746850" y="7114642"/>
            <a:ext cx="4589256" cy="107722"/>
          </a:xfrm>
          <a:prstGeom prst="rect">
            <a:avLst/>
          </a:prstGeom>
        </p:spPr>
        <p:txBody>
          <a:bodyPr vert="horz" wrap="square" lIns="0" tIns="0" rIns="0" bIns="0" anchor="b" anchorCtr="0">
            <a:spAutoFit/>
          </a:bodyPr>
          <a:lstStyle>
            <a:lvl1pPr algn="ctr">
              <a:defRPr sz="700">
                <a:solidFill>
                  <a:schemeClr val="tx1"/>
                </a:solidFill>
                <a:latin typeface="Arial" pitchFamily="34" charset="0"/>
                <a:cs typeface="Arial" pitchFamily="34" charset="0"/>
              </a:defRPr>
            </a:lvl1pPr>
          </a:lstStyle>
          <a:p>
            <a:r>
              <a:rPr lang="en-GB"/>
              <a:t>Continuity of Care versus the Second Opinion: Evidence from the Opioid Crisis                                           Bobroske, Freeman, Scholtes, Huan ● 2018 CJBS</a:t>
            </a:r>
            <a:endParaRPr lang="en-GB" dirty="0"/>
          </a:p>
        </p:txBody>
      </p:sp>
    </p:spTree>
    <p:extLst>
      <p:ext uri="{BB962C8B-B14F-4D97-AF65-F5344CB8AC3E}">
        <p14:creationId xmlns:p14="http://schemas.microsoft.com/office/powerpoint/2010/main" val="1670338893"/>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hdr="0" dt="0"/>
  <p:txStyles>
    <p:titleStyle>
      <a:lvl1pPr algn="l" defTabSz="960435" rtl="0" eaLnBrk="1" latinLnBrk="0" hangingPunct="1">
        <a:lnSpc>
          <a:spcPct val="100000"/>
        </a:lnSpc>
        <a:spcBef>
          <a:spcPct val="0"/>
        </a:spcBef>
        <a:buNone/>
        <a:defRPr sz="2400" b="1" i="0" kern="1200" baseline="0">
          <a:solidFill>
            <a:schemeClr val="tx1"/>
          </a:solidFill>
          <a:latin typeface="+mn-lt"/>
          <a:ea typeface="+mj-ea"/>
          <a:cs typeface="+mj-cs"/>
        </a:defRPr>
      </a:lvl1pPr>
    </p:titleStyle>
    <p:bodyStyle>
      <a:lvl1pPr marL="0" marR="0" indent="-215500" algn="l" defTabSz="960435" rtl="0" eaLnBrk="1" fontAlgn="auto" latinLnBrk="0" hangingPunct="1">
        <a:lnSpc>
          <a:spcPct val="100000"/>
        </a:lnSpc>
        <a:spcBef>
          <a:spcPts val="0"/>
        </a:spcBef>
        <a:spcAft>
          <a:spcPts val="565"/>
        </a:spcAft>
        <a:buClr>
          <a:schemeClr val="tx1"/>
        </a:buClr>
        <a:buSzTx/>
        <a:buFontTx/>
        <a:buNone/>
        <a:tabLst/>
        <a:defRPr sz="1800" kern="1200">
          <a:solidFill>
            <a:schemeClr val="tx1"/>
          </a:solidFill>
          <a:latin typeface="+mn-lt"/>
          <a:ea typeface="+mn-ea"/>
          <a:cs typeface="+mn-cs"/>
        </a:defRPr>
      </a:lvl1pPr>
      <a:lvl2pPr marL="215500" indent="-215500" algn="l" defTabSz="960435" rtl="0" eaLnBrk="1" latinLnBrk="0" hangingPunct="1">
        <a:lnSpc>
          <a:spcPct val="100000"/>
        </a:lnSpc>
        <a:spcBef>
          <a:spcPts val="0"/>
        </a:spcBef>
        <a:spcAft>
          <a:spcPts val="565"/>
        </a:spcAft>
        <a:buClr>
          <a:schemeClr val="tx1"/>
        </a:buClr>
        <a:buFont typeface="Georgia" pitchFamily="18" charset="0"/>
        <a:buChar char="•"/>
        <a:defRPr sz="1800" kern="1200">
          <a:solidFill>
            <a:schemeClr val="tx1"/>
          </a:solidFill>
          <a:latin typeface="+mn-lt"/>
          <a:ea typeface="+mn-ea"/>
          <a:cs typeface="+mn-cs"/>
        </a:defRPr>
      </a:lvl2pPr>
      <a:lvl3pPr marL="430997" indent="-215500" algn="l" defTabSz="960435" rtl="0" eaLnBrk="1" latinLnBrk="0" hangingPunct="1">
        <a:lnSpc>
          <a:spcPct val="100000"/>
        </a:lnSpc>
        <a:spcBef>
          <a:spcPts val="0"/>
        </a:spcBef>
        <a:spcAft>
          <a:spcPts val="565"/>
        </a:spcAft>
        <a:buClr>
          <a:schemeClr val="tx1"/>
        </a:buClr>
        <a:buFont typeface="Georgia" pitchFamily="18" charset="0"/>
        <a:buChar char="-"/>
        <a:defRPr sz="1800" kern="1200">
          <a:solidFill>
            <a:schemeClr val="tx1"/>
          </a:solidFill>
          <a:latin typeface="+mn-lt"/>
          <a:ea typeface="+mn-ea"/>
          <a:cs typeface="+mn-cs"/>
        </a:defRPr>
      </a:lvl3pPr>
      <a:lvl4pPr marL="646497" indent="-215500" algn="l" defTabSz="960435" rtl="0" eaLnBrk="1" latinLnBrk="0" hangingPunct="1">
        <a:lnSpc>
          <a:spcPct val="100000"/>
        </a:lnSpc>
        <a:spcBef>
          <a:spcPts val="0"/>
        </a:spcBef>
        <a:spcAft>
          <a:spcPts val="565"/>
        </a:spcAft>
        <a:buClr>
          <a:schemeClr val="tx1"/>
        </a:buClr>
        <a:buFont typeface="Georgia" pitchFamily="18" charset="0"/>
        <a:buChar char="◦"/>
        <a:defRPr sz="1800" kern="1200">
          <a:solidFill>
            <a:schemeClr val="tx1"/>
          </a:solidFill>
          <a:latin typeface="+mn-lt"/>
          <a:ea typeface="+mn-ea"/>
          <a:cs typeface="+mn-cs"/>
        </a:defRPr>
      </a:lvl4pPr>
      <a:lvl5pPr marL="861996" indent="-215500" algn="l" defTabSz="960435" rtl="0" eaLnBrk="1" latinLnBrk="0" hangingPunct="1">
        <a:lnSpc>
          <a:spcPct val="100000"/>
        </a:lnSpc>
        <a:spcBef>
          <a:spcPts val="0"/>
        </a:spcBef>
        <a:spcAft>
          <a:spcPts val="565"/>
        </a:spcAft>
        <a:buClr>
          <a:schemeClr val="tx1"/>
        </a:buClr>
        <a:buFont typeface="Georgia" pitchFamily="18" charset="0"/>
        <a:buChar char="›"/>
        <a:defRPr sz="1800" kern="1200" baseline="0">
          <a:solidFill>
            <a:schemeClr val="tx1"/>
          </a:solidFill>
          <a:latin typeface="+mn-lt"/>
          <a:ea typeface="+mn-ea"/>
          <a:cs typeface="+mn-cs"/>
        </a:defRPr>
      </a:lvl5pPr>
      <a:lvl6pPr marL="215500" marR="0" indent="-215500" algn="l" defTabSz="960435" rtl="0" eaLnBrk="1" fontAlgn="auto" latinLnBrk="0" hangingPunct="1">
        <a:lnSpc>
          <a:spcPct val="100000"/>
        </a:lnSpc>
        <a:spcBef>
          <a:spcPts val="0"/>
        </a:spcBef>
        <a:spcAft>
          <a:spcPts val="565"/>
        </a:spcAft>
        <a:buClr>
          <a:schemeClr val="tx1"/>
        </a:buClr>
        <a:buSzPct val="100000"/>
        <a:buFont typeface="+mj-lt"/>
        <a:buAutoNum type="arabicPeriod"/>
        <a:tabLst/>
        <a:defRPr sz="1037" kern="1200" baseline="0">
          <a:solidFill>
            <a:schemeClr val="tx1"/>
          </a:solidFill>
          <a:latin typeface="Georgia" pitchFamily="18" charset="0"/>
          <a:ea typeface="+mn-ea"/>
          <a:cs typeface="+mn-cs"/>
        </a:defRPr>
      </a:lvl6pPr>
      <a:lvl7pPr marL="430997" indent="-215500" algn="l" defTabSz="960435" rtl="0" eaLnBrk="1" latinLnBrk="0" hangingPunct="1">
        <a:lnSpc>
          <a:spcPct val="100000"/>
        </a:lnSpc>
        <a:spcBef>
          <a:spcPts val="0"/>
        </a:spcBef>
        <a:spcAft>
          <a:spcPts val="565"/>
        </a:spcAft>
        <a:buSzPct val="100000"/>
        <a:buFont typeface="+mj-lt"/>
        <a:buAutoNum type="alphaLcPeriod"/>
        <a:defRPr sz="1037" kern="1200" baseline="0">
          <a:solidFill>
            <a:schemeClr val="tx1"/>
          </a:solidFill>
          <a:latin typeface="Georgia" pitchFamily="18" charset="0"/>
          <a:ea typeface="+mn-ea"/>
          <a:cs typeface="+mn-cs"/>
        </a:defRPr>
      </a:lvl7pPr>
      <a:lvl8pPr marL="646497" indent="-215500" algn="l" defTabSz="960435" rtl="0" eaLnBrk="1" latinLnBrk="0" hangingPunct="1">
        <a:lnSpc>
          <a:spcPct val="100000"/>
        </a:lnSpc>
        <a:spcBef>
          <a:spcPts val="0"/>
        </a:spcBef>
        <a:spcAft>
          <a:spcPts val="565"/>
        </a:spcAft>
        <a:buSzPct val="100000"/>
        <a:buFont typeface="+mj-lt"/>
        <a:buAutoNum type="romanLcPeriod"/>
        <a:defRPr sz="1037" kern="1200" baseline="0">
          <a:solidFill>
            <a:schemeClr val="tx1"/>
          </a:solidFill>
          <a:latin typeface="Georgia" pitchFamily="18" charset="0"/>
          <a:ea typeface="+mn-ea"/>
          <a:cs typeface="+mn-cs"/>
        </a:defRPr>
      </a:lvl8pPr>
      <a:lvl9pPr marL="0" indent="-215500" algn="l" defTabSz="960435" rtl="0" eaLnBrk="1" latinLnBrk="0" hangingPunct="1">
        <a:lnSpc>
          <a:spcPct val="100000"/>
        </a:lnSpc>
        <a:spcBef>
          <a:spcPts val="0"/>
        </a:spcBef>
        <a:spcAft>
          <a:spcPts val="565"/>
        </a:spcAft>
        <a:buFont typeface="Arial" pitchFamily="34" charset="0"/>
        <a:buNone/>
        <a:defRPr sz="1037" b="1" kern="1200" baseline="0">
          <a:solidFill>
            <a:schemeClr val="tx2"/>
          </a:solidFill>
          <a:latin typeface="Georgia" pitchFamily="18" charset="0"/>
          <a:ea typeface="+mn-ea"/>
          <a:cs typeface="+mn-cs"/>
        </a:defRPr>
      </a:lvl9pPr>
    </p:bodyStyle>
    <p:otherStyle>
      <a:defPPr>
        <a:defRPr lang="en-US"/>
      </a:defPPr>
      <a:lvl1pPr marL="0" algn="l" defTabSz="960435" rtl="0" eaLnBrk="1" latinLnBrk="0" hangingPunct="1">
        <a:defRPr sz="1886" kern="1200">
          <a:solidFill>
            <a:schemeClr val="tx1"/>
          </a:solidFill>
          <a:latin typeface="+mn-lt"/>
          <a:ea typeface="+mn-ea"/>
          <a:cs typeface="+mn-cs"/>
        </a:defRPr>
      </a:lvl1pPr>
      <a:lvl2pPr marL="480217" algn="l" defTabSz="960435" rtl="0" eaLnBrk="1" latinLnBrk="0" hangingPunct="1">
        <a:defRPr sz="1886" kern="1200">
          <a:solidFill>
            <a:schemeClr val="tx1"/>
          </a:solidFill>
          <a:latin typeface="+mn-lt"/>
          <a:ea typeface="+mn-ea"/>
          <a:cs typeface="+mn-cs"/>
        </a:defRPr>
      </a:lvl2pPr>
      <a:lvl3pPr marL="960435" algn="l" defTabSz="960435" rtl="0" eaLnBrk="1" latinLnBrk="0" hangingPunct="1">
        <a:defRPr sz="1886" kern="1200">
          <a:solidFill>
            <a:schemeClr val="tx1"/>
          </a:solidFill>
          <a:latin typeface="+mn-lt"/>
          <a:ea typeface="+mn-ea"/>
          <a:cs typeface="+mn-cs"/>
        </a:defRPr>
      </a:lvl3pPr>
      <a:lvl4pPr marL="1440653" algn="l" defTabSz="960435" rtl="0" eaLnBrk="1" latinLnBrk="0" hangingPunct="1">
        <a:defRPr sz="1886" kern="1200">
          <a:solidFill>
            <a:schemeClr val="tx1"/>
          </a:solidFill>
          <a:latin typeface="+mn-lt"/>
          <a:ea typeface="+mn-ea"/>
          <a:cs typeface="+mn-cs"/>
        </a:defRPr>
      </a:lvl4pPr>
      <a:lvl5pPr marL="1920871" algn="l" defTabSz="960435" rtl="0" eaLnBrk="1" latinLnBrk="0" hangingPunct="1">
        <a:defRPr sz="1886" kern="1200">
          <a:solidFill>
            <a:schemeClr val="tx1"/>
          </a:solidFill>
          <a:latin typeface="+mn-lt"/>
          <a:ea typeface="+mn-ea"/>
          <a:cs typeface="+mn-cs"/>
        </a:defRPr>
      </a:lvl5pPr>
      <a:lvl6pPr marL="2401089" algn="l" defTabSz="960435" rtl="0" eaLnBrk="1" latinLnBrk="0" hangingPunct="1">
        <a:defRPr sz="1886" kern="1200">
          <a:solidFill>
            <a:schemeClr val="tx1"/>
          </a:solidFill>
          <a:latin typeface="+mn-lt"/>
          <a:ea typeface="+mn-ea"/>
          <a:cs typeface="+mn-cs"/>
        </a:defRPr>
      </a:lvl6pPr>
      <a:lvl7pPr marL="2881306" algn="l" defTabSz="960435" rtl="0" eaLnBrk="1" latinLnBrk="0" hangingPunct="1">
        <a:defRPr sz="1886" kern="1200">
          <a:solidFill>
            <a:schemeClr val="tx1"/>
          </a:solidFill>
          <a:latin typeface="+mn-lt"/>
          <a:ea typeface="+mn-ea"/>
          <a:cs typeface="+mn-cs"/>
        </a:defRPr>
      </a:lvl7pPr>
      <a:lvl8pPr marL="3361524" algn="l" defTabSz="960435" rtl="0" eaLnBrk="1" latinLnBrk="0" hangingPunct="1">
        <a:defRPr sz="1886" kern="1200">
          <a:solidFill>
            <a:schemeClr val="tx1"/>
          </a:solidFill>
          <a:latin typeface="+mn-lt"/>
          <a:ea typeface="+mn-ea"/>
          <a:cs typeface="+mn-cs"/>
        </a:defRPr>
      </a:lvl8pPr>
      <a:lvl9pPr marL="3841741" algn="l" defTabSz="960435" rtl="0" eaLnBrk="1" latinLnBrk="0" hangingPunct="1">
        <a:defRPr sz="188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907">
          <p15:clr>
            <a:srgbClr val="A4A3A4"/>
          </p15:clr>
        </p15:guide>
        <p15:guide id="2" orient="horz" pos="4026">
          <p15:clr>
            <a:srgbClr val="A4A3A4"/>
          </p15:clr>
        </p15:guide>
        <p15:guide id="3" pos="227">
          <p15:clr>
            <a:srgbClr val="A4A3A4"/>
          </p15:clr>
        </p15:guide>
        <p15:guide id="4" pos="6124">
          <p15:clr>
            <a:srgbClr val="A4A3A4"/>
          </p15:clr>
        </p15:guide>
        <p15:guide id="5" orient="horz" pos="794">
          <p15:clr>
            <a:srgbClr val="A4A3A4"/>
          </p15:clr>
        </p15:guide>
        <p15:guide id="6" orient="horz" pos="341">
          <p15:clr>
            <a:srgbClr val="A4A3A4"/>
          </p15:clr>
        </p15:guide>
        <p15:guide id="7" pos="3119">
          <p15:clr>
            <a:srgbClr val="A4A3A4"/>
          </p15:clr>
        </p15:guide>
        <p15:guide id="8" pos="3232">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D0A5A0AC-469D-8541-9066-1904E60C6CB5}"/>
              </a:ext>
            </a:extLst>
          </p:cNvPr>
          <p:cNvSpPr txBox="1">
            <a:spLocks/>
          </p:cNvSpPr>
          <p:nvPr/>
        </p:nvSpPr>
        <p:spPr bwMode="auto">
          <a:xfrm>
            <a:off x="424939" y="1581611"/>
            <a:ext cx="8569881" cy="219902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563" indent="-182563" algn="l" rtl="0" eaLnBrk="0" fontAlgn="base" hangingPunct="0">
              <a:spcBef>
                <a:spcPct val="20000"/>
              </a:spcBef>
              <a:spcAft>
                <a:spcPts val="400"/>
              </a:spcAft>
              <a:buChar char="•"/>
              <a:defRPr sz="2400">
                <a:solidFill>
                  <a:schemeClr val="tx1"/>
                </a:solidFill>
                <a:latin typeface="+mn-lt"/>
                <a:ea typeface="ＭＳ Ｐゴシック" charset="-128"/>
                <a:cs typeface="ＭＳ Ｐゴシック" charset="-128"/>
              </a:defRPr>
            </a:lvl1pPr>
            <a:lvl2pPr marL="400050" indent="-215900" algn="l" rtl="0" eaLnBrk="0" fontAlgn="base" hangingPunct="0">
              <a:spcBef>
                <a:spcPct val="20000"/>
              </a:spcBef>
              <a:spcAft>
                <a:spcPct val="0"/>
              </a:spcAft>
              <a:buChar char="•"/>
              <a:defRPr sz="2400">
                <a:solidFill>
                  <a:schemeClr val="tx1"/>
                </a:solidFill>
                <a:latin typeface="+mn-lt"/>
                <a:ea typeface="ＭＳ Ｐゴシック" charset="-128"/>
              </a:defRPr>
            </a:lvl2pPr>
            <a:lvl3pPr marL="628650" indent="-227013" algn="l" rtl="0" eaLnBrk="0" fontAlgn="base" hangingPunct="0">
              <a:spcBef>
                <a:spcPct val="20000"/>
              </a:spcBef>
              <a:spcAft>
                <a:spcPts val="400"/>
              </a:spcAft>
              <a:buChar char="•"/>
              <a:defRPr sz="2400">
                <a:solidFill>
                  <a:schemeClr val="tx1"/>
                </a:solidFill>
                <a:latin typeface="+mn-lt"/>
                <a:ea typeface="ＭＳ Ｐゴシック" charset="-128"/>
              </a:defRPr>
            </a:lvl3pPr>
            <a:lvl4pPr marL="835025" indent="-204788" algn="l" rtl="0" eaLnBrk="0" fontAlgn="base" hangingPunct="0">
              <a:spcBef>
                <a:spcPct val="20000"/>
              </a:spcBef>
              <a:spcAft>
                <a:spcPct val="0"/>
              </a:spcAft>
              <a:buChar char="•"/>
              <a:defRPr sz="2000">
                <a:solidFill>
                  <a:schemeClr val="tx1"/>
                </a:solidFill>
                <a:latin typeface="+mn-lt"/>
                <a:ea typeface="ＭＳ Ｐゴシック" charset="-128"/>
              </a:defRPr>
            </a:lvl4pPr>
            <a:lvl5pPr marL="1050925" indent="-214313" algn="l" rtl="0" eaLnBrk="0" fontAlgn="base" hangingPunct="0">
              <a:spcBef>
                <a:spcPct val="20000"/>
              </a:spcBef>
              <a:spcAft>
                <a:spcPct val="0"/>
              </a:spcAft>
              <a:buChar char="•"/>
              <a:defRPr sz="2000">
                <a:solidFill>
                  <a:schemeClr val="tx1"/>
                </a:solidFill>
                <a:latin typeface="+mn-lt"/>
                <a:ea typeface="ＭＳ Ｐゴシック" charset="-128"/>
              </a:defRPr>
            </a:lvl5pPr>
            <a:lvl6pPr marL="1508125" indent="-214313" algn="l" rtl="0" fontAlgn="base">
              <a:spcBef>
                <a:spcPct val="20000"/>
              </a:spcBef>
              <a:spcAft>
                <a:spcPct val="0"/>
              </a:spcAft>
              <a:buChar char="•"/>
              <a:defRPr sz="2000">
                <a:solidFill>
                  <a:schemeClr val="tx1"/>
                </a:solidFill>
                <a:latin typeface="+mn-lt"/>
                <a:ea typeface="ＭＳ Ｐゴシック" charset="-128"/>
              </a:defRPr>
            </a:lvl6pPr>
            <a:lvl7pPr marL="1965325" indent="-214313" algn="l" rtl="0" fontAlgn="base">
              <a:spcBef>
                <a:spcPct val="20000"/>
              </a:spcBef>
              <a:spcAft>
                <a:spcPct val="0"/>
              </a:spcAft>
              <a:buChar char="•"/>
              <a:defRPr sz="2000">
                <a:solidFill>
                  <a:schemeClr val="tx1"/>
                </a:solidFill>
                <a:latin typeface="+mn-lt"/>
                <a:ea typeface="ＭＳ Ｐゴシック" charset="-128"/>
              </a:defRPr>
            </a:lvl7pPr>
            <a:lvl8pPr marL="2422525" indent="-214313" algn="l" rtl="0" fontAlgn="base">
              <a:spcBef>
                <a:spcPct val="20000"/>
              </a:spcBef>
              <a:spcAft>
                <a:spcPct val="0"/>
              </a:spcAft>
              <a:buChar char="•"/>
              <a:defRPr sz="2000">
                <a:solidFill>
                  <a:schemeClr val="tx1"/>
                </a:solidFill>
                <a:latin typeface="+mn-lt"/>
                <a:ea typeface="ＭＳ Ｐゴシック" charset="-128"/>
              </a:defRPr>
            </a:lvl8pPr>
            <a:lvl9pPr marL="2879725" indent="-214313" algn="l" rtl="0" fontAlgn="base">
              <a:spcBef>
                <a:spcPct val="20000"/>
              </a:spcBef>
              <a:spcAft>
                <a:spcPct val="0"/>
              </a:spcAft>
              <a:buChar char="•"/>
              <a:defRPr sz="2000">
                <a:solidFill>
                  <a:schemeClr val="tx1"/>
                </a:solidFill>
                <a:latin typeface="+mn-lt"/>
                <a:ea typeface="ＭＳ Ｐゴシック" charset="-128"/>
              </a:defRPr>
            </a:lvl9pPr>
          </a:lstStyle>
          <a:p>
            <a:pPr marL="0" indent="0">
              <a:buNone/>
              <a:defRPr/>
            </a:pPr>
            <a:r>
              <a:rPr lang="en-GB" altLang="en-US" sz="2545" b="1" kern="0" dirty="0">
                <a:solidFill>
                  <a:srgbClr val="A0CE67"/>
                </a:solidFill>
                <a:latin typeface="Rockwell" pitchFamily="1" charset="0"/>
                <a:ea typeface="ＭＳ Ｐゴシック" pitchFamily="1" charset="-128"/>
              </a:rPr>
              <a:t>POMS-HK 2019</a:t>
            </a:r>
          </a:p>
          <a:p>
            <a:pPr marL="0" indent="0">
              <a:buNone/>
              <a:defRPr/>
            </a:pPr>
            <a:r>
              <a:rPr lang="en-GB" altLang="en-US" sz="2545" kern="0" dirty="0">
                <a:solidFill>
                  <a:srgbClr val="A0CE67"/>
                </a:solidFill>
                <a:latin typeface="Rockwell" pitchFamily="1" charset="0"/>
                <a:ea typeface="ＭＳ Ｐゴシック" pitchFamily="1" charset="-128"/>
              </a:rPr>
              <a:t>Michael Freeman</a:t>
            </a:r>
            <a:br>
              <a:rPr lang="en-GB" altLang="en-US" sz="2545" kern="0" dirty="0">
                <a:solidFill>
                  <a:srgbClr val="A0CE67"/>
                </a:solidFill>
                <a:latin typeface="Rockwell" pitchFamily="1" charset="0"/>
                <a:ea typeface="ＭＳ Ｐゴシック" pitchFamily="1" charset="-128"/>
              </a:rPr>
            </a:br>
            <a:r>
              <a:rPr lang="en-GB" altLang="en-US" sz="2545" kern="0" dirty="0">
                <a:solidFill>
                  <a:srgbClr val="A0CE67"/>
                </a:solidFill>
                <a:latin typeface="Rockwell" pitchFamily="1" charset="0"/>
                <a:ea typeface="ＭＳ Ｐゴシック" pitchFamily="1" charset="-128"/>
              </a:rPr>
              <a:t>INSEAD</a:t>
            </a:r>
          </a:p>
          <a:p>
            <a:pPr>
              <a:defRPr/>
            </a:pPr>
            <a:endParaRPr lang="en-GB" altLang="en-US" sz="1425" kern="0" dirty="0">
              <a:solidFill>
                <a:srgbClr val="A0CE67"/>
              </a:solidFill>
              <a:latin typeface="Rockwell" pitchFamily="1" charset="0"/>
              <a:ea typeface="ＭＳ Ｐゴシック" pitchFamily="1" charset="-128"/>
            </a:endParaRPr>
          </a:p>
          <a:p>
            <a:pPr>
              <a:defRPr/>
            </a:pPr>
            <a:endParaRPr lang="en-US" altLang="en-US" sz="2545" kern="0" dirty="0">
              <a:ea typeface="ＭＳ Ｐゴシック" pitchFamily="1" charset="-128"/>
            </a:endParaRPr>
          </a:p>
        </p:txBody>
      </p:sp>
      <p:sp>
        <p:nvSpPr>
          <p:cNvPr id="6" name="Title 1">
            <a:extLst>
              <a:ext uri="{FF2B5EF4-FFF2-40B4-BE49-F238E27FC236}">
                <a16:creationId xmlns:a16="http://schemas.microsoft.com/office/drawing/2014/main" id="{0D45FEDF-1F95-C045-8A98-A3988362711B}"/>
              </a:ext>
            </a:extLst>
          </p:cNvPr>
          <p:cNvSpPr txBox="1">
            <a:spLocks/>
          </p:cNvSpPr>
          <p:nvPr/>
        </p:nvSpPr>
        <p:spPr bwMode="auto">
          <a:xfrm>
            <a:off x="424939" y="3560891"/>
            <a:ext cx="8569881" cy="211177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3800">
                <a:solidFill>
                  <a:srgbClr val="006E51"/>
                </a:solidFill>
                <a:latin typeface="+mj-lt"/>
                <a:ea typeface="ＭＳ Ｐゴシック" charset="-128"/>
                <a:cs typeface="ＭＳ Ｐゴシック" charset="-128"/>
              </a:defRPr>
            </a:lvl1pPr>
            <a:lvl2pPr algn="l" rtl="0" eaLnBrk="0" fontAlgn="base" hangingPunct="0">
              <a:spcBef>
                <a:spcPct val="0"/>
              </a:spcBef>
              <a:spcAft>
                <a:spcPct val="0"/>
              </a:spcAft>
              <a:defRPr sz="3800">
                <a:solidFill>
                  <a:srgbClr val="006E51"/>
                </a:solidFill>
                <a:latin typeface="Arial" charset="0"/>
                <a:ea typeface="ＭＳ Ｐゴシック" charset="-128"/>
                <a:cs typeface="ＭＳ Ｐゴシック" charset="-128"/>
              </a:defRPr>
            </a:lvl2pPr>
            <a:lvl3pPr algn="l" rtl="0" eaLnBrk="0" fontAlgn="base" hangingPunct="0">
              <a:spcBef>
                <a:spcPct val="0"/>
              </a:spcBef>
              <a:spcAft>
                <a:spcPct val="0"/>
              </a:spcAft>
              <a:defRPr sz="3800">
                <a:solidFill>
                  <a:srgbClr val="006E51"/>
                </a:solidFill>
                <a:latin typeface="Arial" charset="0"/>
                <a:ea typeface="ＭＳ Ｐゴシック" charset="-128"/>
                <a:cs typeface="ＭＳ Ｐゴシック" charset="-128"/>
              </a:defRPr>
            </a:lvl3pPr>
            <a:lvl4pPr algn="l" rtl="0" eaLnBrk="0" fontAlgn="base" hangingPunct="0">
              <a:spcBef>
                <a:spcPct val="0"/>
              </a:spcBef>
              <a:spcAft>
                <a:spcPct val="0"/>
              </a:spcAft>
              <a:defRPr sz="3800">
                <a:solidFill>
                  <a:srgbClr val="006E51"/>
                </a:solidFill>
                <a:latin typeface="Arial" charset="0"/>
                <a:ea typeface="ＭＳ Ｐゴシック" charset="-128"/>
                <a:cs typeface="ＭＳ Ｐゴシック" charset="-128"/>
              </a:defRPr>
            </a:lvl4pPr>
            <a:lvl5pPr algn="l" rtl="0" eaLnBrk="0" fontAlgn="base" hangingPunct="0">
              <a:spcBef>
                <a:spcPct val="0"/>
              </a:spcBef>
              <a:spcAft>
                <a:spcPct val="0"/>
              </a:spcAft>
              <a:defRPr sz="3800">
                <a:solidFill>
                  <a:srgbClr val="006E51"/>
                </a:solidFill>
                <a:latin typeface="Arial" charset="0"/>
                <a:ea typeface="ＭＳ Ｐゴシック" charset="-128"/>
                <a:cs typeface="ＭＳ Ｐゴシック" charset="-128"/>
              </a:defRPr>
            </a:lvl5pPr>
            <a:lvl6pPr marL="457200" algn="l" rtl="0" fontAlgn="base">
              <a:spcBef>
                <a:spcPct val="0"/>
              </a:spcBef>
              <a:spcAft>
                <a:spcPct val="0"/>
              </a:spcAft>
              <a:defRPr sz="3800">
                <a:solidFill>
                  <a:srgbClr val="006E51"/>
                </a:solidFill>
                <a:latin typeface="Arial" charset="0"/>
              </a:defRPr>
            </a:lvl6pPr>
            <a:lvl7pPr marL="914400" algn="l" rtl="0" fontAlgn="base">
              <a:spcBef>
                <a:spcPct val="0"/>
              </a:spcBef>
              <a:spcAft>
                <a:spcPct val="0"/>
              </a:spcAft>
              <a:defRPr sz="3800">
                <a:solidFill>
                  <a:srgbClr val="006E51"/>
                </a:solidFill>
                <a:latin typeface="Arial" charset="0"/>
              </a:defRPr>
            </a:lvl7pPr>
            <a:lvl8pPr marL="1371600" algn="l" rtl="0" fontAlgn="base">
              <a:spcBef>
                <a:spcPct val="0"/>
              </a:spcBef>
              <a:spcAft>
                <a:spcPct val="0"/>
              </a:spcAft>
              <a:defRPr sz="3800">
                <a:solidFill>
                  <a:srgbClr val="006E51"/>
                </a:solidFill>
                <a:latin typeface="Arial" charset="0"/>
              </a:defRPr>
            </a:lvl8pPr>
            <a:lvl9pPr marL="1828800" algn="l" rtl="0" fontAlgn="base">
              <a:spcBef>
                <a:spcPct val="0"/>
              </a:spcBef>
              <a:spcAft>
                <a:spcPct val="0"/>
              </a:spcAft>
              <a:defRPr sz="3800">
                <a:solidFill>
                  <a:srgbClr val="006E51"/>
                </a:solidFill>
                <a:latin typeface="Arial" charset="0"/>
              </a:defRPr>
            </a:lvl9pPr>
          </a:lstStyle>
          <a:p>
            <a:pPr>
              <a:defRPr/>
            </a:pPr>
            <a:r>
              <a:rPr lang="en-US" altLang="en-US" sz="3868" kern="0" dirty="0">
                <a:latin typeface="Rockwell" charset="0"/>
              </a:rPr>
              <a:t>Curbing the Opioid Crisis:</a:t>
            </a:r>
            <a:br>
              <a:rPr lang="en-US" altLang="en-US" sz="3868" kern="0" dirty="0">
                <a:latin typeface="Rockwell" charset="0"/>
              </a:rPr>
            </a:br>
            <a:r>
              <a:rPr lang="en-US" altLang="en-US" sz="3257" kern="0" dirty="0">
                <a:latin typeface="Rockwell" charset="0"/>
              </a:rPr>
              <a:t>The Value of a Second Opinion in the Primary Care Setting</a:t>
            </a:r>
          </a:p>
        </p:txBody>
      </p:sp>
      <p:sp>
        <p:nvSpPr>
          <p:cNvPr id="7171" name="Rectangle 2">
            <a:extLst>
              <a:ext uri="{FF2B5EF4-FFF2-40B4-BE49-F238E27FC236}">
                <a16:creationId xmlns:a16="http://schemas.microsoft.com/office/drawing/2014/main" id="{58F16E16-CD9E-5F4F-A238-8D3258A9D4D8}"/>
              </a:ext>
            </a:extLst>
          </p:cNvPr>
          <p:cNvSpPr>
            <a:spLocks noChangeArrowheads="1"/>
          </p:cNvSpPr>
          <p:nvPr/>
        </p:nvSpPr>
        <p:spPr bwMode="auto">
          <a:xfrm>
            <a:off x="424940" y="5950569"/>
            <a:ext cx="9306658" cy="921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rgbClr val="5CA717"/>
                </a:solidFill>
                <a:latin typeface="Arial" panose="020B0604020202020204" pitchFamily="34" charset="0"/>
                <a:ea typeface="ＭＳ Ｐゴシック" panose="020B0600070205080204" pitchFamily="34" charset="-128"/>
              </a:defRPr>
            </a:lvl1pPr>
            <a:lvl2pPr marL="742950" indent="-285750">
              <a:defRPr sz="2500">
                <a:solidFill>
                  <a:srgbClr val="5CA717"/>
                </a:solidFill>
                <a:latin typeface="Arial" panose="020B0604020202020204" pitchFamily="34" charset="0"/>
                <a:ea typeface="ＭＳ Ｐゴシック" panose="020B0600070205080204" pitchFamily="34" charset="-128"/>
              </a:defRPr>
            </a:lvl2pPr>
            <a:lvl3pPr marL="1143000" indent="-228600">
              <a:defRPr sz="2500">
                <a:solidFill>
                  <a:srgbClr val="5CA717"/>
                </a:solidFill>
                <a:latin typeface="Arial" panose="020B0604020202020204" pitchFamily="34" charset="0"/>
                <a:ea typeface="ＭＳ Ｐゴシック" panose="020B0600070205080204" pitchFamily="34" charset="-128"/>
              </a:defRPr>
            </a:lvl3pPr>
            <a:lvl4pPr marL="1600200" indent="-228600">
              <a:defRPr sz="2500">
                <a:solidFill>
                  <a:srgbClr val="5CA717"/>
                </a:solidFill>
                <a:latin typeface="Arial" panose="020B0604020202020204" pitchFamily="34" charset="0"/>
                <a:ea typeface="ＭＳ Ｐゴシック" panose="020B0600070205080204" pitchFamily="34" charset="-128"/>
              </a:defRPr>
            </a:lvl4pPr>
            <a:lvl5pPr marL="2057400" indent="-228600">
              <a:defRPr sz="2500">
                <a:solidFill>
                  <a:srgbClr val="5CA717"/>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500">
                <a:solidFill>
                  <a:srgbClr val="5CA717"/>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500">
                <a:solidFill>
                  <a:srgbClr val="5CA717"/>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500">
                <a:solidFill>
                  <a:srgbClr val="5CA717"/>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500">
                <a:solidFill>
                  <a:srgbClr val="5CA717"/>
                </a:solidFill>
                <a:latin typeface="Arial" panose="020B0604020202020204" pitchFamily="34" charset="0"/>
                <a:ea typeface="ＭＳ Ｐゴシック" panose="020B0600070205080204" pitchFamily="34" charset="-128"/>
              </a:defRPr>
            </a:lvl9pPr>
          </a:lstStyle>
          <a:p>
            <a:pPr>
              <a:lnSpc>
                <a:spcPct val="70000"/>
              </a:lnSpc>
              <a:spcBef>
                <a:spcPct val="20000"/>
              </a:spcBef>
              <a:spcAft>
                <a:spcPts val="407"/>
              </a:spcAft>
            </a:pPr>
            <a:r>
              <a:rPr lang="en-GB" altLang="en-US" sz="1832" i="1" dirty="0">
                <a:solidFill>
                  <a:srgbClr val="A0CE67"/>
                </a:solidFill>
                <a:latin typeface="Rockwell" panose="02060603020205020403" pitchFamily="18" charset="77"/>
              </a:rPr>
              <a:t>Joint work with:</a:t>
            </a:r>
          </a:p>
          <a:p>
            <a:pPr>
              <a:lnSpc>
                <a:spcPct val="70000"/>
              </a:lnSpc>
              <a:spcBef>
                <a:spcPct val="20000"/>
              </a:spcBef>
              <a:spcAft>
                <a:spcPts val="407"/>
              </a:spcAft>
            </a:pPr>
            <a:r>
              <a:rPr lang="en-GB" altLang="en-US" sz="1832" dirty="0">
                <a:solidFill>
                  <a:srgbClr val="A0CE67"/>
                </a:solidFill>
                <a:latin typeface="Rockwell" panose="02060603020205020403" pitchFamily="18" charset="77"/>
              </a:rPr>
              <a:t>Katherine </a:t>
            </a:r>
            <a:r>
              <a:rPr lang="en-GB" altLang="en-US" sz="1832" dirty="0" err="1">
                <a:solidFill>
                  <a:srgbClr val="A0CE67"/>
                </a:solidFill>
                <a:latin typeface="Rockwell" panose="02060603020205020403" pitchFamily="18" charset="77"/>
              </a:rPr>
              <a:t>Bobroske</a:t>
            </a:r>
            <a:r>
              <a:rPr lang="en-GB" altLang="en-US" sz="1832" dirty="0">
                <a:solidFill>
                  <a:srgbClr val="A0CE67"/>
                </a:solidFill>
                <a:latin typeface="Rockwell" panose="02060603020205020403" pitchFamily="18" charset="77"/>
              </a:rPr>
              <a:t> and Stefan </a:t>
            </a:r>
            <a:r>
              <a:rPr lang="en-GB" altLang="en-US" sz="1832" dirty="0" err="1">
                <a:solidFill>
                  <a:srgbClr val="A0CE67"/>
                </a:solidFill>
                <a:latin typeface="Rockwell" panose="02060603020205020403" pitchFamily="18" charset="77"/>
              </a:rPr>
              <a:t>Scholtes</a:t>
            </a:r>
            <a:r>
              <a:rPr lang="en-GB" altLang="en-US" sz="1832" dirty="0">
                <a:solidFill>
                  <a:srgbClr val="A0CE67"/>
                </a:solidFill>
                <a:latin typeface="Rockwell" panose="02060603020205020403" pitchFamily="18" charset="77"/>
              </a:rPr>
              <a:t> </a:t>
            </a:r>
            <a:r>
              <a:rPr lang="mr-IN" altLang="en-US" sz="1832" dirty="0">
                <a:solidFill>
                  <a:srgbClr val="A0CE67"/>
                </a:solidFill>
                <a:latin typeface="Rockwell" panose="02060603020205020403" pitchFamily="18" charset="77"/>
              </a:rPr>
              <a:t>–</a:t>
            </a:r>
            <a:r>
              <a:rPr lang="en-GB" altLang="en-US" sz="1832" dirty="0">
                <a:solidFill>
                  <a:srgbClr val="A0CE67"/>
                </a:solidFill>
                <a:latin typeface="Rockwell" panose="02060603020205020403" pitchFamily="18" charset="77"/>
              </a:rPr>
              <a:t> Cambridge Judge Business School</a:t>
            </a:r>
          </a:p>
          <a:p>
            <a:pPr>
              <a:lnSpc>
                <a:spcPct val="70000"/>
              </a:lnSpc>
              <a:spcBef>
                <a:spcPct val="20000"/>
              </a:spcBef>
              <a:spcAft>
                <a:spcPts val="407"/>
              </a:spcAft>
            </a:pPr>
            <a:r>
              <a:rPr lang="en-GB" altLang="en-US" sz="1832" dirty="0">
                <a:solidFill>
                  <a:srgbClr val="A0CE67"/>
                </a:solidFill>
                <a:latin typeface="Rockwell" panose="02060603020205020403" pitchFamily="18" charset="77"/>
              </a:rPr>
              <a:t>Lawrence Huan, MD</a:t>
            </a:r>
          </a:p>
        </p:txBody>
      </p:sp>
    </p:spTree>
    <p:extLst>
      <p:ext uri="{BB962C8B-B14F-4D97-AF65-F5344CB8AC3E}">
        <p14:creationId xmlns:p14="http://schemas.microsoft.com/office/powerpoint/2010/main" val="2429906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Instrumental variables improve reliability of coefficient estimates</a:t>
            </a:r>
          </a:p>
        </p:txBody>
      </p:sp>
      <p:sp>
        <p:nvSpPr>
          <p:cNvPr id="5" name="Slide Number Placeholder 4"/>
          <p:cNvSpPr>
            <a:spLocks noGrp="1"/>
          </p:cNvSpPr>
          <p:nvPr>
            <p:ph type="sldNum" sz="quarter" idx="17"/>
          </p:nvPr>
        </p:nvSpPr>
        <p:spPr/>
        <p:txBody>
          <a:bodyPr/>
          <a:lstStyle/>
          <a:p>
            <a:fld id="{FEBD7F86-1881-4698-8703-FB80B0800997}" type="slidenum">
              <a:rPr lang="en-GB" smtClean="0"/>
              <a:pPr/>
              <a:t>10</a:t>
            </a:fld>
            <a:endParaRPr lang="en-GB" dirty="0"/>
          </a:p>
        </p:txBody>
      </p:sp>
      <p:graphicFrame>
        <p:nvGraphicFramePr>
          <p:cNvPr id="2" name="Table 1">
            <a:extLst>
              <a:ext uri="{FF2B5EF4-FFF2-40B4-BE49-F238E27FC236}">
                <a16:creationId xmlns:a16="http://schemas.microsoft.com/office/drawing/2014/main" id="{5555B35C-E80B-402F-986B-457B41DC6D20}"/>
              </a:ext>
            </a:extLst>
          </p:cNvPr>
          <p:cNvGraphicFramePr>
            <a:graphicFrameLocks noGrp="1"/>
          </p:cNvGraphicFramePr>
          <p:nvPr>
            <p:extLst>
              <p:ext uri="{D42A27DB-BD31-4B8C-83A1-F6EECF244321}">
                <p14:modId xmlns:p14="http://schemas.microsoft.com/office/powerpoint/2010/main" val="2668687303"/>
              </p:ext>
            </p:extLst>
          </p:nvPr>
        </p:nvGraphicFramePr>
        <p:xfrm>
          <a:off x="925512" y="1920717"/>
          <a:ext cx="8231187" cy="2281419"/>
        </p:xfrm>
        <a:graphic>
          <a:graphicData uri="http://schemas.openxmlformats.org/drawingml/2006/table">
            <a:tbl>
              <a:tblPr firstRow="1" bandRow="1">
                <a:tableStyleId>{5940675A-B579-460E-94D1-54222C63F5DA}</a:tableStyleId>
              </a:tblPr>
              <a:tblGrid>
                <a:gridCol w="8231187">
                  <a:extLst>
                    <a:ext uri="{9D8B030D-6E8A-4147-A177-3AD203B41FA5}">
                      <a16:colId xmlns:a16="http://schemas.microsoft.com/office/drawing/2014/main" val="152748353"/>
                    </a:ext>
                  </a:extLst>
                </a:gridCol>
              </a:tblGrid>
              <a:tr h="482549">
                <a:tc>
                  <a:txBody>
                    <a:bodyPr/>
                    <a:lstStyle/>
                    <a:p>
                      <a:pPr algn="ctr"/>
                      <a:r>
                        <a:rPr lang="en-US" sz="2000" b="1" dirty="0">
                          <a:solidFill>
                            <a:schemeClr val="tx1"/>
                          </a:solidFill>
                        </a:rPr>
                        <a:t>Instrumental Variable</a:t>
                      </a:r>
                    </a:p>
                  </a:txBody>
                  <a:tcPr anchor="ctr">
                    <a:solidFill>
                      <a:schemeClr val="accent1"/>
                    </a:solidFill>
                  </a:tcPr>
                </a:tc>
                <a:extLst>
                  <a:ext uri="{0D108BD9-81ED-4DB2-BD59-A6C34878D82A}">
                    <a16:rowId xmlns:a16="http://schemas.microsoft.com/office/drawing/2014/main" val="183027243"/>
                  </a:ext>
                </a:extLst>
              </a:tr>
              <a:tr h="1798870">
                <a:tc>
                  <a:txBody>
                    <a:bodyPr/>
                    <a:lstStyle/>
                    <a:p>
                      <a:r>
                        <a:rPr lang="en-GB" sz="2000" dirty="0"/>
                        <a:t>Likelihood that </a:t>
                      </a:r>
                      <a:r>
                        <a:rPr lang="en-GB" sz="2000" kern="1200" dirty="0">
                          <a:solidFill>
                            <a:schemeClr val="tx1"/>
                          </a:solidFill>
                          <a:effectLst/>
                          <a:latin typeface="+mn-lt"/>
                          <a:ea typeface="+mn-ea"/>
                          <a:cs typeface="+mn-cs"/>
                        </a:rPr>
                        <a:t>the prescribing doctor’s other patients* switch doctors for their follow-up appointment.</a:t>
                      </a:r>
                    </a:p>
                    <a:p>
                      <a:endParaRPr lang="en-GB" sz="2000" kern="1200" dirty="0">
                        <a:solidFill>
                          <a:schemeClr val="tx1"/>
                        </a:solidFill>
                        <a:effectLst/>
                        <a:latin typeface="+mn-lt"/>
                        <a:ea typeface="+mn-ea"/>
                        <a:cs typeface="+mn-cs"/>
                      </a:endParaRPr>
                    </a:p>
                    <a:p>
                      <a:pPr marL="0" marR="0" lvl="0" indent="0" algn="l" defTabSz="960435" rtl="0" eaLnBrk="1" fontAlgn="auto" latinLnBrk="0" hangingPunct="1">
                        <a:lnSpc>
                          <a:spcPct val="100000"/>
                        </a:lnSpc>
                        <a:spcBef>
                          <a:spcPts val="0"/>
                        </a:spcBef>
                        <a:spcAft>
                          <a:spcPts val="0"/>
                        </a:spcAft>
                        <a:buClrTx/>
                        <a:buSzTx/>
                        <a:buFontTx/>
                        <a:buNone/>
                        <a:tabLst/>
                        <a:defRPr/>
                      </a:pPr>
                      <a:r>
                        <a:rPr lang="en-GB" sz="2000" i="1" dirty="0"/>
                        <a:t>*In the 12 months prior to the start of the episode</a:t>
                      </a:r>
                    </a:p>
                  </a:txBody>
                  <a:tcPr anchor="ctr"/>
                </a:tc>
                <a:extLst>
                  <a:ext uri="{0D108BD9-81ED-4DB2-BD59-A6C34878D82A}">
                    <a16:rowId xmlns:a16="http://schemas.microsoft.com/office/drawing/2014/main" val="3949433805"/>
                  </a:ext>
                </a:extLst>
              </a:tr>
            </a:tbl>
          </a:graphicData>
        </a:graphic>
      </p:graphicFrame>
      <p:sp>
        <p:nvSpPr>
          <p:cNvPr id="8" name="Rectangle 7">
            <a:extLst>
              <a:ext uri="{FF2B5EF4-FFF2-40B4-BE49-F238E27FC236}">
                <a16:creationId xmlns:a16="http://schemas.microsoft.com/office/drawing/2014/main" id="{81AB78BE-38AB-4827-AC5E-F97324B73E64}"/>
              </a:ext>
            </a:extLst>
          </p:cNvPr>
          <p:cNvSpPr/>
          <p:nvPr/>
        </p:nvSpPr>
        <p:spPr>
          <a:xfrm>
            <a:off x="1511298" y="4671808"/>
            <a:ext cx="7734300" cy="861774"/>
          </a:xfrm>
          <a:prstGeom prst="rect">
            <a:avLst/>
          </a:prstGeom>
        </p:spPr>
        <p:txBody>
          <a:bodyPr wrap="square">
            <a:spAutoFit/>
          </a:bodyPr>
          <a:lstStyle/>
          <a:p>
            <a:pPr>
              <a:spcAft>
                <a:spcPts val="1200"/>
              </a:spcAft>
            </a:pPr>
            <a:r>
              <a:rPr lang="en-GB" b="1" dirty="0"/>
              <a:t>Relevance Criteria</a:t>
            </a:r>
            <a:r>
              <a:rPr lang="en-GB" dirty="0"/>
              <a:t>: correlated with the causal variable of interest</a:t>
            </a:r>
          </a:p>
          <a:p>
            <a:pPr>
              <a:spcAft>
                <a:spcPts val="1200"/>
              </a:spcAft>
            </a:pPr>
            <a:r>
              <a:rPr lang="en-GB" b="1" dirty="0"/>
              <a:t>Exclusion Restriction</a:t>
            </a:r>
            <a:r>
              <a:rPr lang="en-GB" dirty="0"/>
              <a:t>: uncorrelated with the dependent variable</a:t>
            </a:r>
          </a:p>
        </p:txBody>
      </p:sp>
      <p:sp>
        <p:nvSpPr>
          <p:cNvPr id="10" name="Rectangle 9">
            <a:extLst>
              <a:ext uri="{FF2B5EF4-FFF2-40B4-BE49-F238E27FC236}">
                <a16:creationId xmlns:a16="http://schemas.microsoft.com/office/drawing/2014/main" id="{5A0B62CB-FD60-4D9A-83A2-D535347C2D6D}"/>
              </a:ext>
            </a:extLst>
          </p:cNvPr>
          <p:cNvSpPr/>
          <p:nvPr/>
        </p:nvSpPr>
        <p:spPr>
          <a:xfrm>
            <a:off x="1026864" y="4588975"/>
            <a:ext cx="546945" cy="646331"/>
          </a:xfrm>
          <a:prstGeom prst="rect">
            <a:avLst/>
          </a:prstGeom>
        </p:spPr>
        <p:txBody>
          <a:bodyPr wrap="none">
            <a:spAutoFit/>
          </a:bodyPr>
          <a:lstStyle/>
          <a:p>
            <a:r>
              <a:rPr lang="en-GB" sz="3600" b="1" dirty="0">
                <a:solidFill>
                  <a:schemeClr val="accent4">
                    <a:lumMod val="75000"/>
                  </a:schemeClr>
                </a:solidFill>
                <a:sym typeface="Wingdings" panose="05000000000000000000" pitchFamily="2" charset="2"/>
              </a:rPr>
              <a:t></a:t>
            </a:r>
            <a:endParaRPr lang="en-GB" sz="3600" b="1" dirty="0">
              <a:solidFill>
                <a:schemeClr val="accent4">
                  <a:lumMod val="75000"/>
                </a:schemeClr>
              </a:solidFill>
            </a:endParaRPr>
          </a:p>
        </p:txBody>
      </p:sp>
      <p:sp>
        <p:nvSpPr>
          <p:cNvPr id="11" name="Rectangle 10">
            <a:extLst>
              <a:ext uri="{FF2B5EF4-FFF2-40B4-BE49-F238E27FC236}">
                <a16:creationId xmlns:a16="http://schemas.microsoft.com/office/drawing/2014/main" id="{39FD381B-3F9C-4242-A010-CF34B6580F77}"/>
              </a:ext>
            </a:extLst>
          </p:cNvPr>
          <p:cNvSpPr/>
          <p:nvPr/>
        </p:nvSpPr>
        <p:spPr>
          <a:xfrm>
            <a:off x="1026864" y="5064540"/>
            <a:ext cx="546945" cy="646331"/>
          </a:xfrm>
          <a:prstGeom prst="rect">
            <a:avLst/>
          </a:prstGeom>
        </p:spPr>
        <p:txBody>
          <a:bodyPr wrap="none">
            <a:spAutoFit/>
          </a:bodyPr>
          <a:lstStyle/>
          <a:p>
            <a:r>
              <a:rPr lang="en-GB" sz="3600" b="1" dirty="0">
                <a:solidFill>
                  <a:schemeClr val="accent4">
                    <a:lumMod val="75000"/>
                  </a:schemeClr>
                </a:solidFill>
                <a:sym typeface="Wingdings" panose="05000000000000000000" pitchFamily="2" charset="2"/>
              </a:rPr>
              <a:t></a:t>
            </a:r>
            <a:endParaRPr lang="en-GB" sz="3600" b="1" dirty="0">
              <a:solidFill>
                <a:schemeClr val="accent4">
                  <a:lumMod val="75000"/>
                </a:schemeClr>
              </a:solidFill>
            </a:endParaRPr>
          </a:p>
        </p:txBody>
      </p:sp>
      <p:sp>
        <p:nvSpPr>
          <p:cNvPr id="9" name="Footer Placeholder 4">
            <a:extLst>
              <a:ext uri="{FF2B5EF4-FFF2-40B4-BE49-F238E27FC236}">
                <a16:creationId xmlns:a16="http://schemas.microsoft.com/office/drawing/2014/main" id="{68F160AC-4136-1C44-9FEC-92E0507B9052}"/>
              </a:ext>
            </a:extLst>
          </p:cNvPr>
          <p:cNvSpPr>
            <a:spLocks noGrp="1"/>
          </p:cNvSpPr>
          <p:nvPr>
            <p:ph type="ftr" sz="quarter" idx="3"/>
          </p:nvPr>
        </p:nvSpPr>
        <p:spPr>
          <a:xfrm>
            <a:off x="2746478" y="7175961"/>
            <a:ext cx="4589256" cy="215444"/>
          </a:xfrm>
          <a:prstGeom prst="rect">
            <a:avLst/>
          </a:prstGeom>
        </p:spPr>
        <p:txBody>
          <a:bodyPr vert="horz" wrap="square" lIns="0" tIns="0" rIns="0" bIns="0" anchor="b" anchorCtr="0">
            <a:spAutoFit/>
          </a:bodyPr>
          <a:lstStyle>
            <a:lvl1pPr algn="ctr">
              <a:defRPr sz="700">
                <a:solidFill>
                  <a:schemeClr val="tx1"/>
                </a:solidFill>
                <a:latin typeface="Arial" pitchFamily="34" charset="0"/>
                <a:cs typeface="Arial" pitchFamily="34" charset="0"/>
              </a:defRPr>
            </a:lvl1pPr>
          </a:lstStyle>
          <a:p>
            <a:r>
              <a:rPr lang="en-GB" dirty="0"/>
              <a:t>Curbing the Opioid Crisis</a:t>
            </a:r>
          </a:p>
          <a:p>
            <a:r>
              <a:rPr lang="en-GB" dirty="0" err="1"/>
              <a:t>Bobroske</a:t>
            </a:r>
            <a:r>
              <a:rPr lang="en-GB" dirty="0"/>
              <a:t>, Freeman, </a:t>
            </a:r>
            <a:r>
              <a:rPr lang="en-GB" dirty="0" err="1"/>
              <a:t>Scholtes</a:t>
            </a:r>
            <a:r>
              <a:rPr lang="en-GB" dirty="0"/>
              <a:t>, Huan ● POMS-HK 2019</a:t>
            </a:r>
          </a:p>
        </p:txBody>
      </p:sp>
    </p:spTree>
    <p:extLst>
      <p:ext uri="{BB962C8B-B14F-4D97-AF65-F5344CB8AC3E}">
        <p14:creationId xmlns:p14="http://schemas.microsoft.com/office/powerpoint/2010/main" val="8763962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47997B5D-3471-47DE-9327-7A71B2A5D0A1}"/>
              </a:ext>
            </a:extLst>
          </p:cNvPr>
          <p:cNvSpPr/>
          <p:nvPr/>
        </p:nvSpPr>
        <p:spPr bwMode="ltGray">
          <a:xfrm>
            <a:off x="3868374" y="6093371"/>
            <a:ext cx="4024267" cy="36031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1600" dirty="0">
              <a:solidFill>
                <a:schemeClr val="tx1"/>
              </a:solidFill>
            </a:endParaRPr>
          </a:p>
        </p:txBody>
      </p:sp>
      <p:sp>
        <p:nvSpPr>
          <p:cNvPr id="3" name="Title 2">
            <a:extLst>
              <a:ext uri="{FF2B5EF4-FFF2-40B4-BE49-F238E27FC236}">
                <a16:creationId xmlns:a16="http://schemas.microsoft.com/office/drawing/2014/main" id="{084E3B13-4A03-4590-8EEA-3FF175D0860C}"/>
              </a:ext>
            </a:extLst>
          </p:cNvPr>
          <p:cNvSpPr>
            <a:spLocks noGrp="1"/>
          </p:cNvSpPr>
          <p:nvPr>
            <p:ph type="title"/>
          </p:nvPr>
        </p:nvSpPr>
        <p:spPr/>
        <p:txBody>
          <a:bodyPr>
            <a:normAutofit/>
          </a:bodyPr>
          <a:lstStyle/>
          <a:p>
            <a:r>
              <a:rPr lang="en-GB" dirty="0"/>
              <a:t>After data cleaning, we find a difference in opioid usage rates</a:t>
            </a:r>
          </a:p>
        </p:txBody>
      </p:sp>
      <p:sp>
        <p:nvSpPr>
          <p:cNvPr id="5" name="Slide Number Placeholder 4">
            <a:extLst>
              <a:ext uri="{FF2B5EF4-FFF2-40B4-BE49-F238E27FC236}">
                <a16:creationId xmlns:a16="http://schemas.microsoft.com/office/drawing/2014/main" id="{7AE0A57D-63BC-40F6-9F82-C612836AD92C}"/>
              </a:ext>
            </a:extLst>
          </p:cNvPr>
          <p:cNvSpPr>
            <a:spLocks noGrp="1"/>
          </p:cNvSpPr>
          <p:nvPr>
            <p:ph type="sldNum" sz="quarter" idx="17"/>
          </p:nvPr>
        </p:nvSpPr>
        <p:spPr/>
        <p:txBody>
          <a:bodyPr/>
          <a:lstStyle/>
          <a:p>
            <a:fld id="{FEBD7F86-1881-4698-8703-FB80B0800997}" type="slidenum">
              <a:rPr lang="en-GB" smtClean="0"/>
              <a:pPr/>
              <a:t>11</a:t>
            </a:fld>
            <a:endParaRPr lang="en-GB" dirty="0"/>
          </a:p>
        </p:txBody>
      </p:sp>
      <p:sp>
        <p:nvSpPr>
          <p:cNvPr id="15" name="Rectangle 14">
            <a:extLst>
              <a:ext uri="{FF2B5EF4-FFF2-40B4-BE49-F238E27FC236}">
                <a16:creationId xmlns:a16="http://schemas.microsoft.com/office/drawing/2014/main" id="{029E3A23-6AAB-408C-8F98-00AB36F7F236}"/>
              </a:ext>
            </a:extLst>
          </p:cNvPr>
          <p:cNvSpPr/>
          <p:nvPr/>
        </p:nvSpPr>
        <p:spPr bwMode="ltGray">
          <a:xfrm>
            <a:off x="3617864" y="3694022"/>
            <a:ext cx="1535491" cy="779459"/>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Appointment with the same doctor</a:t>
            </a:r>
          </a:p>
        </p:txBody>
      </p:sp>
      <p:sp>
        <p:nvSpPr>
          <p:cNvPr id="16" name="Rectangle 15">
            <a:extLst>
              <a:ext uri="{FF2B5EF4-FFF2-40B4-BE49-F238E27FC236}">
                <a16:creationId xmlns:a16="http://schemas.microsoft.com/office/drawing/2014/main" id="{CB29248B-80A1-4F29-AB7B-87C933186CBA}"/>
              </a:ext>
            </a:extLst>
          </p:cNvPr>
          <p:cNvSpPr/>
          <p:nvPr/>
        </p:nvSpPr>
        <p:spPr bwMode="ltGray">
          <a:xfrm>
            <a:off x="6508641" y="3694022"/>
            <a:ext cx="1535491" cy="779459"/>
          </a:xfrm>
          <a:prstGeom prst="rect">
            <a:avLst/>
          </a:prstGeom>
          <a:solidFill>
            <a:schemeClr val="accent1"/>
          </a:solidFill>
          <a:ln>
            <a:solidFill>
              <a:schemeClr val="accent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600" dirty="0">
                <a:solidFill>
                  <a:schemeClr val="tx1"/>
                </a:solidFill>
              </a:rPr>
              <a:t>Appointment with a different doctor</a:t>
            </a:r>
          </a:p>
        </p:txBody>
      </p:sp>
      <p:cxnSp>
        <p:nvCxnSpPr>
          <p:cNvPr id="17" name="Straight Arrow Connector 16">
            <a:extLst>
              <a:ext uri="{FF2B5EF4-FFF2-40B4-BE49-F238E27FC236}">
                <a16:creationId xmlns:a16="http://schemas.microsoft.com/office/drawing/2014/main" id="{247DF487-2171-4132-A163-41C3C6559F0E}"/>
              </a:ext>
            </a:extLst>
          </p:cNvPr>
          <p:cNvCxnSpPr>
            <a:cxnSpLocks/>
            <a:stCxn id="21" idx="2"/>
            <a:endCxn id="15" idx="0"/>
          </p:cNvCxnSpPr>
          <p:nvPr/>
        </p:nvCxnSpPr>
        <p:spPr>
          <a:xfrm flipH="1">
            <a:off x="4385610" y="3029332"/>
            <a:ext cx="1445388" cy="66469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3A56B30-4F0D-438F-BB4C-7DBC25AF6746}"/>
              </a:ext>
            </a:extLst>
          </p:cNvPr>
          <p:cNvCxnSpPr>
            <a:cxnSpLocks/>
            <a:stCxn id="21" idx="2"/>
            <a:endCxn id="16" idx="0"/>
          </p:cNvCxnSpPr>
          <p:nvPr/>
        </p:nvCxnSpPr>
        <p:spPr>
          <a:xfrm>
            <a:off x="5830998" y="3029332"/>
            <a:ext cx="1445389" cy="66469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6EE647AC-CA88-4A9D-A9C7-CF7C46049A16}"/>
              </a:ext>
            </a:extLst>
          </p:cNvPr>
          <p:cNvGrpSpPr/>
          <p:nvPr/>
        </p:nvGrpSpPr>
        <p:grpSpPr>
          <a:xfrm>
            <a:off x="4792111" y="1660391"/>
            <a:ext cx="2077773" cy="1368942"/>
            <a:chOff x="5384587" y="3495249"/>
            <a:chExt cx="1604110" cy="1079177"/>
          </a:xfrm>
        </p:grpSpPr>
        <p:sp>
          <p:nvSpPr>
            <p:cNvPr id="21" name="Flowchart: Decision 20">
              <a:extLst>
                <a:ext uri="{FF2B5EF4-FFF2-40B4-BE49-F238E27FC236}">
                  <a16:creationId xmlns:a16="http://schemas.microsoft.com/office/drawing/2014/main" id="{83D30F03-C1DA-4913-9F3E-73C667B0A1C0}"/>
                </a:ext>
              </a:extLst>
            </p:cNvPr>
            <p:cNvSpPr/>
            <p:nvPr/>
          </p:nvSpPr>
          <p:spPr bwMode="ltGray">
            <a:xfrm>
              <a:off x="5384587" y="3495249"/>
              <a:ext cx="1604110" cy="1079177"/>
            </a:xfrm>
            <a:prstGeom prst="flowChartDecision">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bg1"/>
                </a:solidFill>
              </a:endParaRPr>
            </a:p>
          </p:txBody>
        </p:sp>
        <p:sp>
          <p:nvSpPr>
            <p:cNvPr id="22" name="Rectangle 21">
              <a:extLst>
                <a:ext uri="{FF2B5EF4-FFF2-40B4-BE49-F238E27FC236}">
                  <a16:creationId xmlns:a16="http://schemas.microsoft.com/office/drawing/2014/main" id="{0B716AB5-EB90-4A4E-8ACD-C0FD438C23C4}"/>
                </a:ext>
              </a:extLst>
            </p:cNvPr>
            <p:cNvSpPr/>
            <p:nvPr/>
          </p:nvSpPr>
          <p:spPr>
            <a:xfrm>
              <a:off x="5586310" y="3680077"/>
              <a:ext cx="1200665" cy="655099"/>
            </a:xfrm>
            <a:prstGeom prst="rect">
              <a:avLst/>
            </a:prstGeom>
          </p:spPr>
          <p:txBody>
            <a:bodyPr wrap="square">
              <a:spAutoFit/>
            </a:bodyPr>
            <a:lstStyle/>
            <a:p>
              <a:pPr algn="ctr"/>
              <a:r>
                <a:rPr lang="en-GB" sz="1600" dirty="0">
                  <a:solidFill>
                    <a:schemeClr val="bg1"/>
                  </a:solidFill>
                </a:rPr>
                <a:t>Patient </a:t>
              </a:r>
            </a:p>
            <a:p>
              <a:pPr algn="ctr"/>
              <a:r>
                <a:rPr lang="en-GB" sz="1600" dirty="0">
                  <a:solidFill>
                    <a:schemeClr val="bg1"/>
                  </a:solidFill>
                </a:rPr>
                <a:t>has a follow-up </a:t>
              </a:r>
            </a:p>
            <a:p>
              <a:pPr algn="ctr"/>
              <a:r>
                <a:rPr lang="en-GB" sz="1600" dirty="0" err="1">
                  <a:solidFill>
                    <a:schemeClr val="bg1"/>
                  </a:solidFill>
                </a:rPr>
                <a:t>appt</a:t>
              </a:r>
              <a:endParaRPr lang="en-GB" sz="1600" dirty="0">
                <a:latin typeface="Georgia" pitchFamily="18" charset="0"/>
              </a:endParaRPr>
            </a:p>
          </p:txBody>
        </p:sp>
      </p:grpSp>
      <p:cxnSp>
        <p:nvCxnSpPr>
          <p:cNvPr id="24" name="Straight Arrow Connector 23">
            <a:extLst>
              <a:ext uri="{FF2B5EF4-FFF2-40B4-BE49-F238E27FC236}">
                <a16:creationId xmlns:a16="http://schemas.microsoft.com/office/drawing/2014/main" id="{C0A80B29-A0D7-492E-ACE2-A0D865A32C4F}"/>
              </a:ext>
            </a:extLst>
          </p:cNvPr>
          <p:cNvCxnSpPr>
            <a:cxnSpLocks/>
            <a:stCxn id="15" idx="2"/>
          </p:cNvCxnSpPr>
          <p:nvPr/>
        </p:nvCxnSpPr>
        <p:spPr>
          <a:xfrm>
            <a:off x="4385610" y="4473481"/>
            <a:ext cx="0" cy="745449"/>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6342461-7F19-4B4D-8CC0-C32BEA430F58}"/>
              </a:ext>
            </a:extLst>
          </p:cNvPr>
          <p:cNvSpPr/>
          <p:nvPr/>
        </p:nvSpPr>
        <p:spPr>
          <a:xfrm>
            <a:off x="617818" y="5347462"/>
            <a:ext cx="9249958" cy="369332"/>
          </a:xfrm>
          <a:prstGeom prst="rect">
            <a:avLst/>
          </a:prstGeom>
        </p:spPr>
        <p:txBody>
          <a:bodyPr wrap="square">
            <a:spAutoFit/>
          </a:bodyPr>
          <a:lstStyle/>
          <a:p>
            <a:r>
              <a:rPr lang="en-GB" sz="1800" i="1" dirty="0"/>
              <a:t>Raw opioid usage	                      10.4%		    5.3%                       </a:t>
            </a:r>
          </a:p>
        </p:txBody>
      </p:sp>
      <p:sp>
        <p:nvSpPr>
          <p:cNvPr id="26" name="Rectangle 25">
            <a:extLst>
              <a:ext uri="{FF2B5EF4-FFF2-40B4-BE49-F238E27FC236}">
                <a16:creationId xmlns:a16="http://schemas.microsoft.com/office/drawing/2014/main" id="{842AE927-485C-43DB-87D5-836B25BBC3D1}"/>
              </a:ext>
            </a:extLst>
          </p:cNvPr>
          <p:cNvSpPr/>
          <p:nvPr/>
        </p:nvSpPr>
        <p:spPr>
          <a:xfrm>
            <a:off x="617818" y="5715023"/>
            <a:ext cx="9249958" cy="369332"/>
          </a:xfrm>
          <a:prstGeom prst="rect">
            <a:avLst/>
          </a:prstGeom>
        </p:spPr>
        <p:txBody>
          <a:bodyPr wrap="square">
            <a:spAutoFit/>
          </a:bodyPr>
          <a:lstStyle/>
          <a:p>
            <a:r>
              <a:rPr lang="en-GB" sz="1800" i="1" dirty="0"/>
              <a:t>Controlled for observables             9.6%                                     8.0%</a:t>
            </a:r>
          </a:p>
        </p:txBody>
      </p:sp>
      <p:cxnSp>
        <p:nvCxnSpPr>
          <p:cNvPr id="38" name="Straight Arrow Connector 37">
            <a:extLst>
              <a:ext uri="{FF2B5EF4-FFF2-40B4-BE49-F238E27FC236}">
                <a16:creationId xmlns:a16="http://schemas.microsoft.com/office/drawing/2014/main" id="{BB8C037D-5350-4ABD-A2CB-60064F4B92FC}"/>
              </a:ext>
            </a:extLst>
          </p:cNvPr>
          <p:cNvCxnSpPr>
            <a:cxnSpLocks/>
          </p:cNvCxnSpPr>
          <p:nvPr/>
        </p:nvCxnSpPr>
        <p:spPr>
          <a:xfrm>
            <a:off x="7276386" y="4473480"/>
            <a:ext cx="0" cy="745449"/>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8450B1C0-F8F5-4482-BFD3-4B2CE9CBEFA5}"/>
              </a:ext>
            </a:extLst>
          </p:cNvPr>
          <p:cNvSpPr/>
          <p:nvPr/>
        </p:nvSpPr>
        <p:spPr>
          <a:xfrm>
            <a:off x="614541" y="5345691"/>
            <a:ext cx="9249958" cy="369332"/>
          </a:xfrm>
          <a:prstGeom prst="rect">
            <a:avLst/>
          </a:prstGeom>
          <a:solidFill>
            <a:schemeClr val="bg1"/>
          </a:solidFill>
        </p:spPr>
        <p:txBody>
          <a:bodyPr wrap="square">
            <a:spAutoFit/>
          </a:bodyPr>
          <a:lstStyle/>
          <a:p>
            <a:r>
              <a:rPr lang="en-GB" sz="1800" i="1" dirty="0">
                <a:solidFill>
                  <a:schemeClr val="bg1">
                    <a:lumMod val="85000"/>
                  </a:schemeClr>
                </a:solidFill>
              </a:rPr>
              <a:t>Raw opioid usage	                      10.4%		    5.3%                       </a:t>
            </a:r>
          </a:p>
        </p:txBody>
      </p:sp>
      <p:sp>
        <p:nvSpPr>
          <p:cNvPr id="41" name="Rectangle 40">
            <a:extLst>
              <a:ext uri="{FF2B5EF4-FFF2-40B4-BE49-F238E27FC236}">
                <a16:creationId xmlns:a16="http://schemas.microsoft.com/office/drawing/2014/main" id="{7415EC77-B9C8-435A-B4AD-0CED821B8F31}"/>
              </a:ext>
            </a:extLst>
          </p:cNvPr>
          <p:cNvSpPr/>
          <p:nvPr/>
        </p:nvSpPr>
        <p:spPr>
          <a:xfrm>
            <a:off x="614541" y="6084355"/>
            <a:ext cx="9249958" cy="369332"/>
          </a:xfrm>
          <a:prstGeom prst="rect">
            <a:avLst/>
          </a:prstGeom>
        </p:spPr>
        <p:txBody>
          <a:bodyPr wrap="square">
            <a:spAutoFit/>
          </a:bodyPr>
          <a:lstStyle/>
          <a:p>
            <a:r>
              <a:rPr lang="en-GB" sz="1800" i="1" dirty="0"/>
              <a:t>Corrected for endogeneity            10.8%                                    5.0%</a:t>
            </a:r>
          </a:p>
        </p:txBody>
      </p:sp>
      <p:sp>
        <p:nvSpPr>
          <p:cNvPr id="42" name="Rectangle 41">
            <a:extLst>
              <a:ext uri="{FF2B5EF4-FFF2-40B4-BE49-F238E27FC236}">
                <a16:creationId xmlns:a16="http://schemas.microsoft.com/office/drawing/2014/main" id="{B9C197C0-ACB1-4AC0-8FFA-0272914762BD}"/>
              </a:ext>
            </a:extLst>
          </p:cNvPr>
          <p:cNvSpPr/>
          <p:nvPr/>
        </p:nvSpPr>
        <p:spPr>
          <a:xfrm>
            <a:off x="3957718" y="6536013"/>
            <a:ext cx="3934923" cy="369332"/>
          </a:xfrm>
          <a:prstGeom prst="rect">
            <a:avLst/>
          </a:prstGeom>
        </p:spPr>
        <p:txBody>
          <a:bodyPr wrap="square">
            <a:spAutoFit/>
          </a:bodyPr>
          <a:lstStyle/>
          <a:p>
            <a:pPr algn="ctr"/>
            <a:r>
              <a:rPr lang="en-GB" sz="1800" i="1" dirty="0"/>
              <a:t>5.8 </a:t>
            </a:r>
            <a:r>
              <a:rPr lang="en-GB" sz="1800" i="1" dirty="0" err="1"/>
              <a:t>pct</a:t>
            </a:r>
            <a:r>
              <a:rPr lang="en-GB" sz="1800" i="1" dirty="0"/>
              <a:t> pts; 45% relative reduction</a:t>
            </a:r>
          </a:p>
        </p:txBody>
      </p:sp>
      <p:sp>
        <p:nvSpPr>
          <p:cNvPr id="43" name="Rectangle 42">
            <a:extLst>
              <a:ext uri="{FF2B5EF4-FFF2-40B4-BE49-F238E27FC236}">
                <a16:creationId xmlns:a16="http://schemas.microsoft.com/office/drawing/2014/main" id="{9C1A19BA-DBD2-4E95-9056-72B2207828F2}"/>
              </a:ext>
            </a:extLst>
          </p:cNvPr>
          <p:cNvSpPr/>
          <p:nvPr/>
        </p:nvSpPr>
        <p:spPr>
          <a:xfrm>
            <a:off x="614541" y="5724039"/>
            <a:ext cx="9249958" cy="369332"/>
          </a:xfrm>
          <a:prstGeom prst="rect">
            <a:avLst/>
          </a:prstGeom>
          <a:solidFill>
            <a:schemeClr val="bg1"/>
          </a:solidFill>
        </p:spPr>
        <p:txBody>
          <a:bodyPr wrap="square">
            <a:spAutoFit/>
          </a:bodyPr>
          <a:lstStyle/>
          <a:p>
            <a:r>
              <a:rPr lang="en-GB" sz="1800" i="1" dirty="0">
                <a:solidFill>
                  <a:schemeClr val="bg1">
                    <a:lumMod val="85000"/>
                  </a:schemeClr>
                </a:solidFill>
              </a:rPr>
              <a:t>Controlled for observables             9.6%                                     8.0%</a:t>
            </a:r>
          </a:p>
        </p:txBody>
      </p:sp>
      <p:cxnSp>
        <p:nvCxnSpPr>
          <p:cNvPr id="46" name="Straight Arrow Connector 45">
            <a:extLst>
              <a:ext uri="{FF2B5EF4-FFF2-40B4-BE49-F238E27FC236}">
                <a16:creationId xmlns:a16="http://schemas.microsoft.com/office/drawing/2014/main" id="{143165F8-3195-48F0-BB0F-29EA3D96DFCD}"/>
              </a:ext>
            </a:extLst>
          </p:cNvPr>
          <p:cNvCxnSpPr>
            <a:cxnSpLocks/>
          </p:cNvCxnSpPr>
          <p:nvPr/>
        </p:nvCxnSpPr>
        <p:spPr>
          <a:xfrm>
            <a:off x="722968" y="2344862"/>
            <a:ext cx="406914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245B12F6-5737-4DBD-BAE2-E2377FB522EC}"/>
              </a:ext>
            </a:extLst>
          </p:cNvPr>
          <p:cNvSpPr/>
          <p:nvPr/>
        </p:nvSpPr>
        <p:spPr>
          <a:xfrm>
            <a:off x="617818" y="1884658"/>
            <a:ext cx="3974165" cy="1631216"/>
          </a:xfrm>
          <a:prstGeom prst="rect">
            <a:avLst/>
          </a:prstGeom>
        </p:spPr>
        <p:txBody>
          <a:bodyPr wrap="none">
            <a:spAutoFit/>
          </a:bodyPr>
          <a:lstStyle/>
          <a:p>
            <a:r>
              <a:rPr lang="en-GB" i="1" dirty="0"/>
              <a:t>Potential sources of endogeneity</a:t>
            </a:r>
          </a:p>
          <a:p>
            <a:endParaRPr lang="en-GB" i="1" dirty="0"/>
          </a:p>
          <a:p>
            <a:pPr marL="342900" indent="-342900">
              <a:buFont typeface="Arial" panose="020B0604020202020204" pitchFamily="34" charset="0"/>
              <a:buChar char="•"/>
            </a:pPr>
            <a:r>
              <a:rPr lang="en-GB" i="1" dirty="0"/>
              <a:t>Doctor shopping</a:t>
            </a:r>
          </a:p>
          <a:p>
            <a:pPr marL="342900" indent="-342900">
              <a:buFont typeface="Arial" panose="020B0604020202020204" pitchFamily="34" charset="0"/>
              <a:buChar char="•"/>
            </a:pPr>
            <a:r>
              <a:rPr lang="en-GB" i="1" dirty="0"/>
              <a:t>Acuity or pain level</a:t>
            </a:r>
          </a:p>
          <a:p>
            <a:pPr marL="342900" indent="-342900">
              <a:buFont typeface="Arial" panose="020B0604020202020204" pitchFamily="34" charset="0"/>
              <a:buChar char="•"/>
            </a:pPr>
            <a:r>
              <a:rPr lang="en-GB" i="1" dirty="0"/>
              <a:t>Etc.</a:t>
            </a:r>
            <a:endParaRPr lang="en-GB" dirty="0"/>
          </a:p>
        </p:txBody>
      </p:sp>
      <p:sp>
        <p:nvSpPr>
          <p:cNvPr id="25" name="Footer Placeholder 4">
            <a:extLst>
              <a:ext uri="{FF2B5EF4-FFF2-40B4-BE49-F238E27FC236}">
                <a16:creationId xmlns:a16="http://schemas.microsoft.com/office/drawing/2014/main" id="{D2519163-316D-534A-914A-F21B3D354B19}"/>
              </a:ext>
            </a:extLst>
          </p:cNvPr>
          <p:cNvSpPr>
            <a:spLocks noGrp="1"/>
          </p:cNvSpPr>
          <p:nvPr>
            <p:ph type="ftr" sz="quarter" idx="3"/>
          </p:nvPr>
        </p:nvSpPr>
        <p:spPr>
          <a:xfrm>
            <a:off x="2746478" y="7175961"/>
            <a:ext cx="4589256" cy="215444"/>
          </a:xfrm>
          <a:prstGeom prst="rect">
            <a:avLst/>
          </a:prstGeom>
        </p:spPr>
        <p:txBody>
          <a:bodyPr vert="horz" wrap="square" lIns="0" tIns="0" rIns="0" bIns="0" anchor="b" anchorCtr="0">
            <a:spAutoFit/>
          </a:bodyPr>
          <a:lstStyle>
            <a:lvl1pPr algn="ctr">
              <a:defRPr sz="700">
                <a:solidFill>
                  <a:schemeClr val="tx1"/>
                </a:solidFill>
                <a:latin typeface="Arial" pitchFamily="34" charset="0"/>
                <a:cs typeface="Arial" pitchFamily="34" charset="0"/>
              </a:defRPr>
            </a:lvl1pPr>
          </a:lstStyle>
          <a:p>
            <a:r>
              <a:rPr lang="en-GB" dirty="0"/>
              <a:t>Curbing the Opioid Crisis</a:t>
            </a:r>
          </a:p>
          <a:p>
            <a:r>
              <a:rPr lang="en-GB" dirty="0" err="1"/>
              <a:t>Bobroske</a:t>
            </a:r>
            <a:r>
              <a:rPr lang="en-GB" dirty="0"/>
              <a:t>, Freeman, </a:t>
            </a:r>
            <a:r>
              <a:rPr lang="en-GB" dirty="0" err="1"/>
              <a:t>Scholtes</a:t>
            </a:r>
            <a:r>
              <a:rPr lang="en-GB" dirty="0"/>
              <a:t>, Huan ● POMS-HK 2019</a:t>
            </a:r>
          </a:p>
        </p:txBody>
      </p:sp>
    </p:spTree>
    <p:extLst>
      <p:ext uri="{BB962C8B-B14F-4D97-AF65-F5344CB8AC3E}">
        <p14:creationId xmlns:p14="http://schemas.microsoft.com/office/powerpoint/2010/main" val="41875083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1" grpId="0"/>
      <p:bldP spid="42" grpId="0"/>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ltGray">
          <a:xfrm>
            <a:off x="360363" y="5091916"/>
            <a:ext cx="9361487" cy="1582788"/>
          </a:xfrm>
          <a:prstGeom prst="rect">
            <a:avLst/>
          </a:prstGeom>
          <a:solidFill>
            <a:schemeClr val="accent2">
              <a:lumMod val="40000"/>
              <a:lumOff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3" name="Title 2"/>
          <p:cNvSpPr>
            <a:spLocks noGrp="1"/>
          </p:cNvSpPr>
          <p:nvPr>
            <p:ph type="title"/>
          </p:nvPr>
        </p:nvSpPr>
        <p:spPr/>
        <p:txBody>
          <a:bodyPr>
            <a:normAutofit fontScale="90000"/>
          </a:bodyPr>
          <a:lstStyle/>
          <a:p>
            <a:r>
              <a:rPr lang="en-GB" dirty="0"/>
              <a:t>Scheduling all first-prescription opioid patients with a different provider could have large implications for long-term opioid use</a:t>
            </a:r>
          </a:p>
        </p:txBody>
      </p:sp>
      <p:sp>
        <p:nvSpPr>
          <p:cNvPr id="5" name="Slide Number Placeholder 4"/>
          <p:cNvSpPr>
            <a:spLocks noGrp="1"/>
          </p:cNvSpPr>
          <p:nvPr>
            <p:ph type="sldNum" sz="quarter" idx="17"/>
          </p:nvPr>
        </p:nvSpPr>
        <p:spPr/>
        <p:txBody>
          <a:bodyPr/>
          <a:lstStyle/>
          <a:p>
            <a:fld id="{FEBD7F86-1881-4698-8703-FB80B0800997}" type="slidenum">
              <a:rPr lang="en-GB" smtClean="0"/>
              <a:pPr/>
              <a:t>12</a:t>
            </a:fld>
            <a:endParaRPr lang="en-GB" dirty="0"/>
          </a:p>
        </p:txBody>
      </p:sp>
      <p:sp>
        <p:nvSpPr>
          <p:cNvPr id="7" name="TextBox 6"/>
          <p:cNvSpPr txBox="1"/>
          <p:nvPr/>
        </p:nvSpPr>
        <p:spPr>
          <a:xfrm>
            <a:off x="360363" y="1458624"/>
            <a:ext cx="2838734" cy="327547"/>
          </a:xfrm>
          <a:prstGeom prst="rect">
            <a:avLst/>
          </a:prstGeom>
          <a:noFill/>
        </p:spPr>
        <p:txBody>
          <a:bodyPr wrap="none" lIns="0" tIns="0" rIns="0" bIns="0" rtlCol="0">
            <a:noAutofit/>
          </a:bodyPr>
          <a:lstStyle/>
          <a:p>
            <a:pPr>
              <a:spcAft>
                <a:spcPts val="900"/>
              </a:spcAft>
            </a:pPr>
            <a:r>
              <a:rPr lang="en-GB" dirty="0"/>
              <a:t>In 2016, </a:t>
            </a:r>
            <a:r>
              <a:rPr lang="en-GB" b="1" dirty="0"/>
              <a:t>287</a:t>
            </a:r>
            <a:r>
              <a:rPr lang="en-GB" dirty="0"/>
              <a:t> new patients started long-term opioid use:</a:t>
            </a:r>
            <a:endParaRPr lang="en-GB" sz="2000" dirty="0"/>
          </a:p>
        </p:txBody>
      </p:sp>
      <p:sp>
        <p:nvSpPr>
          <p:cNvPr id="13" name="Rectangle 12"/>
          <p:cNvSpPr/>
          <p:nvPr/>
        </p:nvSpPr>
        <p:spPr>
          <a:xfrm>
            <a:off x="360363" y="5435027"/>
            <a:ext cx="2037428" cy="830997"/>
          </a:xfrm>
          <a:prstGeom prst="rect">
            <a:avLst/>
          </a:prstGeom>
        </p:spPr>
        <p:txBody>
          <a:bodyPr wrap="square">
            <a:spAutoFit/>
          </a:bodyPr>
          <a:lstStyle/>
          <a:p>
            <a:pPr algn="ctr"/>
            <a:r>
              <a:rPr lang="en-GB" sz="1600" b="1" dirty="0"/>
              <a:t> 323,000,000</a:t>
            </a:r>
          </a:p>
          <a:p>
            <a:pPr algn="ctr"/>
            <a:r>
              <a:rPr lang="en-GB" sz="1600" dirty="0"/>
              <a:t>size of the US population</a:t>
            </a:r>
          </a:p>
        </p:txBody>
      </p:sp>
      <p:sp>
        <p:nvSpPr>
          <p:cNvPr id="8" name="Rectangle 7"/>
          <p:cNvSpPr/>
          <p:nvPr/>
        </p:nvSpPr>
        <p:spPr>
          <a:xfrm>
            <a:off x="360363" y="3152910"/>
            <a:ext cx="1895263" cy="830997"/>
          </a:xfrm>
          <a:prstGeom prst="rect">
            <a:avLst/>
          </a:prstGeom>
        </p:spPr>
        <p:txBody>
          <a:bodyPr wrap="square">
            <a:spAutoFit/>
          </a:bodyPr>
          <a:lstStyle/>
          <a:p>
            <a:pPr algn="ctr"/>
            <a:r>
              <a:rPr lang="en-GB" sz="1600" b="1" dirty="0"/>
              <a:t> 2,120,846</a:t>
            </a:r>
          </a:p>
          <a:p>
            <a:pPr algn="ctr"/>
            <a:r>
              <a:rPr lang="en-GB" sz="1600" dirty="0"/>
              <a:t>patients fully eligible in dataset </a:t>
            </a:r>
          </a:p>
        </p:txBody>
      </p:sp>
      <p:sp>
        <p:nvSpPr>
          <p:cNvPr id="9" name="Rectangle 8"/>
          <p:cNvSpPr/>
          <p:nvPr/>
        </p:nvSpPr>
        <p:spPr>
          <a:xfrm>
            <a:off x="2573725" y="3152426"/>
            <a:ext cx="2179592" cy="1077218"/>
          </a:xfrm>
          <a:prstGeom prst="rect">
            <a:avLst/>
          </a:prstGeom>
        </p:spPr>
        <p:txBody>
          <a:bodyPr wrap="square">
            <a:spAutoFit/>
          </a:bodyPr>
          <a:lstStyle/>
          <a:p>
            <a:pPr algn="ctr"/>
            <a:r>
              <a:rPr lang="en-GB" sz="1600" dirty="0"/>
              <a:t> </a:t>
            </a:r>
            <a:r>
              <a:rPr lang="en-GB" sz="1600" b="1" dirty="0"/>
              <a:t>3,167</a:t>
            </a:r>
          </a:p>
          <a:p>
            <a:pPr algn="ctr"/>
            <a:r>
              <a:rPr lang="en-GB" sz="1600" dirty="0"/>
              <a:t>included in the primary care prescribing analysis</a:t>
            </a:r>
          </a:p>
        </p:txBody>
      </p:sp>
      <p:sp>
        <p:nvSpPr>
          <p:cNvPr id="10" name="Rectangle 9"/>
          <p:cNvSpPr/>
          <p:nvPr/>
        </p:nvSpPr>
        <p:spPr>
          <a:xfrm>
            <a:off x="5071416" y="3152426"/>
            <a:ext cx="2179592" cy="830997"/>
          </a:xfrm>
          <a:prstGeom prst="rect">
            <a:avLst/>
          </a:prstGeom>
        </p:spPr>
        <p:txBody>
          <a:bodyPr wrap="square">
            <a:spAutoFit/>
          </a:bodyPr>
          <a:lstStyle/>
          <a:p>
            <a:pPr algn="ctr"/>
            <a:r>
              <a:rPr lang="en-GB" sz="1600" b="1" dirty="0"/>
              <a:t> 2,218</a:t>
            </a:r>
          </a:p>
          <a:p>
            <a:pPr algn="ctr"/>
            <a:r>
              <a:rPr lang="en-GB" sz="1600" dirty="0"/>
              <a:t>saw the same doctor for their follow-up</a:t>
            </a:r>
          </a:p>
        </p:txBody>
      </p:sp>
      <p:sp>
        <p:nvSpPr>
          <p:cNvPr id="11" name="Rectangle 10"/>
          <p:cNvSpPr/>
          <p:nvPr/>
        </p:nvSpPr>
        <p:spPr>
          <a:xfrm>
            <a:off x="7569106" y="3154489"/>
            <a:ext cx="2179592" cy="1323439"/>
          </a:xfrm>
          <a:prstGeom prst="rect">
            <a:avLst/>
          </a:prstGeom>
        </p:spPr>
        <p:txBody>
          <a:bodyPr wrap="square">
            <a:spAutoFit/>
          </a:bodyPr>
          <a:lstStyle/>
          <a:p>
            <a:pPr algn="ctr"/>
            <a:r>
              <a:rPr lang="en-GB" sz="1600" b="1" dirty="0"/>
              <a:t>128</a:t>
            </a:r>
          </a:p>
          <a:p>
            <a:pPr algn="ctr"/>
            <a:r>
              <a:rPr lang="en-GB" sz="1600" dirty="0"/>
              <a:t>estimated to have avoided long-term opioid use if they had switched providers </a:t>
            </a:r>
          </a:p>
        </p:txBody>
      </p:sp>
      <p:sp>
        <p:nvSpPr>
          <p:cNvPr id="14" name="Arc 13"/>
          <p:cNvSpPr/>
          <p:nvPr/>
        </p:nvSpPr>
        <p:spPr>
          <a:xfrm rot="16200000">
            <a:off x="4220870" y="2177513"/>
            <a:ext cx="1525156" cy="2297786"/>
          </a:xfrm>
          <a:prstGeom prst="arc">
            <a:avLst>
              <a:gd name="adj1" fmla="val 17294887"/>
              <a:gd name="adj2" fmla="val 4446613"/>
            </a:avLst>
          </a:prstGeom>
          <a:ln w="57150">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Arc 14"/>
          <p:cNvSpPr/>
          <p:nvPr/>
        </p:nvSpPr>
        <p:spPr>
          <a:xfrm rot="16200000">
            <a:off x="1694309" y="2177514"/>
            <a:ext cx="1525156" cy="2297786"/>
          </a:xfrm>
          <a:prstGeom prst="arc">
            <a:avLst>
              <a:gd name="adj1" fmla="val 17294887"/>
              <a:gd name="adj2" fmla="val 4446613"/>
            </a:avLst>
          </a:prstGeom>
          <a:ln w="57150">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Arc 15"/>
          <p:cNvSpPr/>
          <p:nvPr/>
        </p:nvSpPr>
        <p:spPr>
          <a:xfrm rot="16200000">
            <a:off x="6747431" y="2177514"/>
            <a:ext cx="1525156" cy="2297786"/>
          </a:xfrm>
          <a:prstGeom prst="arc">
            <a:avLst>
              <a:gd name="adj1" fmla="val 17294887"/>
              <a:gd name="adj2" fmla="val 4446613"/>
            </a:avLst>
          </a:prstGeom>
          <a:ln w="57150">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Rectangle 16"/>
          <p:cNvSpPr/>
          <p:nvPr/>
        </p:nvSpPr>
        <p:spPr>
          <a:xfrm>
            <a:off x="4657034" y="2120372"/>
            <a:ext cx="766557" cy="338554"/>
          </a:xfrm>
          <a:prstGeom prst="rect">
            <a:avLst/>
          </a:prstGeom>
        </p:spPr>
        <p:txBody>
          <a:bodyPr wrap="square">
            <a:spAutoFit/>
          </a:bodyPr>
          <a:lstStyle/>
          <a:p>
            <a:pPr algn="ctr"/>
            <a:r>
              <a:rPr lang="en-GB" sz="1600" dirty="0"/>
              <a:t>70.0%</a:t>
            </a:r>
          </a:p>
        </p:txBody>
      </p:sp>
      <p:sp>
        <p:nvSpPr>
          <p:cNvPr id="18" name="Rectangle 17"/>
          <p:cNvSpPr/>
          <p:nvPr/>
        </p:nvSpPr>
        <p:spPr>
          <a:xfrm>
            <a:off x="7046125" y="2120372"/>
            <a:ext cx="1045962" cy="338554"/>
          </a:xfrm>
          <a:prstGeom prst="rect">
            <a:avLst/>
          </a:prstGeom>
        </p:spPr>
        <p:txBody>
          <a:bodyPr wrap="square">
            <a:spAutoFit/>
          </a:bodyPr>
          <a:lstStyle/>
          <a:p>
            <a:pPr algn="ctr"/>
            <a:r>
              <a:rPr lang="en-GB" sz="1600" dirty="0"/>
              <a:t>5.8%</a:t>
            </a:r>
          </a:p>
        </p:txBody>
      </p:sp>
      <p:sp>
        <p:nvSpPr>
          <p:cNvPr id="19" name="Rectangle 18"/>
          <p:cNvSpPr/>
          <p:nvPr/>
        </p:nvSpPr>
        <p:spPr>
          <a:xfrm>
            <a:off x="2073608" y="2120372"/>
            <a:ext cx="766557" cy="338554"/>
          </a:xfrm>
          <a:prstGeom prst="rect">
            <a:avLst/>
          </a:prstGeom>
        </p:spPr>
        <p:txBody>
          <a:bodyPr wrap="square">
            <a:spAutoFit/>
          </a:bodyPr>
          <a:lstStyle/>
          <a:p>
            <a:pPr algn="ctr"/>
            <a:r>
              <a:rPr lang="en-GB" sz="1600" dirty="0"/>
              <a:t>0.15%</a:t>
            </a:r>
          </a:p>
        </p:txBody>
      </p:sp>
      <p:cxnSp>
        <p:nvCxnSpPr>
          <p:cNvPr id="21" name="Straight Arrow Connector 20"/>
          <p:cNvCxnSpPr/>
          <p:nvPr/>
        </p:nvCxnSpPr>
        <p:spPr>
          <a:xfrm>
            <a:off x="2573725" y="5874657"/>
            <a:ext cx="4762381" cy="0"/>
          </a:xfrm>
          <a:prstGeom prst="straightConnector1">
            <a:avLst/>
          </a:prstGeom>
          <a:ln w="57150">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439182" y="5311916"/>
            <a:ext cx="2179592" cy="1077218"/>
          </a:xfrm>
          <a:prstGeom prst="rect">
            <a:avLst/>
          </a:prstGeom>
        </p:spPr>
        <p:txBody>
          <a:bodyPr wrap="square">
            <a:spAutoFit/>
          </a:bodyPr>
          <a:lstStyle/>
          <a:p>
            <a:pPr algn="ctr"/>
            <a:r>
              <a:rPr lang="en-GB" sz="1600" b="1" dirty="0"/>
              <a:t> 19,525</a:t>
            </a:r>
          </a:p>
          <a:p>
            <a:pPr algn="ctr"/>
            <a:r>
              <a:rPr lang="en-GB" sz="1600" dirty="0"/>
              <a:t>new long-term opioid users avoided annually</a:t>
            </a:r>
          </a:p>
        </p:txBody>
      </p:sp>
      <p:grpSp>
        <p:nvGrpSpPr>
          <p:cNvPr id="35" name="Group 34"/>
          <p:cNvGrpSpPr/>
          <p:nvPr/>
        </p:nvGrpSpPr>
        <p:grpSpPr>
          <a:xfrm>
            <a:off x="4442965" y="5337653"/>
            <a:ext cx="1080966" cy="1059424"/>
            <a:chOff x="4442965" y="4870320"/>
            <a:chExt cx="1080966" cy="1059424"/>
          </a:xfrm>
        </p:grpSpPr>
        <p:pic>
          <p:nvPicPr>
            <p:cNvPr id="31" name="Picture 30" descr="C:\Users\cegan\Documents\Marketing &amp; Biz Dev\Brand\Icons\All Icons 2_7_13\Pills_Presciption.png"/>
            <p:cNvPicPr>
              <a:picLocks noChangeAspect="1" noChangeArrowheads="1"/>
            </p:cNvPicPr>
            <p:nvPr/>
          </p:nvPicPr>
          <p:blipFill>
            <a:blip r:embed="rId3" cstate="email">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4760498" y="5063756"/>
              <a:ext cx="445900" cy="574171"/>
            </a:xfrm>
            <a:prstGeom prst="rect">
              <a:avLst/>
            </a:prstGeom>
            <a:noFill/>
            <a:extLst>
              <a:ext uri="{909E8E84-426E-40dd-AFC4-6F175D3DCCD1}">
                <a14:hiddenFill xmlns="" xmlns:a14="http://schemas.microsoft.com/office/drawing/2010/main" xmlns:lc="http://schemas.openxmlformats.org/drawingml/2006/lockedCanvas">
                  <a:solidFill>
                    <a:srgbClr val="FFFFFF"/>
                  </a:solidFill>
                </a14:hiddenFill>
              </a:ext>
            </a:extLst>
          </p:spPr>
        </p:pic>
        <p:sp>
          <p:nvSpPr>
            <p:cNvPr id="34" name="Cross 33"/>
            <p:cNvSpPr/>
            <p:nvPr/>
          </p:nvSpPr>
          <p:spPr bwMode="ltGray">
            <a:xfrm rot="2669116">
              <a:off x="4442965" y="4870320"/>
              <a:ext cx="1080966" cy="1059424"/>
            </a:xfrm>
            <a:prstGeom prst="plus">
              <a:avLst>
                <a:gd name="adj" fmla="val 44120"/>
              </a:avLst>
            </a:prstGeom>
            <a:solidFill>
              <a:srgbClr val="D11203">
                <a:alpha val="50196"/>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grpSp>
      <p:sp>
        <p:nvSpPr>
          <p:cNvPr id="36" name="TextBox 35"/>
          <p:cNvSpPr txBox="1"/>
          <p:nvPr/>
        </p:nvSpPr>
        <p:spPr>
          <a:xfrm>
            <a:off x="360363" y="4702973"/>
            <a:ext cx="2838734" cy="327547"/>
          </a:xfrm>
          <a:prstGeom prst="rect">
            <a:avLst/>
          </a:prstGeom>
          <a:noFill/>
        </p:spPr>
        <p:txBody>
          <a:bodyPr wrap="none" lIns="0" tIns="0" rIns="0" bIns="0" rtlCol="0">
            <a:noAutofit/>
          </a:bodyPr>
          <a:lstStyle/>
          <a:p>
            <a:pPr>
              <a:spcAft>
                <a:spcPts val="900"/>
              </a:spcAft>
            </a:pPr>
            <a:r>
              <a:rPr lang="en-GB" dirty="0"/>
              <a:t>If we extrapolate to the United States:</a:t>
            </a:r>
            <a:endParaRPr lang="en-GB" sz="2000" dirty="0"/>
          </a:p>
        </p:txBody>
      </p:sp>
      <p:sp>
        <p:nvSpPr>
          <p:cNvPr id="24" name="Footer Placeholder 4">
            <a:extLst>
              <a:ext uri="{FF2B5EF4-FFF2-40B4-BE49-F238E27FC236}">
                <a16:creationId xmlns:a16="http://schemas.microsoft.com/office/drawing/2014/main" id="{957A71FA-7064-A045-9A85-91CA38A6D0CB}"/>
              </a:ext>
            </a:extLst>
          </p:cNvPr>
          <p:cNvSpPr>
            <a:spLocks noGrp="1"/>
          </p:cNvSpPr>
          <p:nvPr>
            <p:ph type="ftr" sz="quarter" idx="3"/>
          </p:nvPr>
        </p:nvSpPr>
        <p:spPr>
          <a:xfrm>
            <a:off x="2746478" y="7175961"/>
            <a:ext cx="4589256" cy="215444"/>
          </a:xfrm>
          <a:prstGeom prst="rect">
            <a:avLst/>
          </a:prstGeom>
        </p:spPr>
        <p:txBody>
          <a:bodyPr vert="horz" wrap="square" lIns="0" tIns="0" rIns="0" bIns="0" anchor="b" anchorCtr="0">
            <a:spAutoFit/>
          </a:bodyPr>
          <a:lstStyle>
            <a:lvl1pPr algn="ctr">
              <a:defRPr sz="700">
                <a:solidFill>
                  <a:schemeClr val="tx1"/>
                </a:solidFill>
                <a:latin typeface="Arial" pitchFamily="34" charset="0"/>
                <a:cs typeface="Arial" pitchFamily="34" charset="0"/>
              </a:defRPr>
            </a:lvl1pPr>
          </a:lstStyle>
          <a:p>
            <a:r>
              <a:rPr lang="en-GB" dirty="0"/>
              <a:t>Curbing the Opioid Crisis</a:t>
            </a:r>
          </a:p>
          <a:p>
            <a:r>
              <a:rPr lang="en-GB" dirty="0" err="1"/>
              <a:t>Bobroske</a:t>
            </a:r>
            <a:r>
              <a:rPr lang="en-GB" dirty="0"/>
              <a:t>, Freeman, </a:t>
            </a:r>
            <a:r>
              <a:rPr lang="en-GB" dirty="0" err="1"/>
              <a:t>Scholtes</a:t>
            </a:r>
            <a:r>
              <a:rPr lang="en-GB" dirty="0"/>
              <a:t>, Huan ● POMS-HK 2019</a:t>
            </a:r>
          </a:p>
        </p:txBody>
      </p:sp>
    </p:spTree>
    <p:extLst>
      <p:ext uri="{BB962C8B-B14F-4D97-AF65-F5344CB8AC3E}">
        <p14:creationId xmlns:p14="http://schemas.microsoft.com/office/powerpoint/2010/main" val="6122145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3" grpId="0"/>
      <p:bldP spid="9" grpId="0"/>
      <p:bldP spid="10" grpId="0"/>
      <p:bldP spid="11" grpId="0"/>
      <p:bldP spid="14" grpId="0" animBg="1"/>
      <p:bldP spid="15" grpId="0" animBg="1"/>
      <p:bldP spid="16" grpId="0" animBg="1"/>
      <p:bldP spid="17" grpId="0"/>
      <p:bldP spid="18" grpId="0"/>
      <p:bldP spid="19" grpId="0"/>
      <p:bldP spid="22" grpId="0"/>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8A9C0C-C5B4-3F41-A219-C7377126FA1B}"/>
              </a:ext>
            </a:extLst>
          </p:cNvPr>
          <p:cNvSpPr txBox="1"/>
          <p:nvPr/>
        </p:nvSpPr>
        <p:spPr>
          <a:xfrm>
            <a:off x="3061000" y="2901165"/>
            <a:ext cx="3796477" cy="1847531"/>
          </a:xfrm>
          <a:prstGeom prst="rect">
            <a:avLst/>
          </a:prstGeom>
          <a:noFill/>
        </p:spPr>
        <p:txBody>
          <a:bodyPr wrap="none" rtlCol="0">
            <a:spAutoFit/>
          </a:bodyPr>
          <a:lstStyle/>
          <a:p>
            <a:pPr algn="ctr"/>
            <a:r>
              <a:rPr lang="en-US" sz="5496" dirty="0">
                <a:solidFill>
                  <a:schemeClr val="accent4">
                    <a:lumMod val="75000"/>
                  </a:schemeClr>
                </a:solidFill>
                <a:latin typeface="Rockwell" panose="02060603020205020403" pitchFamily="18" charset="77"/>
              </a:rPr>
              <a:t>Thank you!</a:t>
            </a:r>
          </a:p>
          <a:p>
            <a:pPr algn="ctr"/>
            <a:endParaRPr lang="en-US" sz="2036" dirty="0">
              <a:solidFill>
                <a:schemeClr val="accent4">
                  <a:lumMod val="75000"/>
                </a:schemeClr>
              </a:solidFill>
              <a:latin typeface="Rockwell" panose="02060603020205020403" pitchFamily="18" charset="77"/>
            </a:endParaRPr>
          </a:p>
          <a:p>
            <a:pPr algn="ctr"/>
            <a:r>
              <a:rPr lang="en-US" sz="3664" dirty="0">
                <a:solidFill>
                  <a:schemeClr val="accent4">
                    <a:lumMod val="75000"/>
                  </a:schemeClr>
                </a:solidFill>
                <a:latin typeface="Rockwell" panose="02060603020205020403" pitchFamily="18" charset="77"/>
              </a:rPr>
              <a:t>Questions?</a:t>
            </a:r>
          </a:p>
        </p:txBody>
      </p:sp>
      <p:pic>
        <p:nvPicPr>
          <p:cNvPr id="4" name="Picture 7" descr="logo.bmp">
            <a:extLst>
              <a:ext uri="{FF2B5EF4-FFF2-40B4-BE49-F238E27FC236}">
                <a16:creationId xmlns:a16="http://schemas.microsoft.com/office/drawing/2014/main" id="{33AAC721-3BE2-7B4F-9A38-98298F568BB8}"/>
              </a:ext>
            </a:extLst>
          </p:cNvPr>
          <p:cNvPicPr>
            <a:picLocks noChangeAspect="1"/>
          </p:cNvPicPr>
          <p:nvPr/>
        </p:nvPicPr>
        <p:blipFill>
          <a:blip r:embed="rId2">
            <a:extLst>
              <a:ext uri="{28A0092B-C50C-407E-A947-70E740481C1C}">
                <a14:useLocalDpi xmlns:a14="http://schemas.microsoft.com/office/drawing/2010/main" val="0"/>
              </a:ext>
            </a:extLst>
          </a:blip>
          <a:srcRect t="40193"/>
          <a:stretch>
            <a:fillRect/>
          </a:stretch>
        </p:blipFill>
        <p:spPr bwMode="auto">
          <a:xfrm>
            <a:off x="8075871" y="413378"/>
            <a:ext cx="1584325"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00881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8657" y="3418450"/>
            <a:ext cx="2264899" cy="633046"/>
          </a:xfrm>
          <a:prstGeom prst="rect">
            <a:avLst/>
          </a:prstGeom>
          <a:noFill/>
        </p:spPr>
        <p:txBody>
          <a:bodyPr wrap="none" lIns="0" tIns="0" rIns="0" bIns="0" rtlCol="0">
            <a:noAutofit/>
          </a:bodyPr>
          <a:lstStyle/>
          <a:p>
            <a:pPr algn="ctr">
              <a:spcAft>
                <a:spcPts val="900"/>
              </a:spcAft>
            </a:pPr>
            <a:r>
              <a:rPr lang="en-US" sz="3200" b="1" dirty="0"/>
              <a:t>Appendix</a:t>
            </a:r>
          </a:p>
        </p:txBody>
      </p:sp>
    </p:spTree>
    <p:extLst>
      <p:ext uri="{BB962C8B-B14F-4D97-AF65-F5344CB8AC3E}">
        <p14:creationId xmlns:p14="http://schemas.microsoft.com/office/powerpoint/2010/main" val="14606828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Instrumental variables should satisfy both the </a:t>
            </a:r>
            <a:br>
              <a:rPr lang="en-GB" dirty="0"/>
            </a:br>
            <a:r>
              <a:rPr lang="en-GB" dirty="0"/>
              <a:t>relevance criteria and exclusion restriction</a:t>
            </a:r>
          </a:p>
        </p:txBody>
      </p:sp>
      <p:sp>
        <p:nvSpPr>
          <p:cNvPr id="4" name="Footer Placeholder 3"/>
          <p:cNvSpPr>
            <a:spLocks noGrp="1"/>
          </p:cNvSpPr>
          <p:nvPr>
            <p:ph type="ftr" sz="quarter" idx="3"/>
          </p:nvPr>
        </p:nvSpPr>
        <p:spPr>
          <a:xfrm>
            <a:off x="2746850" y="7006920"/>
            <a:ext cx="4589256" cy="215444"/>
          </a:xfrm>
        </p:spPr>
        <p:txBody>
          <a:bodyPr/>
          <a:lstStyle/>
          <a:p>
            <a:r>
              <a:rPr lang="en-GB"/>
              <a:t>Continuity of Care versus the Second Opinion: Evidence from the Opioid Crisis                                           Bobroske, Freeman, Scholtes, Huan ● 2018 CJBS</a:t>
            </a:r>
            <a:endParaRPr lang="en-GB" dirty="0"/>
          </a:p>
        </p:txBody>
      </p:sp>
      <p:sp>
        <p:nvSpPr>
          <p:cNvPr id="5" name="Slide Number Placeholder 4"/>
          <p:cNvSpPr>
            <a:spLocks noGrp="1"/>
          </p:cNvSpPr>
          <p:nvPr>
            <p:ph type="sldNum" sz="quarter" idx="17"/>
          </p:nvPr>
        </p:nvSpPr>
        <p:spPr/>
        <p:txBody>
          <a:bodyPr/>
          <a:lstStyle/>
          <a:p>
            <a:fld id="{FEBD7F86-1881-4698-8703-FB80B0800997}" type="slidenum">
              <a:rPr lang="en-GB" smtClean="0"/>
              <a:pPr/>
              <a:t>15</a:t>
            </a:fld>
            <a:endParaRPr lang="en-GB" dirty="0"/>
          </a:p>
        </p:txBody>
      </p:sp>
      <p:graphicFrame>
        <p:nvGraphicFramePr>
          <p:cNvPr id="6" name="Table 5"/>
          <p:cNvGraphicFramePr>
            <a:graphicFrameLocks noGrp="1"/>
          </p:cNvGraphicFramePr>
          <p:nvPr>
            <p:extLst/>
          </p:nvPr>
        </p:nvGraphicFramePr>
        <p:xfrm>
          <a:off x="618047" y="1769381"/>
          <a:ext cx="8846118" cy="4357099"/>
        </p:xfrm>
        <a:graphic>
          <a:graphicData uri="http://schemas.openxmlformats.org/drawingml/2006/table">
            <a:tbl>
              <a:tblPr firstRow="1" bandRow="1">
                <a:tableStyleId>{5940675A-B579-460E-94D1-54222C63F5DA}</a:tableStyleId>
              </a:tblPr>
              <a:tblGrid>
                <a:gridCol w="2948706">
                  <a:extLst>
                    <a:ext uri="{9D8B030D-6E8A-4147-A177-3AD203B41FA5}">
                      <a16:colId xmlns:a16="http://schemas.microsoft.com/office/drawing/2014/main" val="20000"/>
                    </a:ext>
                  </a:extLst>
                </a:gridCol>
                <a:gridCol w="2948706">
                  <a:extLst>
                    <a:ext uri="{9D8B030D-6E8A-4147-A177-3AD203B41FA5}">
                      <a16:colId xmlns:a16="http://schemas.microsoft.com/office/drawing/2014/main" val="20001"/>
                    </a:ext>
                  </a:extLst>
                </a:gridCol>
                <a:gridCol w="2948706">
                  <a:extLst>
                    <a:ext uri="{9D8B030D-6E8A-4147-A177-3AD203B41FA5}">
                      <a16:colId xmlns:a16="http://schemas.microsoft.com/office/drawing/2014/main" val="20002"/>
                    </a:ext>
                  </a:extLst>
                </a:gridCol>
              </a:tblGrid>
              <a:tr h="350166">
                <a:tc>
                  <a:txBody>
                    <a:bodyPr/>
                    <a:lstStyle/>
                    <a:p>
                      <a:pPr algn="ctr"/>
                      <a:r>
                        <a:rPr lang="en-US" sz="1500" b="1" dirty="0">
                          <a:solidFill>
                            <a:schemeClr val="tx1"/>
                          </a:solidFill>
                        </a:rPr>
                        <a:t>Proposed IV</a:t>
                      </a:r>
                    </a:p>
                  </a:txBody>
                  <a:tcPr>
                    <a:solidFill>
                      <a:schemeClr val="accent1"/>
                    </a:solidFill>
                  </a:tcPr>
                </a:tc>
                <a:tc>
                  <a:txBody>
                    <a:bodyPr/>
                    <a:lstStyle/>
                    <a:p>
                      <a:pPr algn="ctr"/>
                      <a:r>
                        <a:rPr lang="en-US" sz="1500" b="1" dirty="0">
                          <a:solidFill>
                            <a:schemeClr val="tx1"/>
                          </a:solidFill>
                        </a:rPr>
                        <a:t>Relevance</a:t>
                      </a:r>
                      <a:r>
                        <a:rPr lang="en-US" sz="1500" b="1" baseline="0" dirty="0">
                          <a:solidFill>
                            <a:schemeClr val="tx1"/>
                          </a:solidFill>
                        </a:rPr>
                        <a:t> Criteria</a:t>
                      </a:r>
                      <a:endParaRPr lang="en-US" sz="1500" b="1" dirty="0">
                        <a:solidFill>
                          <a:schemeClr val="tx1"/>
                        </a:solidFill>
                      </a:endParaRPr>
                    </a:p>
                  </a:txBody>
                  <a:tcPr>
                    <a:solidFill>
                      <a:schemeClr val="accent1"/>
                    </a:solidFill>
                  </a:tcPr>
                </a:tc>
                <a:tc>
                  <a:txBody>
                    <a:bodyPr/>
                    <a:lstStyle/>
                    <a:p>
                      <a:pPr algn="ctr"/>
                      <a:r>
                        <a:rPr lang="en-US" sz="1500" b="1" dirty="0">
                          <a:solidFill>
                            <a:schemeClr val="tx1"/>
                          </a:solidFill>
                        </a:rPr>
                        <a:t>Exclusion Restriction</a:t>
                      </a:r>
                    </a:p>
                  </a:txBody>
                  <a:tcPr>
                    <a:solidFill>
                      <a:schemeClr val="accent1"/>
                    </a:solidFill>
                  </a:tcPr>
                </a:tc>
                <a:extLst>
                  <a:ext uri="{0D108BD9-81ED-4DB2-BD59-A6C34878D82A}">
                    <a16:rowId xmlns:a16="http://schemas.microsoft.com/office/drawing/2014/main" val="10000"/>
                  </a:ext>
                </a:extLst>
              </a:tr>
              <a:tr h="2156058">
                <a:tc>
                  <a:txBody>
                    <a:bodyPr/>
                    <a:lstStyle/>
                    <a:p>
                      <a:r>
                        <a:rPr lang="en-GB" sz="1500" b="1" i="1" dirty="0"/>
                        <a:t>PAST_SWITCH_PROP: </a:t>
                      </a:r>
                    </a:p>
                    <a:p>
                      <a:r>
                        <a:rPr lang="en-GB" sz="1500" dirty="0"/>
                        <a:t>Proportion of </a:t>
                      </a:r>
                      <a:r>
                        <a:rPr lang="en-GB" sz="1500" b="1" dirty="0"/>
                        <a:t>other patients </a:t>
                      </a:r>
                      <a:r>
                        <a:rPr lang="en-GB" sz="1500" dirty="0"/>
                        <a:t>(patients in who saw the doctor in the 12 months prior to the index appointment) who visit the same first doctor and who switch to a different doctor for their next appointment</a:t>
                      </a:r>
                      <a:endParaRPr lang="en-US" sz="1500" dirty="0"/>
                    </a:p>
                  </a:txBody>
                  <a:tcPr anchor="ctr"/>
                </a:tc>
                <a:tc>
                  <a:txBody>
                    <a:bodyPr/>
                    <a:lstStyle/>
                    <a:p>
                      <a:r>
                        <a:rPr lang="en-GB" sz="1500" dirty="0"/>
                        <a:t>If other patients are switching from the first provider (for any reason including: scheduling issues in the practice, a culture of fragmented care in the region, etc.) then the patient of interest is also more likely to switch doctors. (0.37 correlation)</a:t>
                      </a:r>
                      <a:endParaRPr lang="en-US" sz="1500" dirty="0"/>
                    </a:p>
                  </a:txBody>
                  <a:tcPr anchor="ctr"/>
                </a:tc>
                <a:tc>
                  <a:txBody>
                    <a:bodyPr/>
                    <a:lstStyle/>
                    <a:p>
                      <a:r>
                        <a:rPr lang="en-GB" sz="1500" dirty="0"/>
                        <a:t>Other patients’ switching behaviour should not directly affect the patient of interest’s likelihood of becoming opioid dependent</a:t>
                      </a:r>
                      <a:endParaRPr lang="en-US" sz="1500" dirty="0"/>
                    </a:p>
                  </a:txBody>
                  <a:tcPr anchor="ctr"/>
                </a:tc>
                <a:extLst>
                  <a:ext uri="{0D108BD9-81ED-4DB2-BD59-A6C34878D82A}">
                    <a16:rowId xmlns:a16="http://schemas.microsoft.com/office/drawing/2014/main" val="10001"/>
                  </a:ext>
                </a:extLst>
              </a:tr>
              <a:tr h="1850875">
                <a:tc>
                  <a:txBody>
                    <a:bodyPr/>
                    <a:lstStyle/>
                    <a:p>
                      <a:r>
                        <a:rPr lang="en-GB" sz="1500" b="1" i="1" dirty="0"/>
                        <a:t>DOCTOR_PREV_SEEN:</a:t>
                      </a:r>
                    </a:p>
                    <a:p>
                      <a:r>
                        <a:rPr lang="en-GB" sz="1500" dirty="0"/>
                        <a:t>An indicator that flags whether the patient of interest has had an appointment with their first opioid-prescribing provider in the 6 months </a:t>
                      </a:r>
                      <a:r>
                        <a:rPr lang="en-GB" sz="1500" b="1" dirty="0"/>
                        <a:t>prior</a:t>
                      </a:r>
                      <a:r>
                        <a:rPr lang="en-GB" sz="1500" dirty="0"/>
                        <a:t> to the index appointment</a:t>
                      </a:r>
                      <a:endParaRPr lang="en-US" sz="1500" dirty="0"/>
                    </a:p>
                  </a:txBody>
                  <a:tcPr anchor="ctr"/>
                </a:tc>
                <a:tc>
                  <a:txBody>
                    <a:bodyPr/>
                    <a:lstStyle/>
                    <a:p>
                      <a:r>
                        <a:rPr lang="en-GB" sz="1500" dirty="0"/>
                        <a:t>If the patient of interest has already established a relationship with the prescribing doctor, he/she will be less likely to switch doctors during the next appointment. (-0.21 correlation)</a:t>
                      </a:r>
                      <a:endParaRPr lang="en-US" sz="1500" dirty="0"/>
                    </a:p>
                  </a:txBody>
                  <a:tcPr anchor="ctr"/>
                </a:tc>
                <a:tc>
                  <a:txBody>
                    <a:bodyPr/>
                    <a:lstStyle/>
                    <a:p>
                      <a:r>
                        <a:rPr lang="en-GB" sz="1500" dirty="0"/>
                        <a:t>Whether or not the patient of interest has seen their first prescribing doctor in the opioid-free 6 month period should not directly affect the patient’s likelihood of becoming opioid dependent</a:t>
                      </a:r>
                      <a:endParaRPr lang="en-US" sz="1500"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711413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554FF2-D2EC-41EF-821A-E7E322D5E332}"/>
              </a:ext>
            </a:extLst>
          </p:cNvPr>
          <p:cNvSpPr>
            <a:spLocks noGrp="1"/>
          </p:cNvSpPr>
          <p:nvPr>
            <p:ph type="title"/>
          </p:nvPr>
        </p:nvSpPr>
        <p:spPr/>
        <p:txBody>
          <a:bodyPr/>
          <a:lstStyle/>
          <a:p>
            <a:r>
              <a:rPr lang="en-GB" dirty="0"/>
              <a:t>Regression Output: Stage 1 Matched Dataset</a:t>
            </a:r>
          </a:p>
        </p:txBody>
      </p:sp>
      <p:sp>
        <p:nvSpPr>
          <p:cNvPr id="4" name="Footer Placeholder 3">
            <a:extLst>
              <a:ext uri="{FF2B5EF4-FFF2-40B4-BE49-F238E27FC236}">
                <a16:creationId xmlns:a16="http://schemas.microsoft.com/office/drawing/2014/main" id="{277C5FD4-CBEE-429D-97B4-A03C8561E7FA}"/>
              </a:ext>
            </a:extLst>
          </p:cNvPr>
          <p:cNvSpPr>
            <a:spLocks noGrp="1"/>
          </p:cNvSpPr>
          <p:nvPr>
            <p:ph type="ftr" sz="quarter" idx="3"/>
          </p:nvPr>
        </p:nvSpPr>
        <p:spPr>
          <a:xfrm>
            <a:off x="2746850" y="7006920"/>
            <a:ext cx="4589256" cy="215444"/>
          </a:xfrm>
        </p:spPr>
        <p:txBody>
          <a:bodyPr/>
          <a:lstStyle/>
          <a:p>
            <a:r>
              <a:rPr lang="en-GB"/>
              <a:t>Continuity of Care versus the Second Opinion: Evidence from the Opioid Crisis                                           Bobroske, Freeman, Scholtes, Huan ● 2018 CJBS</a:t>
            </a:r>
            <a:endParaRPr lang="en-GB" dirty="0"/>
          </a:p>
        </p:txBody>
      </p:sp>
      <p:sp>
        <p:nvSpPr>
          <p:cNvPr id="5" name="Slide Number Placeholder 4">
            <a:extLst>
              <a:ext uri="{FF2B5EF4-FFF2-40B4-BE49-F238E27FC236}">
                <a16:creationId xmlns:a16="http://schemas.microsoft.com/office/drawing/2014/main" id="{EE0F1A83-DAC5-4FE4-8DAF-28D2AC338419}"/>
              </a:ext>
            </a:extLst>
          </p:cNvPr>
          <p:cNvSpPr>
            <a:spLocks noGrp="1"/>
          </p:cNvSpPr>
          <p:nvPr>
            <p:ph type="sldNum" sz="quarter" idx="17"/>
          </p:nvPr>
        </p:nvSpPr>
        <p:spPr/>
        <p:txBody>
          <a:bodyPr/>
          <a:lstStyle/>
          <a:p>
            <a:fld id="{FEBD7F86-1881-4698-8703-FB80B0800997}" type="slidenum">
              <a:rPr lang="en-GB" smtClean="0"/>
              <a:pPr/>
              <a:t>16</a:t>
            </a:fld>
            <a:endParaRPr lang="en-GB" dirty="0"/>
          </a:p>
        </p:txBody>
      </p:sp>
      <p:sp>
        <p:nvSpPr>
          <p:cNvPr id="6" name="Rectangle 1">
            <a:extLst>
              <a:ext uri="{FF2B5EF4-FFF2-40B4-BE49-F238E27FC236}">
                <a16:creationId xmlns:a16="http://schemas.microsoft.com/office/drawing/2014/main" id="{A4D0323C-4963-4DDD-9CD0-6D002A1485A8}"/>
              </a:ext>
            </a:extLst>
          </p:cNvPr>
          <p:cNvSpPr>
            <a:spLocks noGrp="1" noChangeArrowheads="1"/>
          </p:cNvSpPr>
          <p:nvPr>
            <p:ph sz="quarter" idx="14"/>
          </p:nvPr>
        </p:nvSpPr>
        <p:spPr bwMode="auto">
          <a:xfrm>
            <a:off x="360000" y="1558920"/>
            <a:ext cx="8510663" cy="49244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100" b="0" i="0" u="none" strike="noStrike" cap="none" normalizeH="0" baseline="0" dirty="0">
                <a:ln>
                  <a:noFill/>
                </a:ln>
                <a:solidFill>
                  <a:srgbClr val="0000FF"/>
                </a:solidFill>
                <a:effectLst/>
                <a:latin typeface="Arial Unicode MS"/>
                <a:ea typeface="Times New Roman" panose="02020603050405020304" pitchFamily="18" charset="0"/>
                <a:cs typeface="Miriam Fixed"/>
              </a:rPr>
              <a:t>&gt; Stage 1: DIFF_PROVIDER_FLAG ~ PROV_PAST_CHANGE_PROP + PROV_PAST_APPT_RARE + ALL_CONTROLS</a:t>
            </a:r>
            <a:r>
              <a:rPr kumimoji="0" lang="en-GB" altLang="en-US" sz="1200" b="0" i="0" u="none" strike="noStrike" cap="none" normalizeH="0" baseline="0" dirty="0">
                <a:ln>
                  <a:noFill/>
                </a:ln>
                <a:solidFill>
                  <a:schemeClr val="tx1"/>
                </a:solidFill>
                <a:effectLst/>
              </a:rPr>
              <a:t> </a:t>
            </a:r>
            <a:endParaRPr kumimoji="0" lang="en-GB"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Estimate     Std. Error z value             </a:t>
            </a:r>
            <a:r>
              <a:rPr kumimoji="0" lang="en-GB" altLang="en-US" sz="1100" b="0" i="0" u="none" strike="noStrike" cap="none" normalizeH="0" baseline="0" dirty="0" err="1">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Pr</a:t>
            </a: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(&gt;|z|)    </a:t>
            </a:r>
            <a:endParaRPr kumimoji="0" lang="en-GB"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(Intercept)                           -1.214004553    0.317386841  -3.825             0.000131 ***</a:t>
            </a:r>
            <a:endParaRPr kumimoji="0" lang="en-GB"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PROV_PAST_CHANGE_PROP                  4.086169239    0.179436128  22.772 &lt; 0.0000000000000002 ***</a:t>
            </a:r>
            <a:endParaRPr kumimoji="0" lang="en-GB"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PROV_PAST_APPT_RARE                    0.497872483    0.073179554   6.803      0.0000000000102 ***</a:t>
            </a:r>
            <a:endParaRPr kumimoji="0" lang="en-GB"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FP_SPECIALTY_CATGENERAL                0.342690834    0.303752467   1.128             0.259239    </a:t>
            </a:r>
            <a:endParaRPr kumimoji="0" lang="en-GB"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FP_SPECIALTY_CATINTERNAL               0.196103002    0.069316756   2.829             0.004668 ** </a:t>
            </a:r>
            <a:endParaRPr kumimoji="0" lang="en-GB"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FP_SPECIALTY_CATNP                    -0.341569773    0.115663389  -2.953             0.003146 ** </a:t>
            </a:r>
            <a:endParaRPr kumimoji="0" lang="en-GB"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FP_SPECIALTY_CATPA                    -0.492488749    0.100126731  -4.919      0.0000008714134 ***</a:t>
            </a:r>
            <a:endParaRPr kumimoji="0" lang="en-GB"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GENDERM                                0.053872342    0.058643699   0.919             0.358285    </a:t>
            </a:r>
            <a:endParaRPr kumimoji="0" lang="en-GB"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OBS_HISTORY_OF_RX                      0.014724922    0.058243746   0.253             0.800411    </a:t>
            </a:r>
            <a:endParaRPr kumimoji="0" lang="en-GB"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PROV_IN_PRIOR_6MO                     -0.101428195    0.079989331  -1.268             0.204790    </a:t>
            </a:r>
            <a:endParaRPr kumimoji="0" lang="en-GB"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APPT_IN_PRIOR_6MO                      0.009232194    0.024154562   0.382             0.702303    </a:t>
            </a:r>
            <a:endParaRPr kumimoji="0" lang="en-GB"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TOTAL_INITIAL_MME_SQRT                 0.004389126    0.005057539   0.868             0.385483    </a:t>
            </a:r>
            <a:endParaRPr kumimoji="0" lang="en-GB"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FP_SHARED_OFFICE_CT_LOG               -0.054312412    0.021648347  -2.509             0.012113 *  </a:t>
            </a:r>
            <a:endParaRPr kumimoji="0" lang="en-GB"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FP_RX_CLASSIFICATIONHIGH               0.137602180    0.083014364   1.658             0.097404 .  </a:t>
            </a:r>
            <a:endParaRPr kumimoji="0" lang="en-GB"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FP_RX_CLASSIFICATIONLOW               -0.025384411    0.067607794  -0.375             0.707314    </a:t>
            </a:r>
            <a:endParaRPr kumimoji="0" lang="en-GB"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FP_SMALL_RX_CT                        -0.205313416    0.114808455  -1.788             0.073726 .</a:t>
            </a:r>
            <a:endParaRPr kumimoji="0" lang="en-GB"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altLang="en-US" sz="1100" b="0" i="0" u="sng"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Additional Controls:</a:t>
            </a: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endParaRPr kumimoji="0" lang="en-GB"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AGE_BUCKET</a:t>
            </a:r>
            <a:endParaRPr kumimoji="0" lang="en-GB"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LOB_CATEGORY</a:t>
            </a:r>
            <a:endParaRPr kumimoji="0" lang="en-GB"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SOCIO_ECONOMIC</a:t>
            </a:r>
            <a:endParaRPr kumimoji="0" lang="en-GB"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COMORBIDITIES</a:t>
            </a:r>
            <a:endParaRPr kumimoji="0" lang="en-GB"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MONTHS_SINCE_LAST_APPT</a:t>
            </a:r>
            <a:endParaRPr kumimoji="0" lang="en-GB"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PRIMARY_ICD_CHAPTER_KEY</a:t>
            </a:r>
            <a:endParaRPr kumimoji="0" lang="en-GB"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FIRST_OPIOID_DRUG_BASE</a:t>
            </a:r>
            <a:endParaRPr kumimoji="0" lang="en-GB"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PATIENT_STATE</a:t>
            </a:r>
            <a:endParaRPr kumimoji="0" lang="en-GB"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endParaRPr kumimoji="0" lang="en-GB"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GB" altLang="en-US" sz="1100" b="0" i="0" u="none" strike="noStrike" cap="none" normalizeH="0" baseline="0" dirty="0" err="1">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Signif</a:t>
            </a: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codes:  0 </a:t>
            </a:r>
            <a:r>
              <a:rPr kumimoji="0" lang="en-GB" altLang="en-US" sz="11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ourier New" panose="02070309020205020404" pitchFamily="49" charset="0"/>
              </a:rPr>
              <a:t>‘</a:t>
            </a: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GB" altLang="en-US" sz="11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ourier New" panose="02070309020205020404" pitchFamily="49" charset="0"/>
              </a:rPr>
              <a:t>’</a:t>
            </a: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0.001 </a:t>
            </a:r>
            <a:r>
              <a:rPr kumimoji="0" lang="en-GB" altLang="en-US" sz="11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ourier New" panose="02070309020205020404" pitchFamily="49" charset="0"/>
              </a:rPr>
              <a:t>‘</a:t>
            </a: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GB" altLang="en-US" sz="11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ourier New" panose="02070309020205020404" pitchFamily="49" charset="0"/>
              </a:rPr>
              <a:t>’</a:t>
            </a: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0.01 </a:t>
            </a:r>
            <a:r>
              <a:rPr kumimoji="0" lang="en-GB" altLang="en-US" sz="11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ourier New" panose="02070309020205020404" pitchFamily="49" charset="0"/>
              </a:rPr>
              <a:t>‘</a:t>
            </a: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GB" altLang="en-US" sz="11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ourier New" panose="02070309020205020404" pitchFamily="49" charset="0"/>
              </a:rPr>
              <a:t>’</a:t>
            </a: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0.05 </a:t>
            </a:r>
            <a:r>
              <a:rPr kumimoji="0" lang="en-GB" altLang="en-US" sz="11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ourier New" panose="02070309020205020404" pitchFamily="49" charset="0"/>
              </a:rPr>
              <a:t>‘</a:t>
            </a: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GB" altLang="en-US" sz="11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ourier New" panose="02070309020205020404" pitchFamily="49" charset="0"/>
              </a:rPr>
              <a:t>’</a:t>
            </a: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0.1 </a:t>
            </a:r>
            <a:r>
              <a:rPr kumimoji="0" lang="en-GB" altLang="en-US" sz="11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ourier New" panose="02070309020205020404" pitchFamily="49" charset="0"/>
              </a:rPr>
              <a:t>‘</a:t>
            </a: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GB" altLang="en-US" sz="11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ourier New" panose="02070309020205020404" pitchFamily="49" charset="0"/>
              </a:rPr>
              <a:t>’</a:t>
            </a:r>
            <a:r>
              <a:rPr kumimoji="0" lang="en-GB" altLang="en-US" sz="11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1</a:t>
            </a:r>
            <a:endParaRPr kumimoji="0" lang="en-GB" altLang="en-US"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2730859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0C3E5B-FF1A-4F4B-868E-74F05DFE4443}"/>
              </a:ext>
            </a:extLst>
          </p:cNvPr>
          <p:cNvSpPr>
            <a:spLocks noGrp="1"/>
          </p:cNvSpPr>
          <p:nvPr>
            <p:ph sz="quarter" idx="14"/>
          </p:nvPr>
        </p:nvSpPr>
        <p:spPr>
          <a:xfrm>
            <a:off x="421323" y="1577336"/>
            <a:ext cx="9361850" cy="4968874"/>
          </a:xfrm>
        </p:spPr>
        <p:txBody>
          <a:bodyPr>
            <a:noAutofit/>
          </a:bodyPr>
          <a:lstStyle/>
          <a:p>
            <a:pPr lvl="0" indent="0" defTabSz="914400" eaLnBrk="0" fontAlgn="base" hangingPunct="0">
              <a:lnSpc>
                <a:spcPct val="100000"/>
              </a:lnSpc>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100" dirty="0">
                <a:solidFill>
                  <a:srgbClr val="0000FF"/>
                </a:solidFill>
                <a:latin typeface="Arial Unicode MS"/>
                <a:ea typeface="Times New Roman" panose="02020603050405020304" pitchFamily="18" charset="0"/>
                <a:cs typeface="Miriam Fixed"/>
              </a:rPr>
              <a:t>&gt; Stage 2: LONG_TERM_OPIOID_USAGE ~ PREDICT(DIFF_PROVIDER_FLAG) + PROV_PAST_APPT_RARE + ALL_CONTROLS</a:t>
            </a:r>
            <a:r>
              <a:rPr lang="en-GB" altLang="en-US" sz="1100" dirty="0"/>
              <a:t> </a:t>
            </a:r>
            <a:endParaRPr lang="en-GB" altLang="en-US" sz="1100" dirty="0">
              <a:latin typeface="Arial" panose="020B0604020202020204" pitchFamily="34" charset="0"/>
            </a:endParaRPr>
          </a:p>
          <a:p>
            <a:pPr lvl="0" indent="0" defTabSz="914400" eaLnBrk="0" fontAlgn="base" hangingPunct="0">
              <a:lnSpc>
                <a:spcPct val="100000"/>
              </a:lnSpc>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altLang="en-US" sz="11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Estimate      Std. Error z value             </a:t>
            </a:r>
            <a:r>
              <a:rPr lang="en-GB" altLang="en-US" sz="11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Pr</a:t>
            </a:r>
            <a:r>
              <a:rPr lang="en-GB" altLang="en-US" sz="11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(&gt;|z|)    </a:t>
            </a:r>
            <a:endParaRPr lang="en-GB" altLang="en-US" sz="1100" dirty="0"/>
          </a:p>
          <a:p>
            <a:pPr indent="0" defTabSz="914400" eaLnBrk="0" fontAlgn="base" hangingPunct="0">
              <a:lnSpc>
                <a:spcPct val="100000"/>
              </a:lnSpc>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altLang="en-US" sz="11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GB" altLang="en-US" sz="1100" dirty="0">
                <a:solidFill>
                  <a:srgbClr val="000000"/>
                </a:solidFill>
                <a:latin typeface="Courier New" panose="02070309020205020404" pitchFamily="49" charset="0"/>
                <a:cs typeface="Courier New" panose="02070309020205020404" pitchFamily="49" charset="0"/>
              </a:rPr>
              <a:t>Intercept)                           -3.2516035473    0.7947247531  -4.091            0.0000429 ***</a:t>
            </a:r>
          </a:p>
          <a:p>
            <a:pPr indent="0" defTabSz="914400" eaLnBrk="0" fontAlgn="base" hangingPunct="0">
              <a:lnSpc>
                <a:spcPct val="100000"/>
              </a:lnSpc>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altLang="en-US" sz="1100" dirty="0">
                <a:solidFill>
                  <a:srgbClr val="000000"/>
                </a:solidFill>
                <a:latin typeface="Courier New" panose="02070309020205020404" pitchFamily="49" charset="0"/>
                <a:cs typeface="Courier New" panose="02070309020205020404" pitchFamily="49" charset="0"/>
              </a:rPr>
              <a:t>DIFF_PROVIDER_FLAG                    -1.4067865689    0.3987816679  -3.528             0.000419 ***</a:t>
            </a:r>
          </a:p>
          <a:p>
            <a:pPr indent="0" defTabSz="914400" eaLnBrk="0" fontAlgn="base" hangingPunct="0">
              <a:lnSpc>
                <a:spcPct val="100000"/>
              </a:lnSpc>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altLang="en-US" sz="1100" dirty="0">
                <a:solidFill>
                  <a:srgbClr val="000000"/>
                </a:solidFill>
                <a:latin typeface="Courier New" panose="02070309020205020404" pitchFamily="49" charset="0"/>
                <a:cs typeface="Courier New" panose="02070309020205020404" pitchFamily="49" charset="0"/>
              </a:rPr>
              <a:t>PROV_PAST_APPT_RARE                    0.3246261738    0.1761171595   1.843             0.065294 .  </a:t>
            </a:r>
          </a:p>
          <a:p>
            <a:pPr indent="0" defTabSz="914400" eaLnBrk="0" fontAlgn="base" hangingPunct="0">
              <a:lnSpc>
                <a:spcPct val="100000"/>
              </a:lnSpc>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altLang="en-US" sz="1100" dirty="0">
                <a:solidFill>
                  <a:srgbClr val="000000"/>
                </a:solidFill>
                <a:latin typeface="Courier New" panose="02070309020205020404" pitchFamily="49" charset="0"/>
                <a:cs typeface="Courier New" panose="02070309020205020404" pitchFamily="49" charset="0"/>
              </a:rPr>
              <a:t>FP_SPECIALTY_CATGENERAL                0.2515352659    0.6459806737   0.389             0.696991    </a:t>
            </a:r>
          </a:p>
          <a:p>
            <a:pPr indent="0" defTabSz="914400" eaLnBrk="0" fontAlgn="base" hangingPunct="0">
              <a:lnSpc>
                <a:spcPct val="100000"/>
              </a:lnSpc>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altLang="en-US" sz="1100" dirty="0">
                <a:solidFill>
                  <a:srgbClr val="000000"/>
                </a:solidFill>
                <a:latin typeface="Courier New" panose="02070309020205020404" pitchFamily="49" charset="0"/>
                <a:cs typeface="Courier New" panose="02070309020205020404" pitchFamily="49" charset="0"/>
              </a:rPr>
              <a:t>FP_SPECIALTY_CATINTERNAL               0.1212145727    0.1618635598   0.749             0.453936    </a:t>
            </a:r>
          </a:p>
          <a:p>
            <a:pPr indent="0" defTabSz="914400" eaLnBrk="0" fontAlgn="base" hangingPunct="0">
              <a:lnSpc>
                <a:spcPct val="100000"/>
              </a:lnSpc>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altLang="en-US" sz="1100" dirty="0">
                <a:solidFill>
                  <a:srgbClr val="000000"/>
                </a:solidFill>
                <a:latin typeface="Courier New" panose="02070309020205020404" pitchFamily="49" charset="0"/>
                <a:cs typeface="Courier New" panose="02070309020205020404" pitchFamily="49" charset="0"/>
              </a:rPr>
              <a:t>FP_SPECIALTY_CATNP                     0.3051785188    0.2444848841   1.248             0.211939    </a:t>
            </a:r>
          </a:p>
          <a:p>
            <a:pPr indent="0" defTabSz="914400" eaLnBrk="0" fontAlgn="base" hangingPunct="0">
              <a:lnSpc>
                <a:spcPct val="100000"/>
              </a:lnSpc>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altLang="en-US" sz="1100" dirty="0">
                <a:solidFill>
                  <a:srgbClr val="000000"/>
                </a:solidFill>
                <a:latin typeface="Courier New" panose="02070309020205020404" pitchFamily="49" charset="0"/>
                <a:cs typeface="Courier New" panose="02070309020205020404" pitchFamily="49" charset="0"/>
              </a:rPr>
              <a:t>FP_SPECIALTY_CATPA                    -0.1193653379    0.2452174708  -0.487             0.626419    </a:t>
            </a:r>
          </a:p>
          <a:p>
            <a:pPr indent="0" defTabSz="914400" eaLnBrk="0" fontAlgn="base" hangingPunct="0">
              <a:lnSpc>
                <a:spcPct val="100000"/>
              </a:lnSpc>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altLang="en-US" sz="1100" dirty="0">
                <a:solidFill>
                  <a:srgbClr val="000000"/>
                </a:solidFill>
                <a:latin typeface="Courier New" panose="02070309020205020404" pitchFamily="49" charset="0"/>
                <a:cs typeface="Courier New" panose="02070309020205020404" pitchFamily="49" charset="0"/>
              </a:rPr>
              <a:t>GENDERM                                0.0798937563    0.1331725557   0.600             0.548555    </a:t>
            </a:r>
          </a:p>
          <a:p>
            <a:pPr indent="0" defTabSz="914400" eaLnBrk="0" fontAlgn="base" hangingPunct="0">
              <a:lnSpc>
                <a:spcPct val="100000"/>
              </a:lnSpc>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altLang="en-US" sz="1100" dirty="0">
                <a:solidFill>
                  <a:srgbClr val="000000"/>
                </a:solidFill>
                <a:latin typeface="Courier New" panose="02070309020205020404" pitchFamily="49" charset="0"/>
                <a:cs typeface="Courier New" panose="02070309020205020404" pitchFamily="49" charset="0"/>
              </a:rPr>
              <a:t>OBS_HISTORY_OF_RX                     -0.1777068444    0.1364320461  -1.303             0.192735    </a:t>
            </a:r>
          </a:p>
          <a:p>
            <a:pPr indent="0" defTabSz="914400" eaLnBrk="0" fontAlgn="base" hangingPunct="0">
              <a:lnSpc>
                <a:spcPct val="100000"/>
              </a:lnSpc>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altLang="en-US" sz="1100" dirty="0">
                <a:solidFill>
                  <a:srgbClr val="000000"/>
                </a:solidFill>
                <a:latin typeface="Courier New" panose="02070309020205020404" pitchFamily="49" charset="0"/>
                <a:cs typeface="Courier New" panose="02070309020205020404" pitchFamily="49" charset="0"/>
              </a:rPr>
              <a:t>PROV_IN_PRIOR_6MO                     -0.1047401473    0.1699245020  -0.616             0.537636    </a:t>
            </a:r>
          </a:p>
          <a:p>
            <a:pPr indent="0" defTabSz="914400" eaLnBrk="0" fontAlgn="base" hangingPunct="0">
              <a:lnSpc>
                <a:spcPct val="100000"/>
              </a:lnSpc>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altLang="en-US" sz="1100" dirty="0">
                <a:solidFill>
                  <a:srgbClr val="000000"/>
                </a:solidFill>
                <a:latin typeface="Courier New" panose="02070309020205020404" pitchFamily="49" charset="0"/>
                <a:cs typeface="Courier New" panose="02070309020205020404" pitchFamily="49" charset="0"/>
              </a:rPr>
              <a:t>APPT_IN_PRIOR_6MO                      0.0058181815    0.0425649193   0.137             0.891276    </a:t>
            </a:r>
          </a:p>
          <a:p>
            <a:pPr indent="0" defTabSz="914400" eaLnBrk="0" fontAlgn="base" hangingPunct="0">
              <a:lnSpc>
                <a:spcPct val="100000"/>
              </a:lnSpc>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altLang="en-US" sz="1100" dirty="0">
                <a:solidFill>
                  <a:srgbClr val="000000"/>
                </a:solidFill>
                <a:latin typeface="Courier New" panose="02070309020205020404" pitchFamily="49" charset="0"/>
                <a:cs typeface="Courier New" panose="02070309020205020404" pitchFamily="49" charset="0"/>
              </a:rPr>
              <a:t>TOTAL_INITIAL_MME_SQRT                 0.1129241293    0.0088290337  12.790 &lt; 0.0000000000000002 ***</a:t>
            </a:r>
          </a:p>
          <a:p>
            <a:pPr indent="0" defTabSz="914400" eaLnBrk="0" fontAlgn="base" hangingPunct="0">
              <a:lnSpc>
                <a:spcPct val="100000"/>
              </a:lnSpc>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altLang="en-US" sz="1100" dirty="0">
                <a:solidFill>
                  <a:srgbClr val="000000"/>
                </a:solidFill>
                <a:latin typeface="Courier New" panose="02070309020205020404" pitchFamily="49" charset="0"/>
                <a:cs typeface="Courier New" panose="02070309020205020404" pitchFamily="49" charset="0"/>
              </a:rPr>
              <a:t>FP_SHARED_OFFICE_CT_LOG               -0.0082442516    0.0493418806  -0.167             0.867304    </a:t>
            </a:r>
          </a:p>
          <a:p>
            <a:pPr indent="0" defTabSz="914400" eaLnBrk="0" fontAlgn="base" hangingPunct="0">
              <a:lnSpc>
                <a:spcPct val="100000"/>
              </a:lnSpc>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altLang="en-US" sz="1100" dirty="0">
                <a:solidFill>
                  <a:srgbClr val="000000"/>
                </a:solidFill>
                <a:latin typeface="Courier New" panose="02070309020205020404" pitchFamily="49" charset="0"/>
                <a:cs typeface="Courier New" panose="02070309020205020404" pitchFamily="49" charset="0"/>
              </a:rPr>
              <a:t>FP_RX_CLASSIFICATIONHIGH               0.2976924870    0.1698439336   1.753             0.079646 .  </a:t>
            </a:r>
          </a:p>
          <a:p>
            <a:pPr indent="0" defTabSz="914400" eaLnBrk="0" fontAlgn="base" hangingPunct="0">
              <a:lnSpc>
                <a:spcPct val="100000"/>
              </a:lnSpc>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altLang="en-US" sz="1100" dirty="0">
                <a:solidFill>
                  <a:srgbClr val="000000"/>
                </a:solidFill>
                <a:latin typeface="Courier New" panose="02070309020205020404" pitchFamily="49" charset="0"/>
                <a:cs typeface="Courier New" panose="02070309020205020404" pitchFamily="49" charset="0"/>
              </a:rPr>
              <a:t>FP_RX_CLASSIFICATIONLOW               -0.2195976888    0.1859653110  -1.181             0.237661    </a:t>
            </a:r>
          </a:p>
          <a:p>
            <a:pPr indent="0" defTabSz="914400" eaLnBrk="0" fontAlgn="base" hangingPunct="0">
              <a:lnSpc>
                <a:spcPct val="100000"/>
              </a:lnSpc>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altLang="en-US" sz="1100" dirty="0">
                <a:solidFill>
                  <a:srgbClr val="000000"/>
                </a:solidFill>
                <a:latin typeface="Courier New" panose="02070309020205020404" pitchFamily="49" charset="0"/>
                <a:cs typeface="Courier New" panose="02070309020205020404" pitchFamily="49" charset="0"/>
              </a:rPr>
              <a:t>FP_SMALL_RX_CT                         0.0362768863    0.2417575324   0.150             0.880721    </a:t>
            </a:r>
          </a:p>
          <a:p>
            <a:pPr indent="0" defTabSz="914400" eaLnBrk="0" fontAlgn="base" hangingPunct="0">
              <a:lnSpc>
                <a:spcPct val="100000"/>
              </a:lnSpc>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altLang="en-US" sz="1100" dirty="0">
                <a:solidFill>
                  <a:srgbClr val="000000"/>
                </a:solidFill>
                <a:latin typeface="Courier New" panose="02070309020205020404" pitchFamily="49" charset="0"/>
                <a:cs typeface="Courier New" panose="02070309020205020404" pitchFamily="49" charset="0"/>
              </a:rPr>
              <a:t>Additional Controls:</a:t>
            </a:r>
          </a:p>
          <a:p>
            <a:pPr indent="0" defTabSz="914400" eaLnBrk="0" fontAlgn="base" hangingPunct="0">
              <a:lnSpc>
                <a:spcPct val="100000"/>
              </a:lnSpc>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altLang="en-US" sz="1100" dirty="0">
                <a:solidFill>
                  <a:srgbClr val="000000"/>
                </a:solidFill>
                <a:latin typeface="Courier New" panose="02070309020205020404" pitchFamily="49" charset="0"/>
                <a:cs typeface="Courier New" panose="02070309020205020404" pitchFamily="49" charset="0"/>
              </a:rPr>
              <a:t>AGE_BUCKET</a:t>
            </a:r>
          </a:p>
          <a:p>
            <a:pPr indent="0" defTabSz="914400" eaLnBrk="0" fontAlgn="base" hangingPunct="0">
              <a:lnSpc>
                <a:spcPct val="100000"/>
              </a:lnSpc>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altLang="en-US" sz="1100" dirty="0">
                <a:solidFill>
                  <a:srgbClr val="000000"/>
                </a:solidFill>
                <a:latin typeface="Courier New" panose="02070309020205020404" pitchFamily="49" charset="0"/>
                <a:cs typeface="Courier New" panose="02070309020205020404" pitchFamily="49" charset="0"/>
              </a:rPr>
              <a:t>LOB_CATEGORY</a:t>
            </a:r>
          </a:p>
          <a:p>
            <a:pPr indent="0" defTabSz="914400" eaLnBrk="0" fontAlgn="base" hangingPunct="0">
              <a:lnSpc>
                <a:spcPct val="100000"/>
              </a:lnSpc>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altLang="en-US" sz="1100" dirty="0">
                <a:solidFill>
                  <a:srgbClr val="000000"/>
                </a:solidFill>
                <a:latin typeface="Courier New" panose="02070309020205020404" pitchFamily="49" charset="0"/>
                <a:cs typeface="Courier New" panose="02070309020205020404" pitchFamily="49" charset="0"/>
              </a:rPr>
              <a:t>SOCIO_ECONOMIC</a:t>
            </a:r>
          </a:p>
          <a:p>
            <a:pPr indent="0" defTabSz="914400" eaLnBrk="0" fontAlgn="base" hangingPunct="0">
              <a:lnSpc>
                <a:spcPct val="100000"/>
              </a:lnSpc>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altLang="en-US" sz="1100" dirty="0">
                <a:solidFill>
                  <a:srgbClr val="000000"/>
                </a:solidFill>
                <a:latin typeface="Courier New" panose="02070309020205020404" pitchFamily="49" charset="0"/>
                <a:cs typeface="Courier New" panose="02070309020205020404" pitchFamily="49" charset="0"/>
              </a:rPr>
              <a:t>COMORBIDITIES</a:t>
            </a:r>
          </a:p>
          <a:p>
            <a:pPr indent="0" defTabSz="914400" eaLnBrk="0" fontAlgn="base" hangingPunct="0">
              <a:lnSpc>
                <a:spcPct val="100000"/>
              </a:lnSpc>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altLang="en-US" sz="1100" dirty="0">
                <a:solidFill>
                  <a:srgbClr val="000000"/>
                </a:solidFill>
                <a:latin typeface="Courier New" panose="02070309020205020404" pitchFamily="49" charset="0"/>
                <a:cs typeface="Courier New" panose="02070309020205020404" pitchFamily="49" charset="0"/>
              </a:rPr>
              <a:t>MONTHS_SINCE_LAST_APPT</a:t>
            </a:r>
          </a:p>
          <a:p>
            <a:pPr indent="0" defTabSz="914400" eaLnBrk="0" fontAlgn="base" hangingPunct="0">
              <a:lnSpc>
                <a:spcPct val="100000"/>
              </a:lnSpc>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altLang="en-US" sz="1100" dirty="0">
                <a:solidFill>
                  <a:srgbClr val="000000"/>
                </a:solidFill>
                <a:latin typeface="Courier New" panose="02070309020205020404" pitchFamily="49" charset="0"/>
                <a:cs typeface="Courier New" panose="02070309020205020404" pitchFamily="49" charset="0"/>
              </a:rPr>
              <a:t>PRIMARY_ICD_CHAPTER_KEY</a:t>
            </a:r>
          </a:p>
          <a:p>
            <a:pPr indent="0" defTabSz="914400" eaLnBrk="0" fontAlgn="base" hangingPunct="0">
              <a:lnSpc>
                <a:spcPct val="100000"/>
              </a:lnSpc>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altLang="en-US" sz="1100" dirty="0">
                <a:solidFill>
                  <a:srgbClr val="000000"/>
                </a:solidFill>
                <a:latin typeface="Courier New" panose="02070309020205020404" pitchFamily="49" charset="0"/>
                <a:cs typeface="Courier New" panose="02070309020205020404" pitchFamily="49" charset="0"/>
              </a:rPr>
              <a:t>FIRST_OPIOID_DRUG_BASE</a:t>
            </a:r>
          </a:p>
          <a:p>
            <a:pPr indent="0" defTabSz="914400" eaLnBrk="0" fontAlgn="base" hangingPunct="0">
              <a:lnSpc>
                <a:spcPct val="100000"/>
              </a:lnSpc>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altLang="en-US" sz="1100" dirty="0">
                <a:solidFill>
                  <a:srgbClr val="000000"/>
                </a:solidFill>
                <a:latin typeface="Courier New" panose="02070309020205020404" pitchFamily="49" charset="0"/>
                <a:cs typeface="Courier New" panose="02070309020205020404" pitchFamily="49" charset="0"/>
              </a:rPr>
              <a:t>PATIENT_STATE</a:t>
            </a:r>
          </a:p>
          <a:p>
            <a:pPr indent="0" defTabSz="914400" eaLnBrk="0" fontAlgn="base" hangingPunct="0">
              <a:lnSpc>
                <a:spcPct val="100000"/>
              </a:lnSpc>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altLang="en-US" sz="1100" dirty="0">
                <a:solidFill>
                  <a:srgbClr val="000000"/>
                </a:solidFill>
                <a:latin typeface="Courier New" panose="02070309020205020404" pitchFamily="49" charset="0"/>
                <a:cs typeface="Courier New" panose="02070309020205020404" pitchFamily="49" charset="0"/>
              </a:rPr>
              <a:t>---</a:t>
            </a:r>
          </a:p>
          <a:p>
            <a:pPr indent="0" defTabSz="914400" eaLnBrk="0" fontAlgn="base" hangingPunct="0">
              <a:lnSpc>
                <a:spcPct val="100000"/>
              </a:lnSpc>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altLang="en-US" sz="1100" dirty="0" err="1">
                <a:solidFill>
                  <a:srgbClr val="000000"/>
                </a:solidFill>
                <a:latin typeface="Courier New" panose="02070309020205020404" pitchFamily="49" charset="0"/>
                <a:cs typeface="Courier New" panose="02070309020205020404" pitchFamily="49" charset="0"/>
              </a:rPr>
              <a:t>Signif</a:t>
            </a:r>
            <a:r>
              <a:rPr lang="en-GB" altLang="en-US" sz="1100" dirty="0">
                <a:solidFill>
                  <a:srgbClr val="000000"/>
                </a:solidFill>
                <a:latin typeface="Courier New" panose="02070309020205020404" pitchFamily="49" charset="0"/>
                <a:cs typeface="Courier New" panose="02070309020205020404" pitchFamily="49" charset="0"/>
              </a:rPr>
              <a:t>. codes:  0 ‘***’ 0.001 ‘**’ 0.01 ‘*’ 0.05 ‘.’ 0.1 ‘ ’ 1</a:t>
            </a:r>
          </a:p>
        </p:txBody>
      </p:sp>
      <p:sp>
        <p:nvSpPr>
          <p:cNvPr id="3" name="Title 2">
            <a:extLst>
              <a:ext uri="{FF2B5EF4-FFF2-40B4-BE49-F238E27FC236}">
                <a16:creationId xmlns:a16="http://schemas.microsoft.com/office/drawing/2014/main" id="{55A49E06-49F8-42DC-B7CA-2BA76465C41A}"/>
              </a:ext>
            </a:extLst>
          </p:cNvPr>
          <p:cNvSpPr>
            <a:spLocks noGrp="1"/>
          </p:cNvSpPr>
          <p:nvPr>
            <p:ph type="title"/>
          </p:nvPr>
        </p:nvSpPr>
        <p:spPr/>
        <p:txBody>
          <a:bodyPr/>
          <a:lstStyle/>
          <a:p>
            <a:r>
              <a:rPr lang="en-GB" dirty="0"/>
              <a:t>Regression Output: Stage 2 Matched Dataset</a:t>
            </a:r>
          </a:p>
        </p:txBody>
      </p:sp>
      <p:sp>
        <p:nvSpPr>
          <p:cNvPr id="4" name="Footer Placeholder 3">
            <a:extLst>
              <a:ext uri="{FF2B5EF4-FFF2-40B4-BE49-F238E27FC236}">
                <a16:creationId xmlns:a16="http://schemas.microsoft.com/office/drawing/2014/main" id="{25C7F32B-5841-4AAF-9970-AACA0EB3098D}"/>
              </a:ext>
            </a:extLst>
          </p:cNvPr>
          <p:cNvSpPr>
            <a:spLocks noGrp="1"/>
          </p:cNvSpPr>
          <p:nvPr>
            <p:ph type="ftr" sz="quarter" idx="3"/>
          </p:nvPr>
        </p:nvSpPr>
        <p:spPr>
          <a:xfrm>
            <a:off x="2746850" y="7006920"/>
            <a:ext cx="4589256" cy="215444"/>
          </a:xfrm>
        </p:spPr>
        <p:txBody>
          <a:bodyPr/>
          <a:lstStyle/>
          <a:p>
            <a:r>
              <a:rPr lang="en-GB"/>
              <a:t>Continuity of Care versus the Second Opinion: Evidence from the Opioid Crisis                                           Bobroske, Freeman, Scholtes, Huan ● 2018 CJBS</a:t>
            </a:r>
            <a:endParaRPr lang="en-GB" dirty="0"/>
          </a:p>
        </p:txBody>
      </p:sp>
      <p:sp>
        <p:nvSpPr>
          <p:cNvPr id="5" name="Slide Number Placeholder 4">
            <a:extLst>
              <a:ext uri="{FF2B5EF4-FFF2-40B4-BE49-F238E27FC236}">
                <a16:creationId xmlns:a16="http://schemas.microsoft.com/office/drawing/2014/main" id="{C1A8ABE9-6E19-4271-818D-F1125350FB8D}"/>
              </a:ext>
            </a:extLst>
          </p:cNvPr>
          <p:cNvSpPr>
            <a:spLocks noGrp="1"/>
          </p:cNvSpPr>
          <p:nvPr>
            <p:ph type="sldNum" sz="quarter" idx="17"/>
          </p:nvPr>
        </p:nvSpPr>
        <p:spPr/>
        <p:txBody>
          <a:bodyPr/>
          <a:lstStyle/>
          <a:p>
            <a:fld id="{FEBD7F86-1881-4698-8703-FB80B0800997}" type="slidenum">
              <a:rPr lang="en-GB" smtClean="0"/>
              <a:pPr/>
              <a:t>17</a:t>
            </a:fld>
            <a:endParaRPr lang="en-GB" dirty="0"/>
          </a:p>
        </p:txBody>
      </p:sp>
      <p:sp>
        <p:nvSpPr>
          <p:cNvPr id="7" name="Content Placeholder 1">
            <a:extLst>
              <a:ext uri="{FF2B5EF4-FFF2-40B4-BE49-F238E27FC236}">
                <a16:creationId xmlns:a16="http://schemas.microsoft.com/office/drawing/2014/main" id="{1A538E98-23D2-4707-B8DF-57A26DD22FEA}"/>
              </a:ext>
            </a:extLst>
          </p:cNvPr>
          <p:cNvSpPr txBox="1">
            <a:spLocks/>
          </p:cNvSpPr>
          <p:nvPr/>
        </p:nvSpPr>
        <p:spPr>
          <a:xfrm>
            <a:off x="3136163" y="4984686"/>
            <a:ext cx="6597651" cy="1203468"/>
          </a:xfrm>
          <a:prstGeom prst="rect">
            <a:avLst/>
          </a:prstGeom>
        </p:spPr>
        <p:txBody>
          <a:bodyPr vert="horz" lIns="0" tIns="0" rIns="0" bIns="0" rtlCol="0">
            <a:normAutofit/>
          </a:bodyPr>
          <a:lstStyle>
            <a:lvl1pPr marL="0" marR="0" indent="-215500" algn="l" defTabSz="960435" rtl="0" eaLnBrk="1" fontAlgn="auto" latinLnBrk="0" hangingPunct="1">
              <a:lnSpc>
                <a:spcPct val="95000"/>
              </a:lnSpc>
              <a:spcBef>
                <a:spcPts val="300"/>
              </a:spcBef>
              <a:spcAft>
                <a:spcPts val="900"/>
              </a:spcAft>
              <a:buClr>
                <a:schemeClr val="tx1"/>
              </a:buClr>
              <a:buSzTx/>
              <a:buFontTx/>
              <a:buNone/>
              <a:tabLst/>
              <a:defRPr sz="1800" kern="1200">
                <a:solidFill>
                  <a:schemeClr val="tx1"/>
                </a:solidFill>
                <a:latin typeface="+mn-lt"/>
                <a:ea typeface="+mn-ea"/>
                <a:cs typeface="+mn-cs"/>
              </a:defRPr>
            </a:lvl1pPr>
            <a:lvl2pPr marL="215500" indent="-215500" algn="l" defTabSz="960435" rtl="0" eaLnBrk="1" latinLnBrk="0" hangingPunct="1">
              <a:lnSpc>
                <a:spcPct val="95000"/>
              </a:lnSpc>
              <a:spcBef>
                <a:spcPts val="300"/>
              </a:spcBef>
              <a:spcAft>
                <a:spcPts val="900"/>
              </a:spcAft>
              <a:buClr>
                <a:schemeClr val="tx1"/>
              </a:buClr>
              <a:buFont typeface="Georgia" pitchFamily="18" charset="0"/>
              <a:buChar char="•"/>
              <a:defRPr sz="1800" kern="1200">
                <a:solidFill>
                  <a:schemeClr val="tx1"/>
                </a:solidFill>
                <a:latin typeface="+mn-lt"/>
                <a:ea typeface="+mn-ea"/>
                <a:cs typeface="+mn-cs"/>
              </a:defRPr>
            </a:lvl2pPr>
            <a:lvl3pPr marL="430997" indent="-215500" algn="l" defTabSz="960435" rtl="0" eaLnBrk="1" latinLnBrk="0" hangingPunct="1">
              <a:lnSpc>
                <a:spcPct val="95000"/>
              </a:lnSpc>
              <a:spcBef>
                <a:spcPts val="300"/>
              </a:spcBef>
              <a:spcAft>
                <a:spcPts val="900"/>
              </a:spcAft>
              <a:buClr>
                <a:schemeClr val="tx1"/>
              </a:buClr>
              <a:buFont typeface="Georgia" pitchFamily="18" charset="0"/>
              <a:buChar char="-"/>
              <a:defRPr sz="1800" kern="1200">
                <a:solidFill>
                  <a:schemeClr val="tx1"/>
                </a:solidFill>
                <a:latin typeface="+mn-lt"/>
                <a:ea typeface="+mn-ea"/>
                <a:cs typeface="+mn-cs"/>
              </a:defRPr>
            </a:lvl3pPr>
            <a:lvl4pPr marL="646497" indent="-215500" algn="l" defTabSz="960435" rtl="0" eaLnBrk="1" latinLnBrk="0" hangingPunct="1">
              <a:lnSpc>
                <a:spcPct val="95000"/>
              </a:lnSpc>
              <a:spcBef>
                <a:spcPts val="300"/>
              </a:spcBef>
              <a:spcAft>
                <a:spcPts val="900"/>
              </a:spcAft>
              <a:buClr>
                <a:schemeClr val="tx1"/>
              </a:buClr>
              <a:buFont typeface="Georgia" pitchFamily="18" charset="0"/>
              <a:buChar char="◦"/>
              <a:defRPr sz="1800" kern="1200">
                <a:solidFill>
                  <a:schemeClr val="tx1"/>
                </a:solidFill>
                <a:latin typeface="+mn-lt"/>
                <a:ea typeface="+mn-ea"/>
                <a:cs typeface="+mn-cs"/>
              </a:defRPr>
            </a:lvl4pPr>
            <a:lvl5pPr marL="861996" indent="-215500" algn="l" defTabSz="960435" rtl="0" eaLnBrk="1" latinLnBrk="0" hangingPunct="1">
              <a:lnSpc>
                <a:spcPct val="95000"/>
              </a:lnSpc>
              <a:spcBef>
                <a:spcPts val="300"/>
              </a:spcBef>
              <a:spcAft>
                <a:spcPts val="900"/>
              </a:spcAft>
              <a:buClr>
                <a:schemeClr val="tx1"/>
              </a:buClr>
              <a:buFont typeface="Georgia" pitchFamily="18" charset="0"/>
              <a:buChar char="›"/>
              <a:defRPr sz="1800" kern="1200" baseline="0">
                <a:solidFill>
                  <a:schemeClr val="tx1"/>
                </a:solidFill>
                <a:latin typeface="+mn-lt"/>
                <a:ea typeface="+mn-ea"/>
                <a:cs typeface="+mn-cs"/>
              </a:defRPr>
            </a:lvl5pPr>
            <a:lvl6pPr marL="215500" marR="0" indent="-215500" algn="l" defTabSz="960435" rtl="0" eaLnBrk="1" fontAlgn="auto" latinLnBrk="0" hangingPunct="1">
              <a:lnSpc>
                <a:spcPct val="100000"/>
              </a:lnSpc>
              <a:spcBef>
                <a:spcPts val="0"/>
              </a:spcBef>
              <a:spcAft>
                <a:spcPts val="565"/>
              </a:spcAft>
              <a:buClr>
                <a:schemeClr val="tx1"/>
              </a:buClr>
              <a:buSzPct val="100000"/>
              <a:buFont typeface="+mj-lt"/>
              <a:buAutoNum type="arabicPeriod"/>
              <a:tabLst/>
              <a:defRPr sz="1037" kern="1200" baseline="0">
                <a:solidFill>
                  <a:schemeClr val="tx1"/>
                </a:solidFill>
                <a:latin typeface="Georgia" pitchFamily="18" charset="0"/>
                <a:ea typeface="+mn-ea"/>
                <a:cs typeface="+mn-cs"/>
              </a:defRPr>
            </a:lvl6pPr>
            <a:lvl7pPr marL="430997" indent="-215500" algn="l" defTabSz="960435" rtl="0" eaLnBrk="1" latinLnBrk="0" hangingPunct="1">
              <a:lnSpc>
                <a:spcPct val="100000"/>
              </a:lnSpc>
              <a:spcBef>
                <a:spcPts val="0"/>
              </a:spcBef>
              <a:spcAft>
                <a:spcPts val="565"/>
              </a:spcAft>
              <a:buSzPct val="100000"/>
              <a:buFont typeface="+mj-lt"/>
              <a:buAutoNum type="alphaLcPeriod"/>
              <a:defRPr sz="1037" kern="1200" baseline="0">
                <a:solidFill>
                  <a:schemeClr val="tx1"/>
                </a:solidFill>
                <a:latin typeface="Georgia" pitchFamily="18" charset="0"/>
                <a:ea typeface="+mn-ea"/>
                <a:cs typeface="+mn-cs"/>
              </a:defRPr>
            </a:lvl7pPr>
            <a:lvl8pPr marL="646497" indent="-215500" algn="l" defTabSz="960435" rtl="0" eaLnBrk="1" latinLnBrk="0" hangingPunct="1">
              <a:lnSpc>
                <a:spcPct val="100000"/>
              </a:lnSpc>
              <a:spcBef>
                <a:spcPts val="0"/>
              </a:spcBef>
              <a:spcAft>
                <a:spcPts val="565"/>
              </a:spcAft>
              <a:buSzPct val="100000"/>
              <a:buFont typeface="+mj-lt"/>
              <a:buAutoNum type="romanLcPeriod"/>
              <a:defRPr sz="1037" kern="1200" baseline="0">
                <a:solidFill>
                  <a:schemeClr val="tx1"/>
                </a:solidFill>
                <a:latin typeface="Georgia" pitchFamily="18" charset="0"/>
                <a:ea typeface="+mn-ea"/>
                <a:cs typeface="+mn-cs"/>
              </a:defRPr>
            </a:lvl8pPr>
            <a:lvl9pPr marL="0" indent="-215500" algn="l" defTabSz="960435" rtl="0" eaLnBrk="1" latinLnBrk="0" hangingPunct="1">
              <a:lnSpc>
                <a:spcPct val="100000"/>
              </a:lnSpc>
              <a:spcBef>
                <a:spcPts val="0"/>
              </a:spcBef>
              <a:spcAft>
                <a:spcPts val="565"/>
              </a:spcAft>
              <a:buFont typeface="Arial" pitchFamily="34" charset="0"/>
              <a:buNone/>
              <a:defRPr sz="1037" b="1" kern="1200" baseline="0">
                <a:solidFill>
                  <a:schemeClr val="tx2"/>
                </a:solidFill>
                <a:latin typeface="Georgia" pitchFamily="18" charset="0"/>
                <a:ea typeface="+mn-ea"/>
                <a:cs typeface="+mn-cs"/>
              </a:defRPr>
            </a:lvl9pPr>
          </a:lstStyle>
          <a:p>
            <a:r>
              <a:rPr lang="en-GB" dirty="0"/>
              <a:t>The average treatment effect of seeing a different doctor for the follow-up appointment is (95% confidence interval):</a:t>
            </a:r>
          </a:p>
          <a:p>
            <a:pPr algn="ctr"/>
            <a:r>
              <a:rPr lang="en-GB" b="1" dirty="0"/>
              <a:t>- 5.78 percentage points ( - 10.39 </a:t>
            </a:r>
            <a:r>
              <a:rPr lang="en-GB" b="1" dirty="0" err="1"/>
              <a:t>pct</a:t>
            </a:r>
            <a:r>
              <a:rPr lang="en-GB" b="1" dirty="0"/>
              <a:t> pts, -2.81 </a:t>
            </a:r>
            <a:r>
              <a:rPr lang="en-GB" b="1" dirty="0" err="1"/>
              <a:t>pct</a:t>
            </a:r>
            <a:r>
              <a:rPr lang="en-GB" b="1" dirty="0"/>
              <a:t> pts ) </a:t>
            </a:r>
          </a:p>
          <a:p>
            <a:endParaRPr lang="en-GB" dirty="0"/>
          </a:p>
        </p:txBody>
      </p:sp>
    </p:spTree>
    <p:extLst>
      <p:ext uri="{BB962C8B-B14F-4D97-AF65-F5344CB8AC3E}">
        <p14:creationId xmlns:p14="http://schemas.microsoft.com/office/powerpoint/2010/main" val="6428295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2479993" y="5932475"/>
            <a:ext cx="4960679" cy="415571"/>
          </a:xfrm>
        </p:spPr>
        <p:txBody>
          <a:bodyPr>
            <a:noAutofit/>
          </a:bodyPr>
          <a:lstStyle/>
          <a:p>
            <a:pPr algn="ctr"/>
            <a:r>
              <a:rPr lang="en-GB" sz="1400" dirty="0"/>
              <a:t>Patient data is available for at least 12 months</a:t>
            </a:r>
          </a:p>
        </p:txBody>
      </p:sp>
      <p:sp>
        <p:nvSpPr>
          <p:cNvPr id="3" name="Title 2"/>
          <p:cNvSpPr>
            <a:spLocks noGrp="1"/>
          </p:cNvSpPr>
          <p:nvPr>
            <p:ph type="title"/>
          </p:nvPr>
        </p:nvSpPr>
        <p:spPr/>
        <p:txBody>
          <a:bodyPr>
            <a:normAutofit fontScale="90000"/>
          </a:bodyPr>
          <a:lstStyle/>
          <a:p>
            <a:r>
              <a:rPr lang="en-GB" dirty="0"/>
              <a:t>The study focuses on the beginning of the patient’s opioid journey</a:t>
            </a:r>
          </a:p>
        </p:txBody>
      </p:sp>
      <p:sp>
        <p:nvSpPr>
          <p:cNvPr id="4" name="Footer Placeholder 3"/>
          <p:cNvSpPr>
            <a:spLocks noGrp="1"/>
          </p:cNvSpPr>
          <p:nvPr>
            <p:ph type="ftr" sz="quarter" idx="3"/>
          </p:nvPr>
        </p:nvSpPr>
        <p:spPr>
          <a:xfrm>
            <a:off x="2746850" y="7006920"/>
            <a:ext cx="4589256" cy="215444"/>
          </a:xfrm>
        </p:spPr>
        <p:txBody>
          <a:bodyPr/>
          <a:lstStyle/>
          <a:p>
            <a:r>
              <a:rPr lang="en-GB"/>
              <a:t>Continuity of Care versus the Second Opinion: Evidence from the Opioid Crisis                                           Bobroske, Freeman, Scholtes, Huan ● 2018 CJBS</a:t>
            </a:r>
            <a:endParaRPr lang="en-GB" dirty="0"/>
          </a:p>
        </p:txBody>
      </p:sp>
      <p:sp>
        <p:nvSpPr>
          <p:cNvPr id="5" name="Slide Number Placeholder 4"/>
          <p:cNvSpPr>
            <a:spLocks noGrp="1"/>
          </p:cNvSpPr>
          <p:nvPr>
            <p:ph type="sldNum" sz="quarter" idx="17"/>
          </p:nvPr>
        </p:nvSpPr>
        <p:spPr/>
        <p:txBody>
          <a:bodyPr/>
          <a:lstStyle/>
          <a:p>
            <a:fld id="{FEBD7F86-1881-4698-8703-FB80B0800997}" type="slidenum">
              <a:rPr lang="en-GB" smtClean="0"/>
              <a:pPr/>
              <a:t>18</a:t>
            </a:fld>
            <a:endParaRPr lang="en-GB" dirty="0"/>
          </a:p>
        </p:txBody>
      </p:sp>
      <p:cxnSp>
        <p:nvCxnSpPr>
          <p:cNvPr id="7" name="Straight Arrow Connector 6"/>
          <p:cNvCxnSpPr/>
          <p:nvPr/>
        </p:nvCxnSpPr>
        <p:spPr>
          <a:xfrm flipV="1">
            <a:off x="837476" y="3752908"/>
            <a:ext cx="8271164" cy="25889"/>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8CE745C-E351-2442-BA8A-B74F049A78B1}"/>
              </a:ext>
            </a:extLst>
          </p:cNvPr>
          <p:cNvSpPr txBox="1"/>
          <p:nvPr/>
        </p:nvSpPr>
        <p:spPr>
          <a:xfrm>
            <a:off x="1507765" y="3041151"/>
            <a:ext cx="1944457" cy="307777"/>
          </a:xfrm>
          <a:prstGeom prst="rect">
            <a:avLst/>
          </a:prstGeom>
          <a:solidFill>
            <a:schemeClr val="accent1">
              <a:lumMod val="20000"/>
              <a:lumOff val="80000"/>
            </a:schemeClr>
          </a:solidFill>
        </p:spPr>
        <p:txBody>
          <a:bodyPr wrap="square" rtlCol="0">
            <a:spAutoFit/>
          </a:bodyPr>
          <a:lstStyle/>
          <a:p>
            <a:pPr algn="ctr"/>
            <a:r>
              <a:rPr lang="en-US" sz="1400" b="1" dirty="0"/>
              <a:t>t</a:t>
            </a:r>
            <a:r>
              <a:rPr lang="en-US" sz="1400" b="1" baseline="-25000" dirty="0"/>
              <a:t>0</a:t>
            </a:r>
            <a:r>
              <a:rPr lang="en-US" sz="1400" b="1" dirty="0"/>
              <a:t> – 6 months </a:t>
            </a:r>
            <a:r>
              <a:rPr lang="en-SG" sz="1400" b="1" dirty="0"/>
              <a:t>≥ </a:t>
            </a:r>
            <a:r>
              <a:rPr lang="en-US" sz="1400" b="1" dirty="0"/>
              <a:t>t </a:t>
            </a:r>
            <a:r>
              <a:rPr lang="en-SG" sz="1400" b="1" dirty="0"/>
              <a:t>&gt;</a:t>
            </a:r>
            <a:r>
              <a:rPr lang="en-US" sz="1400" b="1" dirty="0"/>
              <a:t> t</a:t>
            </a:r>
            <a:r>
              <a:rPr lang="en-US" sz="1400" b="1" baseline="-25000" dirty="0"/>
              <a:t>0</a:t>
            </a:r>
            <a:endParaRPr lang="en-US" sz="1400" b="1" dirty="0"/>
          </a:p>
        </p:txBody>
      </p:sp>
      <p:sp>
        <p:nvSpPr>
          <p:cNvPr id="10" name="TextBox 9">
            <a:extLst>
              <a:ext uri="{FF2B5EF4-FFF2-40B4-BE49-F238E27FC236}">
                <a16:creationId xmlns:a16="http://schemas.microsoft.com/office/drawing/2014/main" id="{0B4D957A-A74A-A248-B021-CD25BF2309CD}"/>
              </a:ext>
            </a:extLst>
          </p:cNvPr>
          <p:cNvSpPr txBox="1"/>
          <p:nvPr/>
        </p:nvSpPr>
        <p:spPr>
          <a:xfrm>
            <a:off x="3988458" y="2642856"/>
            <a:ext cx="774893" cy="307777"/>
          </a:xfrm>
          <a:prstGeom prst="rect">
            <a:avLst/>
          </a:prstGeom>
          <a:solidFill>
            <a:schemeClr val="accent3">
              <a:lumMod val="40000"/>
              <a:lumOff val="60000"/>
            </a:schemeClr>
          </a:solidFill>
        </p:spPr>
        <p:txBody>
          <a:bodyPr wrap="square" rtlCol="0">
            <a:spAutoFit/>
          </a:bodyPr>
          <a:lstStyle/>
          <a:p>
            <a:pPr algn="ctr"/>
            <a:r>
              <a:rPr lang="en-US" sz="1400" b="1" dirty="0"/>
              <a:t>t = t</a:t>
            </a:r>
            <a:r>
              <a:rPr lang="en-US" sz="1400" b="1" baseline="-25000" dirty="0"/>
              <a:t>0</a:t>
            </a:r>
            <a:endParaRPr lang="en-US" sz="1400" b="1" dirty="0"/>
          </a:p>
        </p:txBody>
      </p:sp>
      <p:sp>
        <p:nvSpPr>
          <p:cNvPr id="11" name="TextBox 10">
            <a:extLst>
              <a:ext uri="{FF2B5EF4-FFF2-40B4-BE49-F238E27FC236}">
                <a16:creationId xmlns:a16="http://schemas.microsoft.com/office/drawing/2014/main" id="{61FA378F-275D-9A4A-8554-E3CB37236197}"/>
              </a:ext>
            </a:extLst>
          </p:cNvPr>
          <p:cNvSpPr txBox="1"/>
          <p:nvPr/>
        </p:nvSpPr>
        <p:spPr>
          <a:xfrm>
            <a:off x="2909494" y="4147318"/>
            <a:ext cx="1825553" cy="307777"/>
          </a:xfrm>
          <a:prstGeom prst="rect">
            <a:avLst/>
          </a:prstGeom>
          <a:solidFill>
            <a:schemeClr val="accent4">
              <a:lumMod val="20000"/>
              <a:lumOff val="80000"/>
            </a:schemeClr>
          </a:solidFill>
        </p:spPr>
        <p:txBody>
          <a:bodyPr wrap="square" rtlCol="0">
            <a:spAutoFit/>
          </a:bodyPr>
          <a:lstStyle/>
          <a:p>
            <a:pPr algn="ctr"/>
            <a:r>
              <a:rPr lang="en-US" sz="1400" b="1" dirty="0"/>
              <a:t>t</a:t>
            </a:r>
            <a:r>
              <a:rPr lang="en-US" sz="1400" b="1" baseline="-25000" dirty="0"/>
              <a:t>0</a:t>
            </a:r>
            <a:r>
              <a:rPr lang="en-US" sz="1400" b="1" dirty="0"/>
              <a:t> - 14 days </a:t>
            </a:r>
            <a:r>
              <a:rPr lang="en-SG" sz="1400" b="1" dirty="0"/>
              <a:t>≤</a:t>
            </a:r>
            <a:r>
              <a:rPr lang="en-US" sz="1400" b="1" dirty="0"/>
              <a:t> t </a:t>
            </a:r>
            <a:r>
              <a:rPr lang="en-SG" sz="1400" b="1" dirty="0"/>
              <a:t>≤</a:t>
            </a:r>
            <a:r>
              <a:rPr lang="en-US" sz="1400" b="1" dirty="0"/>
              <a:t> t</a:t>
            </a:r>
            <a:r>
              <a:rPr lang="en-US" sz="1400" b="1" baseline="-25000" dirty="0"/>
              <a:t>0</a:t>
            </a:r>
            <a:endParaRPr lang="en-US" sz="1400" b="1" dirty="0"/>
          </a:p>
        </p:txBody>
      </p:sp>
      <p:sp>
        <p:nvSpPr>
          <p:cNvPr id="13" name="TextBox 12">
            <a:extLst>
              <a:ext uri="{FF2B5EF4-FFF2-40B4-BE49-F238E27FC236}">
                <a16:creationId xmlns:a16="http://schemas.microsoft.com/office/drawing/2014/main" id="{88857945-5F34-384A-8C05-6B73FDEC0AF8}"/>
              </a:ext>
            </a:extLst>
          </p:cNvPr>
          <p:cNvSpPr txBox="1"/>
          <p:nvPr/>
        </p:nvSpPr>
        <p:spPr>
          <a:xfrm>
            <a:off x="7437071" y="3041151"/>
            <a:ext cx="1520274" cy="307777"/>
          </a:xfrm>
          <a:prstGeom prst="rect">
            <a:avLst/>
          </a:prstGeom>
          <a:solidFill>
            <a:schemeClr val="accent4">
              <a:lumMod val="20000"/>
              <a:lumOff val="80000"/>
            </a:schemeClr>
          </a:solidFill>
        </p:spPr>
        <p:txBody>
          <a:bodyPr wrap="square" rtlCol="0">
            <a:spAutoFit/>
          </a:bodyPr>
          <a:lstStyle/>
          <a:p>
            <a:pPr algn="ctr"/>
            <a:r>
              <a:rPr lang="en-US" sz="1400" b="1" dirty="0"/>
              <a:t>t = t</a:t>
            </a:r>
            <a:r>
              <a:rPr lang="en-US" sz="1400" b="1" baseline="-25000" dirty="0"/>
              <a:t>0</a:t>
            </a:r>
            <a:r>
              <a:rPr lang="en-US" sz="1400" b="1" dirty="0"/>
              <a:t> + 180 days</a:t>
            </a:r>
          </a:p>
        </p:txBody>
      </p:sp>
      <p:sp>
        <p:nvSpPr>
          <p:cNvPr id="14" name="Rectangle 13"/>
          <p:cNvSpPr/>
          <p:nvPr/>
        </p:nvSpPr>
        <p:spPr>
          <a:xfrm>
            <a:off x="4842750" y="4147318"/>
            <a:ext cx="1824538" cy="307777"/>
          </a:xfrm>
          <a:prstGeom prst="rect">
            <a:avLst/>
          </a:prstGeom>
          <a:solidFill>
            <a:schemeClr val="accent1">
              <a:lumMod val="20000"/>
              <a:lumOff val="80000"/>
            </a:schemeClr>
          </a:solidFill>
        </p:spPr>
        <p:txBody>
          <a:bodyPr wrap="none">
            <a:spAutoFit/>
          </a:bodyPr>
          <a:lstStyle/>
          <a:p>
            <a:pPr algn="ctr"/>
            <a:r>
              <a:rPr lang="en-US" sz="1400" b="1" dirty="0"/>
              <a:t>t</a:t>
            </a:r>
            <a:r>
              <a:rPr lang="en-US" sz="1400" b="1" baseline="-25000" dirty="0"/>
              <a:t>0 </a:t>
            </a:r>
            <a:r>
              <a:rPr lang="en-US" sz="1400" b="1" dirty="0"/>
              <a:t> </a:t>
            </a:r>
            <a:r>
              <a:rPr lang="en-SG" sz="1400" b="1" dirty="0"/>
              <a:t>&lt;</a:t>
            </a:r>
            <a:r>
              <a:rPr lang="en-US" sz="1400" b="1" dirty="0"/>
              <a:t> t </a:t>
            </a:r>
            <a:r>
              <a:rPr lang="en-SG" sz="1400" b="1" dirty="0"/>
              <a:t>≤</a:t>
            </a:r>
            <a:r>
              <a:rPr lang="en-US" sz="1400" b="1" dirty="0"/>
              <a:t> t</a:t>
            </a:r>
            <a:r>
              <a:rPr lang="en-US" sz="1400" b="1" baseline="-25000" dirty="0"/>
              <a:t>0 </a:t>
            </a:r>
            <a:r>
              <a:rPr lang="en-US" sz="1400" b="1" dirty="0"/>
              <a:t> + 30 days</a:t>
            </a:r>
          </a:p>
        </p:txBody>
      </p:sp>
      <p:sp>
        <p:nvSpPr>
          <p:cNvPr id="15" name="Left Brace 14"/>
          <p:cNvSpPr/>
          <p:nvPr/>
        </p:nvSpPr>
        <p:spPr>
          <a:xfrm rot="5400000">
            <a:off x="2536073" y="1932879"/>
            <a:ext cx="298328" cy="3188287"/>
          </a:xfrm>
          <a:prstGeom prst="leftBrace">
            <a:avLst>
              <a:gd name="adj1" fmla="val 2521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8" name="Straight Connector 17"/>
          <p:cNvCxnSpPr/>
          <p:nvPr/>
        </p:nvCxnSpPr>
        <p:spPr>
          <a:xfrm>
            <a:off x="4375905" y="3041151"/>
            <a:ext cx="0" cy="73764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69254" y="2647697"/>
            <a:ext cx="2882968" cy="307777"/>
          </a:xfrm>
          <a:prstGeom prst="rect">
            <a:avLst/>
          </a:prstGeom>
          <a:solidFill>
            <a:schemeClr val="accent1">
              <a:lumMod val="20000"/>
              <a:lumOff val="80000"/>
            </a:schemeClr>
          </a:solidFill>
        </p:spPr>
        <p:txBody>
          <a:bodyPr wrap="square">
            <a:spAutoFit/>
          </a:bodyPr>
          <a:lstStyle/>
          <a:p>
            <a:pPr algn="r"/>
            <a:r>
              <a:rPr lang="en-GB" sz="1400" dirty="0"/>
              <a:t>6-month opioid-free clean period</a:t>
            </a:r>
          </a:p>
        </p:txBody>
      </p:sp>
      <p:sp>
        <p:nvSpPr>
          <p:cNvPr id="21" name="Rectangle 20"/>
          <p:cNvSpPr/>
          <p:nvPr/>
        </p:nvSpPr>
        <p:spPr>
          <a:xfrm>
            <a:off x="2091351" y="4558962"/>
            <a:ext cx="2643696" cy="307777"/>
          </a:xfrm>
          <a:prstGeom prst="rect">
            <a:avLst/>
          </a:prstGeom>
          <a:solidFill>
            <a:schemeClr val="accent4">
              <a:lumMod val="20000"/>
              <a:lumOff val="80000"/>
            </a:schemeClr>
          </a:solidFill>
        </p:spPr>
        <p:txBody>
          <a:bodyPr wrap="square">
            <a:spAutoFit/>
          </a:bodyPr>
          <a:lstStyle/>
          <a:p>
            <a:pPr algn="r"/>
            <a:r>
              <a:rPr lang="en-GB" sz="1400" dirty="0"/>
              <a:t>Initial prescribing appointment</a:t>
            </a:r>
          </a:p>
        </p:txBody>
      </p:sp>
      <p:sp>
        <p:nvSpPr>
          <p:cNvPr id="27" name="Left Brace 26"/>
          <p:cNvSpPr/>
          <p:nvPr/>
        </p:nvSpPr>
        <p:spPr>
          <a:xfrm rot="5400000" flipH="1">
            <a:off x="4017119" y="3722517"/>
            <a:ext cx="210559" cy="507010"/>
          </a:xfrm>
          <a:prstGeom prst="leftBrace">
            <a:avLst>
              <a:gd name="adj1" fmla="val 25210"/>
              <a:gd name="adj2" fmla="val 50000"/>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8" name="Left Brace 27"/>
          <p:cNvSpPr/>
          <p:nvPr/>
        </p:nvSpPr>
        <p:spPr>
          <a:xfrm rot="5400000" flipH="1">
            <a:off x="4738908" y="1796257"/>
            <a:ext cx="427071" cy="7722705"/>
          </a:xfrm>
          <a:prstGeom prst="leftBrace">
            <a:avLst>
              <a:gd name="adj1" fmla="val 73640"/>
              <a:gd name="adj2" fmla="val 50000"/>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Rectangle 28"/>
          <p:cNvSpPr/>
          <p:nvPr/>
        </p:nvSpPr>
        <p:spPr>
          <a:xfrm>
            <a:off x="3988458" y="2013274"/>
            <a:ext cx="1560922" cy="523220"/>
          </a:xfrm>
          <a:prstGeom prst="rect">
            <a:avLst/>
          </a:prstGeom>
          <a:solidFill>
            <a:schemeClr val="accent3">
              <a:lumMod val="40000"/>
              <a:lumOff val="60000"/>
            </a:schemeClr>
          </a:solidFill>
        </p:spPr>
        <p:txBody>
          <a:bodyPr wrap="square">
            <a:spAutoFit/>
          </a:bodyPr>
          <a:lstStyle/>
          <a:p>
            <a:r>
              <a:rPr lang="en-GB" sz="1400" dirty="0"/>
              <a:t>Index opioid prescription filled</a:t>
            </a:r>
          </a:p>
        </p:txBody>
      </p:sp>
      <p:sp>
        <p:nvSpPr>
          <p:cNvPr id="30" name="Left Brace 29"/>
          <p:cNvSpPr/>
          <p:nvPr/>
        </p:nvSpPr>
        <p:spPr>
          <a:xfrm rot="5400000" flipH="1">
            <a:off x="4885171" y="3431135"/>
            <a:ext cx="224601" cy="1103816"/>
          </a:xfrm>
          <a:prstGeom prst="leftBrace">
            <a:avLst>
              <a:gd name="adj1" fmla="val 25210"/>
              <a:gd name="adj2" fmla="val 50000"/>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1" name="Rectangle 30"/>
          <p:cNvSpPr/>
          <p:nvPr/>
        </p:nvSpPr>
        <p:spPr>
          <a:xfrm>
            <a:off x="4871604" y="4558962"/>
            <a:ext cx="2978290" cy="738664"/>
          </a:xfrm>
          <a:prstGeom prst="rect">
            <a:avLst/>
          </a:prstGeom>
          <a:solidFill>
            <a:schemeClr val="accent1">
              <a:lumMod val="20000"/>
              <a:lumOff val="80000"/>
            </a:schemeClr>
          </a:solidFill>
        </p:spPr>
        <p:txBody>
          <a:bodyPr wrap="square">
            <a:spAutoFit/>
          </a:bodyPr>
          <a:lstStyle/>
          <a:p>
            <a:r>
              <a:rPr lang="en-GB" sz="1400" b="1" dirty="0"/>
              <a:t>Independent Variable:</a:t>
            </a:r>
          </a:p>
          <a:p>
            <a:r>
              <a:rPr lang="en-GB" sz="1400" dirty="0"/>
              <a:t>Follow-up appointment may be with the same or a different provider</a:t>
            </a:r>
          </a:p>
        </p:txBody>
      </p:sp>
      <p:cxnSp>
        <p:nvCxnSpPr>
          <p:cNvPr id="32" name="Straight Connector 31"/>
          <p:cNvCxnSpPr/>
          <p:nvPr/>
        </p:nvCxnSpPr>
        <p:spPr>
          <a:xfrm>
            <a:off x="8813797" y="3409974"/>
            <a:ext cx="0" cy="33670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140837" y="2206684"/>
            <a:ext cx="2816509" cy="738664"/>
          </a:xfrm>
          <a:prstGeom prst="rect">
            <a:avLst/>
          </a:prstGeom>
          <a:solidFill>
            <a:schemeClr val="accent4">
              <a:lumMod val="20000"/>
              <a:lumOff val="80000"/>
            </a:schemeClr>
          </a:solidFill>
        </p:spPr>
        <p:txBody>
          <a:bodyPr wrap="square">
            <a:spAutoFit/>
          </a:bodyPr>
          <a:lstStyle/>
          <a:p>
            <a:pPr algn="r"/>
            <a:r>
              <a:rPr lang="en-GB" sz="1400" b="1" dirty="0"/>
              <a:t>Dependent Variable: </a:t>
            </a:r>
          </a:p>
          <a:p>
            <a:pPr algn="r"/>
            <a:r>
              <a:rPr lang="en-GB" sz="1400" dirty="0"/>
              <a:t>Patient’s opioid usage 6 months after the index prescription</a:t>
            </a:r>
          </a:p>
        </p:txBody>
      </p:sp>
    </p:spTree>
    <p:extLst>
      <p:ext uri="{BB962C8B-B14F-4D97-AF65-F5344CB8AC3E}">
        <p14:creationId xmlns:p14="http://schemas.microsoft.com/office/powerpoint/2010/main" val="150137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0" grpId="0" animBg="1"/>
      <p:bldP spid="21" grpId="0" animBg="1"/>
      <p:bldP spid="28" grpId="0" animBg="1"/>
      <p:bldP spid="29" grpId="0" animBg="1"/>
      <p:bldP spid="31" grpId="0" animBg="1"/>
      <p:bldP spid="3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2560766" y="6145487"/>
            <a:ext cx="4960679" cy="415571"/>
          </a:xfrm>
        </p:spPr>
        <p:txBody>
          <a:bodyPr>
            <a:noAutofit/>
          </a:bodyPr>
          <a:lstStyle/>
          <a:p>
            <a:pPr algn="ctr"/>
            <a:r>
              <a:rPr lang="en-GB" sz="1400" dirty="0"/>
              <a:t>Patient is eligible with one of the health plans in the dataset for the full 12 months surrounding the index opioid prescription so that all medical claims are observed</a:t>
            </a:r>
          </a:p>
        </p:txBody>
      </p:sp>
      <p:sp>
        <p:nvSpPr>
          <p:cNvPr id="3" name="Title 2"/>
          <p:cNvSpPr>
            <a:spLocks noGrp="1"/>
          </p:cNvSpPr>
          <p:nvPr>
            <p:ph type="title"/>
          </p:nvPr>
        </p:nvSpPr>
        <p:spPr/>
        <p:txBody>
          <a:bodyPr>
            <a:normAutofit fontScale="90000"/>
          </a:bodyPr>
          <a:lstStyle/>
          <a:p>
            <a:r>
              <a:rPr lang="en-GB" dirty="0"/>
              <a:t>The study focuses on the beginning of the patient’s opioid journey</a:t>
            </a:r>
          </a:p>
        </p:txBody>
      </p:sp>
      <p:sp>
        <p:nvSpPr>
          <p:cNvPr id="4" name="Footer Placeholder 3"/>
          <p:cNvSpPr>
            <a:spLocks noGrp="1"/>
          </p:cNvSpPr>
          <p:nvPr>
            <p:ph type="ftr" sz="quarter" idx="3"/>
          </p:nvPr>
        </p:nvSpPr>
        <p:spPr>
          <a:xfrm>
            <a:off x="2746850" y="7006920"/>
            <a:ext cx="4589256" cy="215444"/>
          </a:xfrm>
        </p:spPr>
        <p:txBody>
          <a:bodyPr/>
          <a:lstStyle/>
          <a:p>
            <a:r>
              <a:rPr lang="en-GB"/>
              <a:t>Continuity of Care versus the Second Opinion: Evidence from the Opioid Crisis                                           Bobroske, Freeman, Scholtes, Huan ● 2018 CJBS</a:t>
            </a:r>
            <a:endParaRPr lang="en-GB" dirty="0"/>
          </a:p>
        </p:txBody>
      </p:sp>
      <p:sp>
        <p:nvSpPr>
          <p:cNvPr id="5" name="Slide Number Placeholder 4"/>
          <p:cNvSpPr>
            <a:spLocks noGrp="1"/>
          </p:cNvSpPr>
          <p:nvPr>
            <p:ph type="sldNum" sz="quarter" idx="17"/>
          </p:nvPr>
        </p:nvSpPr>
        <p:spPr/>
        <p:txBody>
          <a:bodyPr/>
          <a:lstStyle/>
          <a:p>
            <a:fld id="{FEBD7F86-1881-4698-8703-FB80B0800997}" type="slidenum">
              <a:rPr lang="en-GB" smtClean="0"/>
              <a:pPr/>
              <a:t>19</a:t>
            </a:fld>
            <a:endParaRPr lang="en-GB" dirty="0"/>
          </a:p>
        </p:txBody>
      </p:sp>
      <p:cxnSp>
        <p:nvCxnSpPr>
          <p:cNvPr id="7" name="Straight Arrow Connector 6"/>
          <p:cNvCxnSpPr/>
          <p:nvPr/>
        </p:nvCxnSpPr>
        <p:spPr>
          <a:xfrm flipV="1">
            <a:off x="825296" y="3357276"/>
            <a:ext cx="8271164" cy="25889"/>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8CE745C-E351-2442-BA8A-B74F049A78B1}"/>
              </a:ext>
            </a:extLst>
          </p:cNvPr>
          <p:cNvSpPr txBox="1"/>
          <p:nvPr/>
        </p:nvSpPr>
        <p:spPr>
          <a:xfrm>
            <a:off x="1495585" y="2645519"/>
            <a:ext cx="1944457" cy="307777"/>
          </a:xfrm>
          <a:prstGeom prst="rect">
            <a:avLst/>
          </a:prstGeom>
          <a:solidFill>
            <a:schemeClr val="accent1">
              <a:lumMod val="20000"/>
              <a:lumOff val="80000"/>
            </a:schemeClr>
          </a:solidFill>
        </p:spPr>
        <p:txBody>
          <a:bodyPr wrap="square" rtlCol="0">
            <a:spAutoFit/>
          </a:bodyPr>
          <a:lstStyle/>
          <a:p>
            <a:pPr algn="ctr"/>
            <a:r>
              <a:rPr lang="en-US" sz="1400" b="1" dirty="0"/>
              <a:t>t</a:t>
            </a:r>
            <a:r>
              <a:rPr lang="en-US" sz="1400" b="1" baseline="-25000" dirty="0"/>
              <a:t>0</a:t>
            </a:r>
            <a:r>
              <a:rPr lang="en-US" sz="1400" b="1" dirty="0"/>
              <a:t> – 6 months </a:t>
            </a:r>
            <a:r>
              <a:rPr lang="en-SG" sz="1400" b="1" dirty="0"/>
              <a:t>≥ </a:t>
            </a:r>
            <a:r>
              <a:rPr lang="en-US" sz="1400" b="1" dirty="0"/>
              <a:t>t </a:t>
            </a:r>
            <a:r>
              <a:rPr lang="en-SG" sz="1400" b="1" dirty="0"/>
              <a:t>&gt;</a:t>
            </a:r>
            <a:r>
              <a:rPr lang="en-US" sz="1400" b="1" dirty="0"/>
              <a:t> t</a:t>
            </a:r>
            <a:r>
              <a:rPr lang="en-US" sz="1400" b="1" baseline="-25000" dirty="0"/>
              <a:t>0</a:t>
            </a:r>
            <a:endParaRPr lang="en-US" sz="1400" b="1" dirty="0"/>
          </a:p>
        </p:txBody>
      </p:sp>
      <p:sp>
        <p:nvSpPr>
          <p:cNvPr id="10" name="TextBox 9">
            <a:extLst>
              <a:ext uri="{FF2B5EF4-FFF2-40B4-BE49-F238E27FC236}">
                <a16:creationId xmlns:a16="http://schemas.microsoft.com/office/drawing/2014/main" id="{0B4D957A-A74A-A248-B021-CD25BF2309CD}"/>
              </a:ext>
            </a:extLst>
          </p:cNvPr>
          <p:cNvSpPr txBox="1"/>
          <p:nvPr/>
        </p:nvSpPr>
        <p:spPr>
          <a:xfrm>
            <a:off x="3976278" y="2269334"/>
            <a:ext cx="774893" cy="307777"/>
          </a:xfrm>
          <a:prstGeom prst="rect">
            <a:avLst/>
          </a:prstGeom>
          <a:solidFill>
            <a:schemeClr val="accent3">
              <a:lumMod val="40000"/>
              <a:lumOff val="60000"/>
            </a:schemeClr>
          </a:solidFill>
        </p:spPr>
        <p:txBody>
          <a:bodyPr wrap="square" rtlCol="0">
            <a:spAutoFit/>
          </a:bodyPr>
          <a:lstStyle/>
          <a:p>
            <a:pPr algn="ctr"/>
            <a:r>
              <a:rPr lang="en-US" sz="1400" b="1" dirty="0"/>
              <a:t>t = t</a:t>
            </a:r>
            <a:r>
              <a:rPr lang="en-US" sz="1400" b="1" baseline="-25000" dirty="0"/>
              <a:t>0</a:t>
            </a:r>
            <a:endParaRPr lang="en-US" sz="1400" b="1" dirty="0"/>
          </a:p>
        </p:txBody>
      </p:sp>
      <p:sp>
        <p:nvSpPr>
          <p:cNvPr id="11" name="TextBox 10">
            <a:extLst>
              <a:ext uri="{FF2B5EF4-FFF2-40B4-BE49-F238E27FC236}">
                <a16:creationId xmlns:a16="http://schemas.microsoft.com/office/drawing/2014/main" id="{61FA378F-275D-9A4A-8554-E3CB37236197}"/>
              </a:ext>
            </a:extLst>
          </p:cNvPr>
          <p:cNvSpPr txBox="1"/>
          <p:nvPr/>
        </p:nvSpPr>
        <p:spPr>
          <a:xfrm>
            <a:off x="2897314" y="3751686"/>
            <a:ext cx="1825553" cy="307777"/>
          </a:xfrm>
          <a:prstGeom prst="rect">
            <a:avLst/>
          </a:prstGeom>
          <a:solidFill>
            <a:schemeClr val="accent4">
              <a:lumMod val="20000"/>
              <a:lumOff val="80000"/>
            </a:schemeClr>
          </a:solidFill>
        </p:spPr>
        <p:txBody>
          <a:bodyPr wrap="square" rtlCol="0">
            <a:spAutoFit/>
          </a:bodyPr>
          <a:lstStyle/>
          <a:p>
            <a:pPr algn="ctr"/>
            <a:r>
              <a:rPr lang="en-US" sz="1400" b="1" dirty="0"/>
              <a:t>t</a:t>
            </a:r>
            <a:r>
              <a:rPr lang="en-US" sz="1400" b="1" baseline="-25000" dirty="0"/>
              <a:t>0</a:t>
            </a:r>
            <a:r>
              <a:rPr lang="en-US" sz="1400" b="1" dirty="0"/>
              <a:t> - 14 days </a:t>
            </a:r>
            <a:r>
              <a:rPr lang="en-SG" sz="1400" b="1" dirty="0"/>
              <a:t>≤</a:t>
            </a:r>
            <a:r>
              <a:rPr lang="en-US" sz="1400" b="1" dirty="0"/>
              <a:t> t </a:t>
            </a:r>
            <a:r>
              <a:rPr lang="en-SG" sz="1400" b="1" dirty="0"/>
              <a:t>≤</a:t>
            </a:r>
            <a:r>
              <a:rPr lang="en-US" sz="1400" b="1" dirty="0"/>
              <a:t> t</a:t>
            </a:r>
            <a:r>
              <a:rPr lang="en-US" sz="1400" b="1" baseline="-25000" dirty="0"/>
              <a:t>0</a:t>
            </a:r>
            <a:endParaRPr lang="en-US" sz="1400" b="1" dirty="0"/>
          </a:p>
        </p:txBody>
      </p:sp>
      <p:sp>
        <p:nvSpPr>
          <p:cNvPr id="13" name="TextBox 12">
            <a:extLst>
              <a:ext uri="{FF2B5EF4-FFF2-40B4-BE49-F238E27FC236}">
                <a16:creationId xmlns:a16="http://schemas.microsoft.com/office/drawing/2014/main" id="{88857945-5F34-384A-8C05-6B73FDEC0AF8}"/>
              </a:ext>
            </a:extLst>
          </p:cNvPr>
          <p:cNvSpPr txBox="1"/>
          <p:nvPr/>
        </p:nvSpPr>
        <p:spPr>
          <a:xfrm>
            <a:off x="7424891" y="2645519"/>
            <a:ext cx="1520274" cy="307777"/>
          </a:xfrm>
          <a:prstGeom prst="rect">
            <a:avLst/>
          </a:prstGeom>
          <a:solidFill>
            <a:schemeClr val="accent4">
              <a:lumMod val="20000"/>
              <a:lumOff val="80000"/>
            </a:schemeClr>
          </a:solidFill>
        </p:spPr>
        <p:txBody>
          <a:bodyPr wrap="square" rtlCol="0">
            <a:spAutoFit/>
          </a:bodyPr>
          <a:lstStyle/>
          <a:p>
            <a:pPr algn="ctr"/>
            <a:r>
              <a:rPr lang="en-US" sz="1400" b="1" dirty="0"/>
              <a:t>t = t</a:t>
            </a:r>
            <a:r>
              <a:rPr lang="en-US" sz="1400" b="1" baseline="-25000" dirty="0"/>
              <a:t>0</a:t>
            </a:r>
            <a:r>
              <a:rPr lang="en-US" sz="1400" b="1" dirty="0"/>
              <a:t> + 180 days</a:t>
            </a:r>
          </a:p>
        </p:txBody>
      </p:sp>
      <p:sp>
        <p:nvSpPr>
          <p:cNvPr id="14" name="Rectangle 13"/>
          <p:cNvSpPr/>
          <p:nvPr/>
        </p:nvSpPr>
        <p:spPr>
          <a:xfrm>
            <a:off x="4830570" y="3751686"/>
            <a:ext cx="1824538" cy="307777"/>
          </a:xfrm>
          <a:prstGeom prst="rect">
            <a:avLst/>
          </a:prstGeom>
          <a:solidFill>
            <a:schemeClr val="accent1">
              <a:lumMod val="20000"/>
              <a:lumOff val="80000"/>
            </a:schemeClr>
          </a:solidFill>
        </p:spPr>
        <p:txBody>
          <a:bodyPr wrap="none">
            <a:spAutoFit/>
          </a:bodyPr>
          <a:lstStyle/>
          <a:p>
            <a:pPr algn="ctr"/>
            <a:r>
              <a:rPr lang="en-US" sz="1400" b="1" dirty="0"/>
              <a:t>t</a:t>
            </a:r>
            <a:r>
              <a:rPr lang="en-US" sz="1400" b="1" baseline="-25000" dirty="0"/>
              <a:t>0 </a:t>
            </a:r>
            <a:r>
              <a:rPr lang="en-US" sz="1400" b="1" dirty="0"/>
              <a:t> </a:t>
            </a:r>
            <a:r>
              <a:rPr lang="en-SG" sz="1400" b="1" dirty="0"/>
              <a:t>&lt;</a:t>
            </a:r>
            <a:r>
              <a:rPr lang="en-US" sz="1400" b="1" dirty="0"/>
              <a:t> t </a:t>
            </a:r>
            <a:r>
              <a:rPr lang="en-SG" sz="1400" b="1" dirty="0"/>
              <a:t>≤</a:t>
            </a:r>
            <a:r>
              <a:rPr lang="en-US" sz="1400" b="1" dirty="0"/>
              <a:t> t</a:t>
            </a:r>
            <a:r>
              <a:rPr lang="en-US" sz="1400" b="1" baseline="-25000" dirty="0"/>
              <a:t>0 </a:t>
            </a:r>
            <a:r>
              <a:rPr lang="en-US" sz="1400" b="1" dirty="0"/>
              <a:t> + 30 days</a:t>
            </a:r>
          </a:p>
        </p:txBody>
      </p:sp>
      <p:sp>
        <p:nvSpPr>
          <p:cNvPr id="15" name="Left Brace 14"/>
          <p:cNvSpPr/>
          <p:nvPr/>
        </p:nvSpPr>
        <p:spPr>
          <a:xfrm rot="5400000">
            <a:off x="2523893" y="1537247"/>
            <a:ext cx="298328" cy="3188287"/>
          </a:xfrm>
          <a:prstGeom prst="leftBrace">
            <a:avLst>
              <a:gd name="adj1" fmla="val 2521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b="1"/>
          </a:p>
        </p:txBody>
      </p:sp>
      <p:cxnSp>
        <p:nvCxnSpPr>
          <p:cNvPr id="18" name="Straight Connector 17"/>
          <p:cNvCxnSpPr/>
          <p:nvPr/>
        </p:nvCxnSpPr>
        <p:spPr>
          <a:xfrm>
            <a:off x="4363725" y="2645519"/>
            <a:ext cx="0" cy="73764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57074" y="1798403"/>
            <a:ext cx="2882968" cy="738664"/>
          </a:xfrm>
          <a:prstGeom prst="rect">
            <a:avLst/>
          </a:prstGeom>
          <a:solidFill>
            <a:schemeClr val="accent1">
              <a:lumMod val="20000"/>
              <a:lumOff val="80000"/>
            </a:schemeClr>
          </a:solidFill>
        </p:spPr>
        <p:txBody>
          <a:bodyPr wrap="square">
            <a:spAutoFit/>
          </a:bodyPr>
          <a:lstStyle/>
          <a:p>
            <a:pPr algn="r"/>
            <a:r>
              <a:rPr lang="en-GB" sz="1400" dirty="0"/>
              <a:t>Patient does not fill any opioid prescriptions in the 6 months prior to the index opioid prescription</a:t>
            </a:r>
          </a:p>
        </p:txBody>
      </p:sp>
      <p:sp>
        <p:nvSpPr>
          <p:cNvPr id="21" name="Rectangle 20"/>
          <p:cNvSpPr/>
          <p:nvPr/>
        </p:nvSpPr>
        <p:spPr>
          <a:xfrm>
            <a:off x="1204967" y="4163330"/>
            <a:ext cx="3517900" cy="1384995"/>
          </a:xfrm>
          <a:prstGeom prst="rect">
            <a:avLst/>
          </a:prstGeom>
          <a:solidFill>
            <a:schemeClr val="accent4">
              <a:lumMod val="20000"/>
              <a:lumOff val="80000"/>
            </a:schemeClr>
          </a:solidFill>
        </p:spPr>
        <p:txBody>
          <a:bodyPr wrap="square">
            <a:spAutoFit/>
          </a:bodyPr>
          <a:lstStyle/>
          <a:p>
            <a:pPr algn="r"/>
            <a:r>
              <a:rPr lang="en-GB" sz="1400" dirty="0"/>
              <a:t>The initial appointment (used to determine the patient’s primary condition) is designated as the closest appointment with the opioid-prescribing doctor, no more than 14 days before the patient fills the index opioid prescription</a:t>
            </a:r>
          </a:p>
        </p:txBody>
      </p:sp>
      <p:sp>
        <p:nvSpPr>
          <p:cNvPr id="27" name="Left Brace 26"/>
          <p:cNvSpPr/>
          <p:nvPr/>
        </p:nvSpPr>
        <p:spPr>
          <a:xfrm rot="5400000" flipH="1">
            <a:off x="4004939" y="3326885"/>
            <a:ext cx="210559" cy="507010"/>
          </a:xfrm>
          <a:prstGeom prst="leftBrace">
            <a:avLst>
              <a:gd name="adj1" fmla="val 25210"/>
              <a:gd name="adj2" fmla="val 50000"/>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b="1"/>
          </a:p>
        </p:txBody>
      </p:sp>
      <p:sp>
        <p:nvSpPr>
          <p:cNvPr id="28" name="Left Brace 27"/>
          <p:cNvSpPr/>
          <p:nvPr/>
        </p:nvSpPr>
        <p:spPr>
          <a:xfrm rot="5400000" flipH="1">
            <a:off x="4830151" y="2113633"/>
            <a:ext cx="220227" cy="7722705"/>
          </a:xfrm>
          <a:prstGeom prst="leftBrace">
            <a:avLst>
              <a:gd name="adj1" fmla="val 25210"/>
              <a:gd name="adj2" fmla="val 50000"/>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Rectangle 28"/>
          <p:cNvSpPr/>
          <p:nvPr/>
        </p:nvSpPr>
        <p:spPr>
          <a:xfrm>
            <a:off x="3976278" y="1466384"/>
            <a:ext cx="1421222" cy="738664"/>
          </a:xfrm>
          <a:prstGeom prst="rect">
            <a:avLst/>
          </a:prstGeom>
          <a:solidFill>
            <a:schemeClr val="accent3">
              <a:lumMod val="40000"/>
              <a:lumOff val="60000"/>
            </a:schemeClr>
          </a:solidFill>
        </p:spPr>
        <p:txBody>
          <a:bodyPr wrap="square">
            <a:spAutoFit/>
          </a:bodyPr>
          <a:lstStyle/>
          <a:p>
            <a:r>
              <a:rPr lang="en-GB" sz="1400" dirty="0"/>
              <a:t>Patient fills the initial opioid prescription</a:t>
            </a:r>
          </a:p>
        </p:txBody>
      </p:sp>
      <p:sp>
        <p:nvSpPr>
          <p:cNvPr id="30" name="Left Brace 29"/>
          <p:cNvSpPr/>
          <p:nvPr/>
        </p:nvSpPr>
        <p:spPr>
          <a:xfrm rot="5400000" flipH="1">
            <a:off x="4872991" y="3035503"/>
            <a:ext cx="224601" cy="1103816"/>
          </a:xfrm>
          <a:prstGeom prst="leftBrace">
            <a:avLst>
              <a:gd name="adj1" fmla="val 25210"/>
              <a:gd name="adj2" fmla="val 50000"/>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b="1"/>
          </a:p>
        </p:txBody>
      </p:sp>
      <p:sp>
        <p:nvSpPr>
          <p:cNvPr id="31" name="Rectangle 30"/>
          <p:cNvSpPr/>
          <p:nvPr/>
        </p:nvSpPr>
        <p:spPr>
          <a:xfrm>
            <a:off x="4859424" y="4163330"/>
            <a:ext cx="4106776" cy="1384995"/>
          </a:xfrm>
          <a:prstGeom prst="rect">
            <a:avLst/>
          </a:prstGeom>
          <a:solidFill>
            <a:schemeClr val="accent1">
              <a:lumMod val="20000"/>
              <a:lumOff val="80000"/>
            </a:schemeClr>
          </a:solidFill>
        </p:spPr>
        <p:txBody>
          <a:bodyPr wrap="square">
            <a:spAutoFit/>
          </a:bodyPr>
          <a:lstStyle/>
          <a:p>
            <a:r>
              <a:rPr lang="en-GB" sz="1400" dirty="0"/>
              <a:t>The follow-up appointment is identified as the next office visit for the same condition (one of the first 3 diagnosis chapter codes must match those in the initial appointment). If this follow-up appointment happens with a different doctor, the patient is flagged as having a second opinion</a:t>
            </a:r>
          </a:p>
        </p:txBody>
      </p:sp>
      <p:cxnSp>
        <p:nvCxnSpPr>
          <p:cNvPr id="32" name="Straight Connector 31"/>
          <p:cNvCxnSpPr/>
          <p:nvPr/>
        </p:nvCxnSpPr>
        <p:spPr>
          <a:xfrm>
            <a:off x="8801617" y="3014342"/>
            <a:ext cx="0" cy="33670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933736" y="1582960"/>
            <a:ext cx="3011429" cy="954107"/>
          </a:xfrm>
          <a:prstGeom prst="rect">
            <a:avLst/>
          </a:prstGeom>
          <a:solidFill>
            <a:schemeClr val="accent4">
              <a:lumMod val="20000"/>
              <a:lumOff val="80000"/>
            </a:schemeClr>
          </a:solidFill>
        </p:spPr>
        <p:txBody>
          <a:bodyPr wrap="square">
            <a:spAutoFit/>
          </a:bodyPr>
          <a:lstStyle/>
          <a:p>
            <a:pPr algn="r"/>
            <a:r>
              <a:rPr lang="en-GB" sz="1400" dirty="0"/>
              <a:t>The patient’s daily opioid dosage (in milligram morphine equivalents, MME) is calculated 6 months after the initial prescription</a:t>
            </a:r>
          </a:p>
        </p:txBody>
      </p:sp>
    </p:spTree>
    <p:extLst>
      <p:ext uri="{BB962C8B-B14F-4D97-AF65-F5344CB8AC3E}">
        <p14:creationId xmlns:p14="http://schemas.microsoft.com/office/powerpoint/2010/main" val="25483239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1803CC-1FB5-429E-8441-B0FDD4E95EF5}"/>
              </a:ext>
            </a:extLst>
          </p:cNvPr>
          <p:cNvSpPr>
            <a:spLocks noGrp="1"/>
          </p:cNvSpPr>
          <p:nvPr>
            <p:ph type="title"/>
          </p:nvPr>
        </p:nvSpPr>
        <p:spPr/>
        <p:txBody>
          <a:bodyPr>
            <a:normAutofit fontScale="90000"/>
          </a:bodyPr>
          <a:lstStyle/>
          <a:p>
            <a:r>
              <a:rPr lang="en-GB" dirty="0"/>
              <a:t>Life expectancy in the US has been declining for the past three years</a:t>
            </a:r>
          </a:p>
        </p:txBody>
      </p:sp>
      <p:sp>
        <p:nvSpPr>
          <p:cNvPr id="5" name="Slide Number Placeholder 4">
            <a:extLst>
              <a:ext uri="{FF2B5EF4-FFF2-40B4-BE49-F238E27FC236}">
                <a16:creationId xmlns:a16="http://schemas.microsoft.com/office/drawing/2014/main" id="{10ADBB57-6002-4A0E-86DB-1ACF4BA234D5}"/>
              </a:ext>
            </a:extLst>
          </p:cNvPr>
          <p:cNvSpPr>
            <a:spLocks noGrp="1"/>
          </p:cNvSpPr>
          <p:nvPr>
            <p:ph type="sldNum" sz="quarter" idx="17"/>
          </p:nvPr>
        </p:nvSpPr>
        <p:spPr/>
        <p:txBody>
          <a:bodyPr/>
          <a:lstStyle/>
          <a:p>
            <a:fld id="{FEBD7F86-1881-4698-8703-FB80B0800997}" type="slidenum">
              <a:rPr lang="en-GB" smtClean="0"/>
              <a:pPr/>
              <a:t>2</a:t>
            </a:fld>
            <a:endParaRPr lang="en-GB" dirty="0"/>
          </a:p>
        </p:txBody>
      </p:sp>
      <p:graphicFrame>
        <p:nvGraphicFramePr>
          <p:cNvPr id="9" name="Chart 8"/>
          <p:cNvGraphicFramePr>
            <a:graphicFrameLocks/>
          </p:cNvGraphicFramePr>
          <p:nvPr>
            <p:extLst>
              <p:ext uri="{D42A27DB-BD31-4B8C-83A1-F6EECF244321}">
                <p14:modId xmlns:p14="http://schemas.microsoft.com/office/powerpoint/2010/main" val="3210158128"/>
              </p:ext>
            </p:extLst>
          </p:nvPr>
        </p:nvGraphicFramePr>
        <p:xfrm>
          <a:off x="360361" y="1604600"/>
          <a:ext cx="5250730" cy="5004017"/>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p:cNvSpPr/>
          <p:nvPr/>
        </p:nvSpPr>
        <p:spPr>
          <a:xfrm>
            <a:off x="6763440" y="6619076"/>
            <a:ext cx="2836142" cy="646331"/>
          </a:xfrm>
          <a:prstGeom prst="rect">
            <a:avLst/>
          </a:prstGeom>
        </p:spPr>
        <p:txBody>
          <a:bodyPr wrap="square">
            <a:spAutoFit/>
          </a:bodyPr>
          <a:lstStyle/>
          <a:p>
            <a:pPr algn="r"/>
            <a:r>
              <a:rPr lang="en-GB" sz="1200" i="1" dirty="0"/>
              <a:t>OECD.org; Dowell et al. 2017 (JAMA) https://amp.economist.com/ https://www.drugabuse.gov/</a:t>
            </a:r>
          </a:p>
        </p:txBody>
      </p:sp>
      <p:sp>
        <p:nvSpPr>
          <p:cNvPr id="7" name="Rectangle 6"/>
          <p:cNvSpPr/>
          <p:nvPr/>
        </p:nvSpPr>
        <p:spPr>
          <a:xfrm>
            <a:off x="7122238" y="1987344"/>
            <a:ext cx="2123827" cy="1569660"/>
          </a:xfrm>
          <a:prstGeom prst="rect">
            <a:avLst/>
          </a:prstGeom>
        </p:spPr>
        <p:txBody>
          <a:bodyPr wrap="square">
            <a:spAutoFit/>
          </a:bodyPr>
          <a:lstStyle/>
          <a:p>
            <a:pPr algn="ctr"/>
            <a:r>
              <a:rPr lang="en-GB" sz="1600" dirty="0"/>
              <a:t>Increases in opioid-related deaths shortened life expectancy by 0.21 years (49,000 deaths in 2015 alone)</a:t>
            </a:r>
          </a:p>
        </p:txBody>
      </p:sp>
      <p:sp>
        <p:nvSpPr>
          <p:cNvPr id="10" name="Rectangle 9"/>
          <p:cNvSpPr/>
          <p:nvPr/>
        </p:nvSpPr>
        <p:spPr>
          <a:xfrm>
            <a:off x="5563511" y="4721164"/>
            <a:ext cx="2155322" cy="1569660"/>
          </a:xfrm>
          <a:prstGeom prst="rect">
            <a:avLst/>
          </a:prstGeom>
        </p:spPr>
        <p:txBody>
          <a:bodyPr wrap="square">
            <a:spAutoFit/>
          </a:bodyPr>
          <a:lstStyle/>
          <a:p>
            <a:pPr algn="ctr"/>
            <a:r>
              <a:rPr lang="en-GB" sz="1600" dirty="0"/>
              <a:t>Advances in heart disease, cancer, diabetes, etc. have increased life expectancy by 2.25 years</a:t>
            </a:r>
          </a:p>
        </p:txBody>
      </p:sp>
      <p:sp>
        <p:nvSpPr>
          <p:cNvPr id="11" name="Up Arrow 10"/>
          <p:cNvSpPr/>
          <p:nvPr/>
        </p:nvSpPr>
        <p:spPr bwMode="ltGray">
          <a:xfrm>
            <a:off x="6320445" y="3654415"/>
            <a:ext cx="641453" cy="1004216"/>
          </a:xfrm>
          <a:prstGeom prst="upArrow">
            <a:avLst/>
          </a:prstGeom>
          <a:solidFill>
            <a:schemeClr val="accent4"/>
          </a:solidFill>
          <a:ln w="31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15" name="Up Arrow 14"/>
          <p:cNvSpPr/>
          <p:nvPr/>
        </p:nvSpPr>
        <p:spPr bwMode="ltGray">
          <a:xfrm rot="10800000">
            <a:off x="7863425" y="3649696"/>
            <a:ext cx="641453" cy="283321"/>
          </a:xfrm>
          <a:prstGeom prst="upArrow">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cxnSp>
        <p:nvCxnSpPr>
          <p:cNvPr id="13" name="Straight Connector 12"/>
          <p:cNvCxnSpPr/>
          <p:nvPr/>
        </p:nvCxnSpPr>
        <p:spPr>
          <a:xfrm>
            <a:off x="4926806" y="3950772"/>
            <a:ext cx="4231049" cy="18365"/>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853587" y="1564759"/>
            <a:ext cx="2839239" cy="369332"/>
          </a:xfrm>
          <a:prstGeom prst="rect">
            <a:avLst/>
          </a:prstGeom>
        </p:spPr>
        <p:txBody>
          <a:bodyPr wrap="none">
            <a:spAutoFit/>
          </a:bodyPr>
          <a:lstStyle/>
          <a:p>
            <a:pPr algn="ctr"/>
            <a:r>
              <a:rPr lang="en-GB" sz="1800" b="1" dirty="0"/>
              <a:t>Between 2000 and 2015:</a:t>
            </a:r>
          </a:p>
        </p:txBody>
      </p:sp>
      <p:sp>
        <p:nvSpPr>
          <p:cNvPr id="16" name="Footer Placeholder 4">
            <a:extLst>
              <a:ext uri="{FF2B5EF4-FFF2-40B4-BE49-F238E27FC236}">
                <a16:creationId xmlns:a16="http://schemas.microsoft.com/office/drawing/2014/main" id="{8BB9AB87-C330-4D43-8DF0-75E8C232BB8A}"/>
              </a:ext>
            </a:extLst>
          </p:cNvPr>
          <p:cNvSpPr>
            <a:spLocks noGrp="1"/>
          </p:cNvSpPr>
          <p:nvPr>
            <p:ph type="ftr" sz="quarter" idx="3"/>
          </p:nvPr>
        </p:nvSpPr>
        <p:spPr>
          <a:xfrm>
            <a:off x="2746478" y="7175961"/>
            <a:ext cx="4589256" cy="215444"/>
          </a:xfrm>
          <a:prstGeom prst="rect">
            <a:avLst/>
          </a:prstGeom>
        </p:spPr>
        <p:txBody>
          <a:bodyPr vert="horz" wrap="square" lIns="0" tIns="0" rIns="0" bIns="0" anchor="b" anchorCtr="0">
            <a:spAutoFit/>
          </a:bodyPr>
          <a:lstStyle>
            <a:lvl1pPr algn="ctr">
              <a:defRPr sz="700">
                <a:solidFill>
                  <a:schemeClr val="tx1"/>
                </a:solidFill>
                <a:latin typeface="Arial" pitchFamily="34" charset="0"/>
                <a:cs typeface="Arial" pitchFamily="34" charset="0"/>
              </a:defRPr>
            </a:lvl1pPr>
          </a:lstStyle>
          <a:p>
            <a:r>
              <a:rPr lang="en-GB" dirty="0"/>
              <a:t>Curbing the Opioid Crisis</a:t>
            </a:r>
          </a:p>
          <a:p>
            <a:r>
              <a:rPr lang="en-GB" dirty="0" err="1"/>
              <a:t>Bobroske</a:t>
            </a:r>
            <a:r>
              <a:rPr lang="en-GB" dirty="0"/>
              <a:t>, Freeman, </a:t>
            </a:r>
            <a:r>
              <a:rPr lang="en-GB" dirty="0" err="1"/>
              <a:t>Scholtes</a:t>
            </a:r>
            <a:r>
              <a:rPr lang="en-GB" dirty="0"/>
              <a:t>, Huan ● POMS-HK 2019</a:t>
            </a:r>
          </a:p>
        </p:txBody>
      </p:sp>
    </p:spTree>
    <p:extLst>
      <p:ext uri="{BB962C8B-B14F-4D97-AF65-F5344CB8AC3E}">
        <p14:creationId xmlns:p14="http://schemas.microsoft.com/office/powerpoint/2010/main" val="8040997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animBg="1"/>
      <p:bldP spid="15" grpId="0" animBg="1"/>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F71FE6-154B-4E87-A101-92F012C63FB6}"/>
              </a:ext>
            </a:extLst>
          </p:cNvPr>
          <p:cNvSpPr>
            <a:spLocks noGrp="1"/>
          </p:cNvSpPr>
          <p:nvPr>
            <p:ph type="title"/>
          </p:nvPr>
        </p:nvSpPr>
        <p:spPr/>
        <p:txBody>
          <a:bodyPr>
            <a:normAutofit fontScale="90000"/>
          </a:bodyPr>
          <a:lstStyle/>
          <a:p>
            <a:r>
              <a:rPr lang="en-GB" dirty="0"/>
              <a:t>The majority of opioid literature focuses primarily on segmentation</a:t>
            </a:r>
          </a:p>
        </p:txBody>
      </p:sp>
      <p:sp>
        <p:nvSpPr>
          <p:cNvPr id="5" name="Slide Number Placeholder 4">
            <a:extLst>
              <a:ext uri="{FF2B5EF4-FFF2-40B4-BE49-F238E27FC236}">
                <a16:creationId xmlns:a16="http://schemas.microsoft.com/office/drawing/2014/main" id="{7B6ECACD-B33C-45A7-A0B7-C532DEAAC578}"/>
              </a:ext>
            </a:extLst>
          </p:cNvPr>
          <p:cNvSpPr>
            <a:spLocks noGrp="1"/>
          </p:cNvSpPr>
          <p:nvPr>
            <p:ph type="sldNum" sz="quarter" idx="17"/>
          </p:nvPr>
        </p:nvSpPr>
        <p:spPr/>
        <p:txBody>
          <a:bodyPr/>
          <a:lstStyle/>
          <a:p>
            <a:fld id="{FEBD7F86-1881-4698-8703-FB80B0800997}" type="slidenum">
              <a:rPr lang="en-GB" smtClean="0"/>
              <a:pPr/>
              <a:t>3</a:t>
            </a:fld>
            <a:endParaRPr lang="en-GB" dirty="0"/>
          </a:p>
        </p:txBody>
      </p:sp>
      <p:sp>
        <p:nvSpPr>
          <p:cNvPr id="7" name="Rectangle 6"/>
          <p:cNvSpPr/>
          <p:nvPr/>
        </p:nvSpPr>
        <p:spPr>
          <a:xfrm>
            <a:off x="360362" y="1537244"/>
            <a:ext cx="9096058" cy="400110"/>
          </a:xfrm>
          <a:prstGeom prst="rect">
            <a:avLst/>
          </a:prstGeom>
        </p:spPr>
        <p:txBody>
          <a:bodyPr wrap="square">
            <a:spAutoFit/>
          </a:bodyPr>
          <a:lstStyle/>
          <a:p>
            <a:r>
              <a:rPr lang="en-GB" i="1" dirty="0"/>
              <a:t>Opioid mortality rates across time and geography:</a:t>
            </a:r>
          </a:p>
        </p:txBody>
      </p:sp>
      <p:pic>
        <p:nvPicPr>
          <p:cNvPr id="12" name="Content Placeholder 11"/>
          <p:cNvPicPr>
            <a:picLocks noGrp="1" noChangeAspect="1"/>
          </p:cNvPicPr>
          <p:nvPr>
            <p:ph sz="quarter" idx="14"/>
          </p:nvPr>
        </p:nvPicPr>
        <p:blipFill rotWithShape="1">
          <a:blip r:embed="rId3" cstate="email">
            <a:extLst>
              <a:ext uri="{28A0092B-C50C-407E-A947-70E740481C1C}">
                <a14:useLocalDpi xmlns:a14="http://schemas.microsoft.com/office/drawing/2010/main" val="0"/>
              </a:ext>
            </a:extLst>
          </a:blip>
          <a:srcRect t="12782" r="59879"/>
          <a:stretch/>
        </p:blipFill>
        <p:spPr>
          <a:xfrm>
            <a:off x="645251" y="2242840"/>
            <a:ext cx="3579529" cy="4060844"/>
          </a:xfrm>
        </p:spPr>
      </p:pic>
      <p:pic>
        <p:nvPicPr>
          <p:cNvPr id="1026" name="Picture 2" descr="Image result for opioid overdose by geography us map">
            <a:extLst>
              <a:ext uri="{FF2B5EF4-FFF2-40B4-BE49-F238E27FC236}">
                <a16:creationId xmlns:a16="http://schemas.microsoft.com/office/drawing/2014/main" id="{7E49B3EA-5C74-4493-859F-AB222084020C}"/>
              </a:ext>
            </a:extLst>
          </p:cNvPr>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t="3995" b="11412"/>
          <a:stretch/>
        </p:blipFill>
        <p:spPr bwMode="auto">
          <a:xfrm>
            <a:off x="4447555" y="2273854"/>
            <a:ext cx="5274295" cy="350217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8FCEB1D-6CD2-475C-8AA9-2DE2C0E94C41}"/>
              </a:ext>
            </a:extLst>
          </p:cNvPr>
          <p:cNvSpPr/>
          <p:nvPr/>
        </p:nvSpPr>
        <p:spPr>
          <a:xfrm>
            <a:off x="286042" y="6429827"/>
            <a:ext cx="8890575" cy="307777"/>
          </a:xfrm>
          <a:prstGeom prst="rect">
            <a:avLst/>
          </a:prstGeom>
        </p:spPr>
        <p:txBody>
          <a:bodyPr wrap="none">
            <a:spAutoFit/>
          </a:bodyPr>
          <a:lstStyle/>
          <a:p>
            <a:r>
              <a:rPr lang="en-GB" sz="1400" i="1" dirty="0"/>
              <a:t>Images: Jalal et al. 2018 – Science; Economist.com sourced from Centres for Disease Control and Prevention</a:t>
            </a:r>
            <a:endParaRPr lang="en-GB" sz="1400" dirty="0"/>
          </a:p>
        </p:txBody>
      </p:sp>
      <p:sp>
        <p:nvSpPr>
          <p:cNvPr id="13" name="Rectangle 12">
            <a:extLst>
              <a:ext uri="{FF2B5EF4-FFF2-40B4-BE49-F238E27FC236}">
                <a16:creationId xmlns:a16="http://schemas.microsoft.com/office/drawing/2014/main" id="{817A05A8-F2CE-4198-8FA2-0F689795B701}"/>
              </a:ext>
            </a:extLst>
          </p:cNvPr>
          <p:cNvSpPr/>
          <p:nvPr/>
        </p:nvSpPr>
        <p:spPr bwMode="ltGray">
          <a:xfrm>
            <a:off x="4388287" y="2222059"/>
            <a:ext cx="2608258" cy="47265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11" name="Footer Placeholder 4">
            <a:extLst>
              <a:ext uri="{FF2B5EF4-FFF2-40B4-BE49-F238E27FC236}">
                <a16:creationId xmlns:a16="http://schemas.microsoft.com/office/drawing/2014/main" id="{2B5E8E96-C3D2-C94B-AAF7-A50C9B431AB7}"/>
              </a:ext>
            </a:extLst>
          </p:cNvPr>
          <p:cNvSpPr>
            <a:spLocks noGrp="1"/>
          </p:cNvSpPr>
          <p:nvPr>
            <p:ph type="ftr" sz="quarter" idx="3"/>
          </p:nvPr>
        </p:nvSpPr>
        <p:spPr>
          <a:xfrm>
            <a:off x="2746478" y="7175961"/>
            <a:ext cx="4589256" cy="215444"/>
          </a:xfrm>
          <a:prstGeom prst="rect">
            <a:avLst/>
          </a:prstGeom>
        </p:spPr>
        <p:txBody>
          <a:bodyPr vert="horz" wrap="square" lIns="0" tIns="0" rIns="0" bIns="0" anchor="b" anchorCtr="0">
            <a:spAutoFit/>
          </a:bodyPr>
          <a:lstStyle>
            <a:lvl1pPr algn="ctr">
              <a:defRPr sz="700">
                <a:solidFill>
                  <a:schemeClr val="tx1"/>
                </a:solidFill>
                <a:latin typeface="Arial" pitchFamily="34" charset="0"/>
                <a:cs typeface="Arial" pitchFamily="34" charset="0"/>
              </a:defRPr>
            </a:lvl1pPr>
          </a:lstStyle>
          <a:p>
            <a:r>
              <a:rPr lang="en-GB" dirty="0"/>
              <a:t>Curbing the Opioid Crisis</a:t>
            </a:r>
          </a:p>
          <a:p>
            <a:r>
              <a:rPr lang="en-GB" dirty="0" err="1"/>
              <a:t>Bobroske</a:t>
            </a:r>
            <a:r>
              <a:rPr lang="en-GB" dirty="0"/>
              <a:t>, Freeman, </a:t>
            </a:r>
            <a:r>
              <a:rPr lang="en-GB" dirty="0" err="1"/>
              <a:t>Scholtes</a:t>
            </a:r>
            <a:r>
              <a:rPr lang="en-GB" dirty="0"/>
              <a:t>, Huan ● POMS-HK 2019</a:t>
            </a:r>
          </a:p>
        </p:txBody>
      </p:sp>
    </p:spTree>
    <p:extLst>
      <p:ext uri="{BB962C8B-B14F-4D97-AF65-F5344CB8AC3E}">
        <p14:creationId xmlns:p14="http://schemas.microsoft.com/office/powerpoint/2010/main" val="18300810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C79018-63B4-4651-AAD1-F61793C3A082}"/>
              </a:ext>
            </a:extLst>
          </p:cNvPr>
          <p:cNvSpPr>
            <a:spLocks noGrp="1"/>
          </p:cNvSpPr>
          <p:nvPr>
            <p:ph type="title"/>
          </p:nvPr>
        </p:nvSpPr>
        <p:spPr/>
        <p:txBody>
          <a:bodyPr>
            <a:normAutofit fontScale="90000"/>
          </a:bodyPr>
          <a:lstStyle/>
          <a:p>
            <a:r>
              <a:rPr lang="en-GB" dirty="0"/>
              <a:t>Many first-time opioid prescriptions are given in the primary care setting for non-malignant pain*</a:t>
            </a:r>
          </a:p>
        </p:txBody>
      </p:sp>
      <p:sp>
        <p:nvSpPr>
          <p:cNvPr id="5" name="Slide Number Placeholder 4">
            <a:extLst>
              <a:ext uri="{FF2B5EF4-FFF2-40B4-BE49-F238E27FC236}">
                <a16:creationId xmlns:a16="http://schemas.microsoft.com/office/drawing/2014/main" id="{6B796EB9-1C82-4FD2-8F3C-956BECD522FB}"/>
              </a:ext>
            </a:extLst>
          </p:cNvPr>
          <p:cNvSpPr>
            <a:spLocks noGrp="1"/>
          </p:cNvSpPr>
          <p:nvPr>
            <p:ph type="sldNum" sz="quarter" idx="17"/>
          </p:nvPr>
        </p:nvSpPr>
        <p:spPr/>
        <p:txBody>
          <a:bodyPr/>
          <a:lstStyle/>
          <a:p>
            <a:fld id="{FEBD7F86-1881-4698-8703-FB80B0800997}" type="slidenum">
              <a:rPr lang="en-GB" smtClean="0"/>
              <a:pPr/>
              <a:t>4</a:t>
            </a:fld>
            <a:endParaRPr lang="en-GB" dirty="0"/>
          </a:p>
        </p:txBody>
      </p:sp>
      <p:sp>
        <p:nvSpPr>
          <p:cNvPr id="6" name="Rectangle 5">
            <a:extLst>
              <a:ext uri="{FF2B5EF4-FFF2-40B4-BE49-F238E27FC236}">
                <a16:creationId xmlns:a16="http://schemas.microsoft.com/office/drawing/2014/main" id="{F53C0CD0-BBCA-4F97-B515-2738E945F33D}"/>
              </a:ext>
            </a:extLst>
          </p:cNvPr>
          <p:cNvSpPr/>
          <p:nvPr/>
        </p:nvSpPr>
        <p:spPr bwMode="ltGray">
          <a:xfrm>
            <a:off x="4997785" y="1797065"/>
            <a:ext cx="1381535" cy="84080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Patient fills index opioid prescription</a:t>
            </a:r>
          </a:p>
        </p:txBody>
      </p:sp>
      <p:sp>
        <p:nvSpPr>
          <p:cNvPr id="9" name="Rectangle 8">
            <a:extLst>
              <a:ext uri="{FF2B5EF4-FFF2-40B4-BE49-F238E27FC236}">
                <a16:creationId xmlns:a16="http://schemas.microsoft.com/office/drawing/2014/main" id="{2768195B-320F-4AFF-89CD-22BDE64365AA}"/>
              </a:ext>
            </a:extLst>
          </p:cNvPr>
          <p:cNvSpPr/>
          <p:nvPr/>
        </p:nvSpPr>
        <p:spPr bwMode="ltGray">
          <a:xfrm>
            <a:off x="3625313" y="4957101"/>
            <a:ext cx="1534102" cy="853979"/>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Appointment with the same doctor</a:t>
            </a:r>
          </a:p>
        </p:txBody>
      </p:sp>
      <p:sp>
        <p:nvSpPr>
          <p:cNvPr id="10" name="Rectangle 9">
            <a:extLst>
              <a:ext uri="{FF2B5EF4-FFF2-40B4-BE49-F238E27FC236}">
                <a16:creationId xmlns:a16="http://schemas.microsoft.com/office/drawing/2014/main" id="{78D7108F-330A-4C15-A37A-9E595F1BF047}"/>
              </a:ext>
            </a:extLst>
          </p:cNvPr>
          <p:cNvSpPr/>
          <p:nvPr/>
        </p:nvSpPr>
        <p:spPr bwMode="ltGray">
          <a:xfrm>
            <a:off x="6336968" y="4957101"/>
            <a:ext cx="1534102" cy="853979"/>
          </a:xfrm>
          <a:prstGeom prst="rect">
            <a:avLst/>
          </a:prstGeom>
          <a:solidFill>
            <a:schemeClr val="accent1"/>
          </a:solidFill>
          <a:ln>
            <a:solidFill>
              <a:schemeClr val="accent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400" dirty="0">
                <a:solidFill>
                  <a:schemeClr val="tx1"/>
                </a:solidFill>
              </a:rPr>
              <a:t>Appointment with a different doctor</a:t>
            </a:r>
          </a:p>
        </p:txBody>
      </p:sp>
      <p:cxnSp>
        <p:nvCxnSpPr>
          <p:cNvPr id="12" name="Straight Arrow Connector 11">
            <a:extLst>
              <a:ext uri="{FF2B5EF4-FFF2-40B4-BE49-F238E27FC236}">
                <a16:creationId xmlns:a16="http://schemas.microsoft.com/office/drawing/2014/main" id="{457C51E6-04AD-4FDD-A242-696940B9976D}"/>
              </a:ext>
            </a:extLst>
          </p:cNvPr>
          <p:cNvCxnSpPr>
            <a:cxnSpLocks/>
            <a:stCxn id="7" idx="3"/>
            <a:endCxn id="6" idx="1"/>
          </p:cNvCxnSpPr>
          <p:nvPr/>
        </p:nvCxnSpPr>
        <p:spPr>
          <a:xfrm flipV="1">
            <a:off x="4392364" y="2217468"/>
            <a:ext cx="605421" cy="4166"/>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D037AE-3800-401F-A38E-152CE4AAAF03}"/>
              </a:ext>
            </a:extLst>
          </p:cNvPr>
          <p:cNvCxnSpPr>
            <a:cxnSpLocks/>
            <a:stCxn id="6" idx="2"/>
            <a:endCxn id="8" idx="0"/>
          </p:cNvCxnSpPr>
          <p:nvPr/>
        </p:nvCxnSpPr>
        <p:spPr>
          <a:xfrm>
            <a:off x="5688553" y="2637870"/>
            <a:ext cx="0" cy="393733"/>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53E5C0A-D621-4C4B-9773-1CE2C3862225}"/>
              </a:ext>
            </a:extLst>
          </p:cNvPr>
          <p:cNvCxnSpPr>
            <a:cxnSpLocks/>
            <a:stCxn id="8" idx="2"/>
            <a:endCxn id="9" idx="0"/>
          </p:cNvCxnSpPr>
          <p:nvPr/>
        </p:nvCxnSpPr>
        <p:spPr>
          <a:xfrm flipH="1">
            <a:off x="4392364" y="4281644"/>
            <a:ext cx="1296189" cy="675457"/>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E0A67C1-0D97-4E4C-B4BF-45FE7F70135A}"/>
              </a:ext>
            </a:extLst>
          </p:cNvPr>
          <p:cNvCxnSpPr>
            <a:cxnSpLocks/>
            <a:stCxn id="8" idx="2"/>
            <a:endCxn id="10" idx="0"/>
          </p:cNvCxnSpPr>
          <p:nvPr/>
        </p:nvCxnSpPr>
        <p:spPr>
          <a:xfrm>
            <a:off x="5688553" y="4281644"/>
            <a:ext cx="1415466" cy="675457"/>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49E8CA5-0582-4057-97D0-AD2B53259738}"/>
              </a:ext>
            </a:extLst>
          </p:cNvPr>
          <p:cNvSpPr/>
          <p:nvPr/>
        </p:nvSpPr>
        <p:spPr bwMode="ltGray">
          <a:xfrm>
            <a:off x="439096" y="1801231"/>
            <a:ext cx="1381535" cy="84080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Opioid-naïve period (6+ months)</a:t>
            </a:r>
          </a:p>
        </p:txBody>
      </p:sp>
      <p:cxnSp>
        <p:nvCxnSpPr>
          <p:cNvPr id="24" name="Straight Arrow Connector 23">
            <a:extLst>
              <a:ext uri="{FF2B5EF4-FFF2-40B4-BE49-F238E27FC236}">
                <a16:creationId xmlns:a16="http://schemas.microsoft.com/office/drawing/2014/main" id="{69AB352E-1164-461F-96F0-E7153C7DF42F}"/>
              </a:ext>
            </a:extLst>
          </p:cNvPr>
          <p:cNvCxnSpPr>
            <a:cxnSpLocks/>
            <a:stCxn id="23" idx="3"/>
            <a:endCxn id="7" idx="1"/>
          </p:cNvCxnSpPr>
          <p:nvPr/>
        </p:nvCxnSpPr>
        <p:spPr>
          <a:xfrm>
            <a:off x="1820631" y="2221634"/>
            <a:ext cx="605421" cy="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FDCF34A-12CE-4725-8E57-C3C75DD9FC07}"/>
              </a:ext>
            </a:extLst>
          </p:cNvPr>
          <p:cNvCxnSpPr>
            <a:cxnSpLocks/>
            <a:endCxn id="23" idx="2"/>
          </p:cNvCxnSpPr>
          <p:nvPr/>
        </p:nvCxnSpPr>
        <p:spPr>
          <a:xfrm flipV="1">
            <a:off x="1129864" y="2642036"/>
            <a:ext cx="0" cy="548692"/>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66F36AA-A85C-495E-8A39-82D2974DC0B0}"/>
              </a:ext>
            </a:extLst>
          </p:cNvPr>
          <p:cNvCxnSpPr>
            <a:cxnSpLocks/>
          </p:cNvCxnSpPr>
          <p:nvPr/>
        </p:nvCxnSpPr>
        <p:spPr>
          <a:xfrm>
            <a:off x="1109664" y="3190728"/>
            <a:ext cx="2313833"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3B1355B-9755-4409-B8B2-CE463D09974A}"/>
              </a:ext>
            </a:extLst>
          </p:cNvPr>
          <p:cNvCxnSpPr>
            <a:cxnSpLocks/>
            <a:endCxn id="7" idx="2"/>
          </p:cNvCxnSpPr>
          <p:nvPr/>
        </p:nvCxnSpPr>
        <p:spPr>
          <a:xfrm flipV="1">
            <a:off x="3409208" y="2846654"/>
            <a:ext cx="0" cy="348199"/>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2426052" y="1596613"/>
            <a:ext cx="1966312" cy="1250041"/>
            <a:chOff x="1956083" y="1624582"/>
            <a:chExt cx="1966312" cy="1250041"/>
          </a:xfrm>
        </p:grpSpPr>
        <p:sp>
          <p:nvSpPr>
            <p:cNvPr id="7" name="Flowchart: Decision 6">
              <a:extLst>
                <a:ext uri="{FF2B5EF4-FFF2-40B4-BE49-F238E27FC236}">
                  <a16:creationId xmlns:a16="http://schemas.microsoft.com/office/drawing/2014/main" id="{3FB89BB2-F34B-43A3-B28B-FE3F25AB6C69}"/>
                </a:ext>
              </a:extLst>
            </p:cNvPr>
            <p:cNvSpPr/>
            <p:nvPr/>
          </p:nvSpPr>
          <p:spPr bwMode="ltGray">
            <a:xfrm>
              <a:off x="1956083" y="1624582"/>
              <a:ext cx="1966312" cy="1250041"/>
            </a:xfrm>
            <a:prstGeom prst="flowChartDecision">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50" name="Rectangle 49">
              <a:extLst>
                <a:ext uri="{FF2B5EF4-FFF2-40B4-BE49-F238E27FC236}">
                  <a16:creationId xmlns:a16="http://schemas.microsoft.com/office/drawing/2014/main" id="{00E1DCD6-41A1-4250-8D72-F834E7EE5E21}"/>
                </a:ext>
              </a:extLst>
            </p:cNvPr>
            <p:cNvSpPr/>
            <p:nvPr/>
          </p:nvSpPr>
          <p:spPr>
            <a:xfrm>
              <a:off x="2265266" y="1771534"/>
              <a:ext cx="1352051" cy="954107"/>
            </a:xfrm>
            <a:prstGeom prst="rect">
              <a:avLst/>
            </a:prstGeom>
          </p:spPr>
          <p:txBody>
            <a:bodyPr wrap="square">
              <a:spAutoFit/>
            </a:bodyPr>
            <a:lstStyle/>
            <a:p>
              <a:pPr algn="ctr"/>
              <a:r>
                <a:rPr lang="en-GB" sz="1400" dirty="0">
                  <a:solidFill>
                    <a:schemeClr val="bg1"/>
                  </a:solidFill>
                </a:rPr>
                <a:t>Doctor </a:t>
              </a:r>
            </a:p>
            <a:p>
              <a:pPr algn="ctr"/>
              <a:r>
                <a:rPr lang="en-GB" sz="1400" dirty="0">
                  <a:solidFill>
                    <a:schemeClr val="bg1"/>
                  </a:solidFill>
                </a:rPr>
                <a:t>chooses treatment </a:t>
              </a:r>
            </a:p>
            <a:p>
              <a:pPr algn="ctr"/>
              <a:r>
                <a:rPr lang="en-GB" sz="1400" dirty="0">
                  <a:solidFill>
                    <a:schemeClr val="bg1"/>
                  </a:solidFill>
                </a:rPr>
                <a:t>plan</a:t>
              </a:r>
            </a:p>
          </p:txBody>
        </p:sp>
      </p:grpSp>
      <p:grpSp>
        <p:nvGrpSpPr>
          <p:cNvPr id="21" name="Group 20"/>
          <p:cNvGrpSpPr/>
          <p:nvPr/>
        </p:nvGrpSpPr>
        <p:grpSpPr>
          <a:xfrm>
            <a:off x="4705397" y="3031603"/>
            <a:ext cx="1966312" cy="1250041"/>
            <a:chOff x="5384587" y="3495249"/>
            <a:chExt cx="1604110" cy="1079177"/>
          </a:xfrm>
        </p:grpSpPr>
        <p:sp>
          <p:nvSpPr>
            <p:cNvPr id="8" name="Flowchart: Decision 7">
              <a:extLst>
                <a:ext uri="{FF2B5EF4-FFF2-40B4-BE49-F238E27FC236}">
                  <a16:creationId xmlns:a16="http://schemas.microsoft.com/office/drawing/2014/main" id="{1F04E953-D1EF-41E6-B304-D6A681AC70D4}"/>
                </a:ext>
              </a:extLst>
            </p:cNvPr>
            <p:cNvSpPr/>
            <p:nvPr/>
          </p:nvSpPr>
          <p:spPr bwMode="ltGray">
            <a:xfrm>
              <a:off x="5384587" y="3495249"/>
              <a:ext cx="1604110" cy="1079177"/>
            </a:xfrm>
            <a:prstGeom prst="flowChartDecision">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68" name="Rectangle 67">
              <a:extLst>
                <a:ext uri="{FF2B5EF4-FFF2-40B4-BE49-F238E27FC236}">
                  <a16:creationId xmlns:a16="http://schemas.microsoft.com/office/drawing/2014/main" id="{F11B0C8C-1AF9-4CE4-88AF-8603D9BB8BBE}"/>
                </a:ext>
              </a:extLst>
            </p:cNvPr>
            <p:cNvSpPr/>
            <p:nvPr/>
          </p:nvSpPr>
          <p:spPr>
            <a:xfrm>
              <a:off x="5629787" y="3622481"/>
              <a:ext cx="1102998" cy="823693"/>
            </a:xfrm>
            <a:prstGeom prst="rect">
              <a:avLst/>
            </a:prstGeom>
          </p:spPr>
          <p:txBody>
            <a:bodyPr wrap="square">
              <a:spAutoFit/>
            </a:bodyPr>
            <a:lstStyle/>
            <a:p>
              <a:pPr algn="ctr"/>
              <a:r>
                <a:rPr lang="en-GB" sz="1400" dirty="0">
                  <a:solidFill>
                    <a:schemeClr val="bg1"/>
                  </a:solidFill>
                </a:rPr>
                <a:t>Patient </a:t>
              </a:r>
            </a:p>
            <a:p>
              <a:pPr algn="ctr"/>
              <a:r>
                <a:rPr lang="en-GB" sz="1400" dirty="0">
                  <a:solidFill>
                    <a:schemeClr val="bg1"/>
                  </a:solidFill>
                </a:rPr>
                <a:t>comes for a follow-up </a:t>
              </a:r>
            </a:p>
            <a:p>
              <a:pPr algn="ctr"/>
              <a:r>
                <a:rPr lang="en-GB" sz="1400" dirty="0" err="1">
                  <a:solidFill>
                    <a:schemeClr val="bg1"/>
                  </a:solidFill>
                </a:rPr>
                <a:t>appt</a:t>
              </a:r>
              <a:endParaRPr lang="en-GB" sz="1400" dirty="0">
                <a:latin typeface="Georgia" pitchFamily="18" charset="0"/>
              </a:endParaRPr>
            </a:p>
          </p:txBody>
        </p:sp>
      </p:grpSp>
      <p:sp>
        <p:nvSpPr>
          <p:cNvPr id="71" name="Rectangle 70">
            <a:extLst>
              <a:ext uri="{FF2B5EF4-FFF2-40B4-BE49-F238E27FC236}">
                <a16:creationId xmlns:a16="http://schemas.microsoft.com/office/drawing/2014/main" id="{FF32771F-5C6B-46FD-ACC4-7369363A1913}"/>
              </a:ext>
            </a:extLst>
          </p:cNvPr>
          <p:cNvSpPr/>
          <p:nvPr/>
        </p:nvSpPr>
        <p:spPr bwMode="ltGray">
          <a:xfrm>
            <a:off x="3625314" y="6462945"/>
            <a:ext cx="4074558" cy="303498"/>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400" dirty="0">
                <a:solidFill>
                  <a:schemeClr val="bg1"/>
                </a:solidFill>
              </a:rPr>
              <a:t>Long-term active opioid use? </a:t>
            </a:r>
          </a:p>
        </p:txBody>
      </p:sp>
      <p:cxnSp>
        <p:nvCxnSpPr>
          <p:cNvPr id="72" name="Straight Arrow Connector 71">
            <a:extLst>
              <a:ext uri="{FF2B5EF4-FFF2-40B4-BE49-F238E27FC236}">
                <a16:creationId xmlns:a16="http://schemas.microsoft.com/office/drawing/2014/main" id="{261B5B97-21AE-4188-B2AB-4B720CC69183}"/>
              </a:ext>
            </a:extLst>
          </p:cNvPr>
          <p:cNvCxnSpPr>
            <a:cxnSpLocks/>
            <a:stCxn id="9" idx="2"/>
          </p:cNvCxnSpPr>
          <p:nvPr/>
        </p:nvCxnSpPr>
        <p:spPr>
          <a:xfrm>
            <a:off x="4392364" y="5811080"/>
            <a:ext cx="0" cy="651864"/>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6388FDC-0188-45EA-9842-3D27C252A83A}"/>
              </a:ext>
            </a:extLst>
          </p:cNvPr>
          <p:cNvCxnSpPr>
            <a:cxnSpLocks/>
            <a:stCxn id="10" idx="2"/>
          </p:cNvCxnSpPr>
          <p:nvPr/>
        </p:nvCxnSpPr>
        <p:spPr>
          <a:xfrm>
            <a:off x="7104019" y="5811080"/>
            <a:ext cx="0" cy="651864"/>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6932821" y="3502734"/>
            <a:ext cx="1863707" cy="307777"/>
          </a:xfrm>
          <a:prstGeom prst="rect">
            <a:avLst/>
          </a:prstGeom>
        </p:spPr>
        <p:txBody>
          <a:bodyPr wrap="square">
            <a:spAutoFit/>
          </a:bodyPr>
          <a:lstStyle/>
          <a:p>
            <a:r>
              <a:rPr lang="en-GB" sz="1400" dirty="0"/>
              <a:t>11,600 patients</a:t>
            </a:r>
          </a:p>
        </p:txBody>
      </p:sp>
      <p:sp>
        <p:nvSpPr>
          <p:cNvPr id="70" name="Rectangle 69"/>
          <p:cNvSpPr/>
          <p:nvPr/>
        </p:nvSpPr>
        <p:spPr>
          <a:xfrm>
            <a:off x="6932820" y="2110762"/>
            <a:ext cx="1863708" cy="307777"/>
          </a:xfrm>
          <a:prstGeom prst="rect">
            <a:avLst/>
          </a:prstGeom>
        </p:spPr>
        <p:txBody>
          <a:bodyPr wrap="square">
            <a:spAutoFit/>
          </a:bodyPr>
          <a:lstStyle/>
          <a:p>
            <a:r>
              <a:rPr lang="en-GB" sz="1400" dirty="0"/>
              <a:t>54,000 patients</a:t>
            </a:r>
          </a:p>
        </p:txBody>
      </p:sp>
      <p:sp>
        <p:nvSpPr>
          <p:cNvPr id="73" name="Rectangle 72"/>
          <p:cNvSpPr/>
          <p:nvPr/>
        </p:nvSpPr>
        <p:spPr>
          <a:xfrm>
            <a:off x="4356507" y="4305314"/>
            <a:ext cx="815396" cy="307777"/>
          </a:xfrm>
          <a:prstGeom prst="rect">
            <a:avLst/>
          </a:prstGeom>
        </p:spPr>
        <p:txBody>
          <a:bodyPr wrap="square">
            <a:spAutoFit/>
          </a:bodyPr>
          <a:lstStyle/>
          <a:p>
            <a:pPr algn="ctr"/>
            <a:r>
              <a:rPr lang="en-GB" sz="1400" dirty="0"/>
              <a:t>71.1%</a:t>
            </a:r>
          </a:p>
        </p:txBody>
      </p:sp>
      <p:sp>
        <p:nvSpPr>
          <p:cNvPr id="75" name="Rectangle 74"/>
          <p:cNvSpPr/>
          <p:nvPr/>
        </p:nvSpPr>
        <p:spPr>
          <a:xfrm>
            <a:off x="6344681" y="4305236"/>
            <a:ext cx="815396" cy="307777"/>
          </a:xfrm>
          <a:prstGeom prst="rect">
            <a:avLst/>
          </a:prstGeom>
        </p:spPr>
        <p:txBody>
          <a:bodyPr wrap="square">
            <a:spAutoFit/>
          </a:bodyPr>
          <a:lstStyle/>
          <a:p>
            <a:pPr algn="ctr"/>
            <a:r>
              <a:rPr lang="en-GB" sz="1400" dirty="0"/>
              <a:t>28.9%</a:t>
            </a:r>
          </a:p>
        </p:txBody>
      </p:sp>
      <p:sp>
        <p:nvSpPr>
          <p:cNvPr id="76" name="Rectangle 75"/>
          <p:cNvSpPr/>
          <p:nvPr/>
        </p:nvSpPr>
        <p:spPr>
          <a:xfrm>
            <a:off x="8041481" y="6214396"/>
            <a:ext cx="1414741" cy="954107"/>
          </a:xfrm>
          <a:prstGeom prst="rect">
            <a:avLst/>
          </a:prstGeom>
        </p:spPr>
        <p:txBody>
          <a:bodyPr wrap="square">
            <a:spAutoFit/>
          </a:bodyPr>
          <a:lstStyle/>
          <a:p>
            <a:pPr algn="ctr"/>
            <a:r>
              <a:rPr lang="en-GB" sz="1400" dirty="0"/>
              <a:t>9.1% </a:t>
            </a:r>
          </a:p>
          <a:p>
            <a:pPr algn="ctr"/>
            <a:r>
              <a:rPr lang="en-GB" sz="1400" dirty="0"/>
              <a:t>(≥20 MME/day after 6 months)</a:t>
            </a:r>
          </a:p>
          <a:p>
            <a:pPr algn="ctr"/>
            <a:endParaRPr lang="en-GB" sz="1400" dirty="0"/>
          </a:p>
        </p:txBody>
      </p:sp>
      <p:sp>
        <p:nvSpPr>
          <p:cNvPr id="77" name="Rectangle 76"/>
          <p:cNvSpPr/>
          <p:nvPr/>
        </p:nvSpPr>
        <p:spPr>
          <a:xfrm>
            <a:off x="249381" y="6104180"/>
            <a:ext cx="3375932" cy="369332"/>
          </a:xfrm>
          <a:prstGeom prst="rect">
            <a:avLst/>
          </a:prstGeom>
        </p:spPr>
        <p:txBody>
          <a:bodyPr wrap="square">
            <a:spAutoFit/>
          </a:bodyPr>
          <a:lstStyle/>
          <a:p>
            <a:r>
              <a:rPr lang="en-GB" sz="1800" i="1" dirty="0"/>
              <a:t>*Grosser, et al. 2017 (Science)</a:t>
            </a:r>
          </a:p>
        </p:txBody>
      </p:sp>
      <p:sp>
        <p:nvSpPr>
          <p:cNvPr id="78" name="Arc 77"/>
          <p:cNvSpPr/>
          <p:nvPr/>
        </p:nvSpPr>
        <p:spPr>
          <a:xfrm>
            <a:off x="7394325" y="3557862"/>
            <a:ext cx="1416905" cy="1758493"/>
          </a:xfrm>
          <a:prstGeom prst="arc">
            <a:avLst>
              <a:gd name="adj1" fmla="val 17516953"/>
              <a:gd name="adj2" fmla="val 4031043"/>
            </a:avLst>
          </a:prstGeom>
          <a:ln w="5715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9" name="Rectangle 78"/>
          <p:cNvSpPr/>
          <p:nvPr/>
        </p:nvSpPr>
        <p:spPr>
          <a:xfrm>
            <a:off x="8428056" y="4028865"/>
            <a:ext cx="1222204" cy="523220"/>
          </a:xfrm>
          <a:prstGeom prst="rect">
            <a:avLst/>
          </a:prstGeom>
          <a:solidFill>
            <a:schemeClr val="accent4"/>
          </a:solidFill>
          <a:ln>
            <a:solidFill>
              <a:schemeClr val="accent4"/>
            </a:solidFill>
          </a:ln>
        </p:spPr>
        <p:txBody>
          <a:bodyPr wrap="square">
            <a:spAutoFit/>
          </a:bodyPr>
          <a:lstStyle/>
          <a:p>
            <a:pPr algn="ctr"/>
            <a:r>
              <a:rPr lang="en-GB" sz="1400" dirty="0">
                <a:solidFill>
                  <a:schemeClr val="tx1"/>
                </a:solidFill>
              </a:rPr>
              <a:t>Scheduling process</a:t>
            </a:r>
          </a:p>
        </p:txBody>
      </p:sp>
      <p:sp>
        <p:nvSpPr>
          <p:cNvPr id="34" name="Footer Placeholder 4">
            <a:extLst>
              <a:ext uri="{FF2B5EF4-FFF2-40B4-BE49-F238E27FC236}">
                <a16:creationId xmlns:a16="http://schemas.microsoft.com/office/drawing/2014/main" id="{D481B110-61BD-A041-9743-2AA4959415CA}"/>
              </a:ext>
            </a:extLst>
          </p:cNvPr>
          <p:cNvSpPr>
            <a:spLocks noGrp="1"/>
          </p:cNvSpPr>
          <p:nvPr>
            <p:ph type="ftr" sz="quarter" idx="3"/>
          </p:nvPr>
        </p:nvSpPr>
        <p:spPr>
          <a:xfrm>
            <a:off x="2746478" y="7175961"/>
            <a:ext cx="4589256" cy="215444"/>
          </a:xfrm>
          <a:prstGeom prst="rect">
            <a:avLst/>
          </a:prstGeom>
        </p:spPr>
        <p:txBody>
          <a:bodyPr vert="horz" wrap="square" lIns="0" tIns="0" rIns="0" bIns="0" anchor="b" anchorCtr="0">
            <a:spAutoFit/>
          </a:bodyPr>
          <a:lstStyle>
            <a:lvl1pPr algn="ctr">
              <a:defRPr sz="700">
                <a:solidFill>
                  <a:schemeClr val="tx1"/>
                </a:solidFill>
                <a:latin typeface="Arial" pitchFamily="34" charset="0"/>
                <a:cs typeface="Arial" pitchFamily="34" charset="0"/>
              </a:defRPr>
            </a:lvl1pPr>
          </a:lstStyle>
          <a:p>
            <a:r>
              <a:rPr lang="en-GB" dirty="0"/>
              <a:t>Curbing the Opioid Crisis</a:t>
            </a:r>
          </a:p>
          <a:p>
            <a:r>
              <a:rPr lang="en-GB" dirty="0" err="1"/>
              <a:t>Bobroske</a:t>
            </a:r>
            <a:r>
              <a:rPr lang="en-GB" dirty="0"/>
              <a:t>, Freeman, </a:t>
            </a:r>
            <a:r>
              <a:rPr lang="en-GB" dirty="0" err="1"/>
              <a:t>Scholtes</a:t>
            </a:r>
            <a:r>
              <a:rPr lang="en-GB" dirty="0"/>
              <a:t>, Huan ● POMS-HK 2019</a:t>
            </a:r>
          </a:p>
        </p:txBody>
      </p:sp>
    </p:spTree>
    <p:extLst>
      <p:ext uri="{BB962C8B-B14F-4D97-AF65-F5344CB8AC3E}">
        <p14:creationId xmlns:p14="http://schemas.microsoft.com/office/powerpoint/2010/main" val="35603287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71" grpId="0" animBg="1"/>
      <p:bldP spid="45" grpId="0"/>
      <p:bldP spid="70" grpId="0"/>
      <p:bldP spid="73" grpId="0"/>
      <p:bldP spid="75" grpId="0"/>
      <p:bldP spid="76" grpId="0"/>
      <p:bldP spid="78" grpId="0" animBg="1"/>
      <p:bldP spid="7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7"/>
          </p:nvPr>
        </p:nvSpPr>
        <p:spPr/>
        <p:txBody>
          <a:bodyPr/>
          <a:lstStyle/>
          <a:p>
            <a:fld id="{FEBD7F86-1881-4698-8703-FB80B0800997}" type="slidenum">
              <a:rPr lang="en-GB" smtClean="0"/>
              <a:pPr/>
              <a:t>5</a:t>
            </a:fld>
            <a:endParaRPr lang="en-GB" dirty="0"/>
          </a:p>
        </p:txBody>
      </p:sp>
      <p:sp>
        <p:nvSpPr>
          <p:cNvPr id="6" name="Title 5"/>
          <p:cNvSpPr>
            <a:spLocks noGrp="1"/>
          </p:cNvSpPr>
          <p:nvPr>
            <p:ph type="title"/>
          </p:nvPr>
        </p:nvSpPr>
        <p:spPr/>
        <p:txBody>
          <a:bodyPr>
            <a:normAutofit fontScale="90000"/>
          </a:bodyPr>
          <a:lstStyle/>
          <a:p>
            <a:r>
              <a:rPr lang="en-GB" dirty="0"/>
              <a:t>How might the follow-up appointment impact a patient’s </a:t>
            </a:r>
            <a:br>
              <a:rPr lang="en-GB" dirty="0"/>
            </a:br>
            <a:r>
              <a:rPr lang="en-GB" dirty="0"/>
              <a:t>long-term opioid use?</a:t>
            </a:r>
          </a:p>
        </p:txBody>
      </p:sp>
      <p:graphicFrame>
        <p:nvGraphicFramePr>
          <p:cNvPr id="13" name="Table 12">
            <a:extLst>
              <a:ext uri="{FF2B5EF4-FFF2-40B4-BE49-F238E27FC236}">
                <a16:creationId xmlns:a16="http://schemas.microsoft.com/office/drawing/2014/main" id="{2591020E-95A3-4719-AFBE-B2C0C7810E39}"/>
              </a:ext>
            </a:extLst>
          </p:cNvPr>
          <p:cNvGraphicFramePr>
            <a:graphicFrameLocks noGrp="1"/>
          </p:cNvGraphicFramePr>
          <p:nvPr>
            <p:extLst>
              <p:ext uri="{D42A27DB-BD31-4B8C-83A1-F6EECF244321}">
                <p14:modId xmlns:p14="http://schemas.microsoft.com/office/powerpoint/2010/main" val="1870984348"/>
              </p:ext>
            </p:extLst>
          </p:nvPr>
        </p:nvGraphicFramePr>
        <p:xfrm>
          <a:off x="614630" y="1799219"/>
          <a:ext cx="8689389" cy="4442545"/>
        </p:xfrm>
        <a:graphic>
          <a:graphicData uri="http://schemas.openxmlformats.org/drawingml/2006/table">
            <a:tbl>
              <a:tblPr firstRow="1" bandRow="1">
                <a:tableStyleId>{5C22544A-7EE6-4342-B048-85BDC9FD1C3A}</a:tableStyleId>
              </a:tblPr>
              <a:tblGrid>
                <a:gridCol w="1808530">
                  <a:extLst>
                    <a:ext uri="{9D8B030D-6E8A-4147-A177-3AD203B41FA5}">
                      <a16:colId xmlns:a16="http://schemas.microsoft.com/office/drawing/2014/main" val="2415260123"/>
                    </a:ext>
                  </a:extLst>
                </a:gridCol>
                <a:gridCol w="3352800">
                  <a:extLst>
                    <a:ext uri="{9D8B030D-6E8A-4147-A177-3AD203B41FA5}">
                      <a16:colId xmlns:a16="http://schemas.microsoft.com/office/drawing/2014/main" val="1953545959"/>
                    </a:ext>
                  </a:extLst>
                </a:gridCol>
                <a:gridCol w="3528059">
                  <a:extLst>
                    <a:ext uri="{9D8B030D-6E8A-4147-A177-3AD203B41FA5}">
                      <a16:colId xmlns:a16="http://schemas.microsoft.com/office/drawing/2014/main" val="2225765052"/>
                    </a:ext>
                  </a:extLst>
                </a:gridCol>
              </a:tblGrid>
              <a:tr h="524881">
                <a:tc>
                  <a:txBody>
                    <a:bodyPr/>
                    <a:lstStyle/>
                    <a:p>
                      <a:endParaRPr lang="en-GB" sz="1800"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800" dirty="0">
                          <a:solidFill>
                            <a:schemeClr val="tx1"/>
                          </a:solidFill>
                        </a:rPr>
                        <a:t>Continuity of Care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GB" sz="1800" dirty="0">
                          <a:solidFill>
                            <a:schemeClr val="tx1"/>
                          </a:solidFill>
                        </a:rPr>
                        <a:t>Second Opinion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36057334"/>
                  </a:ext>
                </a:extLst>
              </a:tr>
              <a:tr h="909648">
                <a:tc>
                  <a:txBody>
                    <a:bodyPr/>
                    <a:lstStyle/>
                    <a:p>
                      <a:r>
                        <a:rPr lang="en-GB" sz="1800" b="1" dirty="0"/>
                        <a:t>Definition</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l"/>
                      <a:r>
                        <a:rPr lang="en-GB" sz="1800" dirty="0">
                          <a:solidFill>
                            <a:schemeClr val="tx1"/>
                          </a:solidFill>
                        </a:rPr>
                        <a:t>The </a:t>
                      </a:r>
                      <a:r>
                        <a:rPr lang="en-GB" sz="1800" b="1" dirty="0">
                          <a:solidFill>
                            <a:schemeClr val="tx1"/>
                          </a:solidFill>
                        </a:rPr>
                        <a:t>same</a:t>
                      </a:r>
                      <a:r>
                        <a:rPr lang="en-GB" sz="1800" dirty="0">
                          <a:solidFill>
                            <a:schemeClr val="tx1"/>
                          </a:solidFill>
                        </a:rPr>
                        <a:t> general care provider will diagnose, treat, and oversee the complete care of a patient. </a:t>
                      </a:r>
                    </a:p>
                  </a:txBody>
                  <a:tcPr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60435" rtl="0" eaLnBrk="1" fontAlgn="auto" latinLnBrk="0" hangingPunct="1">
                        <a:lnSpc>
                          <a:spcPct val="100000"/>
                        </a:lnSpc>
                        <a:spcBef>
                          <a:spcPts val="0"/>
                        </a:spcBef>
                        <a:spcAft>
                          <a:spcPts val="0"/>
                        </a:spcAft>
                        <a:buClrTx/>
                        <a:buSzTx/>
                        <a:buFontTx/>
                        <a:buNone/>
                        <a:tabLst/>
                        <a:defRPr/>
                      </a:pPr>
                      <a:r>
                        <a:rPr lang="en-GB" sz="1800" dirty="0">
                          <a:solidFill>
                            <a:schemeClr val="tx1"/>
                          </a:solidFill>
                        </a:rPr>
                        <a:t>After the primary treatment, the patient is referred to or seeks care from a </a:t>
                      </a:r>
                      <a:r>
                        <a:rPr lang="en-GB" sz="1800" b="1" dirty="0">
                          <a:solidFill>
                            <a:schemeClr val="tx1"/>
                          </a:solidFill>
                        </a:rPr>
                        <a:t>different</a:t>
                      </a:r>
                      <a:r>
                        <a:rPr lang="en-GB" sz="1800" dirty="0">
                          <a:solidFill>
                            <a:schemeClr val="tx1"/>
                          </a:solidFill>
                        </a:rPr>
                        <a:t> doctor.</a:t>
                      </a:r>
                    </a:p>
                  </a:txBody>
                  <a:tcPr anchor="ctr">
                    <a:lnL w="12700" cap="flat" cmpd="sng" algn="ctr">
                      <a:solidFill>
                        <a:schemeClr val="bg1">
                          <a:lumMod val="65000"/>
                        </a:schemeClr>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19818791"/>
                  </a:ext>
                </a:extLst>
              </a:tr>
              <a:tr h="909648">
                <a:tc>
                  <a:txBody>
                    <a:bodyPr/>
                    <a:lstStyle/>
                    <a:p>
                      <a:r>
                        <a:rPr lang="en-GB" sz="1800" b="1" dirty="0"/>
                        <a:t>Information</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GB" sz="1800" dirty="0"/>
                        <a:t>Tacit</a:t>
                      </a:r>
                    </a:p>
                  </a:txBody>
                  <a:tcPr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GB" sz="1800" dirty="0"/>
                        <a:t>External</a:t>
                      </a:r>
                    </a:p>
                  </a:txBody>
                  <a:tcPr anchor="ctr">
                    <a:lnL w="12700" cap="flat" cmpd="sng" algn="ctr">
                      <a:solidFill>
                        <a:schemeClr val="bg1">
                          <a:lumMod val="65000"/>
                        </a:schemeClr>
                      </a:solidFill>
                      <a:prstDash val="solid"/>
                      <a:round/>
                      <a:headEnd type="none" w="med" len="med"/>
                      <a:tailEnd type="none" w="med" len="med"/>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08900184"/>
                  </a:ext>
                </a:extLst>
              </a:tr>
              <a:tr h="909648">
                <a:tc>
                  <a:txBody>
                    <a:bodyPr/>
                    <a:lstStyle/>
                    <a:p>
                      <a:r>
                        <a:rPr lang="en-GB" sz="1800" b="1" dirty="0"/>
                        <a:t>Accountability</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GB" sz="1800" dirty="0"/>
                        <a:t>Long-term (episode or </a:t>
                      </a:r>
                    </a:p>
                    <a:p>
                      <a:pPr algn="l"/>
                      <a:r>
                        <a:rPr lang="en-GB" sz="1800" dirty="0"/>
                        <a:t>patient-level)</a:t>
                      </a:r>
                    </a:p>
                  </a:txBody>
                  <a:tcPr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GB" sz="1800" dirty="0"/>
                        <a:t>Short-term (appointment)</a:t>
                      </a:r>
                    </a:p>
                  </a:txBody>
                  <a:tcPr anchor="ctr">
                    <a:lnL w="12700" cap="flat" cmpd="sng" algn="ctr">
                      <a:solidFill>
                        <a:schemeClr val="bg1">
                          <a:lumMod val="65000"/>
                        </a:schemeClr>
                      </a:solidFill>
                      <a:prstDash val="solid"/>
                      <a:round/>
                      <a:headEnd type="none" w="med" len="med"/>
                      <a:tailEnd type="none" w="med" len="med"/>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0050657"/>
                  </a:ext>
                </a:extLst>
              </a:tr>
              <a:tr h="909648">
                <a:tc>
                  <a:txBody>
                    <a:bodyPr/>
                    <a:lstStyle/>
                    <a:p>
                      <a:r>
                        <a:rPr lang="en-GB" sz="1800" b="1" dirty="0"/>
                        <a:t>Behaviour</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l"/>
                      <a:r>
                        <a:rPr lang="en-GB" sz="1800" dirty="0"/>
                        <a:t>Anchoring</a:t>
                      </a:r>
                    </a:p>
                  </a:txBody>
                  <a:tcPr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l"/>
                      <a:endParaRPr lang="en-GB" sz="1800" dirty="0"/>
                    </a:p>
                  </a:txBody>
                  <a:tcPr anchor="ctr">
                    <a:lnL w="12700" cap="flat" cmpd="sng" algn="ctr">
                      <a:solidFill>
                        <a:schemeClr val="bg1">
                          <a:lumMod val="65000"/>
                        </a:schemeClr>
                      </a:solidFill>
                      <a:prstDash val="solid"/>
                      <a:round/>
                      <a:headEnd type="none" w="med" len="med"/>
                      <a:tailEnd type="none" w="med" len="med"/>
                    </a:lnL>
                    <a:lnR w="12700" cmpd="sng">
                      <a:noFill/>
                    </a:lnR>
                    <a:lnT w="12700" cap="flat" cmpd="sng" algn="ctr">
                      <a:solidFill>
                        <a:schemeClr val="bg1">
                          <a:lumMod val="6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85250474"/>
                  </a:ext>
                </a:extLst>
              </a:tr>
            </a:tbl>
          </a:graphicData>
        </a:graphic>
      </p:graphicFrame>
      <p:sp>
        <p:nvSpPr>
          <p:cNvPr id="14" name="Arrow: Down 13">
            <a:extLst>
              <a:ext uri="{FF2B5EF4-FFF2-40B4-BE49-F238E27FC236}">
                <a16:creationId xmlns:a16="http://schemas.microsoft.com/office/drawing/2014/main" id="{5E559734-6207-47BF-93B5-7E0C0FAEFCC3}"/>
              </a:ext>
            </a:extLst>
          </p:cNvPr>
          <p:cNvSpPr/>
          <p:nvPr/>
        </p:nvSpPr>
        <p:spPr bwMode="ltGray">
          <a:xfrm>
            <a:off x="4959324" y="3680460"/>
            <a:ext cx="618516" cy="617220"/>
          </a:xfrm>
          <a:prstGeom prst="downArrow">
            <a:avLst/>
          </a:prstGeom>
          <a:solidFill>
            <a:schemeClr val="accent4"/>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17" name="Arrow: Down 16">
            <a:extLst>
              <a:ext uri="{FF2B5EF4-FFF2-40B4-BE49-F238E27FC236}">
                <a16:creationId xmlns:a16="http://schemas.microsoft.com/office/drawing/2014/main" id="{28BA149E-282F-4186-832D-07D5A67226D0}"/>
              </a:ext>
            </a:extLst>
          </p:cNvPr>
          <p:cNvSpPr/>
          <p:nvPr/>
        </p:nvSpPr>
        <p:spPr bwMode="ltGray">
          <a:xfrm>
            <a:off x="8572407" y="3711881"/>
            <a:ext cx="618516" cy="617220"/>
          </a:xfrm>
          <a:prstGeom prst="downArrow">
            <a:avLst/>
          </a:prstGeom>
          <a:solidFill>
            <a:schemeClr val="accent4"/>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18" name="Arrow: Down 17">
            <a:extLst>
              <a:ext uri="{FF2B5EF4-FFF2-40B4-BE49-F238E27FC236}">
                <a16:creationId xmlns:a16="http://schemas.microsoft.com/office/drawing/2014/main" id="{B3BCB7D7-6D07-4D7B-8DEF-4D6508823728}"/>
              </a:ext>
            </a:extLst>
          </p:cNvPr>
          <p:cNvSpPr/>
          <p:nvPr/>
        </p:nvSpPr>
        <p:spPr bwMode="ltGray">
          <a:xfrm>
            <a:off x="4965693" y="4553338"/>
            <a:ext cx="618516" cy="617220"/>
          </a:xfrm>
          <a:prstGeom prst="downArrow">
            <a:avLst/>
          </a:prstGeom>
          <a:solidFill>
            <a:schemeClr val="accent4"/>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19" name="Arrow: Down 18">
            <a:extLst>
              <a:ext uri="{FF2B5EF4-FFF2-40B4-BE49-F238E27FC236}">
                <a16:creationId xmlns:a16="http://schemas.microsoft.com/office/drawing/2014/main" id="{BAF8AF72-0413-4387-B487-9257EBBC9E3D}"/>
              </a:ext>
            </a:extLst>
          </p:cNvPr>
          <p:cNvSpPr/>
          <p:nvPr/>
        </p:nvSpPr>
        <p:spPr bwMode="ltGray">
          <a:xfrm rot="10800000">
            <a:off x="4959324" y="5453434"/>
            <a:ext cx="618516" cy="617220"/>
          </a:xfrm>
          <a:prstGeom prst="downArrow">
            <a:avLst/>
          </a:prstGeom>
          <a:solidFill>
            <a:srgbClr val="C00000"/>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20" name="Arrow: Down 19">
            <a:extLst>
              <a:ext uri="{FF2B5EF4-FFF2-40B4-BE49-F238E27FC236}">
                <a16:creationId xmlns:a16="http://schemas.microsoft.com/office/drawing/2014/main" id="{2E73938A-0BA3-45EF-AB0D-9F40DCD643BB}"/>
              </a:ext>
            </a:extLst>
          </p:cNvPr>
          <p:cNvSpPr/>
          <p:nvPr/>
        </p:nvSpPr>
        <p:spPr bwMode="ltGray">
          <a:xfrm rot="10800000">
            <a:off x="8572407" y="4544221"/>
            <a:ext cx="618516" cy="617220"/>
          </a:xfrm>
          <a:prstGeom prst="downArrow">
            <a:avLst/>
          </a:prstGeom>
          <a:solidFill>
            <a:srgbClr val="C00000"/>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22" name="Rectangle 21">
            <a:extLst>
              <a:ext uri="{FF2B5EF4-FFF2-40B4-BE49-F238E27FC236}">
                <a16:creationId xmlns:a16="http://schemas.microsoft.com/office/drawing/2014/main" id="{BDA871F2-EA79-4EC4-8081-83A7FF75EE6B}"/>
              </a:ext>
            </a:extLst>
          </p:cNvPr>
          <p:cNvSpPr/>
          <p:nvPr/>
        </p:nvSpPr>
        <p:spPr bwMode="ltGray">
          <a:xfrm>
            <a:off x="443883" y="3524434"/>
            <a:ext cx="9135123" cy="291187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12" name="Footer Placeholder 4">
            <a:extLst>
              <a:ext uri="{FF2B5EF4-FFF2-40B4-BE49-F238E27FC236}">
                <a16:creationId xmlns:a16="http://schemas.microsoft.com/office/drawing/2014/main" id="{3137E9C1-6492-DD48-A23F-B9CA108B8F0B}"/>
              </a:ext>
            </a:extLst>
          </p:cNvPr>
          <p:cNvSpPr>
            <a:spLocks noGrp="1"/>
          </p:cNvSpPr>
          <p:nvPr>
            <p:ph type="ftr" sz="quarter" idx="3"/>
          </p:nvPr>
        </p:nvSpPr>
        <p:spPr>
          <a:xfrm>
            <a:off x="2746478" y="7175961"/>
            <a:ext cx="4589256" cy="215444"/>
          </a:xfrm>
          <a:prstGeom prst="rect">
            <a:avLst/>
          </a:prstGeom>
        </p:spPr>
        <p:txBody>
          <a:bodyPr vert="horz" wrap="square" lIns="0" tIns="0" rIns="0" bIns="0" anchor="b" anchorCtr="0">
            <a:spAutoFit/>
          </a:bodyPr>
          <a:lstStyle>
            <a:lvl1pPr algn="ctr">
              <a:defRPr sz="700">
                <a:solidFill>
                  <a:schemeClr val="tx1"/>
                </a:solidFill>
                <a:latin typeface="Arial" pitchFamily="34" charset="0"/>
                <a:cs typeface="Arial" pitchFamily="34" charset="0"/>
              </a:defRPr>
            </a:lvl1pPr>
          </a:lstStyle>
          <a:p>
            <a:r>
              <a:rPr lang="en-GB" dirty="0"/>
              <a:t>Curbing the Opioid Crisis</a:t>
            </a:r>
          </a:p>
          <a:p>
            <a:r>
              <a:rPr lang="en-GB" dirty="0" err="1"/>
              <a:t>Bobroske</a:t>
            </a:r>
            <a:r>
              <a:rPr lang="en-GB" dirty="0"/>
              <a:t>, Freeman, </a:t>
            </a:r>
            <a:r>
              <a:rPr lang="en-GB" dirty="0" err="1"/>
              <a:t>Scholtes</a:t>
            </a:r>
            <a:r>
              <a:rPr lang="en-GB" dirty="0"/>
              <a:t>, Huan ● POMS-HK 2019</a:t>
            </a:r>
          </a:p>
        </p:txBody>
      </p:sp>
    </p:spTree>
    <p:extLst>
      <p:ext uri="{BB962C8B-B14F-4D97-AF65-F5344CB8AC3E}">
        <p14:creationId xmlns:p14="http://schemas.microsoft.com/office/powerpoint/2010/main" val="365160804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We leverage a complex database of medical and pharmaceutical claims to abstract the patient journey</a:t>
            </a:r>
          </a:p>
        </p:txBody>
      </p:sp>
      <p:sp>
        <p:nvSpPr>
          <p:cNvPr id="4" name="Footer Placeholder 3"/>
          <p:cNvSpPr>
            <a:spLocks noGrp="1"/>
          </p:cNvSpPr>
          <p:nvPr>
            <p:ph type="ftr" sz="quarter" idx="3"/>
          </p:nvPr>
        </p:nvSpPr>
        <p:spPr>
          <a:xfrm>
            <a:off x="2746850" y="7006920"/>
            <a:ext cx="4589256" cy="215444"/>
          </a:xfrm>
        </p:spPr>
        <p:txBody>
          <a:bodyPr/>
          <a:lstStyle/>
          <a:p>
            <a:r>
              <a:rPr lang="en-GB"/>
              <a:t>Continuity of Care versus the Second Opinion: Evidence from the Opioid Crisis                                           Bobroske, Freeman, Scholtes, Huan ● 2018 CJBS</a:t>
            </a:r>
            <a:endParaRPr lang="en-GB" dirty="0"/>
          </a:p>
        </p:txBody>
      </p:sp>
      <p:sp>
        <p:nvSpPr>
          <p:cNvPr id="5" name="Slide Number Placeholder 4"/>
          <p:cNvSpPr>
            <a:spLocks noGrp="1"/>
          </p:cNvSpPr>
          <p:nvPr>
            <p:ph type="sldNum" sz="quarter" idx="17"/>
          </p:nvPr>
        </p:nvSpPr>
        <p:spPr/>
        <p:txBody>
          <a:bodyPr/>
          <a:lstStyle/>
          <a:p>
            <a:fld id="{FEBD7F86-1881-4698-8703-FB80B0800997}" type="slidenum">
              <a:rPr lang="en-GB" smtClean="0"/>
              <a:pPr/>
              <a:t>6</a:t>
            </a:fld>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555921955"/>
              </p:ext>
            </p:extLst>
          </p:nvPr>
        </p:nvGraphicFramePr>
        <p:xfrm>
          <a:off x="360363" y="1373188"/>
          <a:ext cx="8756342" cy="2474784"/>
        </p:xfrm>
        <a:graphic>
          <a:graphicData uri="http://schemas.openxmlformats.org/drawingml/2006/table">
            <a:tbl>
              <a:tblPr>
                <a:tableStyleId>{5C22544A-7EE6-4342-B048-85BDC9FD1C3A}</a:tableStyleId>
              </a:tblPr>
              <a:tblGrid>
                <a:gridCol w="861790">
                  <a:extLst>
                    <a:ext uri="{9D8B030D-6E8A-4147-A177-3AD203B41FA5}">
                      <a16:colId xmlns:a16="http://schemas.microsoft.com/office/drawing/2014/main" val="20000"/>
                    </a:ext>
                  </a:extLst>
                </a:gridCol>
                <a:gridCol w="1052145">
                  <a:extLst>
                    <a:ext uri="{9D8B030D-6E8A-4147-A177-3AD203B41FA5}">
                      <a16:colId xmlns:a16="http://schemas.microsoft.com/office/drawing/2014/main" val="20001"/>
                    </a:ext>
                  </a:extLst>
                </a:gridCol>
                <a:gridCol w="899861">
                  <a:extLst>
                    <a:ext uri="{9D8B030D-6E8A-4147-A177-3AD203B41FA5}">
                      <a16:colId xmlns:a16="http://schemas.microsoft.com/office/drawing/2014/main" val="20002"/>
                    </a:ext>
                  </a:extLst>
                </a:gridCol>
                <a:gridCol w="761421">
                  <a:extLst>
                    <a:ext uri="{9D8B030D-6E8A-4147-A177-3AD203B41FA5}">
                      <a16:colId xmlns:a16="http://schemas.microsoft.com/office/drawing/2014/main" val="20003"/>
                    </a:ext>
                  </a:extLst>
                </a:gridCol>
                <a:gridCol w="3197969">
                  <a:extLst>
                    <a:ext uri="{9D8B030D-6E8A-4147-A177-3AD203B41FA5}">
                      <a16:colId xmlns:a16="http://schemas.microsoft.com/office/drawing/2014/main" val="20004"/>
                    </a:ext>
                  </a:extLst>
                </a:gridCol>
                <a:gridCol w="747577">
                  <a:extLst>
                    <a:ext uri="{9D8B030D-6E8A-4147-A177-3AD203B41FA5}">
                      <a16:colId xmlns:a16="http://schemas.microsoft.com/office/drawing/2014/main" val="20005"/>
                    </a:ext>
                  </a:extLst>
                </a:gridCol>
                <a:gridCol w="1235579">
                  <a:extLst>
                    <a:ext uri="{9D8B030D-6E8A-4147-A177-3AD203B41FA5}">
                      <a16:colId xmlns:a16="http://schemas.microsoft.com/office/drawing/2014/main" val="20006"/>
                    </a:ext>
                  </a:extLst>
                </a:gridCol>
              </a:tblGrid>
              <a:tr h="190368">
                <a:tc>
                  <a:txBody>
                    <a:bodyPr/>
                    <a:lstStyle/>
                    <a:p>
                      <a:pPr algn="ctr" fontAlgn="b"/>
                      <a:r>
                        <a:rPr lang="en-US" sz="1000" b="1" u="none" strike="noStrike" kern="1200" dirty="0">
                          <a:solidFill>
                            <a:schemeClr val="dk1"/>
                          </a:solidFill>
                          <a:effectLst/>
                          <a:latin typeface="+mn-lt"/>
                          <a:ea typeface="+mn-ea"/>
                          <a:cs typeface="+mn-cs"/>
                        </a:rPr>
                        <a:t>MEMBER_ID</a:t>
                      </a:r>
                    </a:p>
                  </a:txBody>
                  <a:tcPr marL="9525" marR="9525" marT="9525" marB="0" anchor="b">
                    <a:lnL w="38100" cap="flat" cmpd="sng" algn="ctr">
                      <a:solidFill>
                        <a:schemeClr val="accent1"/>
                      </a:solidFill>
                      <a:prstDash val="solid"/>
                      <a:round/>
                      <a:headEnd type="none" w="med" len="med"/>
                      <a:tailEnd type="none" w="med" len="med"/>
                    </a:lnL>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solidFill>
                      <a:schemeClr val="accent1"/>
                    </a:solidFill>
                  </a:tcPr>
                </a:tc>
                <a:tc>
                  <a:txBody>
                    <a:bodyPr/>
                    <a:lstStyle/>
                    <a:p>
                      <a:pPr algn="ctr" fontAlgn="b"/>
                      <a:r>
                        <a:rPr lang="en-US" sz="1000" b="1" u="none" strike="noStrike" dirty="0">
                          <a:effectLst/>
                        </a:rPr>
                        <a:t>PRESCRIBER_ID</a:t>
                      </a:r>
                      <a:endParaRPr lang="en-US" sz="1000" b="1" i="0" u="none" strike="noStrike" dirty="0">
                        <a:solidFill>
                          <a:srgbClr val="000000"/>
                        </a:solidFill>
                        <a:effectLst/>
                        <a:latin typeface="Calibri" panose="020F0502020204030204" pitchFamily="34" charset="0"/>
                      </a:endParaRPr>
                    </a:p>
                  </a:txBody>
                  <a:tcPr marL="9525" marR="9525" marT="9525" marB="0" anchor="b">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solidFill>
                      <a:schemeClr val="accent1"/>
                    </a:solidFill>
                  </a:tcPr>
                </a:tc>
                <a:tc>
                  <a:txBody>
                    <a:bodyPr/>
                    <a:lstStyle/>
                    <a:p>
                      <a:pPr algn="ctr" fontAlgn="b"/>
                      <a:r>
                        <a:rPr lang="en-US" sz="1000" b="1" u="none" strike="noStrike" dirty="0">
                          <a:effectLst/>
                        </a:rPr>
                        <a:t>FILLED_DATE</a:t>
                      </a:r>
                      <a:endParaRPr lang="en-US" sz="1000" b="1" i="0" u="none" strike="noStrike" dirty="0">
                        <a:solidFill>
                          <a:srgbClr val="000000"/>
                        </a:solidFill>
                        <a:effectLst/>
                        <a:latin typeface="Calibri" panose="020F0502020204030204" pitchFamily="34" charset="0"/>
                      </a:endParaRPr>
                    </a:p>
                  </a:txBody>
                  <a:tcPr marL="9525" marR="9525" marT="9525" marB="0" anchor="b">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solidFill>
                      <a:schemeClr val="accent1"/>
                    </a:solidFill>
                  </a:tcPr>
                </a:tc>
                <a:tc>
                  <a:txBody>
                    <a:bodyPr/>
                    <a:lstStyle/>
                    <a:p>
                      <a:pPr algn="ctr" fontAlgn="b"/>
                      <a:r>
                        <a:rPr lang="en-US" sz="1000" b="1" u="none" strike="noStrike" dirty="0">
                          <a:effectLst/>
                        </a:rPr>
                        <a:t>DRUG_GPI</a:t>
                      </a:r>
                      <a:endParaRPr lang="en-US" sz="1000" b="1" i="0" u="none" strike="noStrike" dirty="0">
                        <a:solidFill>
                          <a:srgbClr val="000000"/>
                        </a:solidFill>
                        <a:effectLst/>
                        <a:latin typeface="Calibri" panose="020F0502020204030204" pitchFamily="34" charset="0"/>
                      </a:endParaRPr>
                    </a:p>
                  </a:txBody>
                  <a:tcPr marL="9525" marR="9525" marT="9525" marB="0" anchor="b">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solidFill>
                      <a:schemeClr val="accent1"/>
                    </a:solidFill>
                  </a:tcPr>
                </a:tc>
                <a:tc>
                  <a:txBody>
                    <a:bodyPr/>
                    <a:lstStyle/>
                    <a:p>
                      <a:pPr algn="ctr" fontAlgn="b"/>
                      <a:r>
                        <a:rPr lang="en-US" sz="1000" b="1" u="none" strike="noStrike" dirty="0">
                          <a:effectLst/>
                        </a:rPr>
                        <a:t>DRUG_NAME</a:t>
                      </a:r>
                      <a:endParaRPr lang="en-US" sz="1000" b="1" i="0" u="none" strike="noStrike" dirty="0">
                        <a:solidFill>
                          <a:srgbClr val="000000"/>
                        </a:solidFill>
                        <a:effectLst/>
                        <a:latin typeface="Calibri" panose="020F0502020204030204" pitchFamily="34" charset="0"/>
                      </a:endParaRPr>
                    </a:p>
                  </a:txBody>
                  <a:tcPr marL="9525" marR="9525" marT="9525" marB="0" anchor="b">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solidFill>
                      <a:schemeClr val="accent1"/>
                    </a:solidFill>
                  </a:tcPr>
                </a:tc>
                <a:tc>
                  <a:txBody>
                    <a:bodyPr/>
                    <a:lstStyle/>
                    <a:p>
                      <a:pPr algn="ctr" fontAlgn="b"/>
                      <a:r>
                        <a:rPr lang="en-US" sz="1000" b="1" u="none" strike="noStrike" dirty="0">
                          <a:effectLst/>
                        </a:rPr>
                        <a:t>QUANTITY</a:t>
                      </a:r>
                      <a:endParaRPr lang="en-US" sz="1000" b="1" i="0" u="none" strike="noStrike" dirty="0">
                        <a:solidFill>
                          <a:srgbClr val="000000"/>
                        </a:solidFill>
                        <a:effectLst/>
                        <a:latin typeface="Calibri" panose="020F0502020204030204" pitchFamily="34" charset="0"/>
                      </a:endParaRPr>
                    </a:p>
                  </a:txBody>
                  <a:tcPr marL="9525" marR="9525" marT="9525" marB="0" anchor="b">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solidFill>
                      <a:schemeClr val="accent1"/>
                    </a:solidFill>
                  </a:tcPr>
                </a:tc>
                <a:tc>
                  <a:txBody>
                    <a:bodyPr/>
                    <a:lstStyle/>
                    <a:p>
                      <a:pPr algn="ctr" fontAlgn="b"/>
                      <a:r>
                        <a:rPr lang="en-US" sz="1000" b="1" u="none" strike="noStrike" dirty="0">
                          <a:effectLst/>
                        </a:rPr>
                        <a:t>MME_DOSE_UNIT</a:t>
                      </a:r>
                      <a:endParaRPr lang="en-US" sz="1000" b="1" i="0" u="none" strike="noStrike" dirty="0">
                        <a:solidFill>
                          <a:srgbClr val="000000"/>
                        </a:solidFill>
                        <a:effectLst/>
                        <a:latin typeface="Calibri" panose="020F0502020204030204" pitchFamily="34" charset="0"/>
                      </a:endParaRPr>
                    </a:p>
                  </a:txBody>
                  <a:tcPr marL="9525" marR="9525" marT="9525" marB="0" anchor="b">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190368">
                <a:tc>
                  <a:txBody>
                    <a:bodyPr/>
                    <a:lstStyle/>
                    <a:p>
                      <a:pPr algn="l" fontAlgn="b"/>
                      <a:r>
                        <a:rPr lang="en-US" sz="1000" u="none" strike="noStrike" dirty="0">
                          <a:effectLst/>
                        </a:rPr>
                        <a:t>1002</a:t>
                      </a:r>
                      <a:endParaRPr lang="en-US" sz="10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accent1"/>
                      </a:solidFill>
                      <a:prstDash val="solid"/>
                      <a:round/>
                      <a:headEnd type="none" w="med" len="med"/>
                      <a:tailEnd type="none" w="med" len="med"/>
                    </a:lnL>
                    <a:lnT w="381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l" fontAlgn="b"/>
                      <a:r>
                        <a:rPr lang="en-US" sz="1000" u="none" strike="noStrike" dirty="0">
                          <a:effectLst/>
                        </a:rPr>
                        <a:t>MD01</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l" fontAlgn="b"/>
                      <a:r>
                        <a:rPr lang="en-US" sz="1000" u="none" strike="noStrike">
                          <a:effectLst/>
                        </a:rPr>
                        <a:t>7/19/2015</a:t>
                      </a:r>
                      <a:endParaRPr lang="en-US" sz="1000" b="0" i="0" u="none" strike="noStrike">
                        <a:solidFill>
                          <a:srgbClr val="000000"/>
                        </a:solidFill>
                        <a:effectLst/>
                        <a:latin typeface="Calibri" panose="020F0502020204030204" pitchFamily="34" charset="0"/>
                      </a:endParaRPr>
                    </a:p>
                  </a:txBody>
                  <a:tcPr marL="9525" marR="9525" marT="9525" marB="0" anchor="b">
                    <a:lnT w="381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l" fontAlgn="b"/>
                      <a:r>
                        <a:rPr lang="en-US" sz="1000" u="none" strike="noStrike">
                          <a:effectLst/>
                        </a:rPr>
                        <a:t>GPI01</a:t>
                      </a:r>
                      <a:endParaRPr lang="en-US" sz="1000" b="0" i="0" u="none" strike="noStrike">
                        <a:solidFill>
                          <a:srgbClr val="000000"/>
                        </a:solidFill>
                        <a:effectLst/>
                        <a:latin typeface="Calibri" panose="020F0502020204030204" pitchFamily="34" charset="0"/>
                      </a:endParaRPr>
                    </a:p>
                  </a:txBody>
                  <a:tcPr marL="9525" marR="9525" marT="9525" marB="0" anchor="b">
                    <a:lnT w="381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l" fontAlgn="b"/>
                      <a:r>
                        <a:rPr lang="en-US" sz="1000" u="none" strike="noStrike" dirty="0">
                          <a:effectLst/>
                        </a:rPr>
                        <a:t>TRAMADOL HCL TABLET</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l" fontAlgn="b"/>
                      <a:r>
                        <a:rPr lang="en-US" sz="1000" u="none" strike="noStrike" dirty="0">
                          <a:effectLst/>
                        </a:rPr>
                        <a:t>20</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l" fontAlgn="b"/>
                      <a:r>
                        <a:rPr lang="en-US" sz="1000" u="none" strike="noStrike" dirty="0">
                          <a:effectLst/>
                        </a:rPr>
                        <a:t>5</a:t>
                      </a:r>
                      <a:endParaRPr lang="en-US" sz="1000" b="0" i="0" u="none" strike="noStrike" dirty="0">
                        <a:solidFill>
                          <a:srgbClr val="000000"/>
                        </a:solidFill>
                        <a:effectLst/>
                        <a:latin typeface="Calibri" panose="020F0502020204030204" pitchFamily="34" charset="0"/>
                      </a:endParaRPr>
                    </a:p>
                  </a:txBody>
                  <a:tcPr marL="9525" marR="9525" marT="9525" marB="0" anchor="b">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10001"/>
                  </a:ext>
                </a:extLst>
              </a:tr>
              <a:tr h="190368">
                <a:tc>
                  <a:txBody>
                    <a:bodyPr/>
                    <a:lstStyle/>
                    <a:p>
                      <a:pPr algn="l" fontAlgn="b"/>
                      <a:r>
                        <a:rPr lang="en-US" sz="1000" u="none" strike="noStrike">
                          <a:effectLst/>
                        </a:rPr>
                        <a:t>1002</a:t>
                      </a:r>
                      <a:endParaRPr lang="en-US" sz="1000" b="0" i="0" u="none" strike="noStrike">
                        <a:solidFill>
                          <a:srgbClr val="000000"/>
                        </a:solidFill>
                        <a:effectLst/>
                        <a:latin typeface="Calibri" panose="020F0502020204030204" pitchFamily="34" charset="0"/>
                      </a:endParaRPr>
                    </a:p>
                  </a:txBody>
                  <a:tcPr marL="9525" marR="9525" marT="9525" marB="0" anchor="b">
                    <a:lnL w="38100" cap="flat" cmpd="sng" algn="ctr">
                      <a:solidFill>
                        <a:schemeClr val="accent1"/>
                      </a:solidFill>
                      <a:prstDash val="solid"/>
                      <a:round/>
                      <a:headEnd type="none" w="med" len="med"/>
                      <a:tailEnd type="none" w="med" len="med"/>
                    </a:lnL>
                    <a:solidFill>
                      <a:schemeClr val="accent2">
                        <a:lumMod val="20000"/>
                        <a:lumOff val="80000"/>
                      </a:schemeClr>
                    </a:solidFill>
                  </a:tcPr>
                </a:tc>
                <a:tc>
                  <a:txBody>
                    <a:bodyPr/>
                    <a:lstStyle/>
                    <a:p>
                      <a:pPr algn="l" fontAlgn="b"/>
                      <a:r>
                        <a:rPr lang="en-US" sz="1000" u="none" strike="noStrike" dirty="0">
                          <a:effectLst/>
                        </a:rPr>
                        <a:t>MD02</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2">
                        <a:lumMod val="20000"/>
                        <a:lumOff val="80000"/>
                      </a:schemeClr>
                    </a:solidFill>
                  </a:tcPr>
                </a:tc>
                <a:tc>
                  <a:txBody>
                    <a:bodyPr/>
                    <a:lstStyle/>
                    <a:p>
                      <a:pPr algn="l" fontAlgn="b"/>
                      <a:r>
                        <a:rPr lang="en-US" sz="1000" u="none" strike="noStrike" dirty="0">
                          <a:effectLst/>
                        </a:rPr>
                        <a:t>8/1/2015</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2">
                        <a:lumMod val="20000"/>
                        <a:lumOff val="80000"/>
                      </a:schemeClr>
                    </a:solidFill>
                  </a:tcPr>
                </a:tc>
                <a:tc>
                  <a:txBody>
                    <a:bodyPr/>
                    <a:lstStyle/>
                    <a:p>
                      <a:pPr algn="l" fontAlgn="b"/>
                      <a:r>
                        <a:rPr lang="en-US" sz="1000" u="none" strike="noStrike">
                          <a:effectLst/>
                        </a:rPr>
                        <a:t>GPI01</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accent2">
                        <a:lumMod val="20000"/>
                        <a:lumOff val="80000"/>
                      </a:schemeClr>
                    </a:solidFill>
                  </a:tcPr>
                </a:tc>
                <a:tc>
                  <a:txBody>
                    <a:bodyPr/>
                    <a:lstStyle/>
                    <a:p>
                      <a:pPr algn="l" fontAlgn="b"/>
                      <a:r>
                        <a:rPr lang="en-US" sz="1000" u="none" strike="noStrike">
                          <a:effectLst/>
                        </a:rPr>
                        <a:t>TRAMADOL HCL TABLET</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accent2">
                        <a:lumMod val="20000"/>
                        <a:lumOff val="80000"/>
                      </a:schemeClr>
                    </a:solidFill>
                  </a:tcPr>
                </a:tc>
                <a:tc>
                  <a:txBody>
                    <a:bodyPr/>
                    <a:lstStyle/>
                    <a:p>
                      <a:pPr algn="l" fontAlgn="b"/>
                      <a:r>
                        <a:rPr lang="en-US" sz="1000" u="none" strike="noStrike">
                          <a:effectLst/>
                        </a:rPr>
                        <a:t>180</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accent2">
                        <a:lumMod val="20000"/>
                        <a:lumOff val="80000"/>
                      </a:schemeClr>
                    </a:solidFill>
                  </a:tcPr>
                </a:tc>
                <a:tc>
                  <a:txBody>
                    <a:bodyPr/>
                    <a:lstStyle/>
                    <a:p>
                      <a:pPr algn="l"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9525" marR="9525" marT="9525" marB="0" anchor="b">
                    <a:lnR w="38100" cap="flat" cmpd="sng" algn="ctr">
                      <a:solidFill>
                        <a:schemeClr val="accent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10002"/>
                  </a:ext>
                </a:extLst>
              </a:tr>
              <a:tr h="190368">
                <a:tc>
                  <a:txBody>
                    <a:bodyPr/>
                    <a:lstStyle/>
                    <a:p>
                      <a:pPr algn="l" fontAlgn="b"/>
                      <a:r>
                        <a:rPr lang="en-US" sz="1000" u="none" strike="noStrike" dirty="0">
                          <a:effectLst/>
                        </a:rPr>
                        <a:t>1002</a:t>
                      </a:r>
                      <a:endParaRPr lang="en-US" sz="10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accent1"/>
                      </a:solidFill>
                      <a:prstDash val="solid"/>
                      <a:round/>
                      <a:headEnd type="none" w="med" len="med"/>
                      <a:tailEnd type="none" w="med" len="med"/>
                    </a:lnL>
                    <a:solidFill>
                      <a:schemeClr val="accent3"/>
                    </a:solidFill>
                  </a:tcPr>
                </a:tc>
                <a:tc>
                  <a:txBody>
                    <a:bodyPr/>
                    <a:lstStyle/>
                    <a:p>
                      <a:pPr algn="l" fontAlgn="b"/>
                      <a:r>
                        <a:rPr lang="en-US" sz="1000" u="none" strike="noStrike" dirty="0">
                          <a:effectLst/>
                        </a:rPr>
                        <a:t>MD02</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l" fontAlgn="b"/>
                      <a:r>
                        <a:rPr lang="en-US" sz="1000" u="none" strike="noStrike" dirty="0">
                          <a:effectLst/>
                        </a:rPr>
                        <a:t>10/14/2015</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l" fontAlgn="b"/>
                      <a:r>
                        <a:rPr lang="en-US" sz="1000" u="none" strike="noStrike" dirty="0">
                          <a:effectLst/>
                        </a:rPr>
                        <a:t>GPI02</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l" fontAlgn="b"/>
                      <a:r>
                        <a:rPr lang="en-US" sz="1000" u="none" strike="noStrike" dirty="0">
                          <a:effectLst/>
                        </a:rPr>
                        <a:t>HYDROCODONE-ACETAMINOPHEN TABLET</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l" fontAlgn="b"/>
                      <a:r>
                        <a:rPr lang="en-US" sz="1000" u="none" strike="noStrike" dirty="0">
                          <a:effectLst/>
                        </a:rPr>
                        <a:t>10</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l" fontAlgn="b"/>
                      <a:r>
                        <a:rPr lang="en-US" sz="1000" u="none" strike="noStrike" dirty="0">
                          <a:effectLst/>
                        </a:rPr>
                        <a:t>5</a:t>
                      </a:r>
                      <a:endParaRPr lang="en-US" sz="1000" b="0" i="0" u="none" strike="noStrike" dirty="0">
                        <a:solidFill>
                          <a:srgbClr val="000000"/>
                        </a:solidFill>
                        <a:effectLst/>
                        <a:latin typeface="Calibri" panose="020F0502020204030204" pitchFamily="34" charset="0"/>
                      </a:endParaRPr>
                    </a:p>
                  </a:txBody>
                  <a:tcPr marL="9525" marR="9525" marT="9525" marB="0" anchor="b">
                    <a:lnR w="38100" cap="flat" cmpd="sng" algn="ctr">
                      <a:solidFill>
                        <a:schemeClr val="accent1"/>
                      </a:solidFill>
                      <a:prstDash val="solid"/>
                      <a:round/>
                      <a:headEnd type="none" w="med" len="med"/>
                      <a:tailEnd type="none" w="med" len="med"/>
                    </a:lnR>
                    <a:solidFill>
                      <a:schemeClr val="accent3"/>
                    </a:solidFill>
                  </a:tcPr>
                </a:tc>
                <a:extLst>
                  <a:ext uri="{0D108BD9-81ED-4DB2-BD59-A6C34878D82A}">
                    <a16:rowId xmlns:a16="http://schemas.microsoft.com/office/drawing/2014/main" val="10003"/>
                  </a:ext>
                </a:extLst>
              </a:tr>
              <a:tr h="190368">
                <a:tc>
                  <a:txBody>
                    <a:bodyPr/>
                    <a:lstStyle/>
                    <a:p>
                      <a:pPr algn="l" fontAlgn="b"/>
                      <a:r>
                        <a:rPr lang="en-US" sz="1000" u="none" strike="noStrike">
                          <a:effectLst/>
                        </a:rPr>
                        <a:t>1002</a:t>
                      </a:r>
                      <a:endParaRPr lang="en-US" sz="1000" b="0" i="0" u="none" strike="noStrike">
                        <a:solidFill>
                          <a:srgbClr val="000000"/>
                        </a:solidFill>
                        <a:effectLst/>
                        <a:latin typeface="Calibri" panose="020F0502020204030204" pitchFamily="34" charset="0"/>
                      </a:endParaRPr>
                    </a:p>
                  </a:txBody>
                  <a:tcPr marL="9525" marR="9525" marT="9525" marB="0" anchor="b">
                    <a:lnL w="38100" cap="flat" cmpd="sng" algn="ctr">
                      <a:solidFill>
                        <a:schemeClr val="accent1"/>
                      </a:solidFill>
                      <a:prstDash val="solid"/>
                      <a:round/>
                      <a:headEnd type="none" w="med" len="med"/>
                      <a:tailEnd type="none" w="med" len="med"/>
                    </a:lnL>
                    <a:solidFill>
                      <a:schemeClr val="accent2">
                        <a:lumMod val="20000"/>
                        <a:lumOff val="80000"/>
                      </a:schemeClr>
                    </a:solidFill>
                  </a:tcPr>
                </a:tc>
                <a:tc>
                  <a:txBody>
                    <a:bodyPr/>
                    <a:lstStyle/>
                    <a:p>
                      <a:pPr algn="l" fontAlgn="b"/>
                      <a:r>
                        <a:rPr lang="en-US" sz="1000" u="none" strike="noStrike">
                          <a:effectLst/>
                        </a:rPr>
                        <a:t>MD03</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accent2">
                        <a:lumMod val="20000"/>
                        <a:lumOff val="80000"/>
                      </a:schemeClr>
                    </a:solidFill>
                  </a:tcPr>
                </a:tc>
                <a:tc>
                  <a:txBody>
                    <a:bodyPr/>
                    <a:lstStyle/>
                    <a:p>
                      <a:pPr algn="l" fontAlgn="b"/>
                      <a:r>
                        <a:rPr lang="en-US" sz="1000" u="none" strike="noStrike" dirty="0">
                          <a:effectLst/>
                        </a:rPr>
                        <a:t>10/21/2015</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2">
                        <a:lumMod val="20000"/>
                        <a:lumOff val="80000"/>
                      </a:schemeClr>
                    </a:solidFill>
                  </a:tcPr>
                </a:tc>
                <a:tc>
                  <a:txBody>
                    <a:bodyPr/>
                    <a:lstStyle/>
                    <a:p>
                      <a:pPr algn="l" fontAlgn="b"/>
                      <a:r>
                        <a:rPr lang="en-US" sz="1000" u="none" strike="noStrike" dirty="0">
                          <a:effectLst/>
                        </a:rPr>
                        <a:t>GPI03</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2">
                        <a:lumMod val="20000"/>
                        <a:lumOff val="80000"/>
                      </a:schemeClr>
                    </a:solidFill>
                  </a:tcPr>
                </a:tc>
                <a:tc>
                  <a:txBody>
                    <a:bodyPr/>
                    <a:lstStyle/>
                    <a:p>
                      <a:pPr algn="l" fontAlgn="b"/>
                      <a:r>
                        <a:rPr lang="en-US" sz="1000" u="none" strike="noStrike" dirty="0">
                          <a:effectLst/>
                        </a:rPr>
                        <a:t>OXYCODONE W/ ACETAMINOPHEN TABLET</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2">
                        <a:lumMod val="20000"/>
                        <a:lumOff val="80000"/>
                      </a:schemeClr>
                    </a:solidFill>
                  </a:tcPr>
                </a:tc>
                <a:tc>
                  <a:txBody>
                    <a:bodyPr/>
                    <a:lstStyle/>
                    <a:p>
                      <a:pPr algn="l" fontAlgn="b"/>
                      <a:r>
                        <a:rPr lang="en-US" sz="1000" u="none" strike="noStrike">
                          <a:effectLst/>
                        </a:rPr>
                        <a:t>30</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accent2">
                        <a:lumMod val="20000"/>
                        <a:lumOff val="80000"/>
                      </a:schemeClr>
                    </a:solidFill>
                  </a:tcPr>
                </a:tc>
                <a:tc>
                  <a:txBody>
                    <a:bodyPr/>
                    <a:lstStyle/>
                    <a:p>
                      <a:pPr algn="l" fontAlgn="b"/>
                      <a:r>
                        <a:rPr lang="en-US" sz="1000" u="none" strike="noStrike" dirty="0">
                          <a:effectLst/>
                        </a:rPr>
                        <a:t>11.25</a:t>
                      </a:r>
                      <a:endParaRPr lang="en-US" sz="1000" b="0" i="0" u="none" strike="noStrike" dirty="0">
                        <a:solidFill>
                          <a:srgbClr val="000000"/>
                        </a:solidFill>
                        <a:effectLst/>
                        <a:latin typeface="Calibri" panose="020F0502020204030204" pitchFamily="34" charset="0"/>
                      </a:endParaRPr>
                    </a:p>
                  </a:txBody>
                  <a:tcPr marL="9525" marR="9525" marT="9525" marB="0" anchor="b">
                    <a:lnR w="38100" cap="flat" cmpd="sng" algn="ctr">
                      <a:solidFill>
                        <a:schemeClr val="accent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10004"/>
                  </a:ext>
                </a:extLst>
              </a:tr>
              <a:tr h="190368">
                <a:tc>
                  <a:txBody>
                    <a:bodyPr/>
                    <a:lstStyle/>
                    <a:p>
                      <a:pPr algn="l" fontAlgn="b"/>
                      <a:r>
                        <a:rPr lang="en-US" sz="1000" u="none" strike="noStrike" dirty="0">
                          <a:effectLst/>
                        </a:rPr>
                        <a:t>1004</a:t>
                      </a:r>
                      <a:endParaRPr lang="en-US" sz="10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accent1"/>
                      </a:solidFill>
                      <a:prstDash val="solid"/>
                      <a:round/>
                      <a:headEnd type="none" w="med" len="med"/>
                      <a:tailEnd type="none" w="med" len="med"/>
                    </a:lnL>
                    <a:solidFill>
                      <a:schemeClr val="accent4"/>
                    </a:solidFill>
                  </a:tcPr>
                </a:tc>
                <a:tc>
                  <a:txBody>
                    <a:bodyPr/>
                    <a:lstStyle/>
                    <a:p>
                      <a:pPr algn="l" fontAlgn="b"/>
                      <a:r>
                        <a:rPr lang="en-US" sz="1000" u="none" strike="noStrike" dirty="0">
                          <a:effectLst/>
                        </a:rPr>
                        <a:t>MD02</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4"/>
                    </a:solidFill>
                  </a:tcPr>
                </a:tc>
                <a:tc>
                  <a:txBody>
                    <a:bodyPr/>
                    <a:lstStyle/>
                    <a:p>
                      <a:pPr algn="l" fontAlgn="b"/>
                      <a:r>
                        <a:rPr lang="en-US" sz="1000" u="none" strike="noStrike" dirty="0">
                          <a:effectLst/>
                        </a:rPr>
                        <a:t>5/4/2015</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4"/>
                    </a:solidFill>
                  </a:tcPr>
                </a:tc>
                <a:tc>
                  <a:txBody>
                    <a:bodyPr/>
                    <a:lstStyle/>
                    <a:p>
                      <a:pPr algn="l" fontAlgn="b"/>
                      <a:r>
                        <a:rPr lang="en-US" sz="1000" u="none" strike="noStrike" dirty="0">
                          <a:effectLst/>
                        </a:rPr>
                        <a:t>GPI04</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4"/>
                    </a:solidFill>
                  </a:tcPr>
                </a:tc>
                <a:tc>
                  <a:txBody>
                    <a:bodyPr/>
                    <a:lstStyle/>
                    <a:p>
                      <a:pPr algn="l" fontAlgn="b"/>
                      <a:r>
                        <a:rPr lang="en-US" sz="1000" u="none" strike="noStrike" dirty="0">
                          <a:effectLst/>
                        </a:rPr>
                        <a:t>MORPHINE SULFATE TABLET EXTENDED RELEASE</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4"/>
                    </a:solidFill>
                  </a:tcPr>
                </a:tc>
                <a:tc>
                  <a:txBody>
                    <a:bodyPr/>
                    <a:lstStyle/>
                    <a:p>
                      <a:pPr algn="l" fontAlgn="b"/>
                      <a:r>
                        <a:rPr lang="en-US" sz="1000" u="none" strike="noStrike" dirty="0">
                          <a:effectLst/>
                        </a:rPr>
                        <a:t>90</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4"/>
                    </a:solidFill>
                  </a:tcPr>
                </a:tc>
                <a:tc>
                  <a:txBody>
                    <a:bodyPr/>
                    <a:lstStyle/>
                    <a:p>
                      <a:pPr algn="l" fontAlgn="b"/>
                      <a:r>
                        <a:rPr lang="en-US" sz="1000" u="none" strike="noStrike" dirty="0">
                          <a:effectLst/>
                        </a:rPr>
                        <a:t>15</a:t>
                      </a:r>
                      <a:endParaRPr lang="en-US" sz="1000" b="0" i="0" u="none" strike="noStrike" dirty="0">
                        <a:solidFill>
                          <a:srgbClr val="000000"/>
                        </a:solidFill>
                        <a:effectLst/>
                        <a:latin typeface="Calibri" panose="020F0502020204030204" pitchFamily="34" charset="0"/>
                      </a:endParaRPr>
                    </a:p>
                  </a:txBody>
                  <a:tcPr marL="9525" marR="9525" marT="9525" marB="0" anchor="b">
                    <a:lnR w="38100" cap="flat" cmpd="sng" algn="ctr">
                      <a:solidFill>
                        <a:schemeClr val="accent1"/>
                      </a:solidFill>
                      <a:prstDash val="solid"/>
                      <a:round/>
                      <a:headEnd type="none" w="med" len="med"/>
                      <a:tailEnd type="none" w="med" len="med"/>
                    </a:lnR>
                    <a:solidFill>
                      <a:schemeClr val="accent4"/>
                    </a:solidFill>
                  </a:tcPr>
                </a:tc>
                <a:extLst>
                  <a:ext uri="{0D108BD9-81ED-4DB2-BD59-A6C34878D82A}">
                    <a16:rowId xmlns:a16="http://schemas.microsoft.com/office/drawing/2014/main" val="10005"/>
                  </a:ext>
                </a:extLst>
              </a:tr>
              <a:tr h="190368">
                <a:tc>
                  <a:txBody>
                    <a:bodyPr/>
                    <a:lstStyle/>
                    <a:p>
                      <a:pPr algn="l" fontAlgn="b"/>
                      <a:r>
                        <a:rPr lang="en-US" sz="1000" u="none" strike="noStrike" dirty="0">
                          <a:effectLst/>
                        </a:rPr>
                        <a:t>1004</a:t>
                      </a:r>
                      <a:endParaRPr lang="en-US" sz="10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accent1"/>
                      </a:solidFill>
                      <a:prstDash val="solid"/>
                      <a:round/>
                      <a:headEnd type="none" w="med" len="med"/>
                      <a:tailEnd type="none" w="med" len="med"/>
                    </a:lnL>
                    <a:solidFill>
                      <a:schemeClr val="accent5"/>
                    </a:solidFill>
                  </a:tcPr>
                </a:tc>
                <a:tc>
                  <a:txBody>
                    <a:bodyPr/>
                    <a:lstStyle/>
                    <a:p>
                      <a:pPr algn="l" fontAlgn="b"/>
                      <a:r>
                        <a:rPr lang="en-US" sz="1000" u="none" strike="noStrike" dirty="0">
                          <a:effectLst/>
                        </a:rPr>
                        <a:t>MD05</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5"/>
                    </a:solidFill>
                  </a:tcPr>
                </a:tc>
                <a:tc>
                  <a:txBody>
                    <a:bodyPr/>
                    <a:lstStyle/>
                    <a:p>
                      <a:pPr algn="l" fontAlgn="b"/>
                      <a:r>
                        <a:rPr lang="en-US" sz="1000" u="none" strike="noStrike" dirty="0">
                          <a:effectLst/>
                        </a:rPr>
                        <a:t>8/11/2015</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5"/>
                    </a:solidFill>
                  </a:tcPr>
                </a:tc>
                <a:tc>
                  <a:txBody>
                    <a:bodyPr/>
                    <a:lstStyle/>
                    <a:p>
                      <a:pPr algn="l" fontAlgn="b"/>
                      <a:r>
                        <a:rPr lang="en-US" sz="1000" u="none" strike="noStrike" dirty="0">
                          <a:effectLst/>
                        </a:rPr>
                        <a:t>GPI06</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5"/>
                    </a:solidFill>
                  </a:tcPr>
                </a:tc>
                <a:tc>
                  <a:txBody>
                    <a:bodyPr/>
                    <a:lstStyle/>
                    <a:p>
                      <a:pPr algn="l" fontAlgn="b"/>
                      <a:r>
                        <a:rPr lang="en-US" sz="1000" u="none" strike="noStrike" dirty="0">
                          <a:effectLst/>
                        </a:rPr>
                        <a:t>HYDROCODONE-ACETAMINOPHEN TABLET</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5"/>
                    </a:solidFill>
                  </a:tcPr>
                </a:tc>
                <a:tc>
                  <a:txBody>
                    <a:bodyPr/>
                    <a:lstStyle/>
                    <a:p>
                      <a:pPr algn="l" fontAlgn="b"/>
                      <a:r>
                        <a:rPr lang="en-US" sz="1000" u="none" strike="noStrike" dirty="0">
                          <a:effectLst/>
                        </a:rPr>
                        <a:t>20</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5"/>
                    </a:solidFill>
                  </a:tcPr>
                </a:tc>
                <a:tc>
                  <a:txBody>
                    <a:bodyPr/>
                    <a:lstStyle/>
                    <a:p>
                      <a:pPr algn="l" fontAlgn="b"/>
                      <a:r>
                        <a:rPr lang="en-US" sz="1000" u="none" strike="noStrike" dirty="0">
                          <a:effectLst/>
                        </a:rPr>
                        <a:t>5</a:t>
                      </a:r>
                      <a:endParaRPr lang="en-US" sz="1000" b="0" i="0" u="none" strike="noStrike" dirty="0">
                        <a:solidFill>
                          <a:srgbClr val="000000"/>
                        </a:solidFill>
                        <a:effectLst/>
                        <a:latin typeface="Calibri" panose="020F0502020204030204" pitchFamily="34" charset="0"/>
                      </a:endParaRPr>
                    </a:p>
                  </a:txBody>
                  <a:tcPr marL="9525" marR="9525" marT="9525" marB="0" anchor="b">
                    <a:lnR w="38100" cap="flat" cmpd="sng" algn="ctr">
                      <a:solidFill>
                        <a:schemeClr val="accent1"/>
                      </a:solidFill>
                      <a:prstDash val="solid"/>
                      <a:round/>
                      <a:headEnd type="none" w="med" len="med"/>
                      <a:tailEnd type="none" w="med" len="med"/>
                    </a:lnR>
                    <a:solidFill>
                      <a:schemeClr val="accent5"/>
                    </a:solidFill>
                  </a:tcPr>
                </a:tc>
                <a:extLst>
                  <a:ext uri="{0D108BD9-81ED-4DB2-BD59-A6C34878D82A}">
                    <a16:rowId xmlns:a16="http://schemas.microsoft.com/office/drawing/2014/main" val="10006"/>
                  </a:ext>
                </a:extLst>
              </a:tr>
              <a:tr h="190368">
                <a:tc>
                  <a:txBody>
                    <a:bodyPr/>
                    <a:lstStyle/>
                    <a:p>
                      <a:pPr algn="l" fontAlgn="b"/>
                      <a:r>
                        <a:rPr lang="en-US" sz="1000" u="none" strike="noStrike">
                          <a:effectLst/>
                        </a:rPr>
                        <a:t>1006</a:t>
                      </a:r>
                      <a:endParaRPr lang="en-US" sz="1000" b="0" i="0" u="none" strike="noStrike">
                        <a:solidFill>
                          <a:srgbClr val="000000"/>
                        </a:solidFill>
                        <a:effectLst/>
                        <a:latin typeface="Calibri" panose="020F0502020204030204" pitchFamily="34" charset="0"/>
                      </a:endParaRPr>
                    </a:p>
                  </a:txBody>
                  <a:tcPr marL="9525" marR="9525" marT="9525" marB="0" anchor="b">
                    <a:lnL w="38100" cap="flat" cmpd="sng" algn="ctr">
                      <a:solidFill>
                        <a:schemeClr val="accent1"/>
                      </a:solidFill>
                      <a:prstDash val="solid"/>
                      <a:round/>
                      <a:headEnd type="none" w="med" len="med"/>
                      <a:tailEnd type="none" w="med" len="med"/>
                    </a:lnL>
                    <a:solidFill>
                      <a:schemeClr val="accent2">
                        <a:lumMod val="20000"/>
                        <a:lumOff val="80000"/>
                      </a:schemeClr>
                    </a:solidFill>
                  </a:tcPr>
                </a:tc>
                <a:tc>
                  <a:txBody>
                    <a:bodyPr/>
                    <a:lstStyle/>
                    <a:p>
                      <a:pPr algn="l" fontAlgn="b"/>
                      <a:r>
                        <a:rPr lang="en-US" sz="1000" u="none" strike="noStrike">
                          <a:effectLst/>
                        </a:rPr>
                        <a:t>MD02</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accent2">
                        <a:lumMod val="20000"/>
                        <a:lumOff val="80000"/>
                      </a:schemeClr>
                    </a:solidFill>
                  </a:tcPr>
                </a:tc>
                <a:tc>
                  <a:txBody>
                    <a:bodyPr/>
                    <a:lstStyle/>
                    <a:p>
                      <a:pPr algn="l" fontAlgn="b"/>
                      <a:r>
                        <a:rPr lang="en-US" sz="1000" u="none" strike="noStrike" dirty="0">
                          <a:effectLst/>
                        </a:rPr>
                        <a:t>7/19/2015</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2">
                        <a:lumMod val="20000"/>
                        <a:lumOff val="80000"/>
                      </a:schemeClr>
                    </a:solidFill>
                  </a:tcPr>
                </a:tc>
                <a:tc>
                  <a:txBody>
                    <a:bodyPr/>
                    <a:lstStyle/>
                    <a:p>
                      <a:pPr algn="l" fontAlgn="b"/>
                      <a:r>
                        <a:rPr lang="en-US" sz="1000" u="none" strike="noStrike" dirty="0">
                          <a:effectLst/>
                        </a:rPr>
                        <a:t>GPI01</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2">
                        <a:lumMod val="20000"/>
                        <a:lumOff val="80000"/>
                      </a:schemeClr>
                    </a:solidFill>
                  </a:tcPr>
                </a:tc>
                <a:tc>
                  <a:txBody>
                    <a:bodyPr/>
                    <a:lstStyle/>
                    <a:p>
                      <a:pPr algn="l" fontAlgn="b"/>
                      <a:r>
                        <a:rPr lang="en-US" sz="1000" u="none" strike="noStrike" dirty="0">
                          <a:effectLst/>
                        </a:rPr>
                        <a:t>TRAMADOL HCL TABLET</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2">
                        <a:lumMod val="20000"/>
                        <a:lumOff val="80000"/>
                      </a:schemeClr>
                    </a:solidFill>
                  </a:tcPr>
                </a:tc>
                <a:tc>
                  <a:txBody>
                    <a:bodyPr/>
                    <a:lstStyle/>
                    <a:p>
                      <a:pPr algn="l" fontAlgn="b"/>
                      <a:r>
                        <a:rPr lang="en-US" sz="1000" u="none" strike="noStrike" dirty="0">
                          <a:effectLst/>
                        </a:rPr>
                        <a:t>90</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2">
                        <a:lumMod val="20000"/>
                        <a:lumOff val="80000"/>
                      </a:schemeClr>
                    </a:solidFill>
                  </a:tcPr>
                </a:tc>
                <a:tc>
                  <a:txBody>
                    <a:bodyPr/>
                    <a:lstStyle/>
                    <a:p>
                      <a:pPr algn="l" fontAlgn="b"/>
                      <a:r>
                        <a:rPr lang="en-US" sz="1000" u="none" strike="noStrike" dirty="0">
                          <a:effectLst/>
                        </a:rPr>
                        <a:t>5</a:t>
                      </a:r>
                      <a:endParaRPr lang="en-US" sz="1000" b="0" i="0" u="none" strike="noStrike" dirty="0">
                        <a:solidFill>
                          <a:srgbClr val="000000"/>
                        </a:solidFill>
                        <a:effectLst/>
                        <a:latin typeface="Calibri" panose="020F0502020204030204" pitchFamily="34" charset="0"/>
                      </a:endParaRPr>
                    </a:p>
                  </a:txBody>
                  <a:tcPr marL="9525" marR="9525" marT="9525" marB="0" anchor="b">
                    <a:lnR w="38100" cap="flat" cmpd="sng" algn="ctr">
                      <a:solidFill>
                        <a:schemeClr val="accent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10007"/>
                  </a:ext>
                </a:extLst>
              </a:tr>
              <a:tr h="190368">
                <a:tc>
                  <a:txBody>
                    <a:bodyPr/>
                    <a:lstStyle/>
                    <a:p>
                      <a:pPr algn="l" fontAlgn="b"/>
                      <a:r>
                        <a:rPr lang="en-US" sz="1000" u="none" strike="noStrike" dirty="0">
                          <a:effectLst/>
                        </a:rPr>
                        <a:t>1006</a:t>
                      </a:r>
                      <a:endParaRPr lang="en-US" sz="10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accent1"/>
                      </a:solidFill>
                      <a:prstDash val="solid"/>
                      <a:round/>
                      <a:headEnd type="none" w="med" len="med"/>
                      <a:tailEnd type="none" w="med" len="med"/>
                    </a:lnL>
                    <a:solidFill>
                      <a:schemeClr val="accent2">
                        <a:lumMod val="20000"/>
                        <a:lumOff val="80000"/>
                      </a:schemeClr>
                    </a:solidFill>
                  </a:tcPr>
                </a:tc>
                <a:tc>
                  <a:txBody>
                    <a:bodyPr/>
                    <a:lstStyle/>
                    <a:p>
                      <a:pPr algn="l" fontAlgn="b"/>
                      <a:r>
                        <a:rPr lang="en-US" sz="1000" u="none" strike="noStrike">
                          <a:effectLst/>
                        </a:rPr>
                        <a:t>MD04</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accent2">
                        <a:lumMod val="20000"/>
                        <a:lumOff val="80000"/>
                      </a:schemeClr>
                    </a:solidFill>
                  </a:tcPr>
                </a:tc>
                <a:tc>
                  <a:txBody>
                    <a:bodyPr/>
                    <a:lstStyle/>
                    <a:p>
                      <a:pPr algn="l" fontAlgn="b"/>
                      <a:r>
                        <a:rPr lang="en-US" sz="1000" u="none" strike="noStrike">
                          <a:effectLst/>
                        </a:rPr>
                        <a:t>12/16/2015</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accent2">
                        <a:lumMod val="20000"/>
                        <a:lumOff val="80000"/>
                      </a:schemeClr>
                    </a:solidFill>
                  </a:tcPr>
                </a:tc>
                <a:tc>
                  <a:txBody>
                    <a:bodyPr/>
                    <a:lstStyle/>
                    <a:p>
                      <a:pPr algn="l" fontAlgn="b"/>
                      <a:r>
                        <a:rPr lang="en-US" sz="1000" u="none" strike="noStrike">
                          <a:effectLst/>
                        </a:rPr>
                        <a:t>GPI02</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accent2">
                        <a:lumMod val="20000"/>
                        <a:lumOff val="80000"/>
                      </a:schemeClr>
                    </a:solidFill>
                  </a:tcPr>
                </a:tc>
                <a:tc>
                  <a:txBody>
                    <a:bodyPr/>
                    <a:lstStyle/>
                    <a:p>
                      <a:pPr algn="l" fontAlgn="b"/>
                      <a:r>
                        <a:rPr lang="en-US" sz="1000" u="none" strike="noStrike" dirty="0">
                          <a:effectLst/>
                        </a:rPr>
                        <a:t>HYDROCODONE-ACETAMINOPHEN TABLET</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2">
                        <a:lumMod val="20000"/>
                        <a:lumOff val="80000"/>
                      </a:schemeClr>
                    </a:solidFill>
                  </a:tcPr>
                </a:tc>
                <a:tc>
                  <a:txBody>
                    <a:bodyPr/>
                    <a:lstStyle/>
                    <a:p>
                      <a:pPr algn="l" fontAlgn="b"/>
                      <a:r>
                        <a:rPr lang="en-US" sz="1000" u="none" strike="noStrike" dirty="0">
                          <a:effectLst/>
                        </a:rPr>
                        <a:t>18</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2">
                        <a:lumMod val="20000"/>
                        <a:lumOff val="80000"/>
                      </a:schemeClr>
                    </a:solidFill>
                  </a:tcPr>
                </a:tc>
                <a:tc>
                  <a:txBody>
                    <a:bodyPr/>
                    <a:lstStyle/>
                    <a:p>
                      <a:pPr algn="l" fontAlgn="b"/>
                      <a:r>
                        <a:rPr lang="en-US" sz="1000" u="none" strike="noStrike" dirty="0">
                          <a:effectLst/>
                        </a:rPr>
                        <a:t>5</a:t>
                      </a:r>
                      <a:endParaRPr lang="en-US" sz="1000" b="0" i="0" u="none" strike="noStrike" dirty="0">
                        <a:solidFill>
                          <a:srgbClr val="000000"/>
                        </a:solidFill>
                        <a:effectLst/>
                        <a:latin typeface="Calibri" panose="020F0502020204030204" pitchFamily="34" charset="0"/>
                      </a:endParaRPr>
                    </a:p>
                  </a:txBody>
                  <a:tcPr marL="9525" marR="9525" marT="9525" marB="0" anchor="b">
                    <a:lnR w="38100" cap="flat" cmpd="sng" algn="ctr">
                      <a:solidFill>
                        <a:schemeClr val="accent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10008"/>
                  </a:ext>
                </a:extLst>
              </a:tr>
              <a:tr h="190368">
                <a:tc>
                  <a:txBody>
                    <a:bodyPr/>
                    <a:lstStyle/>
                    <a:p>
                      <a:pPr algn="l" fontAlgn="b"/>
                      <a:r>
                        <a:rPr lang="en-US" sz="1000" u="none" strike="noStrike" dirty="0">
                          <a:effectLst/>
                        </a:rPr>
                        <a:t>1006</a:t>
                      </a:r>
                      <a:endParaRPr lang="en-US" sz="10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accent1"/>
                      </a:solidFill>
                      <a:prstDash val="solid"/>
                      <a:round/>
                      <a:headEnd type="none" w="med" len="med"/>
                      <a:tailEnd type="none" w="med" len="med"/>
                    </a:lnL>
                    <a:solidFill>
                      <a:schemeClr val="accent3">
                        <a:lumMod val="40000"/>
                        <a:lumOff val="60000"/>
                      </a:schemeClr>
                    </a:solidFill>
                  </a:tcPr>
                </a:tc>
                <a:tc>
                  <a:txBody>
                    <a:bodyPr/>
                    <a:lstStyle/>
                    <a:p>
                      <a:pPr algn="l" fontAlgn="b"/>
                      <a:r>
                        <a:rPr lang="en-US" sz="1000" u="none" strike="noStrike" dirty="0">
                          <a:effectLst/>
                        </a:rPr>
                        <a:t>MD01</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3">
                        <a:lumMod val="40000"/>
                        <a:lumOff val="60000"/>
                      </a:schemeClr>
                    </a:solidFill>
                  </a:tcPr>
                </a:tc>
                <a:tc>
                  <a:txBody>
                    <a:bodyPr/>
                    <a:lstStyle/>
                    <a:p>
                      <a:pPr algn="l" fontAlgn="b"/>
                      <a:r>
                        <a:rPr lang="en-US" sz="1000" u="none" strike="noStrike" dirty="0">
                          <a:effectLst/>
                        </a:rPr>
                        <a:t>6/5/2016</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3">
                        <a:lumMod val="40000"/>
                        <a:lumOff val="60000"/>
                      </a:schemeClr>
                    </a:solidFill>
                  </a:tcPr>
                </a:tc>
                <a:tc>
                  <a:txBody>
                    <a:bodyPr/>
                    <a:lstStyle/>
                    <a:p>
                      <a:pPr algn="l" fontAlgn="b"/>
                      <a:r>
                        <a:rPr lang="en-US" sz="1000" u="none" strike="noStrike" dirty="0">
                          <a:effectLst/>
                        </a:rPr>
                        <a:t>GPI07</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3">
                        <a:lumMod val="40000"/>
                        <a:lumOff val="60000"/>
                      </a:schemeClr>
                    </a:solidFill>
                  </a:tcPr>
                </a:tc>
                <a:tc>
                  <a:txBody>
                    <a:bodyPr/>
                    <a:lstStyle/>
                    <a:p>
                      <a:pPr algn="l" fontAlgn="b"/>
                      <a:r>
                        <a:rPr lang="en-US" sz="1000" u="none" strike="noStrike" dirty="0">
                          <a:effectLst/>
                        </a:rPr>
                        <a:t>OXYCODONE W/ ACETAMINOPHEN TABLET</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3">
                        <a:lumMod val="40000"/>
                        <a:lumOff val="60000"/>
                      </a:schemeClr>
                    </a:solidFill>
                  </a:tcPr>
                </a:tc>
                <a:tc>
                  <a:txBody>
                    <a:bodyPr/>
                    <a:lstStyle/>
                    <a:p>
                      <a:pPr algn="l" fontAlgn="b"/>
                      <a:r>
                        <a:rPr lang="en-US" sz="1000" u="none" strike="noStrike" dirty="0">
                          <a:effectLst/>
                        </a:rPr>
                        <a:t>30</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3">
                        <a:lumMod val="40000"/>
                        <a:lumOff val="60000"/>
                      </a:schemeClr>
                    </a:solidFill>
                  </a:tcPr>
                </a:tc>
                <a:tc>
                  <a:txBody>
                    <a:bodyPr/>
                    <a:lstStyle/>
                    <a:p>
                      <a:pPr algn="l" fontAlgn="b"/>
                      <a:r>
                        <a:rPr lang="en-US" sz="1000" u="none" strike="noStrike" dirty="0">
                          <a:effectLst/>
                        </a:rPr>
                        <a:t>7.5</a:t>
                      </a:r>
                      <a:endParaRPr lang="en-US" sz="1000" b="0" i="0" u="none" strike="noStrike" dirty="0">
                        <a:solidFill>
                          <a:srgbClr val="000000"/>
                        </a:solidFill>
                        <a:effectLst/>
                        <a:latin typeface="Calibri" panose="020F0502020204030204" pitchFamily="34" charset="0"/>
                      </a:endParaRPr>
                    </a:p>
                  </a:txBody>
                  <a:tcPr marL="9525" marR="9525" marT="9525" marB="0" anchor="b">
                    <a:lnR w="38100" cap="flat" cmpd="sng" algn="ctr">
                      <a:solidFill>
                        <a:schemeClr val="accent1"/>
                      </a:solidFill>
                      <a:prstDash val="solid"/>
                      <a:round/>
                      <a:headEnd type="none" w="med" len="med"/>
                      <a:tailEnd type="none" w="med" len="med"/>
                    </a:lnR>
                    <a:solidFill>
                      <a:schemeClr val="accent3">
                        <a:lumMod val="40000"/>
                        <a:lumOff val="60000"/>
                      </a:schemeClr>
                    </a:solidFill>
                  </a:tcPr>
                </a:tc>
                <a:extLst>
                  <a:ext uri="{0D108BD9-81ED-4DB2-BD59-A6C34878D82A}">
                    <a16:rowId xmlns:a16="http://schemas.microsoft.com/office/drawing/2014/main" val="10009"/>
                  </a:ext>
                </a:extLst>
              </a:tr>
              <a:tr h="190368">
                <a:tc>
                  <a:txBody>
                    <a:bodyPr/>
                    <a:lstStyle/>
                    <a:p>
                      <a:pPr algn="l" fontAlgn="b"/>
                      <a:r>
                        <a:rPr lang="en-US" sz="1000" u="none" strike="noStrike">
                          <a:effectLst/>
                        </a:rPr>
                        <a:t>1006</a:t>
                      </a:r>
                      <a:endParaRPr lang="en-US" sz="1000" b="0" i="0" u="none" strike="noStrike">
                        <a:solidFill>
                          <a:srgbClr val="000000"/>
                        </a:solidFill>
                        <a:effectLst/>
                        <a:latin typeface="Calibri" panose="020F0502020204030204" pitchFamily="34" charset="0"/>
                      </a:endParaRPr>
                    </a:p>
                  </a:txBody>
                  <a:tcPr marL="9525" marR="9525" marT="9525" marB="0" anchor="b">
                    <a:lnL w="38100" cap="flat" cmpd="sng" algn="ctr">
                      <a:solidFill>
                        <a:schemeClr val="accent1"/>
                      </a:solidFill>
                      <a:prstDash val="solid"/>
                      <a:round/>
                      <a:headEnd type="none" w="med" len="med"/>
                      <a:tailEnd type="none" w="med" len="med"/>
                    </a:lnL>
                    <a:solidFill>
                      <a:schemeClr val="accent2">
                        <a:lumMod val="20000"/>
                        <a:lumOff val="80000"/>
                      </a:schemeClr>
                    </a:solidFill>
                  </a:tcPr>
                </a:tc>
                <a:tc>
                  <a:txBody>
                    <a:bodyPr/>
                    <a:lstStyle/>
                    <a:p>
                      <a:pPr algn="l" fontAlgn="b"/>
                      <a:r>
                        <a:rPr lang="en-US" sz="1000" u="none" strike="noStrike">
                          <a:effectLst/>
                        </a:rPr>
                        <a:t>MD05</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accent2">
                        <a:lumMod val="20000"/>
                        <a:lumOff val="80000"/>
                      </a:schemeClr>
                    </a:solidFill>
                  </a:tcPr>
                </a:tc>
                <a:tc>
                  <a:txBody>
                    <a:bodyPr/>
                    <a:lstStyle/>
                    <a:p>
                      <a:pPr algn="l" fontAlgn="b"/>
                      <a:r>
                        <a:rPr lang="en-US" sz="1000" u="none" strike="noStrike">
                          <a:effectLst/>
                        </a:rPr>
                        <a:t>10/27/2016</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accent2">
                        <a:lumMod val="20000"/>
                        <a:lumOff val="80000"/>
                      </a:schemeClr>
                    </a:solidFill>
                  </a:tcPr>
                </a:tc>
                <a:tc>
                  <a:txBody>
                    <a:bodyPr/>
                    <a:lstStyle/>
                    <a:p>
                      <a:pPr algn="l" fontAlgn="b"/>
                      <a:r>
                        <a:rPr lang="en-US" sz="1000" u="none" strike="noStrike">
                          <a:effectLst/>
                        </a:rPr>
                        <a:t>GPI05</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accent2">
                        <a:lumMod val="20000"/>
                        <a:lumOff val="80000"/>
                      </a:schemeClr>
                    </a:solidFill>
                  </a:tcPr>
                </a:tc>
                <a:tc>
                  <a:txBody>
                    <a:bodyPr/>
                    <a:lstStyle/>
                    <a:p>
                      <a:pPr algn="l" fontAlgn="b"/>
                      <a:r>
                        <a:rPr lang="en-US" sz="1000" u="none" strike="noStrike" dirty="0">
                          <a:effectLst/>
                        </a:rPr>
                        <a:t>METHADONE HCL TABLET</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2">
                        <a:lumMod val="20000"/>
                        <a:lumOff val="80000"/>
                      </a:schemeClr>
                    </a:solidFill>
                  </a:tcPr>
                </a:tc>
                <a:tc>
                  <a:txBody>
                    <a:bodyPr/>
                    <a:lstStyle/>
                    <a:p>
                      <a:pPr algn="l" fontAlgn="b"/>
                      <a:r>
                        <a:rPr lang="en-US" sz="1000" u="none" strike="noStrike">
                          <a:effectLst/>
                        </a:rPr>
                        <a:t>60</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accent2">
                        <a:lumMod val="20000"/>
                        <a:lumOff val="80000"/>
                      </a:schemeClr>
                    </a:solidFill>
                  </a:tcPr>
                </a:tc>
                <a:tc>
                  <a:txBody>
                    <a:bodyPr/>
                    <a:lstStyle/>
                    <a:p>
                      <a:pPr algn="l" fontAlgn="b"/>
                      <a:r>
                        <a:rPr lang="en-US" sz="1000" u="none" strike="noStrike" dirty="0">
                          <a:effectLst/>
                        </a:rPr>
                        <a:t>5</a:t>
                      </a:r>
                      <a:endParaRPr lang="en-US" sz="1000" b="0" i="0" u="none" strike="noStrike" dirty="0">
                        <a:solidFill>
                          <a:srgbClr val="000000"/>
                        </a:solidFill>
                        <a:effectLst/>
                        <a:latin typeface="Calibri" panose="020F0502020204030204" pitchFamily="34" charset="0"/>
                      </a:endParaRPr>
                    </a:p>
                  </a:txBody>
                  <a:tcPr marL="9525" marR="9525" marT="9525" marB="0" anchor="b">
                    <a:lnR w="38100" cap="flat" cmpd="sng" algn="ctr">
                      <a:solidFill>
                        <a:schemeClr val="accent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10010"/>
                  </a:ext>
                </a:extLst>
              </a:tr>
              <a:tr h="190368">
                <a:tc>
                  <a:txBody>
                    <a:bodyPr/>
                    <a:lstStyle/>
                    <a:p>
                      <a:pPr algn="l" fontAlgn="b"/>
                      <a:r>
                        <a:rPr lang="en-US" sz="1000" u="none" strike="noStrike">
                          <a:effectLst/>
                        </a:rPr>
                        <a:t>1007</a:t>
                      </a:r>
                      <a:endParaRPr lang="en-US" sz="1000" b="0" i="0" u="none" strike="noStrike">
                        <a:solidFill>
                          <a:srgbClr val="000000"/>
                        </a:solidFill>
                        <a:effectLst/>
                        <a:latin typeface="Calibri" panose="020F0502020204030204" pitchFamily="34" charset="0"/>
                      </a:endParaRPr>
                    </a:p>
                  </a:txBody>
                  <a:tcPr marL="9525" marR="9525" marT="9525" marB="0" anchor="b">
                    <a:lnL w="38100" cap="flat" cmpd="sng" algn="ctr">
                      <a:solidFill>
                        <a:schemeClr val="accent1"/>
                      </a:solidFill>
                      <a:prstDash val="solid"/>
                      <a:round/>
                      <a:headEnd type="none" w="med" len="med"/>
                      <a:tailEnd type="none" w="med" len="med"/>
                    </a:lnL>
                    <a:solidFill>
                      <a:schemeClr val="accent2">
                        <a:lumMod val="20000"/>
                        <a:lumOff val="80000"/>
                      </a:schemeClr>
                    </a:solidFill>
                  </a:tcPr>
                </a:tc>
                <a:tc>
                  <a:txBody>
                    <a:bodyPr/>
                    <a:lstStyle/>
                    <a:p>
                      <a:pPr algn="l" fontAlgn="b"/>
                      <a:r>
                        <a:rPr lang="en-US" sz="1000" u="none" strike="noStrike">
                          <a:effectLst/>
                        </a:rPr>
                        <a:t>MD06</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accent2">
                        <a:lumMod val="20000"/>
                        <a:lumOff val="80000"/>
                      </a:schemeClr>
                    </a:solidFill>
                  </a:tcPr>
                </a:tc>
                <a:tc>
                  <a:txBody>
                    <a:bodyPr/>
                    <a:lstStyle/>
                    <a:p>
                      <a:pPr algn="l" fontAlgn="b"/>
                      <a:r>
                        <a:rPr lang="en-US" sz="1000" u="none" strike="noStrike">
                          <a:effectLst/>
                        </a:rPr>
                        <a:t>11/3/2015</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accent2">
                        <a:lumMod val="20000"/>
                        <a:lumOff val="80000"/>
                      </a:schemeClr>
                    </a:solidFill>
                  </a:tcPr>
                </a:tc>
                <a:tc>
                  <a:txBody>
                    <a:bodyPr/>
                    <a:lstStyle/>
                    <a:p>
                      <a:pPr algn="l" fontAlgn="b"/>
                      <a:r>
                        <a:rPr lang="en-US" sz="1000" u="none" strike="noStrike">
                          <a:effectLst/>
                        </a:rPr>
                        <a:t>GPI02</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accent2">
                        <a:lumMod val="20000"/>
                        <a:lumOff val="80000"/>
                      </a:schemeClr>
                    </a:solidFill>
                  </a:tcPr>
                </a:tc>
                <a:tc>
                  <a:txBody>
                    <a:bodyPr/>
                    <a:lstStyle/>
                    <a:p>
                      <a:pPr algn="l" fontAlgn="b"/>
                      <a:r>
                        <a:rPr lang="en-US" sz="1000" u="none" strike="noStrike" dirty="0">
                          <a:effectLst/>
                        </a:rPr>
                        <a:t>HYDROCODONE-ACETAMINOPHEN TABLET</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2">
                        <a:lumMod val="20000"/>
                        <a:lumOff val="80000"/>
                      </a:schemeClr>
                    </a:solidFill>
                  </a:tcPr>
                </a:tc>
                <a:tc>
                  <a:txBody>
                    <a:bodyPr/>
                    <a:lstStyle/>
                    <a:p>
                      <a:pPr algn="l" fontAlgn="b"/>
                      <a:r>
                        <a:rPr lang="en-US" sz="1000" u="none" strike="noStrike">
                          <a:effectLst/>
                        </a:rPr>
                        <a:t>24</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accent2">
                        <a:lumMod val="20000"/>
                        <a:lumOff val="80000"/>
                      </a:schemeClr>
                    </a:solidFill>
                  </a:tcPr>
                </a:tc>
                <a:tc>
                  <a:txBody>
                    <a:bodyPr/>
                    <a:lstStyle/>
                    <a:p>
                      <a:pPr algn="l" fontAlgn="b"/>
                      <a:r>
                        <a:rPr lang="en-US" sz="1000" u="none" strike="noStrike" dirty="0">
                          <a:effectLst/>
                        </a:rPr>
                        <a:t>7.5</a:t>
                      </a:r>
                      <a:endParaRPr lang="en-US" sz="1000" b="0" i="0" u="none" strike="noStrike" dirty="0">
                        <a:solidFill>
                          <a:srgbClr val="000000"/>
                        </a:solidFill>
                        <a:effectLst/>
                        <a:latin typeface="Calibri" panose="020F0502020204030204" pitchFamily="34" charset="0"/>
                      </a:endParaRPr>
                    </a:p>
                  </a:txBody>
                  <a:tcPr marL="9525" marR="9525" marT="9525" marB="0" anchor="b">
                    <a:lnR w="38100" cap="flat" cmpd="sng" algn="ctr">
                      <a:solidFill>
                        <a:schemeClr val="accent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10011"/>
                  </a:ext>
                </a:extLst>
              </a:tr>
              <a:tr h="190368">
                <a:tc>
                  <a:txBody>
                    <a:bodyPr/>
                    <a:lstStyle/>
                    <a:p>
                      <a:pPr algn="l" fontAlgn="b"/>
                      <a:r>
                        <a:rPr lang="en-US" sz="1000" b="0" i="0" u="none" strike="noStrike" dirty="0">
                          <a:solidFill>
                            <a:srgbClr val="000000"/>
                          </a:solidFill>
                          <a:effectLst/>
                          <a:latin typeface="Calibri" panose="020F0502020204030204" pitchFamily="34" charset="0"/>
                        </a:rPr>
                        <a:t>…</a:t>
                      </a:r>
                    </a:p>
                  </a:txBody>
                  <a:tcPr marL="9525" marR="9525" marT="9525" marB="0" anchor="b">
                    <a:lnL w="38100" cap="flat" cmpd="sng" algn="ctr">
                      <a:solidFill>
                        <a:schemeClr val="accent1"/>
                      </a:solidFill>
                      <a:prstDash val="solid"/>
                      <a:round/>
                      <a:headEnd type="none" w="med" len="med"/>
                      <a:tailEnd type="none" w="med" len="med"/>
                    </a:lnL>
                    <a:lnB w="38100" cap="flat" cmpd="sng" algn="ctr">
                      <a:solidFill>
                        <a:schemeClr val="accent1"/>
                      </a:solidFill>
                      <a:prstDash val="solid"/>
                      <a:round/>
                      <a:headEnd type="none" w="med" len="med"/>
                      <a:tailEnd type="none" w="med" len="med"/>
                    </a:lnB>
                    <a:solidFill>
                      <a:schemeClr val="accent2">
                        <a:lumMod val="20000"/>
                        <a:lumOff val="80000"/>
                      </a:schemeClr>
                    </a:solidFill>
                  </a:tcPr>
                </a:tc>
                <a:tc>
                  <a:txBody>
                    <a:bodyPr/>
                    <a:lstStyle/>
                    <a:p>
                      <a:pPr algn="l" fontAlgn="b"/>
                      <a:r>
                        <a:rPr lang="en-US" sz="1000" b="0" i="0" u="none" strike="noStrike" dirty="0">
                          <a:solidFill>
                            <a:srgbClr val="000000"/>
                          </a:solidFill>
                          <a:effectLst/>
                          <a:latin typeface="Calibri" panose="020F0502020204030204" pitchFamily="34" charset="0"/>
                        </a:rPr>
                        <a:t>…</a:t>
                      </a:r>
                    </a:p>
                  </a:txBody>
                  <a:tcPr marL="9525" marR="9525" marT="9525" marB="0" anchor="b">
                    <a:lnB w="38100" cap="flat" cmpd="sng" algn="ctr">
                      <a:solidFill>
                        <a:schemeClr val="accent1"/>
                      </a:solidFill>
                      <a:prstDash val="solid"/>
                      <a:round/>
                      <a:headEnd type="none" w="med" len="med"/>
                      <a:tailEnd type="none" w="med" len="med"/>
                    </a:lnB>
                    <a:solidFill>
                      <a:schemeClr val="accent2">
                        <a:lumMod val="20000"/>
                        <a:lumOff val="80000"/>
                      </a:schemeClr>
                    </a:solidFill>
                  </a:tcPr>
                </a:tc>
                <a:tc>
                  <a:txBody>
                    <a:bodyPr/>
                    <a:lstStyle/>
                    <a:p>
                      <a:pPr algn="l" fontAlgn="b"/>
                      <a:r>
                        <a:rPr lang="en-US" sz="1000" b="0" i="0" u="none" strike="noStrike" dirty="0">
                          <a:solidFill>
                            <a:srgbClr val="000000"/>
                          </a:solidFill>
                          <a:effectLst/>
                          <a:latin typeface="Calibri" panose="020F0502020204030204" pitchFamily="34" charset="0"/>
                        </a:rPr>
                        <a:t>…</a:t>
                      </a:r>
                    </a:p>
                  </a:txBody>
                  <a:tcPr marL="9525" marR="9525" marT="9525" marB="0" anchor="b">
                    <a:lnB w="38100" cap="flat" cmpd="sng" algn="ctr">
                      <a:solidFill>
                        <a:schemeClr val="accent1"/>
                      </a:solidFill>
                      <a:prstDash val="solid"/>
                      <a:round/>
                      <a:headEnd type="none" w="med" len="med"/>
                      <a:tailEnd type="none" w="med" len="med"/>
                    </a:lnB>
                    <a:solidFill>
                      <a:schemeClr val="accent2">
                        <a:lumMod val="20000"/>
                        <a:lumOff val="80000"/>
                      </a:schemeClr>
                    </a:solidFill>
                  </a:tcPr>
                </a:tc>
                <a:tc>
                  <a:txBody>
                    <a:bodyPr/>
                    <a:lstStyle/>
                    <a:p>
                      <a:pPr algn="l" fontAlgn="b"/>
                      <a:r>
                        <a:rPr lang="en-US" sz="1000" b="0" i="0" u="none" strike="noStrike" dirty="0">
                          <a:solidFill>
                            <a:srgbClr val="000000"/>
                          </a:solidFill>
                          <a:effectLst/>
                          <a:latin typeface="Calibri" panose="020F0502020204030204" pitchFamily="34" charset="0"/>
                        </a:rPr>
                        <a:t>…</a:t>
                      </a:r>
                    </a:p>
                  </a:txBody>
                  <a:tcPr marL="9525" marR="9525" marT="9525" marB="0" anchor="b">
                    <a:lnB w="38100" cap="flat" cmpd="sng" algn="ctr">
                      <a:solidFill>
                        <a:schemeClr val="accent1"/>
                      </a:solidFill>
                      <a:prstDash val="solid"/>
                      <a:round/>
                      <a:headEnd type="none" w="med" len="med"/>
                      <a:tailEnd type="none" w="med" len="med"/>
                    </a:lnB>
                    <a:solidFill>
                      <a:schemeClr val="accent2">
                        <a:lumMod val="20000"/>
                        <a:lumOff val="80000"/>
                      </a:schemeClr>
                    </a:solidFill>
                  </a:tcPr>
                </a:tc>
                <a:tc>
                  <a:txBody>
                    <a:bodyPr/>
                    <a:lstStyle/>
                    <a:p>
                      <a:pPr algn="l" fontAlgn="b"/>
                      <a:r>
                        <a:rPr lang="en-US" sz="1000" b="0" i="0" u="none" strike="noStrike" dirty="0">
                          <a:solidFill>
                            <a:srgbClr val="000000"/>
                          </a:solidFill>
                          <a:effectLst/>
                          <a:latin typeface="Calibri" panose="020F0502020204030204" pitchFamily="34" charset="0"/>
                        </a:rPr>
                        <a:t>…</a:t>
                      </a:r>
                    </a:p>
                  </a:txBody>
                  <a:tcPr marL="9525" marR="9525" marT="9525" marB="0" anchor="b">
                    <a:lnB w="38100" cap="flat" cmpd="sng" algn="ctr">
                      <a:solidFill>
                        <a:schemeClr val="accent1"/>
                      </a:solidFill>
                      <a:prstDash val="solid"/>
                      <a:round/>
                      <a:headEnd type="none" w="med" len="med"/>
                      <a:tailEnd type="none" w="med" len="med"/>
                    </a:lnB>
                    <a:solidFill>
                      <a:schemeClr val="accent2">
                        <a:lumMod val="20000"/>
                        <a:lumOff val="80000"/>
                      </a:schemeClr>
                    </a:solidFill>
                  </a:tcPr>
                </a:tc>
                <a:tc>
                  <a:txBody>
                    <a:bodyPr/>
                    <a:lstStyle/>
                    <a:p>
                      <a:pPr algn="l" fontAlgn="b"/>
                      <a:r>
                        <a:rPr lang="en-US" sz="1000" b="0" i="0" u="none" strike="noStrike" dirty="0">
                          <a:solidFill>
                            <a:srgbClr val="000000"/>
                          </a:solidFill>
                          <a:effectLst/>
                          <a:latin typeface="Calibri" panose="020F0502020204030204" pitchFamily="34" charset="0"/>
                        </a:rPr>
                        <a:t>…</a:t>
                      </a:r>
                    </a:p>
                  </a:txBody>
                  <a:tcPr marL="9525" marR="9525" marT="9525" marB="0" anchor="b">
                    <a:lnB w="38100" cap="flat" cmpd="sng" algn="ctr">
                      <a:solidFill>
                        <a:schemeClr val="accent1"/>
                      </a:solidFill>
                      <a:prstDash val="solid"/>
                      <a:round/>
                      <a:headEnd type="none" w="med" len="med"/>
                      <a:tailEnd type="none" w="med" len="med"/>
                    </a:lnB>
                    <a:solidFill>
                      <a:schemeClr val="accent2">
                        <a:lumMod val="20000"/>
                        <a:lumOff val="80000"/>
                      </a:schemeClr>
                    </a:solidFill>
                  </a:tcPr>
                </a:tc>
                <a:tc>
                  <a:txBody>
                    <a:bodyPr/>
                    <a:lstStyle/>
                    <a:p>
                      <a:pPr algn="l" fontAlgn="b"/>
                      <a:r>
                        <a:rPr lang="en-US" sz="1000" b="0" i="0" u="none" strike="noStrike" dirty="0">
                          <a:solidFill>
                            <a:srgbClr val="000000"/>
                          </a:solidFill>
                          <a:effectLst/>
                          <a:latin typeface="Calibri" panose="020F0502020204030204" pitchFamily="34" charset="0"/>
                        </a:rPr>
                        <a:t>…</a:t>
                      </a:r>
                    </a:p>
                  </a:txBody>
                  <a:tcPr marL="9525" marR="9525" marT="9525" marB="0" anchor="b">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36711390"/>
              </p:ext>
            </p:extLst>
          </p:nvPr>
        </p:nvGraphicFramePr>
        <p:xfrm>
          <a:off x="1969922" y="3586526"/>
          <a:ext cx="7751928" cy="3783400"/>
        </p:xfrm>
        <a:graphic>
          <a:graphicData uri="http://schemas.openxmlformats.org/drawingml/2006/table">
            <a:tbl>
              <a:tblPr>
                <a:tableStyleId>{5C22544A-7EE6-4342-B048-85BDC9FD1C3A}</a:tableStyleId>
              </a:tblPr>
              <a:tblGrid>
                <a:gridCol w="835973">
                  <a:extLst>
                    <a:ext uri="{9D8B030D-6E8A-4147-A177-3AD203B41FA5}">
                      <a16:colId xmlns:a16="http://schemas.microsoft.com/office/drawing/2014/main" val="20000"/>
                    </a:ext>
                  </a:extLst>
                </a:gridCol>
                <a:gridCol w="897292">
                  <a:extLst>
                    <a:ext uri="{9D8B030D-6E8A-4147-A177-3AD203B41FA5}">
                      <a16:colId xmlns:a16="http://schemas.microsoft.com/office/drawing/2014/main" val="20001"/>
                    </a:ext>
                  </a:extLst>
                </a:gridCol>
                <a:gridCol w="1487606">
                  <a:extLst>
                    <a:ext uri="{9D8B030D-6E8A-4147-A177-3AD203B41FA5}">
                      <a16:colId xmlns:a16="http://schemas.microsoft.com/office/drawing/2014/main" val="20002"/>
                    </a:ext>
                  </a:extLst>
                </a:gridCol>
                <a:gridCol w="941696">
                  <a:extLst>
                    <a:ext uri="{9D8B030D-6E8A-4147-A177-3AD203B41FA5}">
                      <a16:colId xmlns:a16="http://schemas.microsoft.com/office/drawing/2014/main" val="20003"/>
                    </a:ext>
                  </a:extLst>
                </a:gridCol>
                <a:gridCol w="3589361">
                  <a:extLst>
                    <a:ext uri="{9D8B030D-6E8A-4147-A177-3AD203B41FA5}">
                      <a16:colId xmlns:a16="http://schemas.microsoft.com/office/drawing/2014/main" val="20004"/>
                    </a:ext>
                  </a:extLst>
                </a:gridCol>
              </a:tblGrid>
              <a:tr h="189170">
                <a:tc>
                  <a:txBody>
                    <a:bodyPr/>
                    <a:lstStyle/>
                    <a:p>
                      <a:pPr algn="ctr" fontAlgn="b"/>
                      <a:r>
                        <a:rPr lang="en-US" sz="1000" b="1" u="none" strike="noStrike" dirty="0">
                          <a:solidFill>
                            <a:schemeClr val="bg1"/>
                          </a:solidFill>
                          <a:effectLst/>
                        </a:rPr>
                        <a:t>MEMBER_ID</a:t>
                      </a:r>
                      <a:endParaRPr lang="en-US" sz="1000" b="1" i="0" u="none" strike="noStrike" dirty="0">
                        <a:solidFill>
                          <a:schemeClr val="bg1"/>
                        </a:solidFill>
                        <a:effectLst/>
                        <a:latin typeface="Calibri" panose="020F0502020204030204" pitchFamily="34" charset="0"/>
                      </a:endParaRPr>
                    </a:p>
                  </a:txBody>
                  <a:tcPr marL="9525" marR="9525" marT="9525" marB="0" anchor="b">
                    <a:lnL w="38100" cap="flat" cmpd="sng" algn="ctr">
                      <a:solidFill>
                        <a:schemeClr val="bg1">
                          <a:lumMod val="50000"/>
                        </a:schemeClr>
                      </a:solidFill>
                      <a:prstDash val="solid"/>
                      <a:round/>
                      <a:headEnd type="none" w="med" len="med"/>
                      <a:tailEnd type="none" w="med" len="med"/>
                    </a:lnL>
                    <a:lnT w="38100" cap="flat" cmpd="sng" algn="ctr">
                      <a:solidFill>
                        <a:schemeClr val="bg1">
                          <a:lumMod val="50000"/>
                        </a:schemeClr>
                      </a:solidFill>
                      <a:prstDash val="solid"/>
                      <a:round/>
                      <a:headEnd type="none" w="med" len="med"/>
                      <a:tailEnd type="none" w="med" len="med"/>
                    </a:lnT>
                    <a:solidFill>
                      <a:schemeClr val="bg1">
                        <a:lumMod val="50000"/>
                      </a:schemeClr>
                    </a:solidFill>
                  </a:tcPr>
                </a:tc>
                <a:tc>
                  <a:txBody>
                    <a:bodyPr/>
                    <a:lstStyle/>
                    <a:p>
                      <a:pPr algn="ctr" fontAlgn="b"/>
                      <a:r>
                        <a:rPr lang="en-US" sz="1000" b="1" u="none" strike="noStrike" dirty="0">
                          <a:solidFill>
                            <a:schemeClr val="bg1"/>
                          </a:solidFill>
                          <a:effectLst/>
                        </a:rPr>
                        <a:t>PROVIDER_ID</a:t>
                      </a:r>
                      <a:endParaRPr lang="en-US" sz="1000" b="1" i="0" u="none" strike="noStrike" dirty="0">
                        <a:solidFill>
                          <a:schemeClr val="bg1"/>
                        </a:solidFill>
                        <a:effectLst/>
                        <a:latin typeface="Calibri" panose="020F0502020204030204" pitchFamily="34" charset="0"/>
                      </a:endParaRPr>
                    </a:p>
                  </a:txBody>
                  <a:tcPr marL="9525" marR="9525" marT="9525" marB="0" anchor="b">
                    <a:lnT w="38100" cap="flat" cmpd="sng" algn="ctr">
                      <a:solidFill>
                        <a:schemeClr val="bg1">
                          <a:lumMod val="50000"/>
                        </a:schemeClr>
                      </a:solidFill>
                      <a:prstDash val="solid"/>
                      <a:round/>
                      <a:headEnd type="none" w="med" len="med"/>
                      <a:tailEnd type="none" w="med" len="med"/>
                    </a:lnT>
                    <a:solidFill>
                      <a:schemeClr val="bg1">
                        <a:lumMod val="50000"/>
                      </a:schemeClr>
                    </a:solidFill>
                  </a:tcPr>
                </a:tc>
                <a:tc>
                  <a:txBody>
                    <a:bodyPr/>
                    <a:lstStyle/>
                    <a:p>
                      <a:pPr algn="ctr" fontAlgn="b"/>
                      <a:r>
                        <a:rPr lang="en-US" sz="1000" b="1" u="none" strike="noStrike" dirty="0">
                          <a:solidFill>
                            <a:schemeClr val="bg1"/>
                          </a:solidFill>
                          <a:effectLst/>
                        </a:rPr>
                        <a:t>SERVICE_START_DATE</a:t>
                      </a:r>
                      <a:endParaRPr lang="en-US" sz="1000" b="1" i="0" u="none" strike="noStrike" dirty="0">
                        <a:solidFill>
                          <a:schemeClr val="bg1"/>
                        </a:solidFill>
                        <a:effectLst/>
                        <a:latin typeface="Calibri" panose="020F0502020204030204" pitchFamily="34" charset="0"/>
                      </a:endParaRPr>
                    </a:p>
                  </a:txBody>
                  <a:tcPr marL="9525" marR="9525" marT="9525" marB="0" anchor="b">
                    <a:lnT w="38100" cap="flat" cmpd="sng" algn="ctr">
                      <a:solidFill>
                        <a:schemeClr val="bg1">
                          <a:lumMod val="50000"/>
                        </a:schemeClr>
                      </a:solidFill>
                      <a:prstDash val="solid"/>
                      <a:round/>
                      <a:headEnd type="none" w="med" len="med"/>
                      <a:tailEnd type="none" w="med" len="med"/>
                    </a:lnT>
                    <a:solidFill>
                      <a:schemeClr val="bg1">
                        <a:lumMod val="50000"/>
                      </a:schemeClr>
                    </a:solidFill>
                  </a:tcPr>
                </a:tc>
                <a:tc>
                  <a:txBody>
                    <a:bodyPr/>
                    <a:lstStyle/>
                    <a:p>
                      <a:pPr algn="ctr" fontAlgn="b"/>
                      <a:r>
                        <a:rPr lang="en-US" sz="1000" b="1" u="none" strike="noStrike" dirty="0">
                          <a:solidFill>
                            <a:schemeClr val="bg1"/>
                          </a:solidFill>
                          <a:effectLst/>
                        </a:rPr>
                        <a:t>LOCATION</a:t>
                      </a:r>
                      <a:endParaRPr lang="en-US" sz="1000" b="1" i="0" u="none" strike="noStrike" dirty="0">
                        <a:solidFill>
                          <a:schemeClr val="bg1"/>
                        </a:solidFill>
                        <a:effectLst/>
                        <a:latin typeface="Calibri" panose="020F0502020204030204" pitchFamily="34" charset="0"/>
                      </a:endParaRPr>
                    </a:p>
                  </a:txBody>
                  <a:tcPr marL="9525" marR="9525" marT="9525" marB="0" anchor="b">
                    <a:lnT w="38100" cap="flat" cmpd="sng" algn="ctr">
                      <a:solidFill>
                        <a:schemeClr val="bg1">
                          <a:lumMod val="50000"/>
                        </a:schemeClr>
                      </a:solidFill>
                      <a:prstDash val="solid"/>
                      <a:round/>
                      <a:headEnd type="none" w="med" len="med"/>
                      <a:tailEnd type="none" w="med" len="med"/>
                    </a:lnT>
                    <a:solidFill>
                      <a:schemeClr val="bg1">
                        <a:lumMod val="50000"/>
                      </a:schemeClr>
                    </a:solidFill>
                  </a:tcPr>
                </a:tc>
                <a:tc>
                  <a:txBody>
                    <a:bodyPr/>
                    <a:lstStyle/>
                    <a:p>
                      <a:pPr algn="ctr" fontAlgn="b"/>
                      <a:r>
                        <a:rPr lang="en-US" sz="1000" b="1" u="none" strike="noStrike" dirty="0">
                          <a:solidFill>
                            <a:schemeClr val="bg1"/>
                          </a:solidFill>
                          <a:effectLst/>
                        </a:rPr>
                        <a:t>PRIMARY_DIAGNOSIS_CATEGORY</a:t>
                      </a:r>
                      <a:endParaRPr lang="en-US" sz="1000" b="1" i="0" u="none" strike="noStrike" dirty="0">
                        <a:solidFill>
                          <a:schemeClr val="bg1"/>
                        </a:solidFill>
                        <a:effectLst/>
                        <a:latin typeface="Calibri" panose="020F0502020204030204" pitchFamily="34" charset="0"/>
                      </a:endParaRPr>
                    </a:p>
                  </a:txBody>
                  <a:tcPr marL="9525" marR="9525" marT="9525" marB="0" anchor="b">
                    <a:lnR w="38100" cap="flat" cmpd="sng" algn="ctr">
                      <a:solidFill>
                        <a:schemeClr val="bg1">
                          <a:lumMod val="50000"/>
                        </a:schemeClr>
                      </a:solidFill>
                      <a:prstDash val="solid"/>
                      <a:round/>
                      <a:headEnd type="none" w="med" len="med"/>
                      <a:tailEnd type="none" w="med" len="med"/>
                    </a:lnR>
                    <a:lnT w="38100" cap="flat" cmpd="sng" algn="ctr">
                      <a:solidFill>
                        <a:schemeClr val="bg1">
                          <a:lumMod val="50000"/>
                        </a:schemeClr>
                      </a:solidFill>
                      <a:prstDash val="solid"/>
                      <a:round/>
                      <a:headEnd type="none" w="med" len="med"/>
                      <a:tailEnd type="none" w="med" len="med"/>
                    </a:lnT>
                    <a:solidFill>
                      <a:schemeClr val="bg1">
                        <a:lumMod val="50000"/>
                      </a:schemeClr>
                    </a:solidFill>
                  </a:tcPr>
                </a:tc>
                <a:extLst>
                  <a:ext uri="{0D108BD9-81ED-4DB2-BD59-A6C34878D82A}">
                    <a16:rowId xmlns:a16="http://schemas.microsoft.com/office/drawing/2014/main" val="10000"/>
                  </a:ext>
                </a:extLst>
              </a:tr>
              <a:tr h="189170">
                <a:tc>
                  <a:txBody>
                    <a:bodyPr/>
                    <a:lstStyle/>
                    <a:p>
                      <a:pPr algn="l" fontAlgn="b"/>
                      <a:r>
                        <a:rPr lang="en-US" sz="1000" u="none" strike="noStrike" dirty="0">
                          <a:effectLst/>
                        </a:rPr>
                        <a:t>1002</a:t>
                      </a:r>
                      <a:endParaRPr lang="en-US" sz="10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bg1">
                          <a:lumMod val="50000"/>
                        </a:schemeClr>
                      </a:solidFill>
                      <a:prstDash val="solid"/>
                      <a:round/>
                      <a:headEnd type="none" w="med" len="med"/>
                      <a:tailEnd type="none" w="med" len="med"/>
                    </a:lnL>
                    <a:solidFill>
                      <a:schemeClr val="bg1">
                        <a:lumMod val="95000"/>
                      </a:schemeClr>
                    </a:solidFill>
                  </a:tcPr>
                </a:tc>
                <a:tc>
                  <a:txBody>
                    <a:bodyPr/>
                    <a:lstStyle/>
                    <a:p>
                      <a:pPr algn="l" fontAlgn="b"/>
                      <a:r>
                        <a:rPr lang="en-US" sz="1000" u="none" strike="noStrike">
                          <a:effectLst/>
                        </a:rPr>
                        <a:t>MD01</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dirty="0">
                          <a:effectLst/>
                        </a:rPr>
                        <a:t>2/20/2015</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a:effectLst/>
                        </a:rPr>
                        <a:t>OFFICE</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dirty="0">
                          <a:effectLst/>
                        </a:rPr>
                        <a:t>RESPIRATORY SYSTEM</a:t>
                      </a:r>
                      <a:endParaRPr lang="en-US" sz="1000" b="0" i="0" u="none" strike="noStrike" dirty="0">
                        <a:solidFill>
                          <a:srgbClr val="000000"/>
                        </a:solidFill>
                        <a:effectLst/>
                        <a:latin typeface="Calibri" panose="020F0502020204030204" pitchFamily="34" charset="0"/>
                      </a:endParaRPr>
                    </a:p>
                  </a:txBody>
                  <a:tcPr marL="9525" marR="9525" marT="9525" marB="0" anchor="b">
                    <a:lnR w="38100" cap="flat" cmpd="sng" algn="ctr">
                      <a:solidFill>
                        <a:schemeClr val="bg1">
                          <a:lumMod val="50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01"/>
                  </a:ext>
                </a:extLst>
              </a:tr>
              <a:tr h="189170">
                <a:tc>
                  <a:txBody>
                    <a:bodyPr/>
                    <a:lstStyle/>
                    <a:p>
                      <a:pPr algn="l" fontAlgn="b"/>
                      <a:r>
                        <a:rPr lang="en-US" sz="1000" u="none" strike="noStrike" dirty="0">
                          <a:effectLst/>
                        </a:rPr>
                        <a:t>1002</a:t>
                      </a:r>
                      <a:endParaRPr lang="en-US" sz="10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bg1">
                          <a:lumMod val="50000"/>
                        </a:schemeClr>
                      </a:solidFill>
                      <a:prstDash val="solid"/>
                      <a:round/>
                      <a:headEnd type="none" w="med" len="med"/>
                      <a:tailEnd type="none" w="med" len="med"/>
                    </a:lnL>
                    <a:solidFill>
                      <a:schemeClr val="accent3"/>
                    </a:solidFill>
                  </a:tcPr>
                </a:tc>
                <a:tc>
                  <a:txBody>
                    <a:bodyPr/>
                    <a:lstStyle/>
                    <a:p>
                      <a:pPr algn="l" fontAlgn="b"/>
                      <a:r>
                        <a:rPr lang="en-US" sz="1000" u="none" strike="noStrike" dirty="0">
                          <a:effectLst/>
                        </a:rPr>
                        <a:t>MD02</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l" fontAlgn="b"/>
                      <a:r>
                        <a:rPr lang="en-US" sz="1000" u="none" strike="noStrike" dirty="0">
                          <a:effectLst/>
                        </a:rPr>
                        <a:t>10/13/2015</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l" fontAlgn="b"/>
                      <a:r>
                        <a:rPr lang="en-US" sz="1000" u="none" strike="noStrike" dirty="0">
                          <a:effectLst/>
                        </a:rPr>
                        <a:t>OFFICE</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l" fontAlgn="b"/>
                      <a:r>
                        <a:rPr lang="en-US" sz="1000" u="none" strike="noStrike" dirty="0">
                          <a:effectLst/>
                        </a:rPr>
                        <a:t>NERVOUS SYSTEM</a:t>
                      </a:r>
                      <a:endParaRPr lang="en-US" sz="1000" b="0" i="0" u="none" strike="noStrike" dirty="0">
                        <a:solidFill>
                          <a:srgbClr val="000000"/>
                        </a:solidFill>
                        <a:effectLst/>
                        <a:latin typeface="Calibri" panose="020F0502020204030204" pitchFamily="34" charset="0"/>
                      </a:endParaRPr>
                    </a:p>
                  </a:txBody>
                  <a:tcPr marL="9525" marR="9525" marT="9525" marB="0" anchor="b">
                    <a:lnR w="38100" cap="flat" cmpd="sng" algn="ctr">
                      <a:solidFill>
                        <a:schemeClr val="bg1">
                          <a:lumMod val="50000"/>
                        </a:schemeClr>
                      </a:solidFill>
                      <a:prstDash val="solid"/>
                      <a:round/>
                      <a:headEnd type="none" w="med" len="med"/>
                      <a:tailEnd type="none" w="med" len="med"/>
                    </a:lnR>
                    <a:solidFill>
                      <a:schemeClr val="accent3"/>
                    </a:solidFill>
                  </a:tcPr>
                </a:tc>
                <a:extLst>
                  <a:ext uri="{0D108BD9-81ED-4DB2-BD59-A6C34878D82A}">
                    <a16:rowId xmlns:a16="http://schemas.microsoft.com/office/drawing/2014/main" val="10002"/>
                  </a:ext>
                </a:extLst>
              </a:tr>
              <a:tr h="189170">
                <a:tc>
                  <a:txBody>
                    <a:bodyPr/>
                    <a:lstStyle/>
                    <a:p>
                      <a:pPr algn="l" fontAlgn="b"/>
                      <a:r>
                        <a:rPr lang="en-US" sz="1000" u="none" strike="noStrike">
                          <a:effectLst/>
                        </a:rPr>
                        <a:t>1002</a:t>
                      </a:r>
                      <a:endParaRPr lang="en-US" sz="1000" b="0" i="0" u="none" strike="noStrike">
                        <a:solidFill>
                          <a:srgbClr val="000000"/>
                        </a:solidFill>
                        <a:effectLst/>
                        <a:latin typeface="Calibri" panose="020F0502020204030204" pitchFamily="34" charset="0"/>
                      </a:endParaRPr>
                    </a:p>
                  </a:txBody>
                  <a:tcPr marL="9525" marR="9525" marT="9525" marB="0" anchor="b">
                    <a:lnL w="38100" cap="flat" cmpd="sng" algn="ctr">
                      <a:solidFill>
                        <a:schemeClr val="bg1">
                          <a:lumMod val="50000"/>
                        </a:schemeClr>
                      </a:solidFill>
                      <a:prstDash val="solid"/>
                      <a:round/>
                      <a:headEnd type="none" w="med" len="med"/>
                      <a:tailEnd type="none" w="med" len="med"/>
                    </a:lnL>
                    <a:solidFill>
                      <a:schemeClr val="bg1">
                        <a:lumMod val="95000"/>
                      </a:schemeClr>
                    </a:solidFill>
                  </a:tcPr>
                </a:tc>
                <a:tc>
                  <a:txBody>
                    <a:bodyPr/>
                    <a:lstStyle/>
                    <a:p>
                      <a:pPr algn="l" fontAlgn="b"/>
                      <a:r>
                        <a:rPr lang="en-US" sz="1000" u="none" strike="noStrike" dirty="0">
                          <a:effectLst/>
                        </a:rPr>
                        <a:t>MD07</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a:effectLst/>
                        </a:rPr>
                        <a:t>4/7/2016</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a:effectLst/>
                        </a:rPr>
                        <a:t>INPATIENT</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a:effectLst/>
                        </a:rPr>
                        <a:t>RESPIRATORY SYSTEM</a:t>
                      </a:r>
                      <a:endParaRPr lang="en-US" sz="1000" b="0" i="0" u="none" strike="noStrike">
                        <a:solidFill>
                          <a:srgbClr val="000000"/>
                        </a:solidFill>
                        <a:effectLst/>
                        <a:latin typeface="Calibri" panose="020F0502020204030204" pitchFamily="34" charset="0"/>
                      </a:endParaRPr>
                    </a:p>
                  </a:txBody>
                  <a:tcPr marL="9525" marR="9525" marT="9525" marB="0" anchor="b">
                    <a:lnR w="38100" cap="flat" cmpd="sng" algn="ctr">
                      <a:solidFill>
                        <a:schemeClr val="bg1">
                          <a:lumMod val="50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03"/>
                  </a:ext>
                </a:extLst>
              </a:tr>
              <a:tr h="189170">
                <a:tc>
                  <a:txBody>
                    <a:bodyPr/>
                    <a:lstStyle/>
                    <a:p>
                      <a:pPr algn="l" fontAlgn="b"/>
                      <a:r>
                        <a:rPr lang="en-US" sz="1000" u="none" strike="noStrike">
                          <a:effectLst/>
                        </a:rPr>
                        <a:t>1002</a:t>
                      </a:r>
                      <a:endParaRPr lang="en-US" sz="1000" b="0" i="0" u="none" strike="noStrike">
                        <a:solidFill>
                          <a:srgbClr val="000000"/>
                        </a:solidFill>
                        <a:effectLst/>
                        <a:latin typeface="Calibri" panose="020F0502020204030204" pitchFamily="34" charset="0"/>
                      </a:endParaRPr>
                    </a:p>
                  </a:txBody>
                  <a:tcPr marL="9525" marR="9525" marT="9525" marB="0" anchor="b">
                    <a:lnL w="38100" cap="flat" cmpd="sng" algn="ctr">
                      <a:solidFill>
                        <a:schemeClr val="bg1">
                          <a:lumMod val="50000"/>
                        </a:schemeClr>
                      </a:solidFill>
                      <a:prstDash val="solid"/>
                      <a:round/>
                      <a:headEnd type="none" w="med" len="med"/>
                      <a:tailEnd type="none" w="med" len="med"/>
                    </a:lnL>
                    <a:solidFill>
                      <a:schemeClr val="bg1">
                        <a:lumMod val="95000"/>
                      </a:schemeClr>
                    </a:solidFill>
                  </a:tcPr>
                </a:tc>
                <a:tc>
                  <a:txBody>
                    <a:bodyPr/>
                    <a:lstStyle/>
                    <a:p>
                      <a:pPr algn="l" fontAlgn="b"/>
                      <a:r>
                        <a:rPr lang="en-US" sz="1000" u="none" strike="noStrike" dirty="0">
                          <a:effectLst/>
                        </a:rPr>
                        <a:t>MD07</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dirty="0">
                          <a:effectLst/>
                        </a:rPr>
                        <a:t>4/8/2016</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a:effectLst/>
                        </a:rPr>
                        <a:t>INPATIENT</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dirty="0">
                          <a:effectLst/>
                        </a:rPr>
                        <a:t>RESPIRATORY SYSTEM</a:t>
                      </a:r>
                      <a:endParaRPr lang="en-US" sz="1000" b="0" i="0" u="none" strike="noStrike" dirty="0">
                        <a:solidFill>
                          <a:srgbClr val="000000"/>
                        </a:solidFill>
                        <a:effectLst/>
                        <a:latin typeface="Calibri" panose="020F0502020204030204" pitchFamily="34" charset="0"/>
                      </a:endParaRPr>
                    </a:p>
                  </a:txBody>
                  <a:tcPr marL="9525" marR="9525" marT="9525" marB="0" anchor="b">
                    <a:lnR w="38100" cap="flat" cmpd="sng" algn="ctr">
                      <a:solidFill>
                        <a:schemeClr val="bg1">
                          <a:lumMod val="50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04"/>
                  </a:ext>
                </a:extLst>
              </a:tr>
              <a:tr h="189170">
                <a:tc>
                  <a:txBody>
                    <a:bodyPr/>
                    <a:lstStyle/>
                    <a:p>
                      <a:pPr algn="l" fontAlgn="b"/>
                      <a:r>
                        <a:rPr lang="en-US" sz="1000" u="none" strike="noStrike">
                          <a:effectLst/>
                        </a:rPr>
                        <a:t>1002</a:t>
                      </a:r>
                      <a:endParaRPr lang="en-US" sz="1000" b="0" i="0" u="none" strike="noStrike">
                        <a:solidFill>
                          <a:srgbClr val="000000"/>
                        </a:solidFill>
                        <a:effectLst/>
                        <a:latin typeface="Calibri" panose="020F0502020204030204" pitchFamily="34" charset="0"/>
                      </a:endParaRPr>
                    </a:p>
                  </a:txBody>
                  <a:tcPr marL="9525" marR="9525" marT="9525" marB="0" anchor="b">
                    <a:lnL w="38100" cap="flat" cmpd="sng" algn="ctr">
                      <a:solidFill>
                        <a:schemeClr val="bg1">
                          <a:lumMod val="50000"/>
                        </a:schemeClr>
                      </a:solidFill>
                      <a:prstDash val="solid"/>
                      <a:round/>
                      <a:headEnd type="none" w="med" len="med"/>
                      <a:tailEnd type="none" w="med" len="med"/>
                    </a:lnL>
                    <a:solidFill>
                      <a:schemeClr val="bg1">
                        <a:lumMod val="95000"/>
                      </a:schemeClr>
                    </a:solidFill>
                  </a:tcPr>
                </a:tc>
                <a:tc>
                  <a:txBody>
                    <a:bodyPr/>
                    <a:lstStyle/>
                    <a:p>
                      <a:pPr algn="l" fontAlgn="b"/>
                      <a:r>
                        <a:rPr lang="en-US" sz="1000" u="none" strike="noStrike" dirty="0">
                          <a:effectLst/>
                        </a:rPr>
                        <a:t>MD02</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dirty="0">
                          <a:effectLst/>
                        </a:rPr>
                        <a:t>4/13/2016</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a:effectLst/>
                        </a:rPr>
                        <a:t>SNF</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a:effectLst/>
                        </a:rPr>
                        <a:t>RESPIRATORY SYSTEM</a:t>
                      </a:r>
                      <a:endParaRPr lang="en-US" sz="1000" b="0" i="0" u="none" strike="noStrike">
                        <a:solidFill>
                          <a:srgbClr val="000000"/>
                        </a:solidFill>
                        <a:effectLst/>
                        <a:latin typeface="Calibri" panose="020F0502020204030204" pitchFamily="34" charset="0"/>
                      </a:endParaRPr>
                    </a:p>
                  </a:txBody>
                  <a:tcPr marL="9525" marR="9525" marT="9525" marB="0" anchor="b">
                    <a:lnR w="38100" cap="flat" cmpd="sng" algn="ctr">
                      <a:solidFill>
                        <a:schemeClr val="bg1">
                          <a:lumMod val="50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05"/>
                  </a:ext>
                </a:extLst>
              </a:tr>
              <a:tr h="189170">
                <a:tc>
                  <a:txBody>
                    <a:bodyPr/>
                    <a:lstStyle/>
                    <a:p>
                      <a:pPr algn="l" fontAlgn="b"/>
                      <a:r>
                        <a:rPr lang="en-US" sz="1000" u="none" strike="noStrike">
                          <a:effectLst/>
                        </a:rPr>
                        <a:t>1002</a:t>
                      </a:r>
                      <a:endParaRPr lang="en-US" sz="1000" b="0" i="0" u="none" strike="noStrike">
                        <a:solidFill>
                          <a:srgbClr val="000000"/>
                        </a:solidFill>
                        <a:effectLst/>
                        <a:latin typeface="Calibri" panose="020F0502020204030204" pitchFamily="34" charset="0"/>
                      </a:endParaRPr>
                    </a:p>
                  </a:txBody>
                  <a:tcPr marL="9525" marR="9525" marT="9525" marB="0" anchor="b">
                    <a:lnL w="38100" cap="flat" cmpd="sng" algn="ctr">
                      <a:solidFill>
                        <a:schemeClr val="bg1">
                          <a:lumMod val="50000"/>
                        </a:schemeClr>
                      </a:solidFill>
                      <a:prstDash val="solid"/>
                      <a:round/>
                      <a:headEnd type="none" w="med" len="med"/>
                      <a:tailEnd type="none" w="med" len="med"/>
                    </a:lnL>
                    <a:solidFill>
                      <a:schemeClr val="bg1">
                        <a:lumMod val="95000"/>
                      </a:schemeClr>
                    </a:solidFill>
                  </a:tcPr>
                </a:tc>
                <a:tc>
                  <a:txBody>
                    <a:bodyPr/>
                    <a:lstStyle/>
                    <a:p>
                      <a:pPr algn="l" fontAlgn="b"/>
                      <a:r>
                        <a:rPr lang="en-US" sz="1000" u="none" strike="noStrike">
                          <a:effectLst/>
                        </a:rPr>
                        <a:t>MD01</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dirty="0">
                          <a:effectLst/>
                        </a:rPr>
                        <a:t>4/27/2016</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a:effectLst/>
                        </a:rPr>
                        <a:t>SNF</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a:effectLst/>
                        </a:rPr>
                        <a:t>RESPIRATORY SYSTEM</a:t>
                      </a:r>
                      <a:endParaRPr lang="en-US" sz="1000" b="0" i="0" u="none" strike="noStrike">
                        <a:solidFill>
                          <a:srgbClr val="000000"/>
                        </a:solidFill>
                        <a:effectLst/>
                        <a:latin typeface="Calibri" panose="020F0502020204030204" pitchFamily="34" charset="0"/>
                      </a:endParaRPr>
                    </a:p>
                  </a:txBody>
                  <a:tcPr marL="9525" marR="9525" marT="9525" marB="0" anchor="b">
                    <a:lnR w="38100" cap="flat" cmpd="sng" algn="ctr">
                      <a:solidFill>
                        <a:schemeClr val="bg1">
                          <a:lumMod val="50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06"/>
                  </a:ext>
                </a:extLst>
              </a:tr>
              <a:tr h="189170">
                <a:tc>
                  <a:txBody>
                    <a:bodyPr/>
                    <a:lstStyle/>
                    <a:p>
                      <a:pPr algn="l" fontAlgn="b"/>
                      <a:r>
                        <a:rPr lang="en-US" sz="1000" u="none" strike="noStrike">
                          <a:effectLst/>
                        </a:rPr>
                        <a:t>1002</a:t>
                      </a:r>
                      <a:endParaRPr lang="en-US" sz="1000" b="0" i="0" u="none" strike="noStrike">
                        <a:solidFill>
                          <a:srgbClr val="000000"/>
                        </a:solidFill>
                        <a:effectLst/>
                        <a:latin typeface="Calibri" panose="020F0502020204030204" pitchFamily="34" charset="0"/>
                      </a:endParaRPr>
                    </a:p>
                  </a:txBody>
                  <a:tcPr marL="9525" marR="9525" marT="9525" marB="0" anchor="b">
                    <a:lnL w="38100" cap="flat" cmpd="sng" algn="ctr">
                      <a:solidFill>
                        <a:schemeClr val="bg1">
                          <a:lumMod val="50000"/>
                        </a:schemeClr>
                      </a:solidFill>
                      <a:prstDash val="solid"/>
                      <a:round/>
                      <a:headEnd type="none" w="med" len="med"/>
                      <a:tailEnd type="none" w="med" len="med"/>
                    </a:lnL>
                    <a:solidFill>
                      <a:schemeClr val="bg1">
                        <a:lumMod val="95000"/>
                      </a:schemeClr>
                    </a:solidFill>
                  </a:tcPr>
                </a:tc>
                <a:tc>
                  <a:txBody>
                    <a:bodyPr/>
                    <a:lstStyle/>
                    <a:p>
                      <a:pPr algn="l" fontAlgn="b"/>
                      <a:r>
                        <a:rPr lang="en-US" sz="1000" u="none" strike="noStrike">
                          <a:effectLst/>
                        </a:rPr>
                        <a:t>MD03</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dirty="0">
                          <a:effectLst/>
                        </a:rPr>
                        <a:t>5/11/2015</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a:effectLst/>
                        </a:rPr>
                        <a:t>SNF</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a:effectLst/>
                        </a:rPr>
                        <a:t>RESPIRATORY SYSTEM</a:t>
                      </a:r>
                      <a:endParaRPr lang="en-US" sz="1000" b="0" i="0" u="none" strike="noStrike">
                        <a:solidFill>
                          <a:srgbClr val="000000"/>
                        </a:solidFill>
                        <a:effectLst/>
                        <a:latin typeface="Calibri" panose="020F0502020204030204" pitchFamily="34" charset="0"/>
                      </a:endParaRPr>
                    </a:p>
                  </a:txBody>
                  <a:tcPr marL="9525" marR="9525" marT="9525" marB="0" anchor="b">
                    <a:lnR w="38100" cap="flat" cmpd="sng" algn="ctr">
                      <a:solidFill>
                        <a:schemeClr val="bg1">
                          <a:lumMod val="50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07"/>
                  </a:ext>
                </a:extLst>
              </a:tr>
              <a:tr h="189170">
                <a:tc>
                  <a:txBody>
                    <a:bodyPr/>
                    <a:lstStyle/>
                    <a:p>
                      <a:pPr algn="l" fontAlgn="b"/>
                      <a:r>
                        <a:rPr lang="en-US" sz="1000" u="none" strike="noStrike">
                          <a:effectLst/>
                        </a:rPr>
                        <a:t>1004</a:t>
                      </a:r>
                      <a:endParaRPr lang="en-US" sz="1000" b="0" i="0" u="none" strike="noStrike">
                        <a:solidFill>
                          <a:srgbClr val="000000"/>
                        </a:solidFill>
                        <a:effectLst/>
                        <a:latin typeface="Calibri" panose="020F0502020204030204" pitchFamily="34" charset="0"/>
                      </a:endParaRPr>
                    </a:p>
                  </a:txBody>
                  <a:tcPr marL="9525" marR="9525" marT="9525" marB="0" anchor="b">
                    <a:lnL w="38100" cap="flat" cmpd="sng" algn="ctr">
                      <a:solidFill>
                        <a:schemeClr val="bg1">
                          <a:lumMod val="50000"/>
                        </a:schemeClr>
                      </a:solidFill>
                      <a:prstDash val="solid"/>
                      <a:round/>
                      <a:headEnd type="none" w="med" len="med"/>
                      <a:tailEnd type="none" w="med" len="med"/>
                    </a:lnL>
                    <a:solidFill>
                      <a:schemeClr val="bg1">
                        <a:lumMod val="95000"/>
                      </a:schemeClr>
                    </a:solidFill>
                  </a:tcPr>
                </a:tc>
                <a:tc>
                  <a:txBody>
                    <a:bodyPr/>
                    <a:lstStyle/>
                    <a:p>
                      <a:pPr algn="l" fontAlgn="b"/>
                      <a:r>
                        <a:rPr lang="en-US" sz="1000" u="none" strike="noStrike">
                          <a:effectLst/>
                        </a:rPr>
                        <a:t>MD02</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dirty="0">
                          <a:effectLst/>
                        </a:rPr>
                        <a:t>3/10/2015</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dirty="0">
                          <a:effectLst/>
                        </a:rPr>
                        <a:t>OFFICE</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a:effectLst/>
                        </a:rPr>
                        <a:t>MUSCULOSKELETAL SYSTEM AND CONNECTIVE TISSUE</a:t>
                      </a:r>
                      <a:endParaRPr lang="en-US" sz="1000" b="0" i="0" u="none" strike="noStrike">
                        <a:solidFill>
                          <a:srgbClr val="000000"/>
                        </a:solidFill>
                        <a:effectLst/>
                        <a:latin typeface="Calibri" panose="020F0502020204030204" pitchFamily="34" charset="0"/>
                      </a:endParaRPr>
                    </a:p>
                  </a:txBody>
                  <a:tcPr marL="9525" marR="9525" marT="9525" marB="0" anchor="b">
                    <a:lnR w="38100" cap="flat" cmpd="sng" algn="ctr">
                      <a:solidFill>
                        <a:schemeClr val="bg1">
                          <a:lumMod val="50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08"/>
                  </a:ext>
                </a:extLst>
              </a:tr>
              <a:tr h="189170">
                <a:tc>
                  <a:txBody>
                    <a:bodyPr/>
                    <a:lstStyle/>
                    <a:p>
                      <a:pPr algn="l" fontAlgn="b"/>
                      <a:r>
                        <a:rPr lang="en-US" sz="1000" u="none" strike="noStrike">
                          <a:effectLst/>
                        </a:rPr>
                        <a:t>1004</a:t>
                      </a:r>
                      <a:endParaRPr lang="en-US" sz="1000" b="0" i="0" u="none" strike="noStrike">
                        <a:solidFill>
                          <a:srgbClr val="000000"/>
                        </a:solidFill>
                        <a:effectLst/>
                        <a:latin typeface="Calibri" panose="020F0502020204030204" pitchFamily="34" charset="0"/>
                      </a:endParaRPr>
                    </a:p>
                  </a:txBody>
                  <a:tcPr marL="9525" marR="9525" marT="9525" marB="0" anchor="b">
                    <a:lnL w="38100" cap="flat" cmpd="sng" algn="ctr">
                      <a:solidFill>
                        <a:schemeClr val="bg1">
                          <a:lumMod val="50000"/>
                        </a:schemeClr>
                      </a:solidFill>
                      <a:prstDash val="solid"/>
                      <a:round/>
                      <a:headEnd type="none" w="med" len="med"/>
                      <a:tailEnd type="none" w="med" len="med"/>
                    </a:lnL>
                    <a:solidFill>
                      <a:schemeClr val="bg1">
                        <a:lumMod val="95000"/>
                      </a:schemeClr>
                    </a:solidFill>
                  </a:tcPr>
                </a:tc>
                <a:tc>
                  <a:txBody>
                    <a:bodyPr/>
                    <a:lstStyle/>
                    <a:p>
                      <a:pPr algn="l" fontAlgn="b"/>
                      <a:r>
                        <a:rPr lang="en-US" sz="1000" u="none" strike="noStrike">
                          <a:effectLst/>
                        </a:rPr>
                        <a:t>MD02</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dirty="0">
                          <a:effectLst/>
                        </a:rPr>
                        <a:t>4/3/2015</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dirty="0">
                          <a:effectLst/>
                        </a:rPr>
                        <a:t>OUTPATIENT</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a:effectLst/>
                        </a:rPr>
                        <a:t>MUSCULOSKELETAL SYSTEM AND CONNECTIVE TISSUE</a:t>
                      </a:r>
                      <a:endParaRPr lang="en-US" sz="1000" b="0" i="0" u="none" strike="noStrike">
                        <a:solidFill>
                          <a:srgbClr val="000000"/>
                        </a:solidFill>
                        <a:effectLst/>
                        <a:latin typeface="Calibri" panose="020F0502020204030204" pitchFamily="34" charset="0"/>
                      </a:endParaRPr>
                    </a:p>
                  </a:txBody>
                  <a:tcPr marL="9525" marR="9525" marT="9525" marB="0" anchor="b">
                    <a:lnR w="38100" cap="flat" cmpd="sng" algn="ctr">
                      <a:solidFill>
                        <a:schemeClr val="bg1">
                          <a:lumMod val="50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09"/>
                  </a:ext>
                </a:extLst>
              </a:tr>
              <a:tr h="189170">
                <a:tc>
                  <a:txBody>
                    <a:bodyPr/>
                    <a:lstStyle/>
                    <a:p>
                      <a:pPr algn="l" fontAlgn="b"/>
                      <a:r>
                        <a:rPr lang="en-US" sz="1000" u="none" strike="noStrike" dirty="0">
                          <a:effectLst/>
                        </a:rPr>
                        <a:t>1004</a:t>
                      </a:r>
                      <a:endParaRPr lang="en-US" sz="10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bg1">
                          <a:lumMod val="50000"/>
                        </a:schemeClr>
                      </a:solidFill>
                      <a:prstDash val="solid"/>
                      <a:round/>
                      <a:headEnd type="none" w="med" len="med"/>
                      <a:tailEnd type="none" w="med" len="med"/>
                    </a:lnL>
                    <a:solidFill>
                      <a:schemeClr val="accent4"/>
                    </a:solidFill>
                  </a:tcPr>
                </a:tc>
                <a:tc>
                  <a:txBody>
                    <a:bodyPr/>
                    <a:lstStyle/>
                    <a:p>
                      <a:pPr algn="l" fontAlgn="b"/>
                      <a:r>
                        <a:rPr lang="en-US" sz="1000" u="none" strike="noStrike" dirty="0">
                          <a:effectLst/>
                        </a:rPr>
                        <a:t>MD02</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4"/>
                    </a:solidFill>
                  </a:tcPr>
                </a:tc>
                <a:tc>
                  <a:txBody>
                    <a:bodyPr/>
                    <a:lstStyle/>
                    <a:p>
                      <a:pPr algn="l" fontAlgn="b"/>
                      <a:r>
                        <a:rPr lang="en-US" sz="1000" u="none" strike="noStrike" dirty="0">
                          <a:effectLst/>
                        </a:rPr>
                        <a:t>5/2/2015</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4"/>
                    </a:solidFill>
                  </a:tcPr>
                </a:tc>
                <a:tc>
                  <a:txBody>
                    <a:bodyPr/>
                    <a:lstStyle/>
                    <a:p>
                      <a:pPr algn="l" fontAlgn="b"/>
                      <a:r>
                        <a:rPr lang="en-US" sz="1000" u="none" strike="noStrike" dirty="0">
                          <a:effectLst/>
                        </a:rPr>
                        <a:t>OFFICE</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4"/>
                    </a:solidFill>
                  </a:tcPr>
                </a:tc>
                <a:tc>
                  <a:txBody>
                    <a:bodyPr/>
                    <a:lstStyle/>
                    <a:p>
                      <a:pPr algn="l" fontAlgn="b"/>
                      <a:r>
                        <a:rPr lang="en-US" sz="1000" u="none" strike="noStrike" dirty="0">
                          <a:effectLst/>
                        </a:rPr>
                        <a:t>MUSCULOSKELETAL SYSTEM AND CONNECTIVE TISSUE</a:t>
                      </a:r>
                      <a:endParaRPr lang="en-US" sz="1000" b="0" i="0" u="none" strike="noStrike" dirty="0">
                        <a:solidFill>
                          <a:srgbClr val="000000"/>
                        </a:solidFill>
                        <a:effectLst/>
                        <a:latin typeface="Calibri" panose="020F0502020204030204" pitchFamily="34" charset="0"/>
                      </a:endParaRPr>
                    </a:p>
                  </a:txBody>
                  <a:tcPr marL="9525" marR="9525" marT="9525" marB="0" anchor="b">
                    <a:lnR w="38100" cap="flat" cmpd="sng" algn="ctr">
                      <a:solidFill>
                        <a:schemeClr val="bg1">
                          <a:lumMod val="50000"/>
                        </a:schemeClr>
                      </a:solidFill>
                      <a:prstDash val="solid"/>
                      <a:round/>
                      <a:headEnd type="none" w="med" len="med"/>
                      <a:tailEnd type="none" w="med" len="med"/>
                    </a:lnR>
                    <a:solidFill>
                      <a:schemeClr val="accent4"/>
                    </a:solidFill>
                  </a:tcPr>
                </a:tc>
                <a:extLst>
                  <a:ext uri="{0D108BD9-81ED-4DB2-BD59-A6C34878D82A}">
                    <a16:rowId xmlns:a16="http://schemas.microsoft.com/office/drawing/2014/main" val="10010"/>
                  </a:ext>
                </a:extLst>
              </a:tr>
              <a:tr h="189170">
                <a:tc>
                  <a:txBody>
                    <a:bodyPr/>
                    <a:lstStyle/>
                    <a:p>
                      <a:pPr algn="l" fontAlgn="b"/>
                      <a:r>
                        <a:rPr lang="en-US" sz="1000" u="none" strike="noStrike">
                          <a:effectLst/>
                        </a:rPr>
                        <a:t>1004</a:t>
                      </a:r>
                      <a:endParaRPr lang="en-US" sz="1000" b="0" i="0" u="none" strike="noStrike">
                        <a:solidFill>
                          <a:srgbClr val="000000"/>
                        </a:solidFill>
                        <a:effectLst/>
                        <a:latin typeface="Calibri" panose="020F0502020204030204" pitchFamily="34" charset="0"/>
                      </a:endParaRPr>
                    </a:p>
                  </a:txBody>
                  <a:tcPr marL="9525" marR="9525" marT="9525" marB="0" anchor="b">
                    <a:lnL w="38100" cap="flat" cmpd="sng" algn="ctr">
                      <a:solidFill>
                        <a:schemeClr val="bg1">
                          <a:lumMod val="50000"/>
                        </a:schemeClr>
                      </a:solidFill>
                      <a:prstDash val="solid"/>
                      <a:round/>
                      <a:headEnd type="none" w="med" len="med"/>
                      <a:tailEnd type="none" w="med" len="med"/>
                    </a:lnL>
                    <a:solidFill>
                      <a:schemeClr val="bg1">
                        <a:lumMod val="95000"/>
                      </a:schemeClr>
                    </a:solidFill>
                  </a:tcPr>
                </a:tc>
                <a:tc>
                  <a:txBody>
                    <a:bodyPr/>
                    <a:lstStyle/>
                    <a:p>
                      <a:pPr algn="l" fontAlgn="b"/>
                      <a:r>
                        <a:rPr lang="en-US" sz="1000" u="none" strike="noStrike">
                          <a:effectLst/>
                        </a:rPr>
                        <a:t>MD02</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dirty="0">
                          <a:effectLst/>
                        </a:rPr>
                        <a:t>5/11/2015</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a:effectLst/>
                        </a:rPr>
                        <a:t>OFFICE</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dirty="0">
                          <a:effectLst/>
                        </a:rPr>
                        <a:t>NERVOUS SYSTEM</a:t>
                      </a:r>
                      <a:endParaRPr lang="en-US" sz="1000" b="0" i="0" u="none" strike="noStrike" dirty="0">
                        <a:solidFill>
                          <a:srgbClr val="000000"/>
                        </a:solidFill>
                        <a:effectLst/>
                        <a:latin typeface="Calibri" panose="020F0502020204030204" pitchFamily="34" charset="0"/>
                      </a:endParaRPr>
                    </a:p>
                  </a:txBody>
                  <a:tcPr marL="9525" marR="9525" marT="9525" marB="0" anchor="b">
                    <a:lnR w="38100" cap="flat" cmpd="sng" algn="ctr">
                      <a:solidFill>
                        <a:schemeClr val="bg1">
                          <a:lumMod val="50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11"/>
                  </a:ext>
                </a:extLst>
              </a:tr>
              <a:tr h="189170">
                <a:tc>
                  <a:txBody>
                    <a:bodyPr/>
                    <a:lstStyle/>
                    <a:p>
                      <a:pPr algn="l" fontAlgn="b"/>
                      <a:r>
                        <a:rPr lang="en-US" sz="1000" u="none" strike="noStrike" dirty="0">
                          <a:effectLst/>
                        </a:rPr>
                        <a:t>1004</a:t>
                      </a:r>
                      <a:endParaRPr lang="en-US" sz="10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bg1">
                          <a:lumMod val="50000"/>
                        </a:schemeClr>
                      </a:solidFill>
                      <a:prstDash val="solid"/>
                      <a:round/>
                      <a:headEnd type="none" w="med" len="med"/>
                      <a:tailEnd type="none" w="med" len="med"/>
                    </a:lnL>
                    <a:solidFill>
                      <a:schemeClr val="accent5"/>
                    </a:solidFill>
                  </a:tcPr>
                </a:tc>
                <a:tc>
                  <a:txBody>
                    <a:bodyPr/>
                    <a:lstStyle/>
                    <a:p>
                      <a:pPr algn="l" fontAlgn="b"/>
                      <a:r>
                        <a:rPr lang="en-US" sz="1000" u="none" strike="noStrike" dirty="0">
                          <a:effectLst/>
                        </a:rPr>
                        <a:t>MD05</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5"/>
                    </a:solidFill>
                  </a:tcPr>
                </a:tc>
                <a:tc>
                  <a:txBody>
                    <a:bodyPr/>
                    <a:lstStyle/>
                    <a:p>
                      <a:pPr algn="l" fontAlgn="b"/>
                      <a:r>
                        <a:rPr lang="en-US" sz="1000" u="none" strike="noStrike" dirty="0">
                          <a:effectLst/>
                        </a:rPr>
                        <a:t>8/11/2015</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5"/>
                    </a:solidFill>
                  </a:tcPr>
                </a:tc>
                <a:tc>
                  <a:txBody>
                    <a:bodyPr/>
                    <a:lstStyle/>
                    <a:p>
                      <a:pPr algn="l" fontAlgn="b"/>
                      <a:r>
                        <a:rPr lang="en-US" sz="1000" u="none" strike="noStrike" dirty="0">
                          <a:effectLst/>
                        </a:rPr>
                        <a:t>OFFICE</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5"/>
                    </a:solidFill>
                  </a:tcPr>
                </a:tc>
                <a:tc>
                  <a:txBody>
                    <a:bodyPr/>
                    <a:lstStyle/>
                    <a:p>
                      <a:pPr algn="l" fontAlgn="b"/>
                      <a:r>
                        <a:rPr lang="en-US" sz="1000" u="none" strike="noStrike" dirty="0">
                          <a:effectLst/>
                        </a:rPr>
                        <a:t>MUSCULOSKELETAL SYSTEM AND CONNECTIVE TISSUE</a:t>
                      </a:r>
                      <a:endParaRPr lang="en-US" sz="1000" b="0" i="0" u="none" strike="noStrike" dirty="0">
                        <a:solidFill>
                          <a:srgbClr val="000000"/>
                        </a:solidFill>
                        <a:effectLst/>
                        <a:latin typeface="Calibri" panose="020F0502020204030204" pitchFamily="34" charset="0"/>
                      </a:endParaRPr>
                    </a:p>
                  </a:txBody>
                  <a:tcPr marL="9525" marR="9525" marT="9525" marB="0" anchor="b">
                    <a:lnR w="38100" cap="flat" cmpd="sng" algn="ctr">
                      <a:solidFill>
                        <a:schemeClr val="bg1">
                          <a:lumMod val="50000"/>
                        </a:schemeClr>
                      </a:solidFill>
                      <a:prstDash val="solid"/>
                      <a:round/>
                      <a:headEnd type="none" w="med" len="med"/>
                      <a:tailEnd type="none" w="med" len="med"/>
                    </a:lnR>
                    <a:solidFill>
                      <a:schemeClr val="accent5"/>
                    </a:solidFill>
                  </a:tcPr>
                </a:tc>
                <a:extLst>
                  <a:ext uri="{0D108BD9-81ED-4DB2-BD59-A6C34878D82A}">
                    <a16:rowId xmlns:a16="http://schemas.microsoft.com/office/drawing/2014/main" val="10012"/>
                  </a:ext>
                </a:extLst>
              </a:tr>
              <a:tr h="189170">
                <a:tc>
                  <a:txBody>
                    <a:bodyPr/>
                    <a:lstStyle/>
                    <a:p>
                      <a:pPr algn="l" fontAlgn="b"/>
                      <a:r>
                        <a:rPr lang="en-US" sz="1000" u="none" strike="noStrike" dirty="0">
                          <a:effectLst/>
                        </a:rPr>
                        <a:t>1006</a:t>
                      </a:r>
                      <a:endParaRPr lang="en-US" sz="10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bg1">
                          <a:lumMod val="50000"/>
                        </a:schemeClr>
                      </a:solidFill>
                      <a:prstDash val="solid"/>
                      <a:round/>
                      <a:headEnd type="none" w="med" len="med"/>
                      <a:tailEnd type="none" w="med" len="med"/>
                    </a:lnL>
                    <a:solidFill>
                      <a:schemeClr val="bg1">
                        <a:lumMod val="95000"/>
                      </a:schemeClr>
                    </a:solidFill>
                  </a:tcPr>
                </a:tc>
                <a:tc>
                  <a:txBody>
                    <a:bodyPr/>
                    <a:lstStyle/>
                    <a:p>
                      <a:pPr algn="l" fontAlgn="b"/>
                      <a:r>
                        <a:rPr lang="en-US" sz="1000" u="none" strike="noStrike">
                          <a:effectLst/>
                        </a:rPr>
                        <a:t>MD04</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a:effectLst/>
                        </a:rPr>
                        <a:t>5/4/2016</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a:effectLst/>
                        </a:rPr>
                        <a:t>OUTPATIENT</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a:effectLst/>
                        </a:rPr>
                        <a:t>MUSCULOSKELETAL SYSTEM AND CONNECTIVE TISSUE</a:t>
                      </a:r>
                      <a:endParaRPr lang="en-US" sz="1000" b="0" i="0" u="none" strike="noStrike">
                        <a:solidFill>
                          <a:srgbClr val="000000"/>
                        </a:solidFill>
                        <a:effectLst/>
                        <a:latin typeface="Calibri" panose="020F0502020204030204" pitchFamily="34" charset="0"/>
                      </a:endParaRPr>
                    </a:p>
                  </a:txBody>
                  <a:tcPr marL="9525" marR="9525" marT="9525" marB="0" anchor="b">
                    <a:lnR w="38100" cap="flat" cmpd="sng" algn="ctr">
                      <a:solidFill>
                        <a:schemeClr val="bg1">
                          <a:lumMod val="50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13"/>
                  </a:ext>
                </a:extLst>
              </a:tr>
              <a:tr h="189170">
                <a:tc>
                  <a:txBody>
                    <a:bodyPr/>
                    <a:lstStyle/>
                    <a:p>
                      <a:pPr algn="l" fontAlgn="b"/>
                      <a:r>
                        <a:rPr lang="en-US" sz="1000" u="none" strike="noStrike" dirty="0">
                          <a:effectLst/>
                        </a:rPr>
                        <a:t>1006</a:t>
                      </a:r>
                      <a:endParaRPr lang="en-US" sz="10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bg1">
                          <a:lumMod val="50000"/>
                        </a:schemeClr>
                      </a:solidFill>
                      <a:prstDash val="solid"/>
                      <a:round/>
                      <a:headEnd type="none" w="med" len="med"/>
                      <a:tailEnd type="none" w="med" len="med"/>
                    </a:lnL>
                    <a:solidFill>
                      <a:schemeClr val="accent3">
                        <a:lumMod val="40000"/>
                        <a:lumOff val="60000"/>
                      </a:schemeClr>
                    </a:solidFill>
                  </a:tcPr>
                </a:tc>
                <a:tc>
                  <a:txBody>
                    <a:bodyPr/>
                    <a:lstStyle/>
                    <a:p>
                      <a:pPr algn="l" fontAlgn="b"/>
                      <a:r>
                        <a:rPr lang="en-US" sz="1000" u="none" strike="noStrike" dirty="0">
                          <a:effectLst/>
                        </a:rPr>
                        <a:t>MD01</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3">
                        <a:lumMod val="40000"/>
                        <a:lumOff val="60000"/>
                      </a:schemeClr>
                    </a:solidFill>
                  </a:tcPr>
                </a:tc>
                <a:tc>
                  <a:txBody>
                    <a:bodyPr/>
                    <a:lstStyle/>
                    <a:p>
                      <a:pPr algn="l" fontAlgn="b"/>
                      <a:r>
                        <a:rPr lang="en-US" sz="1000" u="none" strike="noStrike" dirty="0">
                          <a:effectLst/>
                        </a:rPr>
                        <a:t>6/1/2016</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3">
                        <a:lumMod val="40000"/>
                        <a:lumOff val="60000"/>
                      </a:schemeClr>
                    </a:solidFill>
                  </a:tcPr>
                </a:tc>
                <a:tc>
                  <a:txBody>
                    <a:bodyPr/>
                    <a:lstStyle/>
                    <a:p>
                      <a:pPr algn="l" fontAlgn="b"/>
                      <a:r>
                        <a:rPr lang="en-US" sz="1000" u="none" strike="noStrike" dirty="0">
                          <a:effectLst/>
                        </a:rPr>
                        <a:t>OFFICE</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accent3">
                        <a:lumMod val="40000"/>
                        <a:lumOff val="60000"/>
                      </a:schemeClr>
                    </a:solidFill>
                  </a:tcPr>
                </a:tc>
                <a:tc>
                  <a:txBody>
                    <a:bodyPr/>
                    <a:lstStyle/>
                    <a:p>
                      <a:pPr algn="l" fontAlgn="b"/>
                      <a:r>
                        <a:rPr lang="en-US" sz="1000" u="none" strike="noStrike" dirty="0">
                          <a:effectLst/>
                        </a:rPr>
                        <a:t>MUSCULOSKELETAL SYSTEM AND CONNECTIVE TISSUE</a:t>
                      </a:r>
                      <a:endParaRPr lang="en-US" sz="1000" b="0" i="0" u="none" strike="noStrike" dirty="0">
                        <a:solidFill>
                          <a:srgbClr val="000000"/>
                        </a:solidFill>
                        <a:effectLst/>
                        <a:latin typeface="Calibri" panose="020F0502020204030204" pitchFamily="34" charset="0"/>
                      </a:endParaRPr>
                    </a:p>
                  </a:txBody>
                  <a:tcPr marL="9525" marR="9525" marT="9525" marB="0" anchor="b">
                    <a:lnR w="38100" cap="flat" cmpd="sng" algn="ctr">
                      <a:solidFill>
                        <a:schemeClr val="bg1">
                          <a:lumMod val="50000"/>
                        </a:schemeClr>
                      </a:solidFill>
                      <a:prstDash val="solid"/>
                      <a:round/>
                      <a:headEnd type="none" w="med" len="med"/>
                      <a:tailEnd type="none" w="med" len="med"/>
                    </a:lnR>
                    <a:solidFill>
                      <a:schemeClr val="accent3">
                        <a:lumMod val="40000"/>
                        <a:lumOff val="60000"/>
                      </a:schemeClr>
                    </a:solidFill>
                  </a:tcPr>
                </a:tc>
                <a:extLst>
                  <a:ext uri="{0D108BD9-81ED-4DB2-BD59-A6C34878D82A}">
                    <a16:rowId xmlns:a16="http://schemas.microsoft.com/office/drawing/2014/main" val="10014"/>
                  </a:ext>
                </a:extLst>
              </a:tr>
              <a:tr h="189170">
                <a:tc>
                  <a:txBody>
                    <a:bodyPr/>
                    <a:lstStyle/>
                    <a:p>
                      <a:pPr algn="l" fontAlgn="b"/>
                      <a:r>
                        <a:rPr lang="en-US" sz="1000" u="none" strike="noStrike">
                          <a:effectLst/>
                        </a:rPr>
                        <a:t>1007</a:t>
                      </a:r>
                      <a:endParaRPr lang="en-US" sz="1000" b="0" i="0" u="none" strike="noStrike">
                        <a:solidFill>
                          <a:srgbClr val="000000"/>
                        </a:solidFill>
                        <a:effectLst/>
                        <a:latin typeface="Calibri" panose="020F0502020204030204" pitchFamily="34" charset="0"/>
                      </a:endParaRPr>
                    </a:p>
                  </a:txBody>
                  <a:tcPr marL="9525" marR="9525" marT="9525" marB="0" anchor="b">
                    <a:lnL w="38100" cap="flat" cmpd="sng" algn="ctr">
                      <a:solidFill>
                        <a:schemeClr val="bg1">
                          <a:lumMod val="50000"/>
                        </a:schemeClr>
                      </a:solidFill>
                      <a:prstDash val="solid"/>
                      <a:round/>
                      <a:headEnd type="none" w="med" len="med"/>
                      <a:tailEnd type="none" w="med" len="med"/>
                    </a:lnL>
                    <a:solidFill>
                      <a:schemeClr val="bg1">
                        <a:lumMod val="95000"/>
                      </a:schemeClr>
                    </a:solidFill>
                  </a:tcPr>
                </a:tc>
                <a:tc>
                  <a:txBody>
                    <a:bodyPr/>
                    <a:lstStyle/>
                    <a:p>
                      <a:pPr algn="l" fontAlgn="b"/>
                      <a:r>
                        <a:rPr lang="en-US" sz="1000" u="none" strike="noStrike">
                          <a:effectLst/>
                        </a:rPr>
                        <a:t>MD06</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a:effectLst/>
                        </a:rPr>
                        <a:t>3/14/2015</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a:effectLst/>
                        </a:rPr>
                        <a:t>OFFICE</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dirty="0">
                          <a:effectLst/>
                        </a:rPr>
                        <a:t>MUSCULOSKELETAL SYSTEM AND CONNECTIVE TISSUE</a:t>
                      </a:r>
                      <a:endParaRPr lang="en-US" sz="1000" b="0" i="0" u="none" strike="noStrike" dirty="0">
                        <a:solidFill>
                          <a:srgbClr val="000000"/>
                        </a:solidFill>
                        <a:effectLst/>
                        <a:latin typeface="Calibri" panose="020F0502020204030204" pitchFamily="34" charset="0"/>
                      </a:endParaRPr>
                    </a:p>
                  </a:txBody>
                  <a:tcPr marL="9525" marR="9525" marT="9525" marB="0" anchor="b">
                    <a:lnR w="38100" cap="flat" cmpd="sng" algn="ctr">
                      <a:solidFill>
                        <a:schemeClr val="bg1">
                          <a:lumMod val="50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15"/>
                  </a:ext>
                </a:extLst>
              </a:tr>
              <a:tr h="189170">
                <a:tc>
                  <a:txBody>
                    <a:bodyPr/>
                    <a:lstStyle/>
                    <a:p>
                      <a:pPr algn="l" fontAlgn="b"/>
                      <a:r>
                        <a:rPr lang="en-US" sz="1000" u="none" strike="noStrike">
                          <a:effectLst/>
                        </a:rPr>
                        <a:t>1007</a:t>
                      </a:r>
                      <a:endParaRPr lang="en-US" sz="1000" b="0" i="0" u="none" strike="noStrike">
                        <a:solidFill>
                          <a:srgbClr val="000000"/>
                        </a:solidFill>
                        <a:effectLst/>
                        <a:latin typeface="Calibri" panose="020F0502020204030204" pitchFamily="34" charset="0"/>
                      </a:endParaRPr>
                    </a:p>
                  </a:txBody>
                  <a:tcPr marL="9525" marR="9525" marT="9525" marB="0" anchor="b">
                    <a:lnL w="38100" cap="flat" cmpd="sng" algn="ctr">
                      <a:solidFill>
                        <a:schemeClr val="bg1">
                          <a:lumMod val="50000"/>
                        </a:schemeClr>
                      </a:solidFill>
                      <a:prstDash val="solid"/>
                      <a:round/>
                      <a:headEnd type="none" w="med" len="med"/>
                      <a:tailEnd type="none" w="med" len="med"/>
                    </a:lnL>
                    <a:solidFill>
                      <a:schemeClr val="bg1">
                        <a:lumMod val="95000"/>
                      </a:schemeClr>
                    </a:solidFill>
                  </a:tcPr>
                </a:tc>
                <a:tc>
                  <a:txBody>
                    <a:bodyPr/>
                    <a:lstStyle/>
                    <a:p>
                      <a:pPr algn="l" fontAlgn="b"/>
                      <a:r>
                        <a:rPr lang="en-US" sz="1000" u="none" strike="noStrike">
                          <a:effectLst/>
                        </a:rPr>
                        <a:t>MD06</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a:effectLst/>
                        </a:rPr>
                        <a:t>11/2/2015</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a:effectLst/>
                        </a:rPr>
                        <a:t>OFFICE</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dirty="0">
                          <a:effectLst/>
                        </a:rPr>
                        <a:t>MUSCULOSKELETAL SYSTEM AND CONNECTIVE TISSUE</a:t>
                      </a:r>
                      <a:endParaRPr lang="en-US" sz="1000" b="0" i="0" u="none" strike="noStrike" dirty="0">
                        <a:solidFill>
                          <a:srgbClr val="000000"/>
                        </a:solidFill>
                        <a:effectLst/>
                        <a:latin typeface="Calibri" panose="020F0502020204030204" pitchFamily="34" charset="0"/>
                      </a:endParaRPr>
                    </a:p>
                  </a:txBody>
                  <a:tcPr marL="9525" marR="9525" marT="9525" marB="0" anchor="b">
                    <a:lnR w="38100" cap="flat" cmpd="sng" algn="ctr">
                      <a:solidFill>
                        <a:schemeClr val="bg1">
                          <a:lumMod val="50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16"/>
                  </a:ext>
                </a:extLst>
              </a:tr>
              <a:tr h="189170">
                <a:tc>
                  <a:txBody>
                    <a:bodyPr/>
                    <a:lstStyle/>
                    <a:p>
                      <a:pPr algn="l" fontAlgn="b"/>
                      <a:r>
                        <a:rPr lang="en-US" sz="1000" u="none" strike="noStrike">
                          <a:effectLst/>
                        </a:rPr>
                        <a:t>1007</a:t>
                      </a:r>
                      <a:endParaRPr lang="en-US" sz="1000" b="0" i="0" u="none" strike="noStrike">
                        <a:solidFill>
                          <a:srgbClr val="000000"/>
                        </a:solidFill>
                        <a:effectLst/>
                        <a:latin typeface="Calibri" panose="020F0502020204030204" pitchFamily="34" charset="0"/>
                      </a:endParaRPr>
                    </a:p>
                  </a:txBody>
                  <a:tcPr marL="9525" marR="9525" marT="9525" marB="0" anchor="b">
                    <a:lnL w="38100" cap="flat" cmpd="sng" algn="ctr">
                      <a:solidFill>
                        <a:schemeClr val="bg1">
                          <a:lumMod val="50000"/>
                        </a:schemeClr>
                      </a:solidFill>
                      <a:prstDash val="solid"/>
                      <a:round/>
                      <a:headEnd type="none" w="med" len="med"/>
                      <a:tailEnd type="none" w="med" len="med"/>
                    </a:lnL>
                    <a:solidFill>
                      <a:schemeClr val="bg1">
                        <a:lumMod val="95000"/>
                      </a:schemeClr>
                    </a:solidFill>
                  </a:tcPr>
                </a:tc>
                <a:tc>
                  <a:txBody>
                    <a:bodyPr/>
                    <a:lstStyle/>
                    <a:p>
                      <a:pPr algn="l" fontAlgn="b"/>
                      <a:r>
                        <a:rPr lang="en-US" sz="1000" u="none" strike="noStrike" dirty="0">
                          <a:effectLst/>
                        </a:rPr>
                        <a:t>MD07</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dirty="0">
                          <a:effectLst/>
                        </a:rPr>
                        <a:t>11/20/2015</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a:effectLst/>
                        </a:rPr>
                        <a:t>ER</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dirty="0">
                          <a:effectLst/>
                        </a:rPr>
                        <a:t>DIGESTIVE SYSTEM</a:t>
                      </a:r>
                      <a:endParaRPr lang="en-US" sz="1000" b="0" i="0" u="none" strike="noStrike" dirty="0">
                        <a:solidFill>
                          <a:srgbClr val="000000"/>
                        </a:solidFill>
                        <a:effectLst/>
                        <a:latin typeface="Calibri" panose="020F0502020204030204" pitchFamily="34" charset="0"/>
                      </a:endParaRPr>
                    </a:p>
                  </a:txBody>
                  <a:tcPr marL="9525" marR="9525" marT="9525" marB="0" anchor="b">
                    <a:lnR w="38100" cap="flat" cmpd="sng" algn="ctr">
                      <a:solidFill>
                        <a:schemeClr val="bg1">
                          <a:lumMod val="50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17"/>
                  </a:ext>
                </a:extLst>
              </a:tr>
              <a:tr h="189170">
                <a:tc>
                  <a:txBody>
                    <a:bodyPr/>
                    <a:lstStyle/>
                    <a:p>
                      <a:pPr algn="l" fontAlgn="b"/>
                      <a:r>
                        <a:rPr lang="en-US" sz="1000" u="none" strike="noStrike">
                          <a:effectLst/>
                        </a:rPr>
                        <a:t>1007</a:t>
                      </a:r>
                      <a:endParaRPr lang="en-US" sz="1000" b="0" i="0" u="none" strike="noStrike">
                        <a:solidFill>
                          <a:srgbClr val="000000"/>
                        </a:solidFill>
                        <a:effectLst/>
                        <a:latin typeface="Calibri" panose="020F0502020204030204" pitchFamily="34" charset="0"/>
                      </a:endParaRPr>
                    </a:p>
                  </a:txBody>
                  <a:tcPr marL="9525" marR="9525" marT="9525" marB="0" anchor="b">
                    <a:lnL w="38100" cap="flat" cmpd="sng" algn="ctr">
                      <a:solidFill>
                        <a:schemeClr val="bg1">
                          <a:lumMod val="50000"/>
                        </a:schemeClr>
                      </a:solidFill>
                      <a:prstDash val="solid"/>
                      <a:round/>
                      <a:headEnd type="none" w="med" len="med"/>
                      <a:tailEnd type="none" w="med" len="med"/>
                    </a:lnL>
                    <a:solidFill>
                      <a:schemeClr val="bg1">
                        <a:lumMod val="95000"/>
                      </a:schemeClr>
                    </a:solidFill>
                  </a:tcPr>
                </a:tc>
                <a:tc>
                  <a:txBody>
                    <a:bodyPr/>
                    <a:lstStyle/>
                    <a:p>
                      <a:pPr algn="l" fontAlgn="b"/>
                      <a:r>
                        <a:rPr lang="en-US" sz="1000" u="none" strike="noStrike" dirty="0">
                          <a:effectLst/>
                        </a:rPr>
                        <a:t>MD08</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dirty="0">
                          <a:effectLst/>
                        </a:rPr>
                        <a:t>11/20/2015</a:t>
                      </a:r>
                      <a:endParaRPr lang="en-US" sz="1000" b="0" i="0" u="none" strike="noStrike" dirty="0">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a:effectLst/>
                        </a:rPr>
                        <a:t>OUTPATIENT</a:t>
                      </a:r>
                      <a:endParaRPr lang="en-US" sz="1000" b="0" i="0" u="none" strike="noStrike">
                        <a:solidFill>
                          <a:srgbClr val="000000"/>
                        </a:solidFill>
                        <a:effectLst/>
                        <a:latin typeface="Calibri" panose="020F0502020204030204" pitchFamily="34" charset="0"/>
                      </a:endParaRPr>
                    </a:p>
                  </a:txBody>
                  <a:tcPr marL="9525" marR="9525" marT="9525" marB="0" anchor="b">
                    <a:solidFill>
                      <a:schemeClr val="bg1">
                        <a:lumMod val="95000"/>
                      </a:schemeClr>
                    </a:solidFill>
                  </a:tcPr>
                </a:tc>
                <a:tc>
                  <a:txBody>
                    <a:bodyPr/>
                    <a:lstStyle/>
                    <a:p>
                      <a:pPr algn="l" fontAlgn="b"/>
                      <a:r>
                        <a:rPr lang="en-US" sz="1000" u="none" strike="noStrike" dirty="0">
                          <a:effectLst/>
                        </a:rPr>
                        <a:t>DIGESTIVE SYSTEM</a:t>
                      </a:r>
                      <a:endParaRPr lang="en-US" sz="1000" b="0" i="0" u="none" strike="noStrike" dirty="0">
                        <a:solidFill>
                          <a:srgbClr val="000000"/>
                        </a:solidFill>
                        <a:effectLst/>
                        <a:latin typeface="Calibri" panose="020F0502020204030204" pitchFamily="34" charset="0"/>
                      </a:endParaRPr>
                    </a:p>
                  </a:txBody>
                  <a:tcPr marL="9525" marR="9525" marT="9525" marB="0" anchor="b">
                    <a:lnR w="38100" cap="flat" cmpd="sng" algn="ctr">
                      <a:solidFill>
                        <a:schemeClr val="bg1">
                          <a:lumMod val="50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18"/>
                  </a:ext>
                </a:extLst>
              </a:tr>
              <a:tr h="189170">
                <a:tc>
                  <a:txBody>
                    <a:bodyPr/>
                    <a:lstStyle/>
                    <a:p>
                      <a:pPr algn="l" fontAlgn="b"/>
                      <a:r>
                        <a:rPr lang="en-US" sz="1000" b="0" i="0" u="none" strike="noStrike" dirty="0">
                          <a:solidFill>
                            <a:srgbClr val="000000"/>
                          </a:solidFill>
                          <a:effectLst/>
                          <a:latin typeface="Calibri" panose="020F0502020204030204" pitchFamily="34" charset="0"/>
                        </a:rPr>
                        <a:t>…</a:t>
                      </a:r>
                    </a:p>
                  </a:txBody>
                  <a:tcPr marL="9525" marR="9525" marT="9525" marB="0" anchor="b">
                    <a:lnL w="38100" cap="flat" cmpd="sng" algn="ctr">
                      <a:solidFill>
                        <a:schemeClr val="bg1">
                          <a:lumMod val="50000"/>
                        </a:schemeClr>
                      </a:solidFill>
                      <a:prstDash val="solid"/>
                      <a:round/>
                      <a:headEnd type="none" w="med" len="med"/>
                      <a:tailEnd type="none" w="med" len="med"/>
                    </a:lnL>
                    <a:lnB w="381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l" fontAlgn="b"/>
                      <a:r>
                        <a:rPr lang="en-US" sz="1000" b="0" i="0" u="none" strike="noStrike" dirty="0">
                          <a:solidFill>
                            <a:srgbClr val="000000"/>
                          </a:solidFill>
                          <a:effectLst/>
                          <a:latin typeface="Calibri" panose="020F0502020204030204" pitchFamily="34" charset="0"/>
                        </a:rPr>
                        <a:t>…</a:t>
                      </a:r>
                    </a:p>
                  </a:txBody>
                  <a:tcPr marL="9525" marR="9525" marT="9525" marB="0" anchor="b">
                    <a:lnB w="381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l" fontAlgn="b"/>
                      <a:r>
                        <a:rPr lang="en-US" sz="1000" b="0" i="0" u="none" strike="noStrike" dirty="0">
                          <a:solidFill>
                            <a:srgbClr val="000000"/>
                          </a:solidFill>
                          <a:effectLst/>
                          <a:latin typeface="Calibri" panose="020F0502020204030204" pitchFamily="34" charset="0"/>
                        </a:rPr>
                        <a:t>…</a:t>
                      </a:r>
                    </a:p>
                  </a:txBody>
                  <a:tcPr marL="9525" marR="9525" marT="9525" marB="0" anchor="b">
                    <a:lnB w="381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l" fontAlgn="b"/>
                      <a:r>
                        <a:rPr lang="en-US" sz="1000" b="0" i="0" u="none" strike="noStrike" dirty="0">
                          <a:solidFill>
                            <a:srgbClr val="000000"/>
                          </a:solidFill>
                          <a:effectLst/>
                          <a:latin typeface="Calibri" panose="020F0502020204030204" pitchFamily="34" charset="0"/>
                        </a:rPr>
                        <a:t>…</a:t>
                      </a:r>
                    </a:p>
                  </a:txBody>
                  <a:tcPr marL="9525" marR="9525" marT="9525" marB="0" anchor="b">
                    <a:lnB w="381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l" fontAlgn="b"/>
                      <a:r>
                        <a:rPr lang="en-US" sz="1000" b="0" i="0" u="none" strike="noStrike" dirty="0">
                          <a:solidFill>
                            <a:srgbClr val="000000"/>
                          </a:solidFill>
                          <a:effectLst/>
                          <a:latin typeface="Calibri" panose="020F0502020204030204" pitchFamily="34" charset="0"/>
                        </a:rPr>
                        <a:t>…</a:t>
                      </a:r>
                    </a:p>
                  </a:txBody>
                  <a:tcPr marL="9525" marR="9525" marT="9525" marB="0" anchor="b">
                    <a:lnR w="38100" cap="flat" cmpd="sng" algn="ctr">
                      <a:solidFill>
                        <a:schemeClr val="bg1">
                          <a:lumMod val="50000"/>
                        </a:schemeClr>
                      </a:solidFill>
                      <a:prstDash val="solid"/>
                      <a:round/>
                      <a:headEnd type="none" w="med" len="med"/>
                      <a:tailEnd type="none" w="med" len="med"/>
                    </a:lnR>
                    <a:lnB w="381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9"/>
                  </a:ext>
                </a:extLst>
              </a:tr>
            </a:tbl>
          </a:graphicData>
        </a:graphic>
      </p:graphicFrame>
      <p:sp>
        <p:nvSpPr>
          <p:cNvPr id="8" name="Rectangle 7"/>
          <p:cNvSpPr/>
          <p:nvPr/>
        </p:nvSpPr>
        <p:spPr>
          <a:xfrm>
            <a:off x="8095884" y="3248586"/>
            <a:ext cx="1615080" cy="307777"/>
          </a:xfrm>
          <a:prstGeom prst="rect">
            <a:avLst/>
          </a:prstGeom>
        </p:spPr>
        <p:txBody>
          <a:bodyPr wrap="square">
            <a:spAutoFit/>
          </a:bodyPr>
          <a:lstStyle/>
          <a:p>
            <a:pPr algn="r"/>
            <a:r>
              <a:rPr lang="en-GB" sz="1400" b="1" i="1" dirty="0"/>
              <a:t>Medical Claims</a:t>
            </a:r>
            <a:endParaRPr lang="en-US" sz="1400" b="1" i="1" dirty="0"/>
          </a:p>
        </p:txBody>
      </p:sp>
      <p:sp>
        <p:nvSpPr>
          <p:cNvPr id="10" name="Rectangle 9"/>
          <p:cNvSpPr/>
          <p:nvPr/>
        </p:nvSpPr>
        <p:spPr>
          <a:xfrm>
            <a:off x="7075063" y="1005086"/>
            <a:ext cx="2041642" cy="307777"/>
          </a:xfrm>
          <a:prstGeom prst="rect">
            <a:avLst/>
          </a:prstGeom>
        </p:spPr>
        <p:txBody>
          <a:bodyPr wrap="square">
            <a:spAutoFit/>
          </a:bodyPr>
          <a:lstStyle/>
          <a:p>
            <a:pPr algn="r"/>
            <a:r>
              <a:rPr lang="en-GB" sz="1400" b="1" i="1" dirty="0"/>
              <a:t>Pharma Claims</a:t>
            </a:r>
            <a:endParaRPr lang="en-US" sz="1400" b="1" i="1" dirty="0"/>
          </a:p>
        </p:txBody>
      </p:sp>
      <p:sp>
        <p:nvSpPr>
          <p:cNvPr id="11" name="Arc 10"/>
          <p:cNvSpPr/>
          <p:nvPr/>
        </p:nvSpPr>
        <p:spPr>
          <a:xfrm rot="19621130" flipH="1">
            <a:off x="470976" y="3176370"/>
            <a:ext cx="1916706" cy="2297786"/>
          </a:xfrm>
          <a:prstGeom prst="arc">
            <a:avLst>
              <a:gd name="adj1" fmla="val 18774455"/>
              <a:gd name="adj2" fmla="val 4446613"/>
            </a:avLst>
          </a:prstGeom>
          <a:ln w="5715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7822960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4E3B13-4A03-4590-8EEA-3FF175D0860C}"/>
              </a:ext>
            </a:extLst>
          </p:cNvPr>
          <p:cNvSpPr>
            <a:spLocks noGrp="1"/>
          </p:cNvSpPr>
          <p:nvPr>
            <p:ph type="title"/>
          </p:nvPr>
        </p:nvSpPr>
        <p:spPr/>
        <p:txBody>
          <a:bodyPr>
            <a:normAutofit/>
          </a:bodyPr>
          <a:lstStyle/>
          <a:p>
            <a:r>
              <a:rPr lang="en-GB" dirty="0"/>
              <a:t>After data cleaning, we find a difference in opioid usage rates</a:t>
            </a:r>
          </a:p>
        </p:txBody>
      </p:sp>
      <p:sp>
        <p:nvSpPr>
          <p:cNvPr id="5" name="Slide Number Placeholder 4">
            <a:extLst>
              <a:ext uri="{FF2B5EF4-FFF2-40B4-BE49-F238E27FC236}">
                <a16:creationId xmlns:a16="http://schemas.microsoft.com/office/drawing/2014/main" id="{7AE0A57D-63BC-40F6-9F82-C612836AD92C}"/>
              </a:ext>
            </a:extLst>
          </p:cNvPr>
          <p:cNvSpPr>
            <a:spLocks noGrp="1"/>
          </p:cNvSpPr>
          <p:nvPr>
            <p:ph type="sldNum" sz="quarter" idx="17"/>
          </p:nvPr>
        </p:nvSpPr>
        <p:spPr/>
        <p:txBody>
          <a:bodyPr/>
          <a:lstStyle/>
          <a:p>
            <a:fld id="{FEBD7F86-1881-4698-8703-FB80B0800997}" type="slidenum">
              <a:rPr lang="en-GB" smtClean="0"/>
              <a:pPr/>
              <a:t>7</a:t>
            </a:fld>
            <a:endParaRPr lang="en-GB" dirty="0"/>
          </a:p>
        </p:txBody>
      </p:sp>
      <p:sp>
        <p:nvSpPr>
          <p:cNvPr id="15" name="Rectangle 14">
            <a:extLst>
              <a:ext uri="{FF2B5EF4-FFF2-40B4-BE49-F238E27FC236}">
                <a16:creationId xmlns:a16="http://schemas.microsoft.com/office/drawing/2014/main" id="{029E3A23-6AAB-408C-8F98-00AB36F7F236}"/>
              </a:ext>
            </a:extLst>
          </p:cNvPr>
          <p:cNvSpPr/>
          <p:nvPr/>
        </p:nvSpPr>
        <p:spPr bwMode="ltGray">
          <a:xfrm>
            <a:off x="3617864" y="3694022"/>
            <a:ext cx="1535491" cy="779459"/>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Appointment with the same doctor</a:t>
            </a:r>
          </a:p>
        </p:txBody>
      </p:sp>
      <p:sp>
        <p:nvSpPr>
          <p:cNvPr id="16" name="Rectangle 15">
            <a:extLst>
              <a:ext uri="{FF2B5EF4-FFF2-40B4-BE49-F238E27FC236}">
                <a16:creationId xmlns:a16="http://schemas.microsoft.com/office/drawing/2014/main" id="{CB29248B-80A1-4F29-AB7B-87C933186CBA}"/>
              </a:ext>
            </a:extLst>
          </p:cNvPr>
          <p:cNvSpPr/>
          <p:nvPr/>
        </p:nvSpPr>
        <p:spPr bwMode="ltGray">
          <a:xfrm>
            <a:off x="6508641" y="3694022"/>
            <a:ext cx="1535491" cy="779459"/>
          </a:xfrm>
          <a:prstGeom prst="rect">
            <a:avLst/>
          </a:prstGeom>
          <a:solidFill>
            <a:schemeClr val="accent1"/>
          </a:solidFill>
          <a:ln>
            <a:solidFill>
              <a:schemeClr val="accent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600" dirty="0">
                <a:solidFill>
                  <a:schemeClr val="tx1"/>
                </a:solidFill>
              </a:rPr>
              <a:t>Appointment with a different doctor</a:t>
            </a:r>
          </a:p>
        </p:txBody>
      </p:sp>
      <p:cxnSp>
        <p:nvCxnSpPr>
          <p:cNvPr id="17" name="Straight Arrow Connector 16">
            <a:extLst>
              <a:ext uri="{FF2B5EF4-FFF2-40B4-BE49-F238E27FC236}">
                <a16:creationId xmlns:a16="http://schemas.microsoft.com/office/drawing/2014/main" id="{247DF487-2171-4132-A163-41C3C6559F0E}"/>
              </a:ext>
            </a:extLst>
          </p:cNvPr>
          <p:cNvCxnSpPr>
            <a:cxnSpLocks/>
            <a:stCxn id="21" idx="2"/>
            <a:endCxn id="15" idx="0"/>
          </p:cNvCxnSpPr>
          <p:nvPr/>
        </p:nvCxnSpPr>
        <p:spPr>
          <a:xfrm flipH="1">
            <a:off x="4385610" y="3029332"/>
            <a:ext cx="1445388" cy="66469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3A56B30-4F0D-438F-BB4C-7DBC25AF6746}"/>
              </a:ext>
            </a:extLst>
          </p:cNvPr>
          <p:cNvCxnSpPr>
            <a:cxnSpLocks/>
            <a:stCxn id="21" idx="2"/>
            <a:endCxn id="16" idx="0"/>
          </p:cNvCxnSpPr>
          <p:nvPr/>
        </p:nvCxnSpPr>
        <p:spPr>
          <a:xfrm>
            <a:off x="5830998" y="3029332"/>
            <a:ext cx="1445389" cy="66469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6EE647AC-CA88-4A9D-A9C7-CF7C46049A16}"/>
              </a:ext>
            </a:extLst>
          </p:cNvPr>
          <p:cNvGrpSpPr/>
          <p:nvPr/>
        </p:nvGrpSpPr>
        <p:grpSpPr>
          <a:xfrm>
            <a:off x="4792111" y="1660391"/>
            <a:ext cx="2077773" cy="1368942"/>
            <a:chOff x="5384587" y="3495249"/>
            <a:chExt cx="1604110" cy="1079177"/>
          </a:xfrm>
        </p:grpSpPr>
        <p:sp>
          <p:nvSpPr>
            <p:cNvPr id="21" name="Flowchart: Decision 20">
              <a:extLst>
                <a:ext uri="{FF2B5EF4-FFF2-40B4-BE49-F238E27FC236}">
                  <a16:creationId xmlns:a16="http://schemas.microsoft.com/office/drawing/2014/main" id="{83D30F03-C1DA-4913-9F3E-73C667B0A1C0}"/>
                </a:ext>
              </a:extLst>
            </p:cNvPr>
            <p:cNvSpPr/>
            <p:nvPr/>
          </p:nvSpPr>
          <p:spPr bwMode="ltGray">
            <a:xfrm>
              <a:off x="5384587" y="3495249"/>
              <a:ext cx="1604110" cy="1079177"/>
            </a:xfrm>
            <a:prstGeom prst="flowChartDecision">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bg1"/>
                </a:solidFill>
              </a:endParaRPr>
            </a:p>
          </p:txBody>
        </p:sp>
        <p:sp>
          <p:nvSpPr>
            <p:cNvPr id="22" name="Rectangle 21">
              <a:extLst>
                <a:ext uri="{FF2B5EF4-FFF2-40B4-BE49-F238E27FC236}">
                  <a16:creationId xmlns:a16="http://schemas.microsoft.com/office/drawing/2014/main" id="{0B716AB5-EB90-4A4E-8ACD-C0FD438C23C4}"/>
                </a:ext>
              </a:extLst>
            </p:cNvPr>
            <p:cNvSpPr/>
            <p:nvPr/>
          </p:nvSpPr>
          <p:spPr>
            <a:xfrm>
              <a:off x="5586310" y="3680077"/>
              <a:ext cx="1200665" cy="655099"/>
            </a:xfrm>
            <a:prstGeom prst="rect">
              <a:avLst/>
            </a:prstGeom>
          </p:spPr>
          <p:txBody>
            <a:bodyPr wrap="square">
              <a:spAutoFit/>
            </a:bodyPr>
            <a:lstStyle/>
            <a:p>
              <a:pPr algn="ctr"/>
              <a:r>
                <a:rPr lang="en-GB" sz="1600" dirty="0">
                  <a:solidFill>
                    <a:schemeClr val="bg1"/>
                  </a:solidFill>
                </a:rPr>
                <a:t>Patient </a:t>
              </a:r>
            </a:p>
            <a:p>
              <a:pPr algn="ctr"/>
              <a:r>
                <a:rPr lang="en-GB" sz="1600" dirty="0">
                  <a:solidFill>
                    <a:schemeClr val="bg1"/>
                  </a:solidFill>
                </a:rPr>
                <a:t>has a follow-up </a:t>
              </a:r>
            </a:p>
            <a:p>
              <a:pPr algn="ctr"/>
              <a:r>
                <a:rPr lang="en-GB" sz="1600" dirty="0" err="1">
                  <a:solidFill>
                    <a:schemeClr val="bg1"/>
                  </a:solidFill>
                </a:rPr>
                <a:t>appt</a:t>
              </a:r>
              <a:endParaRPr lang="en-GB" sz="1600" dirty="0">
                <a:latin typeface="Georgia" pitchFamily="18" charset="0"/>
              </a:endParaRPr>
            </a:p>
          </p:txBody>
        </p:sp>
      </p:grpSp>
      <p:cxnSp>
        <p:nvCxnSpPr>
          <p:cNvPr id="24" name="Straight Arrow Connector 23">
            <a:extLst>
              <a:ext uri="{FF2B5EF4-FFF2-40B4-BE49-F238E27FC236}">
                <a16:creationId xmlns:a16="http://schemas.microsoft.com/office/drawing/2014/main" id="{C0A80B29-A0D7-492E-ACE2-A0D865A32C4F}"/>
              </a:ext>
            </a:extLst>
          </p:cNvPr>
          <p:cNvCxnSpPr>
            <a:cxnSpLocks/>
            <a:stCxn id="15" idx="2"/>
          </p:cNvCxnSpPr>
          <p:nvPr/>
        </p:nvCxnSpPr>
        <p:spPr>
          <a:xfrm>
            <a:off x="4385610" y="4473481"/>
            <a:ext cx="0" cy="745449"/>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6342461-7F19-4B4D-8CC0-C32BEA430F58}"/>
              </a:ext>
            </a:extLst>
          </p:cNvPr>
          <p:cNvSpPr/>
          <p:nvPr/>
        </p:nvSpPr>
        <p:spPr>
          <a:xfrm>
            <a:off x="617818" y="5347462"/>
            <a:ext cx="9249958" cy="369332"/>
          </a:xfrm>
          <a:prstGeom prst="rect">
            <a:avLst/>
          </a:prstGeom>
        </p:spPr>
        <p:txBody>
          <a:bodyPr wrap="square">
            <a:spAutoFit/>
          </a:bodyPr>
          <a:lstStyle/>
          <a:p>
            <a:r>
              <a:rPr lang="en-GB" sz="1800" i="1" dirty="0"/>
              <a:t>Raw opioid usage	                      10.4%		    5.3%                       </a:t>
            </a:r>
          </a:p>
        </p:txBody>
      </p:sp>
      <p:sp>
        <p:nvSpPr>
          <p:cNvPr id="26" name="Rectangle 25">
            <a:extLst>
              <a:ext uri="{FF2B5EF4-FFF2-40B4-BE49-F238E27FC236}">
                <a16:creationId xmlns:a16="http://schemas.microsoft.com/office/drawing/2014/main" id="{842AE927-485C-43DB-87D5-836B25BBC3D1}"/>
              </a:ext>
            </a:extLst>
          </p:cNvPr>
          <p:cNvSpPr/>
          <p:nvPr/>
        </p:nvSpPr>
        <p:spPr>
          <a:xfrm>
            <a:off x="617818" y="5715023"/>
            <a:ext cx="9249958" cy="369332"/>
          </a:xfrm>
          <a:prstGeom prst="rect">
            <a:avLst/>
          </a:prstGeom>
        </p:spPr>
        <p:txBody>
          <a:bodyPr wrap="square">
            <a:spAutoFit/>
          </a:bodyPr>
          <a:lstStyle/>
          <a:p>
            <a:r>
              <a:rPr lang="en-GB" sz="1800" i="1" dirty="0"/>
              <a:t>Controlled for observables             9.6%                                     8.0%</a:t>
            </a:r>
          </a:p>
        </p:txBody>
      </p:sp>
      <p:cxnSp>
        <p:nvCxnSpPr>
          <p:cNvPr id="38" name="Straight Arrow Connector 37">
            <a:extLst>
              <a:ext uri="{FF2B5EF4-FFF2-40B4-BE49-F238E27FC236}">
                <a16:creationId xmlns:a16="http://schemas.microsoft.com/office/drawing/2014/main" id="{BB8C037D-5350-4ABD-A2CB-60064F4B92FC}"/>
              </a:ext>
            </a:extLst>
          </p:cNvPr>
          <p:cNvCxnSpPr>
            <a:cxnSpLocks/>
          </p:cNvCxnSpPr>
          <p:nvPr/>
        </p:nvCxnSpPr>
        <p:spPr>
          <a:xfrm>
            <a:off x="7276386" y="4473480"/>
            <a:ext cx="0" cy="745449"/>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8450B1C0-F8F5-4482-BFD3-4B2CE9CBEFA5}"/>
              </a:ext>
            </a:extLst>
          </p:cNvPr>
          <p:cNvSpPr/>
          <p:nvPr/>
        </p:nvSpPr>
        <p:spPr>
          <a:xfrm>
            <a:off x="617818" y="5342338"/>
            <a:ext cx="9249958" cy="369332"/>
          </a:xfrm>
          <a:prstGeom prst="rect">
            <a:avLst/>
          </a:prstGeom>
          <a:solidFill>
            <a:schemeClr val="bg1"/>
          </a:solidFill>
        </p:spPr>
        <p:txBody>
          <a:bodyPr wrap="square">
            <a:spAutoFit/>
          </a:bodyPr>
          <a:lstStyle/>
          <a:p>
            <a:r>
              <a:rPr lang="en-GB" sz="1800" i="1" dirty="0">
                <a:solidFill>
                  <a:schemeClr val="bg1">
                    <a:lumMod val="85000"/>
                  </a:schemeClr>
                </a:solidFill>
              </a:rPr>
              <a:t>Raw opioid usage	                      10.4%		    5.3%                       </a:t>
            </a:r>
          </a:p>
        </p:txBody>
      </p:sp>
      <p:cxnSp>
        <p:nvCxnSpPr>
          <p:cNvPr id="46" name="Straight Arrow Connector 45">
            <a:extLst>
              <a:ext uri="{FF2B5EF4-FFF2-40B4-BE49-F238E27FC236}">
                <a16:creationId xmlns:a16="http://schemas.microsoft.com/office/drawing/2014/main" id="{143165F8-3195-48F0-BB0F-29EA3D96DFCD}"/>
              </a:ext>
            </a:extLst>
          </p:cNvPr>
          <p:cNvCxnSpPr>
            <a:cxnSpLocks/>
          </p:cNvCxnSpPr>
          <p:nvPr/>
        </p:nvCxnSpPr>
        <p:spPr>
          <a:xfrm>
            <a:off x="722968" y="2344862"/>
            <a:ext cx="406914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245B12F6-5737-4DBD-BAE2-E2377FB522EC}"/>
              </a:ext>
            </a:extLst>
          </p:cNvPr>
          <p:cNvSpPr/>
          <p:nvPr/>
        </p:nvSpPr>
        <p:spPr>
          <a:xfrm>
            <a:off x="617818" y="1884658"/>
            <a:ext cx="3974165" cy="1631216"/>
          </a:xfrm>
          <a:prstGeom prst="rect">
            <a:avLst/>
          </a:prstGeom>
        </p:spPr>
        <p:txBody>
          <a:bodyPr wrap="none">
            <a:spAutoFit/>
          </a:bodyPr>
          <a:lstStyle/>
          <a:p>
            <a:r>
              <a:rPr lang="en-GB" i="1" dirty="0"/>
              <a:t>Potential sources of endogeneity</a:t>
            </a:r>
          </a:p>
          <a:p>
            <a:endParaRPr lang="en-GB" i="1" dirty="0"/>
          </a:p>
          <a:p>
            <a:pPr marL="342900" indent="-342900">
              <a:buFont typeface="Arial" panose="020B0604020202020204" pitchFamily="34" charset="0"/>
              <a:buChar char="•"/>
            </a:pPr>
            <a:r>
              <a:rPr lang="en-GB" i="1" dirty="0"/>
              <a:t>Doctor shopping</a:t>
            </a:r>
          </a:p>
          <a:p>
            <a:pPr marL="342900" indent="-342900">
              <a:buFont typeface="Arial" panose="020B0604020202020204" pitchFamily="34" charset="0"/>
              <a:buChar char="•"/>
            </a:pPr>
            <a:r>
              <a:rPr lang="en-GB" i="1" dirty="0"/>
              <a:t>Acuity or pain level</a:t>
            </a:r>
          </a:p>
          <a:p>
            <a:pPr marL="342900" indent="-342900">
              <a:buFont typeface="Arial" panose="020B0604020202020204" pitchFamily="34" charset="0"/>
              <a:buChar char="•"/>
            </a:pPr>
            <a:r>
              <a:rPr lang="en-GB" i="1" dirty="0"/>
              <a:t>Etc.</a:t>
            </a:r>
            <a:endParaRPr lang="en-GB" dirty="0"/>
          </a:p>
        </p:txBody>
      </p:sp>
      <p:sp>
        <p:nvSpPr>
          <p:cNvPr id="19" name="Footer Placeholder 4">
            <a:extLst>
              <a:ext uri="{FF2B5EF4-FFF2-40B4-BE49-F238E27FC236}">
                <a16:creationId xmlns:a16="http://schemas.microsoft.com/office/drawing/2014/main" id="{272BEA8B-8926-5344-B83F-8EB17649FA4D}"/>
              </a:ext>
            </a:extLst>
          </p:cNvPr>
          <p:cNvSpPr>
            <a:spLocks noGrp="1"/>
          </p:cNvSpPr>
          <p:nvPr>
            <p:ph type="ftr" sz="quarter" idx="3"/>
          </p:nvPr>
        </p:nvSpPr>
        <p:spPr>
          <a:xfrm>
            <a:off x="2746478" y="7175961"/>
            <a:ext cx="4589256" cy="215444"/>
          </a:xfrm>
          <a:prstGeom prst="rect">
            <a:avLst/>
          </a:prstGeom>
        </p:spPr>
        <p:txBody>
          <a:bodyPr vert="horz" wrap="square" lIns="0" tIns="0" rIns="0" bIns="0" anchor="b" anchorCtr="0">
            <a:spAutoFit/>
          </a:bodyPr>
          <a:lstStyle>
            <a:lvl1pPr algn="ctr">
              <a:defRPr sz="700">
                <a:solidFill>
                  <a:schemeClr val="tx1"/>
                </a:solidFill>
                <a:latin typeface="Arial" pitchFamily="34" charset="0"/>
                <a:cs typeface="Arial" pitchFamily="34" charset="0"/>
              </a:defRPr>
            </a:lvl1pPr>
          </a:lstStyle>
          <a:p>
            <a:r>
              <a:rPr lang="en-GB" dirty="0"/>
              <a:t>Curbing the Opioid Crisis</a:t>
            </a:r>
          </a:p>
          <a:p>
            <a:r>
              <a:rPr lang="en-GB" dirty="0" err="1"/>
              <a:t>Bobroske</a:t>
            </a:r>
            <a:r>
              <a:rPr lang="en-GB" dirty="0"/>
              <a:t>, Freeman, </a:t>
            </a:r>
            <a:r>
              <a:rPr lang="en-GB" dirty="0" err="1"/>
              <a:t>Scholtes</a:t>
            </a:r>
            <a:r>
              <a:rPr lang="en-GB" dirty="0"/>
              <a:t>, Huan ● POMS-HK 2019</a:t>
            </a:r>
          </a:p>
        </p:txBody>
      </p:sp>
    </p:spTree>
    <p:extLst>
      <p:ext uri="{BB962C8B-B14F-4D97-AF65-F5344CB8AC3E}">
        <p14:creationId xmlns:p14="http://schemas.microsoft.com/office/powerpoint/2010/main" val="22242119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39" grpId="0" animBg="1"/>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360000" y="1439864"/>
            <a:ext cx="9361850" cy="722765"/>
          </a:xfrm>
        </p:spPr>
        <p:txBody>
          <a:bodyPr>
            <a:normAutofit/>
          </a:bodyPr>
          <a:lstStyle/>
          <a:p>
            <a:r>
              <a:rPr lang="en-GB" dirty="0"/>
              <a:t>There are multiple reasons why a patient that has a second opinion may be predisposed to becoming more or less likely a chronic opioid user based on unobservable factors:</a:t>
            </a:r>
          </a:p>
        </p:txBody>
      </p:sp>
      <p:sp>
        <p:nvSpPr>
          <p:cNvPr id="3" name="Title 2"/>
          <p:cNvSpPr>
            <a:spLocks noGrp="1"/>
          </p:cNvSpPr>
          <p:nvPr>
            <p:ph type="title"/>
          </p:nvPr>
        </p:nvSpPr>
        <p:spPr/>
        <p:txBody>
          <a:bodyPr>
            <a:normAutofit/>
          </a:bodyPr>
          <a:lstStyle/>
          <a:p>
            <a:r>
              <a:rPr lang="en-GB" dirty="0"/>
              <a:t>Why might we be concerned about endogeneity?</a:t>
            </a:r>
          </a:p>
        </p:txBody>
      </p:sp>
      <p:sp>
        <p:nvSpPr>
          <p:cNvPr id="4" name="Footer Placeholder 3"/>
          <p:cNvSpPr>
            <a:spLocks noGrp="1"/>
          </p:cNvSpPr>
          <p:nvPr>
            <p:ph type="ftr" sz="quarter" idx="3"/>
          </p:nvPr>
        </p:nvSpPr>
        <p:spPr>
          <a:xfrm>
            <a:off x="2746850" y="7006920"/>
            <a:ext cx="4589256" cy="215444"/>
          </a:xfrm>
        </p:spPr>
        <p:txBody>
          <a:bodyPr/>
          <a:lstStyle/>
          <a:p>
            <a:r>
              <a:rPr lang="en-GB"/>
              <a:t>Continuity of Care versus the Second Opinion: Evidence from the Opioid Crisis                                           Bobroske, Freeman, Scholtes, Huan ● 2018 CJBS</a:t>
            </a:r>
            <a:endParaRPr lang="en-GB" dirty="0"/>
          </a:p>
        </p:txBody>
      </p:sp>
      <p:sp>
        <p:nvSpPr>
          <p:cNvPr id="5" name="Slide Number Placeholder 4"/>
          <p:cNvSpPr>
            <a:spLocks noGrp="1"/>
          </p:cNvSpPr>
          <p:nvPr>
            <p:ph type="sldNum" sz="quarter" idx="17"/>
          </p:nvPr>
        </p:nvSpPr>
        <p:spPr/>
        <p:txBody>
          <a:bodyPr/>
          <a:lstStyle/>
          <a:p>
            <a:fld id="{FEBD7F86-1881-4698-8703-FB80B0800997}" type="slidenum">
              <a:rPr lang="en-GB" smtClean="0"/>
              <a:pPr/>
              <a:t>8</a:t>
            </a:fld>
            <a:endParaRPr lang="en-GB" dirty="0"/>
          </a:p>
        </p:txBody>
      </p:sp>
      <p:sp>
        <p:nvSpPr>
          <p:cNvPr id="6" name="Content Placeholder 1"/>
          <p:cNvSpPr txBox="1">
            <a:spLocks/>
          </p:cNvSpPr>
          <p:nvPr/>
        </p:nvSpPr>
        <p:spPr>
          <a:xfrm>
            <a:off x="360363" y="3337560"/>
            <a:ext cx="4458380" cy="3572100"/>
          </a:xfrm>
          <a:prstGeom prst="rect">
            <a:avLst/>
          </a:prstGeom>
        </p:spPr>
        <p:txBody>
          <a:bodyPr vert="horz" lIns="0" tIns="0" rIns="0" bIns="0" rtlCol="0">
            <a:normAutofit/>
          </a:bodyPr>
          <a:lstStyle>
            <a:lvl1pPr marL="0" marR="0" indent="-215500" algn="l" defTabSz="960435" rtl="0" eaLnBrk="1" fontAlgn="auto" latinLnBrk="0" hangingPunct="1">
              <a:lnSpc>
                <a:spcPct val="95000"/>
              </a:lnSpc>
              <a:spcBef>
                <a:spcPts val="300"/>
              </a:spcBef>
              <a:spcAft>
                <a:spcPts val="900"/>
              </a:spcAft>
              <a:buClr>
                <a:schemeClr val="tx1"/>
              </a:buClr>
              <a:buSzTx/>
              <a:buFontTx/>
              <a:buNone/>
              <a:tabLst/>
              <a:defRPr sz="1800" kern="1200">
                <a:solidFill>
                  <a:schemeClr val="tx1"/>
                </a:solidFill>
                <a:latin typeface="+mn-lt"/>
                <a:ea typeface="+mn-ea"/>
                <a:cs typeface="+mn-cs"/>
              </a:defRPr>
            </a:lvl1pPr>
            <a:lvl2pPr marL="215500" indent="-215500" algn="l" defTabSz="960435" rtl="0" eaLnBrk="1" latinLnBrk="0" hangingPunct="1">
              <a:lnSpc>
                <a:spcPct val="95000"/>
              </a:lnSpc>
              <a:spcBef>
                <a:spcPts val="300"/>
              </a:spcBef>
              <a:spcAft>
                <a:spcPts val="900"/>
              </a:spcAft>
              <a:buClr>
                <a:schemeClr val="tx1"/>
              </a:buClr>
              <a:buFont typeface="Georgia" pitchFamily="18" charset="0"/>
              <a:buChar char="•"/>
              <a:defRPr sz="1800" kern="1200">
                <a:solidFill>
                  <a:schemeClr val="tx1"/>
                </a:solidFill>
                <a:latin typeface="+mn-lt"/>
                <a:ea typeface="+mn-ea"/>
                <a:cs typeface="+mn-cs"/>
              </a:defRPr>
            </a:lvl2pPr>
            <a:lvl3pPr marL="430997" indent="-215500" algn="l" defTabSz="960435" rtl="0" eaLnBrk="1" latinLnBrk="0" hangingPunct="1">
              <a:lnSpc>
                <a:spcPct val="95000"/>
              </a:lnSpc>
              <a:spcBef>
                <a:spcPts val="300"/>
              </a:spcBef>
              <a:spcAft>
                <a:spcPts val="900"/>
              </a:spcAft>
              <a:buClr>
                <a:schemeClr val="tx1"/>
              </a:buClr>
              <a:buFont typeface="Georgia" pitchFamily="18" charset="0"/>
              <a:buChar char="-"/>
              <a:defRPr sz="1800" kern="1200">
                <a:solidFill>
                  <a:schemeClr val="tx1"/>
                </a:solidFill>
                <a:latin typeface="+mn-lt"/>
                <a:ea typeface="+mn-ea"/>
                <a:cs typeface="+mn-cs"/>
              </a:defRPr>
            </a:lvl3pPr>
            <a:lvl4pPr marL="646497" indent="-215500" algn="l" defTabSz="960435" rtl="0" eaLnBrk="1" latinLnBrk="0" hangingPunct="1">
              <a:lnSpc>
                <a:spcPct val="95000"/>
              </a:lnSpc>
              <a:spcBef>
                <a:spcPts val="300"/>
              </a:spcBef>
              <a:spcAft>
                <a:spcPts val="900"/>
              </a:spcAft>
              <a:buClr>
                <a:schemeClr val="tx1"/>
              </a:buClr>
              <a:buFont typeface="Georgia" pitchFamily="18" charset="0"/>
              <a:buChar char="◦"/>
              <a:defRPr sz="1800" kern="1200">
                <a:solidFill>
                  <a:schemeClr val="tx1"/>
                </a:solidFill>
                <a:latin typeface="+mn-lt"/>
                <a:ea typeface="+mn-ea"/>
                <a:cs typeface="+mn-cs"/>
              </a:defRPr>
            </a:lvl4pPr>
            <a:lvl5pPr marL="861996" indent="-215500" algn="l" defTabSz="960435" rtl="0" eaLnBrk="1" latinLnBrk="0" hangingPunct="1">
              <a:lnSpc>
                <a:spcPct val="95000"/>
              </a:lnSpc>
              <a:spcBef>
                <a:spcPts val="300"/>
              </a:spcBef>
              <a:spcAft>
                <a:spcPts val="900"/>
              </a:spcAft>
              <a:buClr>
                <a:schemeClr val="tx1"/>
              </a:buClr>
              <a:buFont typeface="Georgia" pitchFamily="18" charset="0"/>
              <a:buChar char="›"/>
              <a:defRPr sz="1800" kern="1200" baseline="0">
                <a:solidFill>
                  <a:schemeClr val="tx1"/>
                </a:solidFill>
                <a:latin typeface="+mn-lt"/>
                <a:ea typeface="+mn-ea"/>
                <a:cs typeface="+mn-cs"/>
              </a:defRPr>
            </a:lvl5pPr>
            <a:lvl6pPr marL="215500" marR="0" indent="-215500" algn="l" defTabSz="960435" rtl="0" eaLnBrk="1" fontAlgn="auto" latinLnBrk="0" hangingPunct="1">
              <a:lnSpc>
                <a:spcPct val="100000"/>
              </a:lnSpc>
              <a:spcBef>
                <a:spcPts val="0"/>
              </a:spcBef>
              <a:spcAft>
                <a:spcPts val="565"/>
              </a:spcAft>
              <a:buClr>
                <a:schemeClr val="tx1"/>
              </a:buClr>
              <a:buSzPct val="100000"/>
              <a:buFont typeface="+mj-lt"/>
              <a:buAutoNum type="arabicPeriod"/>
              <a:tabLst/>
              <a:defRPr sz="1037" kern="1200" baseline="0">
                <a:solidFill>
                  <a:schemeClr val="tx1"/>
                </a:solidFill>
                <a:latin typeface="Georgia" pitchFamily="18" charset="0"/>
                <a:ea typeface="+mn-ea"/>
                <a:cs typeface="+mn-cs"/>
              </a:defRPr>
            </a:lvl6pPr>
            <a:lvl7pPr marL="430997" indent="-215500" algn="l" defTabSz="960435" rtl="0" eaLnBrk="1" latinLnBrk="0" hangingPunct="1">
              <a:lnSpc>
                <a:spcPct val="100000"/>
              </a:lnSpc>
              <a:spcBef>
                <a:spcPts val="0"/>
              </a:spcBef>
              <a:spcAft>
                <a:spcPts val="565"/>
              </a:spcAft>
              <a:buSzPct val="100000"/>
              <a:buFont typeface="+mj-lt"/>
              <a:buAutoNum type="alphaLcPeriod"/>
              <a:defRPr sz="1037" kern="1200" baseline="0">
                <a:solidFill>
                  <a:schemeClr val="tx1"/>
                </a:solidFill>
                <a:latin typeface="Georgia" pitchFamily="18" charset="0"/>
                <a:ea typeface="+mn-ea"/>
                <a:cs typeface="+mn-cs"/>
              </a:defRPr>
            </a:lvl7pPr>
            <a:lvl8pPr marL="646497" indent="-215500" algn="l" defTabSz="960435" rtl="0" eaLnBrk="1" latinLnBrk="0" hangingPunct="1">
              <a:lnSpc>
                <a:spcPct val="100000"/>
              </a:lnSpc>
              <a:spcBef>
                <a:spcPts val="0"/>
              </a:spcBef>
              <a:spcAft>
                <a:spcPts val="565"/>
              </a:spcAft>
              <a:buSzPct val="100000"/>
              <a:buFont typeface="+mj-lt"/>
              <a:buAutoNum type="romanLcPeriod"/>
              <a:defRPr sz="1037" kern="1200" baseline="0">
                <a:solidFill>
                  <a:schemeClr val="tx1"/>
                </a:solidFill>
                <a:latin typeface="Georgia" pitchFamily="18" charset="0"/>
                <a:ea typeface="+mn-ea"/>
                <a:cs typeface="+mn-cs"/>
              </a:defRPr>
            </a:lvl8pPr>
            <a:lvl9pPr marL="0" indent="-215500" algn="l" defTabSz="960435" rtl="0" eaLnBrk="1" latinLnBrk="0" hangingPunct="1">
              <a:lnSpc>
                <a:spcPct val="100000"/>
              </a:lnSpc>
              <a:spcBef>
                <a:spcPts val="0"/>
              </a:spcBef>
              <a:spcAft>
                <a:spcPts val="565"/>
              </a:spcAft>
              <a:buFont typeface="Arial" pitchFamily="34" charset="0"/>
              <a:buNone/>
              <a:defRPr sz="1037" b="1" kern="1200" baseline="0">
                <a:solidFill>
                  <a:schemeClr val="tx2"/>
                </a:solidFill>
                <a:latin typeface="Georgia" pitchFamily="18" charset="0"/>
                <a:ea typeface="+mn-ea"/>
                <a:cs typeface="+mn-cs"/>
              </a:defRPr>
            </a:lvl9pPr>
          </a:lstStyle>
          <a:p>
            <a:pPr marL="285750" indent="-285750">
              <a:spcBef>
                <a:spcPts val="800"/>
              </a:spcBef>
              <a:buFont typeface="Arial" panose="020B0604020202020204" pitchFamily="34" charset="0"/>
              <a:buChar char="•"/>
            </a:pPr>
            <a:r>
              <a:rPr lang="en-GB" dirty="0"/>
              <a:t>Intentional </a:t>
            </a:r>
            <a:r>
              <a:rPr lang="en-GB" b="1" dirty="0"/>
              <a:t>doctor shopping</a:t>
            </a:r>
            <a:r>
              <a:rPr lang="en-GB" dirty="0"/>
              <a:t>: a patient may seek out multiple doctors to obtain a higher quantity of opioids</a:t>
            </a:r>
          </a:p>
          <a:p>
            <a:pPr marL="285750" indent="-285750">
              <a:spcBef>
                <a:spcPts val="800"/>
              </a:spcBef>
              <a:buFont typeface="Arial" panose="020B0604020202020204" pitchFamily="34" charset="0"/>
              <a:buChar char="•"/>
            </a:pPr>
            <a:r>
              <a:rPr lang="en-GB" dirty="0"/>
              <a:t>A patient that is referred to a different doctor may have </a:t>
            </a:r>
            <a:r>
              <a:rPr lang="en-GB" b="1" dirty="0"/>
              <a:t>more complex </a:t>
            </a:r>
            <a:r>
              <a:rPr lang="en-GB" dirty="0"/>
              <a:t>needs</a:t>
            </a:r>
          </a:p>
          <a:p>
            <a:pPr marL="285750" indent="-285750">
              <a:spcBef>
                <a:spcPts val="800"/>
              </a:spcBef>
              <a:buFont typeface="Arial" panose="020B0604020202020204" pitchFamily="34" charset="0"/>
              <a:buChar char="•"/>
            </a:pPr>
            <a:r>
              <a:rPr lang="en-GB" b="1" dirty="0"/>
              <a:t>Scheduling</a:t>
            </a:r>
            <a:r>
              <a:rPr lang="en-GB" dirty="0"/>
              <a:t>: patients with high levels of pain may be more willing to see a different doctor if their original doctor is unavailable</a:t>
            </a:r>
          </a:p>
          <a:p>
            <a:pPr marL="285750" indent="-285750">
              <a:buFont typeface="Arial" panose="020B0604020202020204" pitchFamily="34" charset="0"/>
              <a:buChar char="•"/>
            </a:pPr>
            <a:endParaRPr lang="en-GB" dirty="0"/>
          </a:p>
          <a:p>
            <a:pPr indent="0"/>
            <a:endParaRPr lang="en-GB" dirty="0"/>
          </a:p>
        </p:txBody>
      </p:sp>
      <p:sp>
        <p:nvSpPr>
          <p:cNvPr id="7" name="Content Placeholder 2"/>
          <p:cNvSpPr txBox="1">
            <a:spLocks/>
          </p:cNvSpPr>
          <p:nvPr/>
        </p:nvSpPr>
        <p:spPr>
          <a:xfrm>
            <a:off x="5124580" y="3337560"/>
            <a:ext cx="4458743" cy="3572100"/>
          </a:xfrm>
          <a:prstGeom prst="rect">
            <a:avLst/>
          </a:prstGeom>
        </p:spPr>
        <p:txBody>
          <a:bodyPr>
            <a:normAutofit/>
          </a:bodyPr>
          <a:lstStyle>
            <a:lvl1pPr marL="0" marR="0" indent="-215500" algn="l" defTabSz="960435" rtl="0" eaLnBrk="1" fontAlgn="auto" latinLnBrk="0" hangingPunct="1">
              <a:lnSpc>
                <a:spcPct val="95000"/>
              </a:lnSpc>
              <a:spcBef>
                <a:spcPts val="200"/>
              </a:spcBef>
              <a:spcAft>
                <a:spcPts val="600"/>
              </a:spcAft>
              <a:buClr>
                <a:schemeClr val="tx1"/>
              </a:buClr>
              <a:buSzTx/>
              <a:buFontTx/>
              <a:buNone/>
              <a:tabLst/>
              <a:defRPr sz="1800" kern="1200">
                <a:solidFill>
                  <a:schemeClr val="tx1"/>
                </a:solidFill>
                <a:latin typeface="+mn-lt"/>
                <a:ea typeface="+mn-ea"/>
                <a:cs typeface="+mn-cs"/>
              </a:defRPr>
            </a:lvl1pPr>
            <a:lvl2pPr marL="215500" indent="-215500" algn="l" defTabSz="960435" rtl="0" eaLnBrk="1" latinLnBrk="0" hangingPunct="1">
              <a:lnSpc>
                <a:spcPct val="95000"/>
              </a:lnSpc>
              <a:spcBef>
                <a:spcPts val="200"/>
              </a:spcBef>
              <a:spcAft>
                <a:spcPts val="600"/>
              </a:spcAft>
              <a:buClr>
                <a:schemeClr val="tx1"/>
              </a:buClr>
              <a:buFont typeface="Georgia" pitchFamily="18" charset="0"/>
              <a:buChar char="•"/>
              <a:defRPr sz="1800" kern="1200">
                <a:solidFill>
                  <a:schemeClr val="tx1"/>
                </a:solidFill>
                <a:latin typeface="+mn-lt"/>
                <a:ea typeface="+mn-ea"/>
                <a:cs typeface="+mn-cs"/>
              </a:defRPr>
            </a:lvl2pPr>
            <a:lvl3pPr marL="430997" indent="-215500" algn="l" defTabSz="960435" rtl="0" eaLnBrk="1" latinLnBrk="0" hangingPunct="1">
              <a:lnSpc>
                <a:spcPct val="95000"/>
              </a:lnSpc>
              <a:spcBef>
                <a:spcPts val="200"/>
              </a:spcBef>
              <a:spcAft>
                <a:spcPts val="600"/>
              </a:spcAft>
              <a:buClr>
                <a:schemeClr val="tx1"/>
              </a:buClr>
              <a:buFont typeface="Georgia" pitchFamily="18" charset="0"/>
              <a:buChar char="-"/>
              <a:defRPr sz="1800" kern="1200">
                <a:solidFill>
                  <a:schemeClr val="tx1"/>
                </a:solidFill>
                <a:latin typeface="+mn-lt"/>
                <a:ea typeface="+mn-ea"/>
                <a:cs typeface="+mn-cs"/>
              </a:defRPr>
            </a:lvl3pPr>
            <a:lvl4pPr marL="646497" indent="-215500" algn="l" defTabSz="960435" rtl="0" eaLnBrk="1" latinLnBrk="0" hangingPunct="1">
              <a:lnSpc>
                <a:spcPct val="95000"/>
              </a:lnSpc>
              <a:spcBef>
                <a:spcPts val="200"/>
              </a:spcBef>
              <a:spcAft>
                <a:spcPts val="600"/>
              </a:spcAft>
              <a:buClr>
                <a:schemeClr val="tx1"/>
              </a:buClr>
              <a:buFont typeface="Georgia" pitchFamily="18" charset="0"/>
              <a:buChar char="◦"/>
              <a:defRPr sz="1800" kern="1200">
                <a:solidFill>
                  <a:schemeClr val="tx1"/>
                </a:solidFill>
                <a:latin typeface="+mn-lt"/>
                <a:ea typeface="+mn-ea"/>
                <a:cs typeface="+mn-cs"/>
              </a:defRPr>
            </a:lvl4pPr>
            <a:lvl5pPr marL="861996" indent="-215500" algn="l" defTabSz="960435" rtl="0" eaLnBrk="1" latinLnBrk="0" hangingPunct="1">
              <a:lnSpc>
                <a:spcPct val="95000"/>
              </a:lnSpc>
              <a:spcBef>
                <a:spcPts val="200"/>
              </a:spcBef>
              <a:spcAft>
                <a:spcPts val="600"/>
              </a:spcAft>
              <a:buClr>
                <a:schemeClr val="tx1"/>
              </a:buClr>
              <a:buFont typeface="Georgia" pitchFamily="18" charset="0"/>
              <a:buChar char="›"/>
              <a:defRPr sz="1800" kern="1200" baseline="0">
                <a:solidFill>
                  <a:schemeClr val="tx1"/>
                </a:solidFill>
                <a:latin typeface="+mn-lt"/>
                <a:ea typeface="+mn-ea"/>
                <a:cs typeface="+mn-cs"/>
              </a:defRPr>
            </a:lvl5pPr>
            <a:lvl6pPr marL="215500" marR="0" indent="-215500" algn="l" defTabSz="960435" rtl="0" eaLnBrk="1" fontAlgn="auto" latinLnBrk="0" hangingPunct="1">
              <a:lnSpc>
                <a:spcPct val="100000"/>
              </a:lnSpc>
              <a:spcBef>
                <a:spcPts val="0"/>
              </a:spcBef>
              <a:spcAft>
                <a:spcPts val="565"/>
              </a:spcAft>
              <a:buClr>
                <a:schemeClr val="tx1"/>
              </a:buClr>
              <a:buSzPct val="100000"/>
              <a:buFont typeface="+mj-lt"/>
              <a:buAutoNum type="arabicPeriod"/>
              <a:tabLst/>
              <a:defRPr sz="1037" kern="1200" baseline="0">
                <a:solidFill>
                  <a:schemeClr val="tx1"/>
                </a:solidFill>
                <a:latin typeface="Georgia" pitchFamily="18" charset="0"/>
                <a:ea typeface="+mn-ea"/>
                <a:cs typeface="+mn-cs"/>
              </a:defRPr>
            </a:lvl6pPr>
            <a:lvl7pPr marL="430997" indent="-215500" algn="l" defTabSz="960435" rtl="0" eaLnBrk="1" latinLnBrk="0" hangingPunct="1">
              <a:lnSpc>
                <a:spcPct val="100000"/>
              </a:lnSpc>
              <a:spcBef>
                <a:spcPts val="0"/>
              </a:spcBef>
              <a:spcAft>
                <a:spcPts val="565"/>
              </a:spcAft>
              <a:buSzPct val="100000"/>
              <a:buFont typeface="+mj-lt"/>
              <a:buAutoNum type="alphaLcPeriod"/>
              <a:defRPr sz="1037" kern="1200" baseline="0">
                <a:solidFill>
                  <a:schemeClr val="tx1"/>
                </a:solidFill>
                <a:latin typeface="Georgia" pitchFamily="18" charset="0"/>
                <a:ea typeface="+mn-ea"/>
                <a:cs typeface="+mn-cs"/>
              </a:defRPr>
            </a:lvl7pPr>
            <a:lvl8pPr marL="646497" indent="-215500" algn="l" defTabSz="960435" rtl="0" eaLnBrk="1" latinLnBrk="0" hangingPunct="1">
              <a:lnSpc>
                <a:spcPct val="100000"/>
              </a:lnSpc>
              <a:spcBef>
                <a:spcPts val="0"/>
              </a:spcBef>
              <a:spcAft>
                <a:spcPts val="565"/>
              </a:spcAft>
              <a:buSzPct val="100000"/>
              <a:buFont typeface="+mj-lt"/>
              <a:buAutoNum type="romanLcPeriod"/>
              <a:defRPr sz="1037" kern="1200" baseline="0">
                <a:solidFill>
                  <a:schemeClr val="tx1"/>
                </a:solidFill>
                <a:latin typeface="Georgia" pitchFamily="18" charset="0"/>
                <a:ea typeface="+mn-ea"/>
                <a:cs typeface="+mn-cs"/>
              </a:defRPr>
            </a:lvl8pPr>
            <a:lvl9pPr marL="0" indent="-215500" algn="l" defTabSz="960435" rtl="0" eaLnBrk="1" latinLnBrk="0" hangingPunct="1">
              <a:lnSpc>
                <a:spcPct val="100000"/>
              </a:lnSpc>
              <a:spcBef>
                <a:spcPts val="0"/>
              </a:spcBef>
              <a:spcAft>
                <a:spcPts val="565"/>
              </a:spcAft>
              <a:buFont typeface="Arial" pitchFamily="34" charset="0"/>
              <a:buNone/>
              <a:defRPr sz="1037" b="1" kern="1200" baseline="0">
                <a:solidFill>
                  <a:schemeClr val="tx2"/>
                </a:solidFill>
                <a:latin typeface="Georgia" pitchFamily="18" charset="0"/>
                <a:ea typeface="+mn-ea"/>
                <a:cs typeface="+mn-cs"/>
              </a:defRPr>
            </a:lvl9pPr>
          </a:lstStyle>
          <a:p>
            <a:pPr marL="285750" indent="-285750">
              <a:spcBef>
                <a:spcPts val="800"/>
              </a:spcBef>
              <a:buFont typeface="Arial" panose="020B0604020202020204" pitchFamily="34" charset="0"/>
              <a:buChar char="•"/>
            </a:pPr>
            <a:r>
              <a:rPr lang="en-GB" dirty="0"/>
              <a:t>A patient who changes provider maybe intentionally </a:t>
            </a:r>
            <a:r>
              <a:rPr lang="en-GB" b="1" dirty="0"/>
              <a:t>seeking an alternative </a:t>
            </a:r>
            <a:r>
              <a:rPr lang="en-GB" dirty="0"/>
              <a:t>to opioids</a:t>
            </a:r>
          </a:p>
          <a:p>
            <a:pPr marL="285750" indent="-285750">
              <a:spcBef>
                <a:spcPts val="800"/>
              </a:spcBef>
              <a:buFont typeface="Arial" panose="020B0604020202020204" pitchFamily="34" charset="0"/>
              <a:buChar char="•"/>
            </a:pPr>
            <a:r>
              <a:rPr lang="en-GB" b="1" dirty="0"/>
              <a:t>Scheduling</a:t>
            </a:r>
            <a:r>
              <a:rPr lang="en-GB" dirty="0"/>
              <a:t>: patients who have a bad reaction to opioids may return quickly, and the original doctor may be unavailable</a:t>
            </a:r>
          </a:p>
          <a:p>
            <a:pPr marL="285750" indent="-285750">
              <a:buFont typeface="Arial" panose="020B0604020202020204" pitchFamily="34" charset="0"/>
              <a:buChar char="•"/>
            </a:pPr>
            <a:endParaRPr lang="en-GB" dirty="0"/>
          </a:p>
        </p:txBody>
      </p:sp>
      <p:sp>
        <p:nvSpPr>
          <p:cNvPr id="8" name="Rectangle 7"/>
          <p:cNvSpPr/>
          <p:nvPr/>
        </p:nvSpPr>
        <p:spPr bwMode="ltGray">
          <a:xfrm>
            <a:off x="360000" y="2387569"/>
            <a:ext cx="4458743" cy="59574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b="1" dirty="0">
                <a:solidFill>
                  <a:schemeClr val="tx1"/>
                </a:solidFill>
              </a:rPr>
              <a:t>More likely</a:t>
            </a:r>
          </a:p>
        </p:txBody>
      </p:sp>
      <p:sp>
        <p:nvSpPr>
          <p:cNvPr id="10" name="Rectangle 9"/>
          <p:cNvSpPr/>
          <p:nvPr/>
        </p:nvSpPr>
        <p:spPr bwMode="ltGray">
          <a:xfrm>
            <a:off x="5124580" y="2387569"/>
            <a:ext cx="4458743" cy="595746"/>
          </a:xfrm>
          <a:prstGeom prst="rect">
            <a:avLst/>
          </a:prstGeom>
          <a:solidFill>
            <a:schemeClr val="bg1">
              <a:lumMod val="85000"/>
            </a:schemeClr>
          </a:solidFill>
          <a:ln>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b="1" dirty="0">
                <a:solidFill>
                  <a:schemeClr val="tx1"/>
                </a:solidFill>
              </a:rPr>
              <a:t>Less likely</a:t>
            </a:r>
          </a:p>
        </p:txBody>
      </p:sp>
    </p:spTree>
    <p:extLst>
      <p:ext uri="{BB962C8B-B14F-4D97-AF65-F5344CB8AC3E}">
        <p14:creationId xmlns:p14="http://schemas.microsoft.com/office/powerpoint/2010/main" val="31778365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1B59E9-38A8-4310-812E-8ED82499834A}"/>
              </a:ext>
            </a:extLst>
          </p:cNvPr>
          <p:cNvSpPr/>
          <p:nvPr/>
        </p:nvSpPr>
        <p:spPr bwMode="ltGray">
          <a:xfrm>
            <a:off x="4662488" y="3939710"/>
            <a:ext cx="1871663" cy="325491"/>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9" name="Rectangle 8">
            <a:extLst>
              <a:ext uri="{FF2B5EF4-FFF2-40B4-BE49-F238E27FC236}">
                <a16:creationId xmlns:a16="http://schemas.microsoft.com/office/drawing/2014/main" id="{8A17B7DC-DB06-46AF-8689-FC8FAFB88774}"/>
              </a:ext>
            </a:extLst>
          </p:cNvPr>
          <p:cNvSpPr/>
          <p:nvPr/>
        </p:nvSpPr>
        <p:spPr bwMode="ltGray">
          <a:xfrm>
            <a:off x="1625600" y="2437117"/>
            <a:ext cx="1909535" cy="325491"/>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3" name="Title 2"/>
          <p:cNvSpPr>
            <a:spLocks noGrp="1"/>
          </p:cNvSpPr>
          <p:nvPr>
            <p:ph type="title"/>
          </p:nvPr>
        </p:nvSpPr>
        <p:spPr/>
        <p:txBody>
          <a:bodyPr>
            <a:normAutofit/>
          </a:bodyPr>
          <a:lstStyle/>
          <a:p>
            <a:r>
              <a:rPr lang="en-GB" dirty="0"/>
              <a:t>A simultaneous equation model can resolve endogeneity issues</a:t>
            </a:r>
          </a:p>
        </p:txBody>
      </p:sp>
      <p:sp>
        <p:nvSpPr>
          <p:cNvPr id="5" name="Slide Number Placeholder 4"/>
          <p:cNvSpPr>
            <a:spLocks noGrp="1"/>
          </p:cNvSpPr>
          <p:nvPr>
            <p:ph type="sldNum" sz="quarter" idx="17"/>
          </p:nvPr>
        </p:nvSpPr>
        <p:spPr/>
        <p:txBody>
          <a:bodyPr/>
          <a:lstStyle/>
          <a:p>
            <a:fld id="{FEBD7F86-1881-4698-8703-FB80B0800997}" type="slidenum">
              <a:rPr lang="en-GB" smtClean="0"/>
              <a:pPr/>
              <a:t>9</a:t>
            </a:fld>
            <a:endParaRPr lang="en-GB" dirty="0"/>
          </a:p>
        </p:txBody>
      </p:sp>
      <p:pic>
        <p:nvPicPr>
          <p:cNvPr id="7" name="Picture 6">
            <a:extLst>
              <a:ext uri="{FF2B5EF4-FFF2-40B4-BE49-F238E27FC236}">
                <a16:creationId xmlns:a16="http://schemas.microsoft.com/office/drawing/2014/main" id="{5FD27953-5CD5-234E-AA01-96B4DF52C611}"/>
              </a:ext>
            </a:extLst>
          </p:cNvPr>
          <p:cNvPicPr>
            <a:picLocks noChangeAspect="1"/>
          </p:cNvPicPr>
          <p:nvPr/>
        </p:nvPicPr>
        <p:blipFill>
          <a:blip r:embed="rId3"/>
          <a:stretch>
            <a:fillRect/>
          </a:stretch>
        </p:blipFill>
        <p:spPr>
          <a:xfrm>
            <a:off x="3415299" y="5660970"/>
            <a:ext cx="2569552" cy="521098"/>
          </a:xfrm>
          <a:prstGeom prst="rect">
            <a:avLst/>
          </a:prstGeom>
        </p:spPr>
      </p:pic>
      <p:sp>
        <p:nvSpPr>
          <p:cNvPr id="2" name="Rectangle 1">
            <a:extLst>
              <a:ext uri="{FF2B5EF4-FFF2-40B4-BE49-F238E27FC236}">
                <a16:creationId xmlns:a16="http://schemas.microsoft.com/office/drawing/2014/main" id="{E489C95E-C455-44AD-9887-AC2CBA985DCE}"/>
              </a:ext>
            </a:extLst>
          </p:cNvPr>
          <p:cNvSpPr/>
          <p:nvPr/>
        </p:nvSpPr>
        <p:spPr>
          <a:xfrm>
            <a:off x="6534151" y="6572771"/>
            <a:ext cx="2864887" cy="369332"/>
          </a:xfrm>
          <a:prstGeom prst="rect">
            <a:avLst/>
          </a:prstGeom>
        </p:spPr>
        <p:txBody>
          <a:bodyPr wrap="none">
            <a:spAutoFit/>
          </a:bodyPr>
          <a:lstStyle/>
          <a:p>
            <a:r>
              <a:rPr lang="en-GB" sz="1800" i="1" dirty="0"/>
              <a:t>Angrist and </a:t>
            </a:r>
            <a:r>
              <a:rPr lang="en-GB" sz="1800" i="1" dirty="0" err="1"/>
              <a:t>Pischke</a:t>
            </a:r>
            <a:r>
              <a:rPr lang="en-GB" sz="1800" i="1" dirty="0"/>
              <a:t>, 2009</a:t>
            </a:r>
            <a:endParaRPr lang="en-GB" sz="1800"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0CDAA845-55C6-5745-86BF-0C2E98700B76}"/>
                  </a:ext>
                </a:extLst>
              </p:cNvPr>
              <p:cNvSpPr>
                <a:spLocks noGrp="1"/>
              </p:cNvSpPr>
              <p:nvPr>
                <p:ph idx="4294967295"/>
              </p:nvPr>
            </p:nvSpPr>
            <p:spPr>
              <a:xfrm>
                <a:off x="836332" y="1855764"/>
                <a:ext cx="8409548" cy="4154657"/>
              </a:xfrm>
              <a:prstGeom prst="rect">
                <a:avLst/>
              </a:prstGeom>
            </p:spPr>
            <p:txBody>
              <a:bodyPr>
                <a:normAutofit/>
              </a:bodyPr>
              <a:lstStyle/>
              <a:p>
                <a:pPr>
                  <a:lnSpc>
                    <a:spcPct val="150000"/>
                  </a:lnSpc>
                </a:pPr>
                <a:r>
                  <a:rPr lang="en-US" dirty="0"/>
                  <a:t>First stage:</a:t>
                </a:r>
              </a:p>
              <a:p>
                <a:pPr algn="ctr">
                  <a:lnSpc>
                    <a:spcPct val="150000"/>
                  </a:lnSpc>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𝑫𝒊𝒇𝒇𝑫𝒐𝒄𝒕𝒐𝒓𝑭</m:t>
                      </m:r>
                      <m:r>
                        <a:rPr lang="en-GB" b="1" i="1" smtClean="0">
                          <a:latin typeface="Cambria Math" panose="02040503050406030204" pitchFamily="18" charset="0"/>
                        </a:rPr>
                        <m:t>𝒍𝒂𝒈</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rPr>
                            <m:t>𝟎</m:t>
                          </m:r>
                        </m:sub>
                      </m:sSub>
                      <m:r>
                        <a:rPr lang="en-US" b="1" i="1" smtClean="0">
                          <a:latin typeface="Cambria Math" panose="02040503050406030204" pitchFamily="18" charset="0"/>
                          <a:ea typeface="Cambria Math" panose="02040503050406030204" pitchFamily="18" charset="0"/>
                        </a:rPr>
                        <m:t>+ </m:t>
                      </m:r>
                      <m:sSub>
                        <m:sSubPr>
                          <m:ctrlPr>
                            <a:rPr lang="en-US" b="1" i="1">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𝑰𝒏𝒔𝒕𝒓𝑽𝒂𝒓𝒊𝒂𝒃𝒍𝒆</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𝜶</m:t>
                          </m:r>
                        </m:e>
                        <m:sub>
                          <m:r>
                            <a:rPr lang="en-GB" b="1" i="1" smtClean="0">
                              <a:latin typeface="Cambria Math" panose="02040503050406030204" pitchFamily="18" charset="0"/>
                              <a:ea typeface="Cambria Math" panose="02040503050406030204" pitchFamily="18" charset="0"/>
                            </a:rPr>
                            <m:t>𝟏</m:t>
                          </m:r>
                        </m:sub>
                      </m:sSub>
                      <m:r>
                        <a:rPr lang="en-US" b="1" i="1" smtClean="0">
                          <a:latin typeface="Cambria Math" panose="02040503050406030204" pitchFamily="18" charset="0"/>
                          <a:ea typeface="Cambria Math" panose="02040503050406030204" pitchFamily="18" charset="0"/>
                        </a:rPr>
                        <m:t>+ </m:t>
                      </m:r>
                      <m:sSub>
                        <m:sSubPr>
                          <m:ctrlPr>
                            <a:rPr lang="en-US" b="1" i="1">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𝑪𝒐𝒏𝒕𝒓𝒐𝒍𝒔</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𝜶</m:t>
                          </m:r>
                        </m:e>
                        <m:sub>
                          <m:r>
                            <a:rPr lang="en-GB" b="1" i="1" smtClean="0">
                              <a:latin typeface="Cambria Math" panose="02040503050406030204" pitchFamily="18" charset="0"/>
                              <a:ea typeface="Cambria Math" panose="02040503050406030204" pitchFamily="18" charset="0"/>
                            </a:rPr>
                            <m:t>𝟐</m:t>
                          </m:r>
                        </m:sub>
                      </m:sSub>
                      <m:r>
                        <a:rPr lang="en-US" b="1" i="1" smtClean="0">
                          <a:latin typeface="Cambria Math" panose="02040503050406030204" pitchFamily="18" charset="0"/>
                          <a:ea typeface="Cambria Math" panose="02040503050406030204" pitchFamily="18" charset="0"/>
                        </a:rPr>
                        <m:t>+ </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𝝐</m:t>
                          </m:r>
                        </m:e>
                        <m:sub>
                          <m:r>
                            <a:rPr lang="en-US" b="1" i="1" smtClean="0">
                              <a:latin typeface="Cambria Math" panose="02040503050406030204" pitchFamily="18" charset="0"/>
                              <a:ea typeface="Cambria Math" panose="02040503050406030204" pitchFamily="18" charset="0"/>
                            </a:rPr>
                            <m:t>𝟏</m:t>
                          </m:r>
                        </m:sub>
                      </m:sSub>
                    </m:oMath>
                  </m:oMathPara>
                </a14:m>
                <a:endParaRPr lang="en-US" b="1" i="1" dirty="0">
                  <a:latin typeface="Cambria Math" panose="02040503050406030204" pitchFamily="18" charset="0"/>
                </a:endParaRPr>
              </a:p>
              <a:p>
                <a:pPr>
                  <a:lnSpc>
                    <a:spcPct val="150000"/>
                  </a:lnSpc>
                </a:pPr>
                <a:endParaRPr lang="en-US" dirty="0"/>
              </a:p>
              <a:p>
                <a:pPr>
                  <a:lnSpc>
                    <a:spcPct val="150000"/>
                  </a:lnSpc>
                </a:pPr>
                <a:r>
                  <a:rPr lang="en-US" dirty="0"/>
                  <a:t>Second stage:</a:t>
                </a:r>
              </a:p>
              <a:p>
                <a:pPr algn="ctr">
                  <a:lnSpc>
                    <a:spcPct val="150000"/>
                  </a:lnSpc>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ea typeface="Cambria Math" panose="02040503050406030204" pitchFamily="18" charset="0"/>
                        </a:rPr>
                        <m:t>𝑳𝒐𝒏𝒈𝑻𝒆𝒓𝒎𝑶𝒑𝒊𝒐𝒊𝒅𝑼𝒔𝒂𝒈𝒆</m:t>
                      </m:r>
                      <m:r>
                        <a:rPr lang="en-US" b="1" i="1" smtClean="0">
                          <a:latin typeface="Cambria Math" panose="02040503050406030204" pitchFamily="18" charset="0"/>
                          <a:ea typeface="Cambria Math" panose="02040503050406030204" pitchFamily="18" charset="0"/>
                        </a:rPr>
                        <m:t>= </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𝜷</m:t>
                          </m:r>
                        </m:e>
                        <m:sub>
                          <m:r>
                            <a:rPr lang="en-US" b="1" i="1" smtClean="0">
                              <a:latin typeface="Cambria Math" panose="02040503050406030204" pitchFamily="18" charset="0"/>
                              <a:ea typeface="Cambria Math" panose="02040503050406030204" pitchFamily="18" charset="0"/>
                            </a:rPr>
                            <m:t>𝟎</m:t>
                          </m:r>
                        </m:sub>
                      </m:sSub>
                      <m:r>
                        <a:rPr lang="en-US" b="1" i="1" smtClean="0">
                          <a:latin typeface="Cambria Math" panose="02040503050406030204" pitchFamily="18" charset="0"/>
                          <a:ea typeface="Cambria Math" panose="02040503050406030204" pitchFamily="18" charset="0"/>
                        </a:rPr>
                        <m:t>+</m:t>
                      </m:r>
                      <m:sSub>
                        <m:sSubPr>
                          <m:ctrlPr>
                            <a:rPr lang="en-US" b="1" i="1">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𝑫𝒊𝒇𝒇𝑫𝒐𝒄𝒕𝒐𝒓𝑭</m:t>
                          </m:r>
                          <m:r>
                            <a:rPr lang="en-GB" b="1" i="1" smtClean="0">
                              <a:latin typeface="Cambria Math" panose="02040503050406030204" pitchFamily="18" charset="0"/>
                              <a:ea typeface="Cambria Math" panose="02040503050406030204" pitchFamily="18" charset="0"/>
                            </a:rPr>
                            <m:t>𝒍𝒂𝒈</m:t>
                          </m:r>
                          <m:r>
                            <a:rPr lang="en-GB"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𝜷</m:t>
                          </m:r>
                        </m:e>
                        <m:sub>
                          <m:r>
                            <a:rPr lang="en-GB" b="1" i="1" smtClean="0">
                              <a:latin typeface="Cambria Math" panose="02040503050406030204" pitchFamily="18" charset="0"/>
                              <a:ea typeface="Cambria Math" panose="02040503050406030204" pitchFamily="18" charset="0"/>
                            </a:rPr>
                            <m:t>𝟏</m:t>
                          </m:r>
                        </m:sub>
                      </m:sSub>
                      <m:r>
                        <a:rPr lang="en-US" b="1" i="1" smtClean="0">
                          <a:latin typeface="Cambria Math" panose="02040503050406030204" pitchFamily="18" charset="0"/>
                          <a:ea typeface="Cambria Math" panose="02040503050406030204" pitchFamily="18" charset="0"/>
                        </a:rPr>
                        <m:t>+</m:t>
                      </m:r>
                      <m:sSub>
                        <m:sSubPr>
                          <m:ctrlPr>
                            <a:rPr lang="en-US" b="1" i="1">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𝑪𝒐𝒏𝒕𝒓𝒐𝒍𝒔</m:t>
                          </m:r>
                          <m:r>
                            <a:rPr lang="en-GB"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𝜷</m:t>
                          </m:r>
                        </m:e>
                        <m:sub>
                          <m:r>
                            <a:rPr lang="en-GB" b="1" i="1" smtClean="0">
                              <a:latin typeface="Cambria Math" panose="02040503050406030204" pitchFamily="18" charset="0"/>
                              <a:ea typeface="Cambria Math" panose="02040503050406030204" pitchFamily="18" charset="0"/>
                            </a:rPr>
                            <m:t>𝟐</m:t>
                          </m:r>
                        </m:sub>
                      </m:sSub>
                      <m:r>
                        <a:rPr lang="en-US" b="1" i="1" smtClean="0">
                          <a:latin typeface="Cambria Math" panose="02040503050406030204" pitchFamily="18" charset="0"/>
                          <a:ea typeface="Cambria Math" panose="02040503050406030204" pitchFamily="18" charset="0"/>
                        </a:rPr>
                        <m:t>+</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𝝐</m:t>
                          </m:r>
                        </m:e>
                        <m:sub>
                          <m:r>
                            <a:rPr lang="en-US" b="1" i="1" smtClean="0">
                              <a:latin typeface="Cambria Math" panose="02040503050406030204" pitchFamily="18" charset="0"/>
                              <a:ea typeface="Cambria Math" panose="02040503050406030204" pitchFamily="18" charset="0"/>
                            </a:rPr>
                            <m:t>𝟐</m:t>
                          </m:r>
                        </m:sub>
                      </m:sSub>
                    </m:oMath>
                  </m:oMathPara>
                </a14:m>
                <a:endParaRPr lang="en-US" b="1" i="1" dirty="0">
                  <a:latin typeface="Cambria Math" panose="02040503050406030204" pitchFamily="18" charset="0"/>
                </a:endParaRPr>
              </a:p>
              <a:p>
                <a:pPr>
                  <a:lnSpc>
                    <a:spcPct val="150000"/>
                  </a:lnSpc>
                </a:pPr>
                <a:endParaRPr lang="en-US" dirty="0"/>
              </a:p>
              <a:p>
                <a:pPr>
                  <a:lnSpc>
                    <a:spcPct val="150000"/>
                  </a:lnSpc>
                </a:pPr>
                <a:r>
                  <a:rPr lang="en-US" dirty="0"/>
                  <a:t>Errors jointly distributed according to a bivariate normal distribution with correlation coefficient rho, i.e.,</a:t>
                </a:r>
              </a:p>
            </p:txBody>
          </p:sp>
        </mc:Choice>
        <mc:Fallback xmlns="">
          <p:sp>
            <p:nvSpPr>
              <p:cNvPr id="6" name="Content Placeholder 2">
                <a:extLst>
                  <a:ext uri="{FF2B5EF4-FFF2-40B4-BE49-F238E27FC236}">
                    <a16:creationId xmlns:a16="http://schemas.microsoft.com/office/drawing/2014/main" id="{0CDAA845-55C6-5745-86BF-0C2E98700B76}"/>
                  </a:ext>
                </a:extLst>
              </p:cNvPr>
              <p:cNvSpPr>
                <a:spLocks noGrp="1" noRot="1" noChangeAspect="1" noMove="1" noResize="1" noEditPoints="1" noAdjustHandles="1" noChangeArrowheads="1" noChangeShapeType="1" noTextEdit="1"/>
              </p:cNvSpPr>
              <p:nvPr>
                <p:ph idx="4294967295"/>
              </p:nvPr>
            </p:nvSpPr>
            <p:spPr>
              <a:xfrm>
                <a:off x="836332" y="1855764"/>
                <a:ext cx="8409548" cy="4154657"/>
              </a:xfrm>
              <a:prstGeom prst="rect">
                <a:avLst/>
              </a:prstGeom>
              <a:blipFill>
                <a:blip r:embed="rId4"/>
                <a:stretch>
                  <a:fillRect l="-1667" r="-1667"/>
                </a:stretch>
              </a:blipFill>
            </p:spPr>
            <p:txBody>
              <a:bodyPr/>
              <a:lstStyle/>
              <a:p>
                <a:r>
                  <a:rPr lang="en-GB">
                    <a:noFill/>
                  </a:rPr>
                  <a:t> </a:t>
                </a:r>
              </a:p>
            </p:txBody>
          </p:sp>
        </mc:Fallback>
      </mc:AlternateContent>
      <p:sp>
        <p:nvSpPr>
          <p:cNvPr id="10" name="Footer Placeholder 4">
            <a:extLst>
              <a:ext uri="{FF2B5EF4-FFF2-40B4-BE49-F238E27FC236}">
                <a16:creationId xmlns:a16="http://schemas.microsoft.com/office/drawing/2014/main" id="{E5199AC4-BAD0-1D44-9180-92E57ACC66F6}"/>
              </a:ext>
            </a:extLst>
          </p:cNvPr>
          <p:cNvSpPr>
            <a:spLocks noGrp="1"/>
          </p:cNvSpPr>
          <p:nvPr>
            <p:ph type="ftr" sz="quarter" idx="3"/>
          </p:nvPr>
        </p:nvSpPr>
        <p:spPr>
          <a:xfrm>
            <a:off x="2746478" y="7175961"/>
            <a:ext cx="4589256" cy="215444"/>
          </a:xfrm>
          <a:prstGeom prst="rect">
            <a:avLst/>
          </a:prstGeom>
        </p:spPr>
        <p:txBody>
          <a:bodyPr vert="horz" wrap="square" lIns="0" tIns="0" rIns="0" bIns="0" anchor="b" anchorCtr="0">
            <a:spAutoFit/>
          </a:bodyPr>
          <a:lstStyle>
            <a:lvl1pPr algn="ctr">
              <a:defRPr sz="700">
                <a:solidFill>
                  <a:schemeClr val="tx1"/>
                </a:solidFill>
                <a:latin typeface="Arial" pitchFamily="34" charset="0"/>
                <a:cs typeface="Arial" pitchFamily="34" charset="0"/>
              </a:defRPr>
            </a:lvl1pPr>
          </a:lstStyle>
          <a:p>
            <a:r>
              <a:rPr lang="en-GB" dirty="0"/>
              <a:t>Curbing the Opioid Crisis</a:t>
            </a:r>
          </a:p>
          <a:p>
            <a:r>
              <a:rPr lang="en-GB" dirty="0" err="1"/>
              <a:t>Bobroske</a:t>
            </a:r>
            <a:r>
              <a:rPr lang="en-GB" dirty="0"/>
              <a:t>, Freeman, </a:t>
            </a:r>
            <a:r>
              <a:rPr lang="en-GB" dirty="0" err="1"/>
              <a:t>Scholtes</a:t>
            </a:r>
            <a:r>
              <a:rPr lang="en-GB" dirty="0"/>
              <a:t>, Huan ● POMS-HK 2019</a:t>
            </a:r>
          </a:p>
        </p:txBody>
      </p:sp>
    </p:spTree>
    <p:extLst>
      <p:ext uri="{BB962C8B-B14F-4D97-AF65-F5344CB8AC3E}">
        <p14:creationId xmlns:p14="http://schemas.microsoft.com/office/powerpoint/2010/main" val="34463333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CJBS">
  <a:themeElements>
    <a:clrScheme name="The School v1">
      <a:dk1>
        <a:sysClr val="windowText" lastClr="000000"/>
      </a:dk1>
      <a:lt1>
        <a:sysClr val="window" lastClr="FFFFFF"/>
      </a:lt1>
      <a:dk2>
        <a:srgbClr val="0054A6"/>
      </a:dk2>
      <a:lt2>
        <a:srgbClr val="FEE7AA"/>
      </a:lt2>
      <a:accent1>
        <a:srgbClr val="FFB81C"/>
      </a:accent1>
      <a:accent2>
        <a:srgbClr val="FDD366"/>
      </a:accent2>
      <a:accent3>
        <a:srgbClr val="5091CD"/>
      </a:accent3>
      <a:accent4>
        <a:srgbClr val="50B848"/>
      </a:accent4>
      <a:accent5>
        <a:srgbClr val="52C6DA"/>
      </a:accent5>
      <a:accent6>
        <a:srgbClr val="008C78"/>
      </a:accent6>
      <a:hlink>
        <a:srgbClr val="1F497D"/>
      </a:hlink>
      <a:folHlink>
        <a:srgbClr val="548DD4"/>
      </a:folHlink>
    </a:clrScheme>
    <a:fontScheme name="CJB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olidFill>
            <a:schemeClr val="tx2"/>
          </a:solidFill>
        </a:ln>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Lst>
    <a:ext uri="{05A4C25C-085E-4340-85A3-A5531E510DB2}">
      <thm15:themeFamily xmlns:thm15="http://schemas.microsoft.com/office/thememl/2012/main" name="Presentation4" id="{52D9F8D6-063E-4348-AA91-D9C5FA8B5B27}" vid="{A4F67EEF-461B-426D-8DBF-EDF99B8C96E1}"/>
    </a:ext>
  </a:extLst>
</a:theme>
</file>

<file path=ppt/theme/theme2.xml><?xml version="1.0" encoding="utf-8"?>
<a:theme xmlns:a="http://schemas.openxmlformats.org/drawingml/2006/main" name="NoLogo_CJBS_Template_2015">
  <a:themeElements>
    <a:clrScheme name="The School v1">
      <a:dk1>
        <a:sysClr val="windowText" lastClr="000000"/>
      </a:dk1>
      <a:lt1>
        <a:sysClr val="window" lastClr="FFFFFF"/>
      </a:lt1>
      <a:dk2>
        <a:srgbClr val="0054A6"/>
      </a:dk2>
      <a:lt2>
        <a:srgbClr val="FEE7AA"/>
      </a:lt2>
      <a:accent1>
        <a:srgbClr val="FFB81C"/>
      </a:accent1>
      <a:accent2>
        <a:srgbClr val="FDD366"/>
      </a:accent2>
      <a:accent3>
        <a:srgbClr val="5091CD"/>
      </a:accent3>
      <a:accent4>
        <a:srgbClr val="50B848"/>
      </a:accent4>
      <a:accent5>
        <a:srgbClr val="52C6DA"/>
      </a:accent5>
      <a:accent6>
        <a:srgbClr val="008C78"/>
      </a:accent6>
      <a:hlink>
        <a:srgbClr val="1F497D"/>
      </a:hlink>
      <a:folHlink>
        <a:srgbClr val="548DD4"/>
      </a:folHlink>
    </a:clrScheme>
    <a:fontScheme name="CJB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none">
        <a:spAutoFit/>
      </a:bodyPr>
      <a:lstStyle>
        <a:defPPr>
          <a:defRPr sz="1600" dirty="0"/>
        </a:defPPr>
      </a:lst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Lst>
    <a:ext uri="{05A4C25C-085E-4340-85A3-A5531E510DB2}">
      <thm15:themeFamily xmlns:thm15="http://schemas.microsoft.com/office/thememl/2012/main" name="Presentation4" id="{52D9F8D6-063E-4348-AA91-D9C5FA8B5B27}" vid="{0A3BDCC0-8670-47B8-BF25-7E85BDED546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CJBS.thmx</Template>
  <TotalTime>33959</TotalTime>
  <Words>3128</Words>
  <Application>Microsoft Macintosh PowerPoint</Application>
  <PresentationFormat>Custom</PresentationFormat>
  <Paragraphs>516</Paragraphs>
  <Slides>19</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 Unicode MS</vt:lpstr>
      <vt:lpstr>Arial</vt:lpstr>
      <vt:lpstr>Calibri</vt:lpstr>
      <vt:lpstr>Cambria Math</vt:lpstr>
      <vt:lpstr>Courier New</vt:lpstr>
      <vt:lpstr>Georgia</vt:lpstr>
      <vt:lpstr>Rockwell</vt:lpstr>
      <vt:lpstr>CJBS</vt:lpstr>
      <vt:lpstr>NoLogo_CJBS_Template_2015</vt:lpstr>
      <vt:lpstr>PowerPoint Presentation</vt:lpstr>
      <vt:lpstr>Life expectancy in the US has been declining for the past three years</vt:lpstr>
      <vt:lpstr>The majority of opioid literature focuses primarily on segmentation</vt:lpstr>
      <vt:lpstr>Many first-time opioid prescriptions are given in the primary care setting for non-malignant pain*</vt:lpstr>
      <vt:lpstr>How might the follow-up appointment impact a patient’s  long-term opioid use?</vt:lpstr>
      <vt:lpstr>We leverage a complex database of medical and pharmaceutical claims to abstract the patient journey</vt:lpstr>
      <vt:lpstr>After data cleaning, we find a difference in opioid usage rates</vt:lpstr>
      <vt:lpstr>Why might we be concerned about endogeneity?</vt:lpstr>
      <vt:lpstr>A simultaneous equation model can resolve endogeneity issues</vt:lpstr>
      <vt:lpstr>Instrumental variables improve reliability of coefficient estimates</vt:lpstr>
      <vt:lpstr>After data cleaning, we find a difference in opioid usage rates</vt:lpstr>
      <vt:lpstr>Scheduling all first-prescription opioid patients with a different provider could have large implications for long-term opioid use</vt:lpstr>
      <vt:lpstr>PowerPoint Presentation</vt:lpstr>
      <vt:lpstr>PowerPoint Presentation</vt:lpstr>
      <vt:lpstr>Instrumental variables should satisfy both the  relevance criteria and exclusion restriction</vt:lpstr>
      <vt:lpstr>Regression Output: Stage 1 Matched Dataset</vt:lpstr>
      <vt:lpstr>Regression Output: Stage 2 Matched Dataset</vt:lpstr>
      <vt:lpstr>The study focuses on the beginning of the patient’s opioid journey</vt:lpstr>
      <vt:lpstr>The study focuses on the beginning of the patient’s opioid journey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Katherine Bobroske</dc:creator>
  <cp:lastModifiedBy>FREEMAN Michael</cp:lastModifiedBy>
  <cp:revision>383</cp:revision>
  <dcterms:created xsi:type="dcterms:W3CDTF">2016-05-19T20:39:11Z</dcterms:created>
  <dcterms:modified xsi:type="dcterms:W3CDTF">2019-01-04T08:24:39Z</dcterms:modified>
</cp:coreProperties>
</file>