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9" r:id="rId4"/>
    <p:sldId id="259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4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74B7448-7A1A-4152-8C43-2B8EA0ACE980}" type="datetime1">
              <a:rPr lang="es-ES" smtClean="0"/>
              <a:t>13/02/2018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A84DBA3-0E8D-4848-B1FC-9E9CB5A609E4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935E2820-AFE1-45FA-949E-17BDB534E1DC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35E2820-AFE1-45FA-949E-17BDB534E1D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35E2820-AFE1-45FA-949E-17BDB534E1DC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214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534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2F3A23-5D3B-4EEB-8401-67C1E1C4E4FD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9052A6-8551-477B-8111-1FB3EA9618C2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BECAFB-4914-413C-8EDD-C4819D72CDD6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74BC01-8283-4412-A750-9470ADB35F66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F2D004-E54C-407F-AA91-4A221359DF90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BBCA44-E97A-4819-ABB4-139F749845ED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F8CC6E-A133-489E-9766-03A4B67A1467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E08610-5182-441B-90C7-6A4A9A84C431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61E41A-78BD-485B-9134-D3B10F21247A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40D475-64E7-4F7A-9EEE-3B47B54E1071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Rectángulo redondeado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F2E6CD-E62C-485A-AEE5-F467C10A2B50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fld id="{47B18C25-07DC-4FD2-9915-FADBCF041A6E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</a:defRPr>
            </a:lvl1pPr>
          </a:lstStyle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3" y="304799"/>
            <a:ext cx="8701639" cy="3008243"/>
          </a:xfrm>
        </p:spPr>
        <p:txBody>
          <a:bodyPr rtlCol="0">
            <a:normAutofit/>
          </a:bodyPr>
          <a:lstStyle/>
          <a:p>
            <a:pPr rtl="0"/>
            <a:r>
              <a:rPr lang="es-ES" sz="7200" b="1" dirty="0"/>
              <a:t>Números Naturales</a:t>
            </a: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1D2CA4A4-B9B6-43A2-9028-E6258C3C70C0}"/>
              </a:ext>
            </a:extLst>
          </p:cNvPr>
          <p:cNvSpPr/>
          <p:nvPr/>
        </p:nvSpPr>
        <p:spPr>
          <a:xfrm>
            <a:off x="844062" y="787791"/>
            <a:ext cx="4797084" cy="2152357"/>
          </a:xfrm>
          <a:prstGeom prst="wedgeRectCallout">
            <a:avLst>
              <a:gd name="adj1" fmla="val -47923"/>
              <a:gd name="adj2" fmla="val 128513"/>
            </a:avLst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tx1"/>
                  </a:solidFill>
                </a:ln>
                <a:noFill/>
              </a:rPr>
              <a:t>Los números naturales sirven para contar, ordenar e informar.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Bocadillo: rectángulo con esquinas redondeadas 8">
            <a:extLst>
              <a:ext uri="{FF2B5EF4-FFF2-40B4-BE49-F238E27FC236}">
                <a16:creationId xmlns:a16="http://schemas.microsoft.com/office/drawing/2014/main" id="{F3E882C9-5C9E-47FA-BFC0-46197751177E}"/>
              </a:ext>
            </a:extLst>
          </p:cNvPr>
          <p:cNvSpPr/>
          <p:nvPr/>
        </p:nvSpPr>
        <p:spPr>
          <a:xfrm>
            <a:off x="3242604" y="3379406"/>
            <a:ext cx="5278646" cy="1589649"/>
          </a:xfrm>
          <a:prstGeom prst="wedgeRoundRectCallout">
            <a:avLst>
              <a:gd name="adj1" fmla="val -67599"/>
              <a:gd name="adj2" fmla="val 65514"/>
              <a:gd name="adj3" fmla="val 16667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El conjunto de los números naturales se representan por :</a:t>
            </a:r>
          </a:p>
          <a:p>
            <a:pPr algn="ctr"/>
            <a:r>
              <a: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N={1; 2; 3; 4; 5...} </a:t>
            </a:r>
          </a:p>
        </p:txBody>
      </p:sp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8F5D087A-D4E6-4AD5-A1C7-4FB9872552AC}"/>
              </a:ext>
            </a:extLst>
          </p:cNvPr>
          <p:cNvSpPr/>
          <p:nvPr/>
        </p:nvSpPr>
        <p:spPr>
          <a:xfrm>
            <a:off x="9024730" y="3098051"/>
            <a:ext cx="2650435" cy="2152357"/>
          </a:xfrm>
          <a:prstGeom prst="wedgeEllipseCallout">
            <a:avLst>
              <a:gd name="adj1" fmla="val 8000"/>
              <a:gd name="adj2" fmla="val 83813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El “0” no es un numero natural pero por razones de uso lo consideramos como tal.</a:t>
            </a:r>
          </a:p>
        </p:txBody>
      </p:sp>
      <p:pic>
        <p:nvPicPr>
          <p:cNvPr id="1028" name="Picture 4" descr="Resultado de imagen para numeros naturales gif">
            <a:extLst>
              <a:ext uri="{FF2B5EF4-FFF2-40B4-BE49-F238E27FC236}">
                <a16:creationId xmlns:a16="http://schemas.microsoft.com/office/drawing/2014/main" id="{14CED631-71BD-4C0E-BC7A-35C28E92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692" y="378808"/>
            <a:ext cx="5013246" cy="240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25186" y="274984"/>
            <a:ext cx="11362014" cy="1341782"/>
          </a:xfrm>
        </p:spPr>
        <p:txBody>
          <a:bodyPr rtlCol="0"/>
          <a:lstStyle/>
          <a:p>
            <a:pPr marL="45720" indent="0" rtl="0">
              <a:buNone/>
            </a:pPr>
            <a:r>
              <a:rPr lang="es-ES" dirty="0"/>
              <a:t>Cuando contamos los elementos de un conjunto obtenemos un numero natural llamado cardinal.</a:t>
            </a:r>
          </a:p>
          <a:p>
            <a:pPr marL="45720" indent="0" rtl="0">
              <a:buNone/>
            </a:pPr>
            <a:r>
              <a:rPr lang="es-ES" dirty="0"/>
              <a:t>El cardinal del conjunto de estas pelotas es 7.</a:t>
            </a:r>
          </a:p>
        </p:txBody>
      </p:sp>
      <p:pic>
        <p:nvPicPr>
          <p:cNvPr id="2050" name="Picture 2" descr="Resultado de imagen para pelotas dibujos">
            <a:extLst>
              <a:ext uri="{FF2B5EF4-FFF2-40B4-BE49-F238E27FC236}">
                <a16:creationId xmlns:a16="http://schemas.microsoft.com/office/drawing/2014/main" id="{D2E0E8D9-1944-44EC-A18A-13E7F131C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96" b="94255" l="7921" r="90693">
                        <a14:foregroundMark x1="37822" y1="6596" x2="37822" y2="6596"/>
                        <a14:foregroundMark x1="44158" y1="94043" x2="44158" y2="94043"/>
                        <a14:foregroundMark x1="18416" y1="32766" x2="18416" y2="32766"/>
                        <a14:foregroundMark x1="40396" y1="56170" x2="40396" y2="56170"/>
                        <a14:foregroundMark x1="22970" y1="46596" x2="30495" y2="36809"/>
                        <a14:foregroundMark x1="22574" y1="47021" x2="19604" y2="49574"/>
                        <a14:foregroundMark x1="20396" y1="49574" x2="24158" y2="67021"/>
                        <a14:foregroundMark x1="24752" y1="67234" x2="40594" y2="72979"/>
                        <a14:foregroundMark x1="40594" y1="73617" x2="51287" y2="61489"/>
                        <a14:foregroundMark x1="51287" y1="60851" x2="46337" y2="42766"/>
                        <a14:foregroundMark x1="30495" y1="36809" x2="46337" y2="41915"/>
                        <a14:foregroundMark x1="30693" y1="39362" x2="34455" y2="54894"/>
                        <a14:foregroundMark x1="7921" y1="40426" x2="7921" y2="40426"/>
                        <a14:foregroundMark x1="90891" y1="46170" x2="90891" y2="46170"/>
                        <a14:foregroundMark x1="15248" y1="24468" x2="15248" y2="24468"/>
                        <a14:foregroundMark x1="14653" y1="24894" x2="25941" y2="16809"/>
                        <a14:foregroundMark x1="26535" y1="16596" x2="32079" y2="20000"/>
                        <a14:foregroundMark x1="32475" y1="20213" x2="30297" y2="34681"/>
                        <a14:foregroundMark x1="30297" y1="34681" x2="19208" y2="47234"/>
                        <a14:foregroundMark x1="18812" y1="47447" x2="11881" y2="46596"/>
                        <a14:foregroundMark x1="26337" y1="12979" x2="58614" y2="7234"/>
                        <a14:foregroundMark x1="51089" y1="15106" x2="78812" y2="18936"/>
                        <a14:foregroundMark x1="58812" y1="28298" x2="78020" y2="19149"/>
                        <a14:foregroundMark x1="58218" y1="28936" x2="68713" y2="64468"/>
                        <a14:foregroundMark x1="76238" y1="34043" x2="68911" y2="63617"/>
                        <a14:foregroundMark x1="47921" y1="41915" x2="67921" y2="64255"/>
                        <a14:foregroundMark x1="67327" y1="81064" x2="80198" y2="53617"/>
                        <a14:foregroundMark x1="67921" y1="80851" x2="88911" y2="61702"/>
                        <a14:foregroundMark x1="40198" y1="74043" x2="18812" y2="80213"/>
                        <a14:foregroundMark x1="38812" y1="74681" x2="42772" y2="93404"/>
                        <a14:foregroundMark x1="9307" y1="60638" x2="17030" y2="78085"/>
                        <a14:foregroundMark x1="9307" y1="39149" x2="8515" y2="56170"/>
                        <a14:foregroundMark x1="80198" y1="21915" x2="87129" y2="32553"/>
                        <a14:foregroundMark x1="90891" y1="46596" x2="88911" y2="58936"/>
                        <a14:foregroundMark x1="65545" y1="82340" x2="43366" y2="94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573" y="1616766"/>
            <a:ext cx="828054" cy="77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pelotas dibujos">
            <a:extLst>
              <a:ext uri="{FF2B5EF4-FFF2-40B4-BE49-F238E27FC236}">
                <a16:creationId xmlns:a16="http://schemas.microsoft.com/office/drawing/2014/main" id="{46491988-77C6-42E8-966B-F57F4D0BD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96" b="94255" l="7921" r="90693">
                        <a14:foregroundMark x1="37822" y1="6596" x2="37822" y2="6596"/>
                        <a14:foregroundMark x1="44158" y1="94043" x2="44158" y2="94043"/>
                        <a14:foregroundMark x1="18416" y1="32766" x2="18416" y2="32766"/>
                        <a14:foregroundMark x1="40396" y1="56170" x2="40396" y2="56170"/>
                        <a14:foregroundMark x1="22970" y1="46596" x2="30495" y2="36809"/>
                        <a14:foregroundMark x1="22574" y1="47021" x2="19604" y2="49574"/>
                        <a14:foregroundMark x1="20396" y1="49574" x2="24158" y2="67021"/>
                        <a14:foregroundMark x1="24752" y1="67234" x2="40594" y2="72979"/>
                        <a14:foregroundMark x1="40594" y1="73617" x2="51287" y2="61489"/>
                        <a14:foregroundMark x1="51287" y1="60851" x2="46337" y2="42766"/>
                        <a14:foregroundMark x1="30495" y1="36809" x2="46337" y2="41915"/>
                        <a14:foregroundMark x1="30693" y1="39362" x2="34455" y2="54894"/>
                        <a14:foregroundMark x1="7921" y1="40426" x2="7921" y2="40426"/>
                        <a14:foregroundMark x1="90891" y1="46170" x2="90891" y2="46170"/>
                        <a14:foregroundMark x1="15248" y1="24468" x2="15248" y2="24468"/>
                        <a14:foregroundMark x1="14653" y1="24894" x2="25941" y2="16809"/>
                        <a14:foregroundMark x1="26535" y1="16596" x2="32079" y2="20000"/>
                        <a14:foregroundMark x1="32475" y1="20213" x2="30297" y2="34681"/>
                        <a14:foregroundMark x1="30297" y1="34681" x2="19208" y2="47234"/>
                        <a14:foregroundMark x1="18812" y1="47447" x2="11881" y2="46596"/>
                        <a14:foregroundMark x1="26337" y1="12979" x2="58614" y2="7234"/>
                        <a14:foregroundMark x1="51089" y1="15106" x2="78812" y2="18936"/>
                        <a14:foregroundMark x1="58812" y1="28298" x2="78020" y2="19149"/>
                        <a14:foregroundMark x1="58218" y1="28936" x2="68713" y2="64468"/>
                        <a14:foregroundMark x1="76238" y1="34043" x2="68911" y2="63617"/>
                        <a14:foregroundMark x1="47921" y1="41915" x2="67921" y2="64255"/>
                        <a14:foregroundMark x1="67327" y1="81064" x2="80198" y2="53617"/>
                        <a14:foregroundMark x1="67921" y1="80851" x2="88911" y2="61702"/>
                        <a14:foregroundMark x1="40198" y1="74043" x2="18812" y2="80213"/>
                        <a14:foregroundMark x1="38812" y1="74681" x2="42772" y2="93404"/>
                        <a14:foregroundMark x1="9307" y1="60638" x2="17030" y2="78085"/>
                        <a14:foregroundMark x1="9307" y1="39149" x2="8515" y2="56170"/>
                        <a14:foregroundMark x1="80198" y1="21915" x2="87129" y2="32553"/>
                        <a14:foregroundMark x1="90891" y1="46596" x2="88911" y2="58936"/>
                        <a14:foregroundMark x1="65545" y1="82340" x2="43366" y2="94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60" y="1616766"/>
            <a:ext cx="828054" cy="77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n para pelotas dibujos">
            <a:extLst>
              <a:ext uri="{FF2B5EF4-FFF2-40B4-BE49-F238E27FC236}">
                <a16:creationId xmlns:a16="http://schemas.microsoft.com/office/drawing/2014/main" id="{9A724031-9FF8-47A8-8AB7-58B79F85D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96" b="94255" l="7921" r="90693">
                        <a14:foregroundMark x1="37822" y1="6596" x2="37822" y2="6596"/>
                        <a14:foregroundMark x1="44158" y1="94043" x2="44158" y2="94043"/>
                        <a14:foregroundMark x1="18416" y1="32766" x2="18416" y2="32766"/>
                        <a14:foregroundMark x1="40396" y1="56170" x2="40396" y2="56170"/>
                        <a14:foregroundMark x1="22970" y1="46596" x2="30495" y2="36809"/>
                        <a14:foregroundMark x1="22574" y1="47021" x2="19604" y2="49574"/>
                        <a14:foregroundMark x1="20396" y1="49574" x2="24158" y2="67021"/>
                        <a14:foregroundMark x1="24752" y1="67234" x2="40594" y2="72979"/>
                        <a14:foregroundMark x1="40594" y1="73617" x2="51287" y2="61489"/>
                        <a14:foregroundMark x1="51287" y1="60851" x2="46337" y2="42766"/>
                        <a14:foregroundMark x1="30495" y1="36809" x2="46337" y2="41915"/>
                        <a14:foregroundMark x1="30693" y1="39362" x2="34455" y2="54894"/>
                        <a14:foregroundMark x1="7921" y1="40426" x2="7921" y2="40426"/>
                        <a14:foregroundMark x1="90891" y1="46170" x2="90891" y2="46170"/>
                        <a14:foregroundMark x1="15248" y1="24468" x2="15248" y2="24468"/>
                        <a14:foregroundMark x1="14653" y1="24894" x2="25941" y2="16809"/>
                        <a14:foregroundMark x1="26535" y1="16596" x2="32079" y2="20000"/>
                        <a14:foregroundMark x1="32475" y1="20213" x2="30297" y2="34681"/>
                        <a14:foregroundMark x1="30297" y1="34681" x2="19208" y2="47234"/>
                        <a14:foregroundMark x1="18812" y1="47447" x2="11881" y2="46596"/>
                        <a14:foregroundMark x1="26337" y1="12979" x2="58614" y2="7234"/>
                        <a14:foregroundMark x1="51089" y1="15106" x2="78812" y2="18936"/>
                        <a14:foregroundMark x1="58812" y1="28298" x2="78020" y2="19149"/>
                        <a14:foregroundMark x1="58218" y1="28936" x2="68713" y2="64468"/>
                        <a14:foregroundMark x1="76238" y1="34043" x2="68911" y2="63617"/>
                        <a14:foregroundMark x1="47921" y1="41915" x2="67921" y2="64255"/>
                        <a14:foregroundMark x1="67327" y1="81064" x2="80198" y2="53617"/>
                        <a14:foregroundMark x1="67921" y1="80851" x2="88911" y2="61702"/>
                        <a14:foregroundMark x1="40198" y1="74043" x2="18812" y2="80213"/>
                        <a14:foregroundMark x1="38812" y1="74681" x2="42772" y2="93404"/>
                        <a14:foregroundMark x1="9307" y1="60638" x2="17030" y2="78085"/>
                        <a14:foregroundMark x1="9307" y1="39149" x2="8515" y2="56170"/>
                        <a14:foregroundMark x1="80198" y1="21915" x2="87129" y2="32553"/>
                        <a14:foregroundMark x1="90891" y1="46596" x2="88911" y2="58936"/>
                        <a14:foregroundMark x1="65545" y1="82340" x2="43366" y2="94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47" y="1616766"/>
            <a:ext cx="828054" cy="77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pelotas dibujos">
            <a:extLst>
              <a:ext uri="{FF2B5EF4-FFF2-40B4-BE49-F238E27FC236}">
                <a16:creationId xmlns:a16="http://schemas.microsoft.com/office/drawing/2014/main" id="{740EE5AD-848C-42A9-982D-979CDBB2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96" b="94255" l="7921" r="90693">
                        <a14:foregroundMark x1="37822" y1="6596" x2="37822" y2="6596"/>
                        <a14:foregroundMark x1="44158" y1="94043" x2="44158" y2="94043"/>
                        <a14:foregroundMark x1="18416" y1="32766" x2="18416" y2="32766"/>
                        <a14:foregroundMark x1="40396" y1="56170" x2="40396" y2="56170"/>
                        <a14:foregroundMark x1="22970" y1="46596" x2="30495" y2="36809"/>
                        <a14:foregroundMark x1="22574" y1="47021" x2="19604" y2="49574"/>
                        <a14:foregroundMark x1="20396" y1="49574" x2="24158" y2="67021"/>
                        <a14:foregroundMark x1="24752" y1="67234" x2="40594" y2="72979"/>
                        <a14:foregroundMark x1="40594" y1="73617" x2="51287" y2="61489"/>
                        <a14:foregroundMark x1="51287" y1="60851" x2="46337" y2="42766"/>
                        <a14:foregroundMark x1="30495" y1="36809" x2="46337" y2="41915"/>
                        <a14:foregroundMark x1="30693" y1="39362" x2="34455" y2="54894"/>
                        <a14:foregroundMark x1="7921" y1="40426" x2="7921" y2="40426"/>
                        <a14:foregroundMark x1="90891" y1="46170" x2="90891" y2="46170"/>
                        <a14:foregroundMark x1="15248" y1="24468" x2="15248" y2="24468"/>
                        <a14:foregroundMark x1="14653" y1="24894" x2="25941" y2="16809"/>
                        <a14:foregroundMark x1="26535" y1="16596" x2="32079" y2="20000"/>
                        <a14:foregroundMark x1="32475" y1="20213" x2="30297" y2="34681"/>
                        <a14:foregroundMark x1="30297" y1="34681" x2="19208" y2="47234"/>
                        <a14:foregroundMark x1="18812" y1="47447" x2="11881" y2="46596"/>
                        <a14:foregroundMark x1="26337" y1="12979" x2="58614" y2="7234"/>
                        <a14:foregroundMark x1="51089" y1="15106" x2="78812" y2="18936"/>
                        <a14:foregroundMark x1="58812" y1="28298" x2="78020" y2="19149"/>
                        <a14:foregroundMark x1="58218" y1="28936" x2="68713" y2="64468"/>
                        <a14:foregroundMark x1="76238" y1="34043" x2="68911" y2="63617"/>
                        <a14:foregroundMark x1="47921" y1="41915" x2="67921" y2="64255"/>
                        <a14:foregroundMark x1="67327" y1="81064" x2="80198" y2="53617"/>
                        <a14:foregroundMark x1="67921" y1="80851" x2="88911" y2="61702"/>
                        <a14:foregroundMark x1="40198" y1="74043" x2="18812" y2="80213"/>
                        <a14:foregroundMark x1="38812" y1="74681" x2="42772" y2="93404"/>
                        <a14:foregroundMark x1="9307" y1="60638" x2="17030" y2="78085"/>
                        <a14:foregroundMark x1="9307" y1="39149" x2="8515" y2="56170"/>
                        <a14:foregroundMark x1="80198" y1="21915" x2="87129" y2="32553"/>
                        <a14:foregroundMark x1="90891" y1="46596" x2="88911" y2="58936"/>
                        <a14:foregroundMark x1="65545" y1="82340" x2="43366" y2="94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04" y="1616766"/>
            <a:ext cx="828054" cy="77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n para pelotas dibujos">
            <a:extLst>
              <a:ext uri="{FF2B5EF4-FFF2-40B4-BE49-F238E27FC236}">
                <a16:creationId xmlns:a16="http://schemas.microsoft.com/office/drawing/2014/main" id="{D9D46951-D348-432E-B26E-AEF19E16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96" b="94255" l="7921" r="90693">
                        <a14:foregroundMark x1="37822" y1="6596" x2="37822" y2="6596"/>
                        <a14:foregroundMark x1="44158" y1="94043" x2="44158" y2="94043"/>
                        <a14:foregroundMark x1="18416" y1="32766" x2="18416" y2="32766"/>
                        <a14:foregroundMark x1="40396" y1="56170" x2="40396" y2="56170"/>
                        <a14:foregroundMark x1="22970" y1="46596" x2="30495" y2="36809"/>
                        <a14:foregroundMark x1="22574" y1="47021" x2="19604" y2="49574"/>
                        <a14:foregroundMark x1="20396" y1="49574" x2="24158" y2="67021"/>
                        <a14:foregroundMark x1="24752" y1="67234" x2="40594" y2="72979"/>
                        <a14:foregroundMark x1="40594" y1="73617" x2="51287" y2="61489"/>
                        <a14:foregroundMark x1="51287" y1="60851" x2="46337" y2="42766"/>
                        <a14:foregroundMark x1="30495" y1="36809" x2="46337" y2="41915"/>
                        <a14:foregroundMark x1="30693" y1="39362" x2="34455" y2="54894"/>
                        <a14:foregroundMark x1="7921" y1="40426" x2="7921" y2="40426"/>
                        <a14:foregroundMark x1="90891" y1="46170" x2="90891" y2="46170"/>
                        <a14:foregroundMark x1="15248" y1="24468" x2="15248" y2="24468"/>
                        <a14:foregroundMark x1="14653" y1="24894" x2="25941" y2="16809"/>
                        <a14:foregroundMark x1="26535" y1="16596" x2="32079" y2="20000"/>
                        <a14:foregroundMark x1="32475" y1="20213" x2="30297" y2="34681"/>
                        <a14:foregroundMark x1="30297" y1="34681" x2="19208" y2="47234"/>
                        <a14:foregroundMark x1="18812" y1="47447" x2="11881" y2="46596"/>
                        <a14:foregroundMark x1="26337" y1="12979" x2="58614" y2="7234"/>
                        <a14:foregroundMark x1="51089" y1="15106" x2="78812" y2="18936"/>
                        <a14:foregroundMark x1="58812" y1="28298" x2="78020" y2="19149"/>
                        <a14:foregroundMark x1="58218" y1="28936" x2="68713" y2="64468"/>
                        <a14:foregroundMark x1="76238" y1="34043" x2="68911" y2="63617"/>
                        <a14:foregroundMark x1="47921" y1="41915" x2="67921" y2="64255"/>
                        <a14:foregroundMark x1="67327" y1="81064" x2="80198" y2="53617"/>
                        <a14:foregroundMark x1="67921" y1="80851" x2="88911" y2="61702"/>
                        <a14:foregroundMark x1="40198" y1="74043" x2="18812" y2="80213"/>
                        <a14:foregroundMark x1="38812" y1="74681" x2="42772" y2="93404"/>
                        <a14:foregroundMark x1="9307" y1="60638" x2="17030" y2="78085"/>
                        <a14:foregroundMark x1="9307" y1="39149" x2="8515" y2="56170"/>
                        <a14:foregroundMark x1="80198" y1="21915" x2="87129" y2="32553"/>
                        <a14:foregroundMark x1="90891" y1="46596" x2="88911" y2="58936"/>
                        <a14:foregroundMark x1="65545" y1="82340" x2="43366" y2="94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891" y="1616766"/>
            <a:ext cx="828054" cy="77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n para pelotas dibujos">
            <a:extLst>
              <a:ext uri="{FF2B5EF4-FFF2-40B4-BE49-F238E27FC236}">
                <a16:creationId xmlns:a16="http://schemas.microsoft.com/office/drawing/2014/main" id="{7DDE196C-0243-4B25-9CCB-D5EB32C45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96" b="94255" l="7921" r="90693">
                        <a14:foregroundMark x1="37822" y1="6596" x2="37822" y2="6596"/>
                        <a14:foregroundMark x1="44158" y1="94043" x2="44158" y2="94043"/>
                        <a14:foregroundMark x1="18416" y1="32766" x2="18416" y2="32766"/>
                        <a14:foregroundMark x1="40396" y1="56170" x2="40396" y2="56170"/>
                        <a14:foregroundMark x1="22970" y1="46596" x2="30495" y2="36809"/>
                        <a14:foregroundMark x1="22574" y1="47021" x2="19604" y2="49574"/>
                        <a14:foregroundMark x1="20396" y1="49574" x2="24158" y2="67021"/>
                        <a14:foregroundMark x1="24752" y1="67234" x2="40594" y2="72979"/>
                        <a14:foregroundMark x1="40594" y1="73617" x2="51287" y2="61489"/>
                        <a14:foregroundMark x1="51287" y1="60851" x2="46337" y2="42766"/>
                        <a14:foregroundMark x1="30495" y1="36809" x2="46337" y2="41915"/>
                        <a14:foregroundMark x1="30693" y1="39362" x2="34455" y2="54894"/>
                        <a14:foregroundMark x1="7921" y1="40426" x2="7921" y2="40426"/>
                        <a14:foregroundMark x1="90891" y1="46170" x2="90891" y2="46170"/>
                        <a14:foregroundMark x1="15248" y1="24468" x2="15248" y2="24468"/>
                        <a14:foregroundMark x1="14653" y1="24894" x2="25941" y2="16809"/>
                        <a14:foregroundMark x1="26535" y1="16596" x2="32079" y2="20000"/>
                        <a14:foregroundMark x1="32475" y1="20213" x2="30297" y2="34681"/>
                        <a14:foregroundMark x1="30297" y1="34681" x2="19208" y2="47234"/>
                        <a14:foregroundMark x1="18812" y1="47447" x2="11881" y2="46596"/>
                        <a14:foregroundMark x1="26337" y1="12979" x2="58614" y2="7234"/>
                        <a14:foregroundMark x1="51089" y1="15106" x2="78812" y2="18936"/>
                        <a14:foregroundMark x1="58812" y1="28298" x2="78020" y2="19149"/>
                        <a14:foregroundMark x1="58218" y1="28936" x2="68713" y2="64468"/>
                        <a14:foregroundMark x1="76238" y1="34043" x2="68911" y2="63617"/>
                        <a14:foregroundMark x1="47921" y1="41915" x2="67921" y2="64255"/>
                        <a14:foregroundMark x1="67327" y1="81064" x2="80198" y2="53617"/>
                        <a14:foregroundMark x1="67921" y1="80851" x2="88911" y2="61702"/>
                        <a14:foregroundMark x1="40198" y1="74043" x2="18812" y2="80213"/>
                        <a14:foregroundMark x1="38812" y1="74681" x2="42772" y2="93404"/>
                        <a14:foregroundMark x1="9307" y1="60638" x2="17030" y2="78085"/>
                        <a14:foregroundMark x1="9307" y1="39149" x2="8515" y2="56170"/>
                        <a14:foregroundMark x1="80198" y1="21915" x2="87129" y2="32553"/>
                        <a14:foregroundMark x1="90891" y1="46596" x2="88911" y2="58936"/>
                        <a14:foregroundMark x1="65545" y1="82340" x2="43366" y2="94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278" y="1616766"/>
            <a:ext cx="828054" cy="77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n para pelotas dibujos">
            <a:extLst>
              <a:ext uri="{FF2B5EF4-FFF2-40B4-BE49-F238E27FC236}">
                <a16:creationId xmlns:a16="http://schemas.microsoft.com/office/drawing/2014/main" id="{AA4F00F6-F4AA-423D-9FAA-9862EE44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96" b="94255" l="7921" r="90693">
                        <a14:foregroundMark x1="37822" y1="6596" x2="37822" y2="6596"/>
                        <a14:foregroundMark x1="44158" y1="94043" x2="44158" y2="94043"/>
                        <a14:foregroundMark x1="18416" y1="32766" x2="18416" y2="32766"/>
                        <a14:foregroundMark x1="40396" y1="56170" x2="40396" y2="56170"/>
                        <a14:foregroundMark x1="22970" y1="46596" x2="30495" y2="36809"/>
                        <a14:foregroundMark x1="22574" y1="47021" x2="19604" y2="49574"/>
                        <a14:foregroundMark x1="20396" y1="49574" x2="24158" y2="67021"/>
                        <a14:foregroundMark x1="24752" y1="67234" x2="40594" y2="72979"/>
                        <a14:foregroundMark x1="40594" y1="73617" x2="51287" y2="61489"/>
                        <a14:foregroundMark x1="51287" y1="60851" x2="46337" y2="42766"/>
                        <a14:foregroundMark x1="30495" y1="36809" x2="46337" y2="41915"/>
                        <a14:foregroundMark x1="30693" y1="39362" x2="34455" y2="54894"/>
                        <a14:foregroundMark x1="7921" y1="40426" x2="7921" y2="40426"/>
                        <a14:foregroundMark x1="90891" y1="46170" x2="90891" y2="46170"/>
                        <a14:foregroundMark x1="15248" y1="24468" x2="15248" y2="24468"/>
                        <a14:foregroundMark x1="14653" y1="24894" x2="25941" y2="16809"/>
                        <a14:foregroundMark x1="26535" y1="16596" x2="32079" y2="20000"/>
                        <a14:foregroundMark x1="32475" y1="20213" x2="30297" y2="34681"/>
                        <a14:foregroundMark x1="30297" y1="34681" x2="19208" y2="47234"/>
                        <a14:foregroundMark x1="18812" y1="47447" x2="11881" y2="46596"/>
                        <a14:foregroundMark x1="26337" y1="12979" x2="58614" y2="7234"/>
                        <a14:foregroundMark x1="51089" y1="15106" x2="78812" y2="18936"/>
                        <a14:foregroundMark x1="58812" y1="28298" x2="78020" y2="19149"/>
                        <a14:foregroundMark x1="58218" y1="28936" x2="68713" y2="64468"/>
                        <a14:foregroundMark x1="76238" y1="34043" x2="68911" y2="63617"/>
                        <a14:foregroundMark x1="47921" y1="41915" x2="67921" y2="64255"/>
                        <a14:foregroundMark x1="67327" y1="81064" x2="80198" y2="53617"/>
                        <a14:foregroundMark x1="67921" y1="80851" x2="88911" y2="61702"/>
                        <a14:foregroundMark x1="40198" y1="74043" x2="18812" y2="80213"/>
                        <a14:foregroundMark x1="38812" y1="74681" x2="42772" y2="93404"/>
                        <a14:foregroundMark x1="9307" y1="60638" x2="17030" y2="78085"/>
                        <a14:foregroundMark x1="9307" y1="39149" x2="8515" y2="56170"/>
                        <a14:foregroundMark x1="80198" y1="21915" x2="87129" y2="32553"/>
                        <a14:foregroundMark x1="90891" y1="46596" x2="88911" y2="58936"/>
                        <a14:foregroundMark x1="65545" y1="82340" x2="43366" y2="94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665" y="1616766"/>
            <a:ext cx="828054" cy="77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Marcador de posición de contenido 2">
            <a:extLst>
              <a:ext uri="{FF2B5EF4-FFF2-40B4-BE49-F238E27FC236}">
                <a16:creationId xmlns:a16="http://schemas.microsoft.com/office/drawing/2014/main" id="{775E2C60-E2B9-464E-823F-0181190565BF}"/>
              </a:ext>
            </a:extLst>
          </p:cNvPr>
          <p:cNvSpPr txBox="1">
            <a:spLocks/>
          </p:cNvSpPr>
          <p:nvPr/>
        </p:nvSpPr>
        <p:spPr>
          <a:xfrm>
            <a:off x="337938" y="2554557"/>
            <a:ext cx="11362014" cy="1341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anose="05000000000000000000" pitchFamily="2" charset="2"/>
              <a:buNone/>
            </a:pPr>
            <a:r>
              <a:rPr lang="es-ES" dirty="0"/>
              <a:t>Los números naturales se llaman cardinales cunado los usamos para contar los elementos de un conjunto.</a:t>
            </a:r>
          </a:p>
          <a:p>
            <a:pPr marL="45720" indent="0">
              <a:buFont typeface="Wingdings" panose="05000000000000000000" pitchFamily="2" charset="2"/>
              <a:buNone/>
            </a:pPr>
            <a:r>
              <a:rPr lang="es-ES" dirty="0"/>
              <a:t>El conjunto de los números naturales se escribe así : </a:t>
            </a:r>
          </a:p>
        </p:txBody>
      </p:sp>
      <p:pic>
        <p:nvPicPr>
          <p:cNvPr id="21" name="Picture 2" descr="Imagen relacionada">
            <a:extLst>
              <a:ext uri="{FF2B5EF4-FFF2-40B4-BE49-F238E27FC236}">
                <a16:creationId xmlns:a16="http://schemas.microsoft.com/office/drawing/2014/main" id="{5F47E4AA-724E-4F67-9AC8-0EA213B46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51" b="89888" l="6832" r="93789">
                        <a14:foregroundMark x1="6832" y1="67416" x2="93789" y2="67416"/>
                        <a14:foregroundMark x1="25259" y1="46067" x2="26708" y2="45506"/>
                        <a14:foregroundMark x1="28364" y1="43820" x2="28364" y2="43820"/>
                        <a14:foregroundMark x1="25259" y1="46629" x2="20083" y2="49438"/>
                        <a14:foregroundMark x1="26294" y1="46629" x2="27743" y2="55056"/>
                        <a14:foregroundMark x1="26708" y1="52247" x2="27950" y2="55618"/>
                        <a14:foregroundMark x1="23602" y1="52809" x2="23602" y2="52809"/>
                        <a14:foregroundMark x1="21739" y1="52247" x2="21739" y2="52247"/>
                        <a14:foregroundMark x1="29607" y1="46629" x2="29607" y2="46629"/>
                        <a14:foregroundMark x1="30849" y1="42135" x2="30849" y2="42135"/>
                        <a14:foregroundMark x1="50104" y1="34831" x2="50104" y2="34831"/>
                        <a14:foregroundMark x1="51139" y1="14045" x2="51139" y2="14045"/>
                        <a14:foregroundMark x1="79710" y1="50000" x2="79710" y2="50000"/>
                        <a14:foregroundMark x1="71014" y1="66292" x2="71014" y2="66292"/>
                        <a14:foregroundMark x1="47205" y1="19663" x2="47205" y2="19663"/>
                        <a14:foregroundMark x1="16563" y1="84831" x2="16563" y2="84831"/>
                        <a14:foregroundMark x1="24638" y1="82584" x2="24638" y2="82584"/>
                        <a14:foregroundMark x1="32505" y1="82584" x2="32505" y2="82584"/>
                        <a14:foregroundMark x1="41201" y1="82022" x2="41201" y2="82022"/>
                        <a14:foregroundMark x1="49896" y1="83146" x2="49896" y2="83146"/>
                        <a14:foregroundMark x1="59006" y1="83146" x2="59006" y2="83146"/>
                        <a14:foregroundMark x1="66046" y1="85393" x2="66046" y2="85393"/>
                        <a14:foregroundMark x1="73913" y1="82022" x2="73913" y2="82022"/>
                        <a14:foregroundMark x1="83230" y1="84831" x2="83230" y2="84831"/>
                        <a14:foregroundMark x1="33540" y1="87079" x2="33540" y2="87079"/>
                        <a14:foregroundMark x1="33954" y1="82022" x2="33954" y2="82022"/>
                        <a14:foregroundMark x1="42029" y1="85955" x2="42029" y2="85955"/>
                        <a14:foregroundMark x1="50932" y1="84270" x2="50932" y2="84270"/>
                        <a14:foregroundMark x1="57764" y1="85955" x2="57764" y2="85955"/>
                        <a14:foregroundMark x1="74741" y1="85955" x2="74741" y2="85955"/>
                        <a14:foregroundMark x1="75362" y1="82022" x2="75362" y2="82022"/>
                        <a14:foregroundMark x1="24845" y1="85393" x2="24845" y2="85393"/>
                        <a14:foregroundMark x1="17391" y1="84270" x2="17391" y2="84270"/>
                        <a14:foregroundMark x1="23602" y1="42697" x2="23602" y2="42697"/>
                        <a14:foregroundMark x1="28157" y1="41011" x2="28157" y2="410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696"/>
          <a:stretch/>
        </p:blipFill>
        <p:spPr bwMode="auto">
          <a:xfrm>
            <a:off x="4055931" y="4836153"/>
            <a:ext cx="5499652" cy="81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simbolo numero natural">
            <a:extLst>
              <a:ext uri="{FF2B5EF4-FFF2-40B4-BE49-F238E27FC236}">
                <a16:creationId xmlns:a16="http://schemas.microsoft.com/office/drawing/2014/main" id="{3B261CE5-8D9B-46E8-98CA-63BC4042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548" y="3877493"/>
            <a:ext cx="766343" cy="80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16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n relacionada">
            <a:extLst>
              <a:ext uri="{FF2B5EF4-FFF2-40B4-BE49-F238E27FC236}">
                <a16:creationId xmlns:a16="http://schemas.microsoft.com/office/drawing/2014/main" id="{9D0EE6D6-2C12-4A90-98A3-752D82B6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1" b="89888" l="6832" r="93789">
                        <a14:foregroundMark x1="6832" y1="67416" x2="93789" y2="67416"/>
                        <a14:foregroundMark x1="25259" y1="46067" x2="26708" y2="45506"/>
                        <a14:foregroundMark x1="28364" y1="43820" x2="28364" y2="43820"/>
                        <a14:foregroundMark x1="25259" y1="46629" x2="20083" y2="49438"/>
                        <a14:foregroundMark x1="26294" y1="46629" x2="27743" y2="55056"/>
                        <a14:foregroundMark x1="26708" y1="52247" x2="27950" y2="55618"/>
                        <a14:foregroundMark x1="23602" y1="52809" x2="23602" y2="52809"/>
                        <a14:foregroundMark x1="21739" y1="52247" x2="21739" y2="52247"/>
                        <a14:foregroundMark x1="29607" y1="46629" x2="29607" y2="46629"/>
                        <a14:foregroundMark x1="30849" y1="42135" x2="30849" y2="42135"/>
                        <a14:foregroundMark x1="50104" y1="34831" x2="50104" y2="34831"/>
                        <a14:foregroundMark x1="51139" y1="14045" x2="51139" y2="14045"/>
                        <a14:foregroundMark x1="79710" y1="50000" x2="79710" y2="50000"/>
                        <a14:foregroundMark x1="71014" y1="66292" x2="71014" y2="66292"/>
                        <a14:foregroundMark x1="47205" y1="19663" x2="47205" y2="19663"/>
                        <a14:foregroundMark x1="16563" y1="84831" x2="16563" y2="84831"/>
                        <a14:foregroundMark x1="24638" y1="82584" x2="24638" y2="82584"/>
                        <a14:foregroundMark x1="32505" y1="82584" x2="32505" y2="82584"/>
                        <a14:foregroundMark x1="41201" y1="82022" x2="41201" y2="82022"/>
                        <a14:foregroundMark x1="49896" y1="83146" x2="49896" y2="83146"/>
                        <a14:foregroundMark x1="59006" y1="83146" x2="59006" y2="83146"/>
                        <a14:foregroundMark x1="66046" y1="85393" x2="66046" y2="85393"/>
                        <a14:foregroundMark x1="73913" y1="82022" x2="73913" y2="82022"/>
                        <a14:foregroundMark x1="83230" y1="84831" x2="83230" y2="84831"/>
                        <a14:foregroundMark x1="33540" y1="87079" x2="33540" y2="87079"/>
                        <a14:foregroundMark x1="33954" y1="82022" x2="33954" y2="82022"/>
                        <a14:foregroundMark x1="42029" y1="85955" x2="42029" y2="85955"/>
                        <a14:foregroundMark x1="50932" y1="84270" x2="50932" y2="84270"/>
                        <a14:foregroundMark x1="57764" y1="85955" x2="57764" y2="85955"/>
                        <a14:foregroundMark x1="74741" y1="85955" x2="74741" y2="85955"/>
                        <a14:foregroundMark x1="75362" y1="82022" x2="75362" y2="82022"/>
                        <a14:foregroundMark x1="24845" y1="85393" x2="24845" y2="85393"/>
                        <a14:foregroundMark x1="17391" y1="84270" x2="17391" y2="84270"/>
                        <a14:foregroundMark x1="23602" y1="42697" x2="23602" y2="42697"/>
                        <a14:foregroundMark x1="28157" y1="41011" x2="28157" y2="410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96" y="945875"/>
            <a:ext cx="7460208" cy="191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osición de contenido 2">
            <a:extLst>
              <a:ext uri="{FF2B5EF4-FFF2-40B4-BE49-F238E27FC236}">
                <a16:creationId xmlns:a16="http://schemas.microsoft.com/office/drawing/2014/main" id="{8A3784D9-B133-40D5-A636-FA84AF2DA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186" y="274984"/>
            <a:ext cx="11362014" cy="1341782"/>
          </a:xfrm>
        </p:spPr>
        <p:txBody>
          <a:bodyPr rtlCol="0"/>
          <a:lstStyle/>
          <a:p>
            <a:pPr marL="45720" indent="0" rtl="0">
              <a:buNone/>
            </a:pPr>
            <a:r>
              <a:rPr lang="es-ES" dirty="0"/>
              <a:t>Los números naturales se representan sobre una semirrecta, en el inicio de la semirrecta se sitúa el 0 y la distancia entre un numero y el siguiente es siempre la misma, a esta distancia se la llama </a:t>
            </a:r>
            <a:r>
              <a:rPr lang="es-ES" b="1" dirty="0"/>
              <a:t>unidad</a:t>
            </a:r>
            <a:r>
              <a:rPr lang="es-ES" dirty="0"/>
              <a:t>.</a:t>
            </a:r>
          </a:p>
        </p:txBody>
      </p:sp>
      <p:sp>
        <p:nvSpPr>
          <p:cNvPr id="9" name="Marcador de posición de contenido 2">
            <a:extLst>
              <a:ext uri="{FF2B5EF4-FFF2-40B4-BE49-F238E27FC236}">
                <a16:creationId xmlns:a16="http://schemas.microsoft.com/office/drawing/2014/main" id="{753C3030-45D6-4707-9022-4325446F2A47}"/>
              </a:ext>
            </a:extLst>
          </p:cNvPr>
          <p:cNvSpPr txBox="1">
            <a:spLocks/>
          </p:cNvSpPr>
          <p:nvPr/>
        </p:nvSpPr>
        <p:spPr>
          <a:xfrm>
            <a:off x="414993" y="3016526"/>
            <a:ext cx="11362014" cy="82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anose="05000000000000000000" pitchFamily="2" charset="2"/>
              <a:buNone/>
            </a:pPr>
            <a:r>
              <a:rPr lang="es-ES" dirty="0"/>
              <a:t>Cuando usamos los números naturales para ordenar los elementos de un conjunto se llaman ordinales.</a:t>
            </a:r>
          </a:p>
        </p:txBody>
      </p:sp>
      <p:pic>
        <p:nvPicPr>
          <p:cNvPr id="3076" name="Picture 4" descr="Resultado de imagen para atleta dibujo gif">
            <a:extLst>
              <a:ext uri="{FF2B5EF4-FFF2-40B4-BE49-F238E27FC236}">
                <a16:creationId xmlns:a16="http://schemas.microsoft.com/office/drawing/2014/main" id="{BAC8D730-6A49-4578-A7E5-F47203390D5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0140" y="3841474"/>
            <a:ext cx="1457739" cy="181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sultado de imagen para atleta dibujo gif">
            <a:extLst>
              <a:ext uri="{FF2B5EF4-FFF2-40B4-BE49-F238E27FC236}">
                <a16:creationId xmlns:a16="http://schemas.microsoft.com/office/drawing/2014/main" id="{BB3E8195-A874-4048-9B98-9E9C5A49C6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61411" y="3841474"/>
            <a:ext cx="1457739" cy="181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n para atleta dibujo gif">
            <a:extLst>
              <a:ext uri="{FF2B5EF4-FFF2-40B4-BE49-F238E27FC236}">
                <a16:creationId xmlns:a16="http://schemas.microsoft.com/office/drawing/2014/main" id="{FC5336D4-C1DE-4CB8-8F72-C04E86F73C8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2682" y="3841474"/>
            <a:ext cx="1457739" cy="181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07AD46-3934-477A-A175-62C31E0EA042}"/>
              </a:ext>
            </a:extLst>
          </p:cNvPr>
          <p:cNvSpPr/>
          <p:nvPr/>
        </p:nvSpPr>
        <p:spPr>
          <a:xfrm>
            <a:off x="9601284" y="3796991"/>
            <a:ext cx="449639" cy="4001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1º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BA57650-7E6D-4356-84EC-E0CC7CA3BCC9}"/>
              </a:ext>
            </a:extLst>
          </p:cNvPr>
          <p:cNvSpPr/>
          <p:nvPr/>
        </p:nvSpPr>
        <p:spPr>
          <a:xfrm>
            <a:off x="7419150" y="3759738"/>
            <a:ext cx="449639" cy="4001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º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00277EC-2A5B-4402-990F-B3001821676B}"/>
              </a:ext>
            </a:extLst>
          </p:cNvPr>
          <p:cNvSpPr/>
          <p:nvPr/>
        </p:nvSpPr>
        <p:spPr>
          <a:xfrm>
            <a:off x="5307879" y="3759738"/>
            <a:ext cx="449639" cy="4001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º</a:t>
            </a:r>
          </a:p>
        </p:txBody>
      </p:sp>
    </p:spTree>
    <p:extLst>
      <p:ext uri="{BB962C8B-B14F-4D97-AF65-F5344CB8AC3E}">
        <p14:creationId xmlns:p14="http://schemas.microsoft.com/office/powerpoint/2010/main" val="1962506101"/>
      </p:ext>
    </p:extLst>
  </p:cSld>
  <p:clrMapOvr>
    <a:masterClrMapping/>
  </p:clrMapOvr>
</p:sld>
</file>

<file path=ppt/theme/theme1.xml><?xml version="1.0" encoding="utf-8"?>
<a:theme xmlns:a="http://schemas.openxmlformats.org/drawingml/2006/main" name="Niños jugando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73_TF03461883_TF03461883.potx" id="{7E51FD36-221A-40E9-B563-1B1438601F37}" vid="{C48C6374-1D00-407F-A436-D7B12AD3050E}"/>
    </a:ext>
  </a:extLst>
</a:theme>
</file>

<file path=ppt/theme/theme2.xml><?xml version="1.0" encoding="utf-8"?>
<a:theme xmlns:a="http://schemas.openxmlformats.org/drawingml/2006/main" name="Tema de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de presentación para el ámbito educativo de unos niños jugando (ilustración animada, pantalla panorámica)</Template>
  <TotalTime>42</TotalTime>
  <Words>169</Words>
  <Application>Microsoft Office PowerPoint</Application>
  <PresentationFormat>Panorámica</PresentationFormat>
  <Paragraphs>18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Euphemia</vt:lpstr>
      <vt:lpstr>Wingdings</vt:lpstr>
      <vt:lpstr>Niños jugando 16x9</vt:lpstr>
      <vt:lpstr>Números Naturales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Números Naturales</dc:title>
  <dc:creator>SonyVaio</dc:creator>
  <cp:lastModifiedBy>SonyVaio</cp:lastModifiedBy>
  <cp:revision>6</cp:revision>
  <dcterms:created xsi:type="dcterms:W3CDTF">2018-02-14T03:33:21Z</dcterms:created>
  <dcterms:modified xsi:type="dcterms:W3CDTF">2018-02-14T04:15:35Z</dcterms:modified>
</cp:coreProperties>
</file>