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57" r:id="rId4"/>
    <p:sldId id="263" r:id="rId5"/>
    <p:sldId id="258" r:id="rId6"/>
    <p:sldId id="265" r:id="rId7"/>
    <p:sldId id="259"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67168-9801-4E64-BA25-4362BC29DBA2}" type="datetimeFigureOut">
              <a:rPr lang="en-US" smtClean="0"/>
              <a:t>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A1DF9-28BF-46D3-A313-56760934464A}" type="slidenum">
              <a:rPr lang="en-US" smtClean="0"/>
              <a:t>‹#›</a:t>
            </a:fld>
            <a:endParaRPr lang="en-US"/>
          </a:p>
        </p:txBody>
      </p:sp>
    </p:spTree>
    <p:extLst>
      <p:ext uri="{BB962C8B-B14F-4D97-AF65-F5344CB8AC3E}">
        <p14:creationId xmlns:p14="http://schemas.microsoft.com/office/powerpoint/2010/main" val="10975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BA1DF9-28BF-46D3-A313-56760934464A}" type="slidenum">
              <a:rPr lang="en-US" smtClean="0"/>
              <a:t>1</a:t>
            </a:fld>
            <a:endParaRPr lang="en-US"/>
          </a:p>
        </p:txBody>
      </p:sp>
    </p:spTree>
    <p:extLst>
      <p:ext uri="{BB962C8B-B14F-4D97-AF65-F5344CB8AC3E}">
        <p14:creationId xmlns:p14="http://schemas.microsoft.com/office/powerpoint/2010/main" val="137136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The data analytics team was presented with the task of researching the factors that drive home prices, in order to maximize the potential revenue to be generated through the purchase of mortgage-backed securities.  Currently, Lariat has a fleet of 4,000 vehicles that are responsible for approximately $60 million in revenue.  After approximately $33 million in fixed costs related to the fleet, Lariat sees approximately $27 million in revenue.  </a:t>
            </a:r>
          </a:p>
        </p:txBody>
      </p:sp>
      <p:sp>
        <p:nvSpPr>
          <p:cNvPr id="4" name="Slide Number Placeholder 3"/>
          <p:cNvSpPr>
            <a:spLocks noGrp="1"/>
          </p:cNvSpPr>
          <p:nvPr>
            <p:ph type="sldNum" sz="quarter" idx="5"/>
          </p:nvPr>
        </p:nvSpPr>
        <p:spPr/>
        <p:txBody>
          <a:bodyPr/>
          <a:lstStyle/>
          <a:p>
            <a:fld id="{85BA1DF9-28BF-46D3-A313-56760934464A}" type="slidenum">
              <a:rPr lang="en-US" smtClean="0"/>
              <a:t>2</a:t>
            </a:fld>
            <a:endParaRPr lang="en-US"/>
          </a:p>
        </p:txBody>
      </p:sp>
    </p:spTree>
    <p:extLst>
      <p:ext uri="{BB962C8B-B14F-4D97-AF65-F5344CB8AC3E}">
        <p14:creationId xmlns:p14="http://schemas.microsoft.com/office/powerpoint/2010/main" val="3523872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do so, the data analytics team reviewed a data set of 1,460 houses sold in Ames, Iowa between 2006 and 2010.  The data set included 79 variables for each house, such as the year the house was constructed and whether it included a pool  After reviewing the data set, the data analytics drafted nineteen hypotheses with the general structure of “houses with X have significantly different sales values than houses with Y,” such as “houses with a pool have significantly different sales values than house with no pool.”  After performing statistical testing on these hypotheses, sixteen hypotheses were found to be statistically valid.  The team then focused on the variables that represented the most significant difference between average sales prices, and the findings are as follows.</a:t>
            </a:r>
          </a:p>
        </p:txBody>
      </p:sp>
      <p:sp>
        <p:nvSpPr>
          <p:cNvPr id="4" name="Slide Number Placeholder 3"/>
          <p:cNvSpPr>
            <a:spLocks noGrp="1"/>
          </p:cNvSpPr>
          <p:nvPr>
            <p:ph type="sldNum" sz="quarter" idx="5"/>
          </p:nvPr>
        </p:nvSpPr>
        <p:spPr/>
        <p:txBody>
          <a:bodyPr/>
          <a:lstStyle/>
          <a:p>
            <a:fld id="{85BA1DF9-28BF-46D3-A313-56760934464A}" type="slidenum">
              <a:rPr lang="en-US" smtClean="0"/>
              <a:t>3</a:t>
            </a:fld>
            <a:endParaRPr lang="en-US"/>
          </a:p>
        </p:txBody>
      </p:sp>
    </p:spTree>
    <p:extLst>
      <p:ext uri="{BB962C8B-B14F-4D97-AF65-F5344CB8AC3E}">
        <p14:creationId xmlns:p14="http://schemas.microsoft.com/office/powerpoint/2010/main" val="1591743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 scale of one to ten, with ten being the highest quality, houses with an overall material and finish rating of between six and ten sold for an average of $87,000 more than houses with a rating of between one and five.</a:t>
            </a:r>
          </a:p>
          <a:p>
            <a:r>
              <a:rPr lang="en-US" dirty="0"/>
              <a:t>Houses with a basement quality of excellent or good sold for an average of $83,500 more than houses with a basement quality of typical or fair</a:t>
            </a:r>
          </a:p>
          <a:p>
            <a:r>
              <a:rPr lang="en-US" dirty="0"/>
              <a:t>Houses with off-street parking, such as a garage or carport, sold for an average of $82,000 more than houses without off-street parking</a:t>
            </a:r>
          </a:p>
          <a:p>
            <a:r>
              <a:rPr lang="en-US" dirty="0"/>
              <a:t>Houses with central air conditioning sold for an average of $81,000 more than houses without central air conditioning.</a:t>
            </a:r>
          </a:p>
        </p:txBody>
      </p:sp>
      <p:sp>
        <p:nvSpPr>
          <p:cNvPr id="4" name="Slide Number Placeholder 3"/>
          <p:cNvSpPr>
            <a:spLocks noGrp="1"/>
          </p:cNvSpPr>
          <p:nvPr>
            <p:ph type="sldNum" sz="quarter" idx="5"/>
          </p:nvPr>
        </p:nvSpPr>
        <p:spPr/>
        <p:txBody>
          <a:bodyPr/>
          <a:lstStyle/>
          <a:p>
            <a:fld id="{85BA1DF9-28BF-46D3-A313-56760934464A}" type="slidenum">
              <a:rPr lang="en-US" smtClean="0"/>
              <a:t>4</a:t>
            </a:fld>
            <a:endParaRPr lang="en-US"/>
          </a:p>
        </p:txBody>
      </p:sp>
    </p:spTree>
    <p:extLst>
      <p:ext uri="{BB962C8B-B14F-4D97-AF65-F5344CB8AC3E}">
        <p14:creationId xmlns:p14="http://schemas.microsoft.com/office/powerpoint/2010/main" val="190166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data analysis found that houses with all four of the attributes mentioned on the previous slide sold for an average of $96,000 more than houses that did not, and the data analytics team can predict that, in the future, houses that have all four of these attributes will sell for between $90,000 and $104,000 more than houses that do not.</a:t>
            </a:r>
          </a:p>
        </p:txBody>
      </p:sp>
      <p:sp>
        <p:nvSpPr>
          <p:cNvPr id="4" name="Slide Number Placeholder 3"/>
          <p:cNvSpPr>
            <a:spLocks noGrp="1"/>
          </p:cNvSpPr>
          <p:nvPr>
            <p:ph type="sldNum" sz="quarter" idx="5"/>
          </p:nvPr>
        </p:nvSpPr>
        <p:spPr/>
        <p:txBody>
          <a:bodyPr/>
          <a:lstStyle/>
          <a:p>
            <a:fld id="{85BA1DF9-28BF-46D3-A313-56760934464A}" type="slidenum">
              <a:rPr lang="en-US" smtClean="0"/>
              <a:t>5</a:t>
            </a:fld>
            <a:endParaRPr lang="en-US"/>
          </a:p>
        </p:txBody>
      </p:sp>
    </p:spTree>
    <p:extLst>
      <p:ext uri="{BB962C8B-B14F-4D97-AF65-F5344CB8AC3E}">
        <p14:creationId xmlns:p14="http://schemas.microsoft.com/office/powerpoint/2010/main" val="194404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this analysis, the team recommends that future purchases of mortgage-backed securities should focus on bundles consisting of houses that have these attributes and, wherever possible, bundles consisting of houses that have more than one of these attributes.</a:t>
            </a:r>
          </a:p>
        </p:txBody>
      </p:sp>
      <p:sp>
        <p:nvSpPr>
          <p:cNvPr id="4" name="Slide Number Placeholder 3"/>
          <p:cNvSpPr>
            <a:spLocks noGrp="1"/>
          </p:cNvSpPr>
          <p:nvPr>
            <p:ph type="sldNum" sz="quarter" idx="5"/>
          </p:nvPr>
        </p:nvSpPr>
        <p:spPr/>
        <p:txBody>
          <a:bodyPr/>
          <a:lstStyle/>
          <a:p>
            <a:fld id="{85BA1DF9-28BF-46D3-A313-56760934464A}" type="slidenum">
              <a:rPr lang="en-US" smtClean="0"/>
              <a:t>6</a:t>
            </a:fld>
            <a:endParaRPr lang="en-US"/>
          </a:p>
        </p:txBody>
      </p:sp>
    </p:spTree>
    <p:extLst>
      <p:ext uri="{BB962C8B-B14F-4D97-AF65-F5344CB8AC3E}">
        <p14:creationId xmlns:p14="http://schemas.microsoft.com/office/powerpoint/2010/main" val="2529645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this analysis, the team recommends that future purchases of mortgage-backed securities should focus on bundles consisting of houses that have these attributes and, wherever possible, bundles consisting of houses that have more than one of these attributes.</a:t>
            </a:r>
          </a:p>
        </p:txBody>
      </p:sp>
      <p:sp>
        <p:nvSpPr>
          <p:cNvPr id="4" name="Slide Number Placeholder 3"/>
          <p:cNvSpPr>
            <a:spLocks noGrp="1"/>
          </p:cNvSpPr>
          <p:nvPr>
            <p:ph type="sldNum" sz="quarter" idx="5"/>
          </p:nvPr>
        </p:nvSpPr>
        <p:spPr/>
        <p:txBody>
          <a:bodyPr/>
          <a:lstStyle/>
          <a:p>
            <a:fld id="{85BA1DF9-28BF-46D3-A313-56760934464A}" type="slidenum">
              <a:rPr lang="en-US" smtClean="0"/>
              <a:t>7</a:t>
            </a:fld>
            <a:endParaRPr lang="en-US"/>
          </a:p>
        </p:txBody>
      </p:sp>
    </p:spTree>
    <p:extLst>
      <p:ext uri="{BB962C8B-B14F-4D97-AF65-F5344CB8AC3E}">
        <p14:creationId xmlns:p14="http://schemas.microsoft.com/office/powerpoint/2010/main" val="2413501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F524-43C5-431D-B7DD-112693DC84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D39CD4-8910-494A-A063-915D8DD057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039333-EF65-4A35-BB96-70336F69B7D0}"/>
              </a:ext>
            </a:extLst>
          </p:cNvPr>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4">
            <a:extLst>
              <a:ext uri="{FF2B5EF4-FFF2-40B4-BE49-F238E27FC236}">
                <a16:creationId xmlns:a16="http://schemas.microsoft.com/office/drawing/2014/main" id="{11B59254-5C70-4F5C-8D57-FEE367B54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B6221-A1F2-49B2-A52A-21971E9CB8C9}"/>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64433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9E7C-D2F5-42A5-9779-228AAED36C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CD7077-461D-47FE-8421-C7263A2FB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54DC7-7FCD-4A9F-9CA6-50C30FBDB538}"/>
              </a:ext>
            </a:extLst>
          </p:cNvPr>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4">
            <a:extLst>
              <a:ext uri="{FF2B5EF4-FFF2-40B4-BE49-F238E27FC236}">
                <a16:creationId xmlns:a16="http://schemas.microsoft.com/office/drawing/2014/main" id="{98A79C81-8F1C-4990-943E-05A0395DD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57A29-D6B3-4019-A8C4-45E176CB52BF}"/>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225301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96C362-02D3-4A2A-A2DD-ECAAFAAA91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984C14-0B64-48BE-A05E-5F72068AE0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6B2A4-7C5B-40BA-A8A7-BA9978C3555C}"/>
              </a:ext>
            </a:extLst>
          </p:cNvPr>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4">
            <a:extLst>
              <a:ext uri="{FF2B5EF4-FFF2-40B4-BE49-F238E27FC236}">
                <a16:creationId xmlns:a16="http://schemas.microsoft.com/office/drawing/2014/main" id="{F058296E-2836-4C80-AC6D-83B17E160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213F9-1B2B-48EE-93A2-EC85986A9AA1}"/>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365813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4110762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4047279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280315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13EFBF-C2A7-4F8A-9240-480EA6109371}"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782240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13EFBF-C2A7-4F8A-9240-480EA6109371}"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433135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956359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230148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76868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6C97-0020-40B7-9994-63B2BA283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A1ECC1-2421-4DE5-A04B-4D5823B067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5EE1D-F97E-413B-B2B6-BA83F1B683E2}"/>
              </a:ext>
            </a:extLst>
          </p:cNvPr>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4">
            <a:extLst>
              <a:ext uri="{FF2B5EF4-FFF2-40B4-BE49-F238E27FC236}">
                <a16:creationId xmlns:a16="http://schemas.microsoft.com/office/drawing/2014/main" id="{69FE27D4-F39D-4D15-89D4-C1D9EAB87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E3F0D-1068-4C9C-9B29-B78504FEA720}"/>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416315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3EFBF-C2A7-4F8A-9240-480EA6109371}"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007948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3EFBF-C2A7-4F8A-9240-480EA6109371}"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6821810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9882774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5818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206651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13EFBF-C2A7-4F8A-9240-480EA6109371}" type="datetimeFigureOut">
              <a:rPr lang="en-US" smtClean="0"/>
              <a:t>2/10/2021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709818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13EFBF-C2A7-4F8A-9240-480EA6109371}" type="datetimeFigureOut">
              <a:rPr lang="en-US" smtClean="0"/>
              <a:t>2/10/2021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009960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1751061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235394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D5CF-EED9-4B34-9B90-8CC55BE1BF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A8EBC6-8EA1-403F-B643-D1A10D2FAB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3A12F-541D-4E15-9F07-E1DD2B1FE505}"/>
              </a:ext>
            </a:extLst>
          </p:cNvPr>
          <p:cNvSpPr>
            <a:spLocks noGrp="1"/>
          </p:cNvSpPr>
          <p:nvPr>
            <p:ph type="dt" sz="half" idx="10"/>
          </p:nvPr>
        </p:nvSpPr>
        <p:spPr/>
        <p:txBody>
          <a:bodyPr/>
          <a:lstStyle/>
          <a:p>
            <a:fld id="{B313EFBF-C2A7-4F8A-9240-480EA6109371}" type="datetimeFigureOut">
              <a:rPr lang="en-US" smtClean="0"/>
              <a:t>2/10/2021</a:t>
            </a:fld>
            <a:endParaRPr lang="en-US"/>
          </a:p>
        </p:txBody>
      </p:sp>
      <p:sp>
        <p:nvSpPr>
          <p:cNvPr id="5" name="Footer Placeholder 4">
            <a:extLst>
              <a:ext uri="{FF2B5EF4-FFF2-40B4-BE49-F238E27FC236}">
                <a16:creationId xmlns:a16="http://schemas.microsoft.com/office/drawing/2014/main" id="{F310E3E1-28F2-4E95-AD75-10F23260F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94244-CB66-4CAD-B323-BA459EABEE41}"/>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399131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0780-8DE8-428C-AC91-96A8C322DE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F0E8C-F8AB-49A6-902F-00CC1C3577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F1C5DA-9E0B-4C20-A28A-CADF969967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0225B3-5157-4F74-A1C9-8A78A77F0E67}"/>
              </a:ext>
            </a:extLst>
          </p:cNvPr>
          <p:cNvSpPr>
            <a:spLocks noGrp="1"/>
          </p:cNvSpPr>
          <p:nvPr>
            <p:ph type="dt" sz="half" idx="10"/>
          </p:nvPr>
        </p:nvSpPr>
        <p:spPr/>
        <p:txBody>
          <a:bodyPr/>
          <a:lstStyle/>
          <a:p>
            <a:fld id="{B313EFBF-C2A7-4F8A-9240-480EA6109371}" type="datetimeFigureOut">
              <a:rPr lang="en-US" smtClean="0"/>
              <a:t>2/10/2021</a:t>
            </a:fld>
            <a:endParaRPr lang="en-US"/>
          </a:p>
        </p:txBody>
      </p:sp>
      <p:sp>
        <p:nvSpPr>
          <p:cNvPr id="6" name="Footer Placeholder 5">
            <a:extLst>
              <a:ext uri="{FF2B5EF4-FFF2-40B4-BE49-F238E27FC236}">
                <a16:creationId xmlns:a16="http://schemas.microsoft.com/office/drawing/2014/main" id="{CB43E0CF-2B95-45CF-92A2-7CE7D8B64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A9C2DB-C861-43A4-B955-BD0FE87AD7AE}"/>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258015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CC6-D51D-4869-A269-4B5D468EB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9D8E03-7A6A-4BEB-B54B-A4F70BF8F3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AB7DE1-4CD8-4B3D-B0EF-8FD7C41E8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886979-7001-4068-A6EF-05DB5DC761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DC9690-B04A-49A1-90F9-B8147BDA23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5157CD-7698-49BE-ADFB-9421A32C5560}"/>
              </a:ext>
            </a:extLst>
          </p:cNvPr>
          <p:cNvSpPr>
            <a:spLocks noGrp="1"/>
          </p:cNvSpPr>
          <p:nvPr>
            <p:ph type="dt" sz="half" idx="10"/>
          </p:nvPr>
        </p:nvSpPr>
        <p:spPr/>
        <p:txBody>
          <a:bodyPr/>
          <a:lstStyle/>
          <a:p>
            <a:fld id="{B313EFBF-C2A7-4F8A-9240-480EA6109371}" type="datetimeFigureOut">
              <a:rPr lang="en-US" smtClean="0"/>
              <a:t>2/10/2021</a:t>
            </a:fld>
            <a:endParaRPr lang="en-US"/>
          </a:p>
        </p:txBody>
      </p:sp>
      <p:sp>
        <p:nvSpPr>
          <p:cNvPr id="8" name="Footer Placeholder 7">
            <a:extLst>
              <a:ext uri="{FF2B5EF4-FFF2-40B4-BE49-F238E27FC236}">
                <a16:creationId xmlns:a16="http://schemas.microsoft.com/office/drawing/2014/main" id="{E9461CB6-BA3E-4A1E-B062-9F338CBF1C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9938B4-B0EA-4533-9252-9DCB1D0A1B6A}"/>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59515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C1A0-96AB-4E9E-B52A-2A563FEAD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D209BD-54F9-4372-BFD9-1B5E81726A20}"/>
              </a:ext>
            </a:extLst>
          </p:cNvPr>
          <p:cNvSpPr>
            <a:spLocks noGrp="1"/>
          </p:cNvSpPr>
          <p:nvPr>
            <p:ph type="dt" sz="half" idx="10"/>
          </p:nvPr>
        </p:nvSpPr>
        <p:spPr/>
        <p:txBody>
          <a:bodyPr/>
          <a:lstStyle/>
          <a:p>
            <a:fld id="{B313EFBF-C2A7-4F8A-9240-480EA6109371}" type="datetimeFigureOut">
              <a:rPr lang="en-US" smtClean="0"/>
              <a:t>2/10/2021</a:t>
            </a:fld>
            <a:endParaRPr lang="en-US"/>
          </a:p>
        </p:txBody>
      </p:sp>
      <p:sp>
        <p:nvSpPr>
          <p:cNvPr id="4" name="Footer Placeholder 3">
            <a:extLst>
              <a:ext uri="{FF2B5EF4-FFF2-40B4-BE49-F238E27FC236}">
                <a16:creationId xmlns:a16="http://schemas.microsoft.com/office/drawing/2014/main" id="{1BA8B3A2-4493-4240-8EBE-F979C68194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E1CB2-1048-467D-8848-F2A6C8880949}"/>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199651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FFF0D-165D-4DED-A7D3-AFA3D1D0D889}"/>
              </a:ext>
            </a:extLst>
          </p:cNvPr>
          <p:cNvSpPr>
            <a:spLocks noGrp="1"/>
          </p:cNvSpPr>
          <p:nvPr>
            <p:ph type="dt" sz="half" idx="10"/>
          </p:nvPr>
        </p:nvSpPr>
        <p:spPr/>
        <p:txBody>
          <a:bodyPr/>
          <a:lstStyle/>
          <a:p>
            <a:fld id="{B313EFBF-C2A7-4F8A-9240-480EA6109371}" type="datetimeFigureOut">
              <a:rPr lang="en-US" smtClean="0"/>
              <a:t>2/10/2021</a:t>
            </a:fld>
            <a:endParaRPr lang="en-US"/>
          </a:p>
        </p:txBody>
      </p:sp>
      <p:sp>
        <p:nvSpPr>
          <p:cNvPr id="3" name="Footer Placeholder 2">
            <a:extLst>
              <a:ext uri="{FF2B5EF4-FFF2-40B4-BE49-F238E27FC236}">
                <a16:creationId xmlns:a16="http://schemas.microsoft.com/office/drawing/2014/main" id="{0F21E382-2288-4E92-8CC9-3BB5ECD519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0A6C0A-CDED-4B96-A538-AC1C41EF3B37}"/>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1330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5965E-41A6-417B-BA96-17AF5BF5F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309CA0-2982-47CD-BA62-BC54D0826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D680A-AD43-4EC1-8BA1-49EB10F4B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345FAD-880A-419E-B50D-11CED19ED20D}"/>
              </a:ext>
            </a:extLst>
          </p:cNvPr>
          <p:cNvSpPr>
            <a:spLocks noGrp="1"/>
          </p:cNvSpPr>
          <p:nvPr>
            <p:ph type="dt" sz="half" idx="10"/>
          </p:nvPr>
        </p:nvSpPr>
        <p:spPr/>
        <p:txBody>
          <a:bodyPr/>
          <a:lstStyle/>
          <a:p>
            <a:fld id="{B313EFBF-C2A7-4F8A-9240-480EA6109371}" type="datetimeFigureOut">
              <a:rPr lang="en-US" smtClean="0"/>
              <a:t>2/10/2021</a:t>
            </a:fld>
            <a:endParaRPr lang="en-US"/>
          </a:p>
        </p:txBody>
      </p:sp>
      <p:sp>
        <p:nvSpPr>
          <p:cNvPr id="6" name="Footer Placeholder 5">
            <a:extLst>
              <a:ext uri="{FF2B5EF4-FFF2-40B4-BE49-F238E27FC236}">
                <a16:creationId xmlns:a16="http://schemas.microsoft.com/office/drawing/2014/main" id="{E181E1DD-8F06-4DC3-AC69-E778ED9C8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80472-1954-4EF0-84F3-E35C0504E20A}"/>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115346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91A4-3D06-4E83-8308-671783FD9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B7F12E-52F3-45A6-B027-AE2C546E43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5E9B1-3F06-4776-9D9F-F063E2496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A8145-BB10-4F68-96F0-8EC2E4A26528}"/>
              </a:ext>
            </a:extLst>
          </p:cNvPr>
          <p:cNvSpPr>
            <a:spLocks noGrp="1"/>
          </p:cNvSpPr>
          <p:nvPr>
            <p:ph type="dt" sz="half" idx="10"/>
          </p:nvPr>
        </p:nvSpPr>
        <p:spPr/>
        <p:txBody>
          <a:bodyPr/>
          <a:lstStyle/>
          <a:p>
            <a:fld id="{B313EFBF-C2A7-4F8A-9240-480EA6109371}" type="datetimeFigureOut">
              <a:rPr lang="en-US" smtClean="0"/>
              <a:t>2/10/2021</a:t>
            </a:fld>
            <a:endParaRPr lang="en-US"/>
          </a:p>
        </p:txBody>
      </p:sp>
      <p:sp>
        <p:nvSpPr>
          <p:cNvPr id="6" name="Footer Placeholder 5">
            <a:extLst>
              <a:ext uri="{FF2B5EF4-FFF2-40B4-BE49-F238E27FC236}">
                <a16:creationId xmlns:a16="http://schemas.microsoft.com/office/drawing/2014/main" id="{BD42375F-28C7-4469-8E4C-711A3A1E1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9DE5B-97E2-49F2-B084-5AC549AE921F}"/>
              </a:ext>
            </a:extLst>
          </p:cNvPr>
          <p:cNvSpPr>
            <a:spLocks noGrp="1"/>
          </p:cNvSpPr>
          <p:nvPr>
            <p:ph type="sldNum" sz="quarter" idx="12"/>
          </p:nvPr>
        </p:nvSpPr>
        <p:spPr/>
        <p:txBody>
          <a:bodyPr/>
          <a:lstStyle/>
          <a:p>
            <a:fld id="{A640816E-C6F0-455B-BC1E-725BE460DFC3}" type="slidenum">
              <a:rPr lang="en-US" smtClean="0"/>
              <a:t>‹#›</a:t>
            </a:fld>
            <a:endParaRPr lang="en-US"/>
          </a:p>
        </p:txBody>
      </p:sp>
    </p:spTree>
    <p:extLst>
      <p:ext uri="{BB962C8B-B14F-4D97-AF65-F5344CB8AC3E}">
        <p14:creationId xmlns:p14="http://schemas.microsoft.com/office/powerpoint/2010/main" val="261798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0D1F48-2AC1-4C08-AF1B-DC8F44C19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30E791-B29F-4666-BA59-15E26681E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E49D9-4AB6-489F-961D-D9C4B60B0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3EFBF-C2A7-4F8A-9240-480EA6109371}" type="datetimeFigureOut">
              <a:rPr lang="en-US" smtClean="0"/>
              <a:t>2/10/2021</a:t>
            </a:fld>
            <a:endParaRPr lang="en-US"/>
          </a:p>
        </p:txBody>
      </p:sp>
      <p:sp>
        <p:nvSpPr>
          <p:cNvPr id="5" name="Footer Placeholder 4">
            <a:extLst>
              <a:ext uri="{FF2B5EF4-FFF2-40B4-BE49-F238E27FC236}">
                <a16:creationId xmlns:a16="http://schemas.microsoft.com/office/drawing/2014/main" id="{486F4180-2279-4282-8F2B-8CF9599CE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40392F-349B-4AF3-BE86-402454592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0816E-C6F0-455B-BC1E-725BE460DFC3}" type="slidenum">
              <a:rPr lang="en-US" smtClean="0"/>
              <a:t>‹#›</a:t>
            </a:fld>
            <a:endParaRPr lang="en-US"/>
          </a:p>
        </p:txBody>
      </p:sp>
    </p:spTree>
    <p:extLst>
      <p:ext uri="{BB962C8B-B14F-4D97-AF65-F5344CB8AC3E}">
        <p14:creationId xmlns:p14="http://schemas.microsoft.com/office/powerpoint/2010/main" val="88869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13EFBF-C2A7-4F8A-9240-480EA6109371}" type="datetimeFigureOut">
              <a:rPr lang="en-US" smtClean="0"/>
              <a:t>2/10/2021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40816E-C6F0-455B-BC1E-725BE460DFC3}" type="slidenum">
              <a:rPr lang="en-US" smtClean="0"/>
              <a:t>‹#›</a:t>
            </a:fld>
            <a:endParaRPr lang="en-US"/>
          </a:p>
        </p:txBody>
      </p:sp>
    </p:spTree>
    <p:extLst>
      <p:ext uri="{BB962C8B-B14F-4D97-AF65-F5344CB8AC3E}">
        <p14:creationId xmlns:p14="http://schemas.microsoft.com/office/powerpoint/2010/main" val="13673992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5DAA79-BECA-4CE6-AA59-2133E63223EF}"/>
              </a:ext>
            </a:extLst>
          </p:cNvPr>
          <p:cNvSpPr>
            <a:spLocks noGrp="1"/>
          </p:cNvSpPr>
          <p:nvPr>
            <p:ph type="ctrTitle"/>
          </p:nvPr>
        </p:nvSpPr>
        <p:spPr>
          <a:xfrm>
            <a:off x="0" y="2776538"/>
            <a:ext cx="12192000" cy="1381188"/>
          </a:xfrm>
        </p:spPr>
        <p:txBody>
          <a:bodyPr anchor="ctr">
            <a:normAutofit/>
          </a:bodyPr>
          <a:lstStyle/>
          <a:p>
            <a:r>
              <a:rPr lang="en-US" sz="4000" dirty="0">
                <a:solidFill>
                  <a:schemeClr val="bg2"/>
                </a:solidFill>
              </a:rPr>
              <a:t>Allocation of Funds Earmarked for Mortgage-Backed Securities</a:t>
            </a:r>
          </a:p>
        </p:txBody>
      </p:sp>
      <p:sp>
        <p:nvSpPr>
          <p:cNvPr id="3" name="Subtitle 2">
            <a:extLst>
              <a:ext uri="{FF2B5EF4-FFF2-40B4-BE49-F238E27FC236}">
                <a16:creationId xmlns:a16="http://schemas.microsoft.com/office/drawing/2014/main" id="{E8BB6DC6-D8F7-4DB3-9A85-BB9C761DDFEC}"/>
              </a:ext>
            </a:extLst>
          </p:cNvPr>
          <p:cNvSpPr>
            <a:spLocks noGrp="1"/>
          </p:cNvSpPr>
          <p:nvPr>
            <p:ph type="subTitle" idx="1"/>
          </p:nvPr>
        </p:nvSpPr>
        <p:spPr>
          <a:xfrm>
            <a:off x="1524000" y="4495800"/>
            <a:ext cx="9144000" cy="762000"/>
          </a:xfrm>
        </p:spPr>
        <p:txBody>
          <a:bodyPr>
            <a:normAutofit/>
          </a:bodyPr>
          <a:lstStyle/>
          <a:p>
            <a:r>
              <a:rPr lang="en-US" sz="1800" dirty="0"/>
              <a:t>Matthew Seelig</a:t>
            </a:r>
          </a:p>
        </p:txBody>
      </p:sp>
    </p:spTree>
    <p:extLst>
      <p:ext uri="{BB962C8B-B14F-4D97-AF65-F5344CB8AC3E}">
        <p14:creationId xmlns:p14="http://schemas.microsoft.com/office/powerpoint/2010/main" val="12131720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35E4-1CA0-4E6D-A66F-97DC0FCFDB90}"/>
              </a:ext>
            </a:extLst>
          </p:cNvPr>
          <p:cNvSpPr>
            <a:spLocks noGrp="1"/>
          </p:cNvSpPr>
          <p:nvPr>
            <p:ph type="title"/>
          </p:nvPr>
        </p:nvSpPr>
        <p:spPr>
          <a:xfrm>
            <a:off x="704088" y="521208"/>
            <a:ext cx="9404723" cy="1902202"/>
          </a:xfrm>
        </p:spPr>
        <p:txBody>
          <a:bodyPr>
            <a:normAutofit/>
          </a:bodyPr>
          <a:lstStyle/>
          <a:p>
            <a:r>
              <a:rPr lang="en-US" dirty="0"/>
              <a:t>Purpose: Determine factors that drive the sale price of houses</a:t>
            </a:r>
          </a:p>
        </p:txBody>
      </p:sp>
      <p:pic>
        <p:nvPicPr>
          <p:cNvPr id="6" name="Picture 5">
            <a:extLst>
              <a:ext uri="{FF2B5EF4-FFF2-40B4-BE49-F238E27FC236}">
                <a16:creationId xmlns:a16="http://schemas.microsoft.com/office/drawing/2014/main" id="{1C1B70B3-BE98-46AD-A3DB-D017780AB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772" y="2130804"/>
            <a:ext cx="2733862" cy="3640822"/>
          </a:xfrm>
          <a:prstGeom prst="rect">
            <a:avLst/>
          </a:prstGeom>
        </p:spPr>
      </p:pic>
      <p:pic>
        <p:nvPicPr>
          <p:cNvPr id="8" name="Picture 7">
            <a:extLst>
              <a:ext uri="{FF2B5EF4-FFF2-40B4-BE49-F238E27FC236}">
                <a16:creationId xmlns:a16="http://schemas.microsoft.com/office/drawing/2014/main" id="{7EC35E2E-A053-472F-9614-C7B3CE8D23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4785" y="2734811"/>
            <a:ext cx="5061073" cy="3800213"/>
          </a:xfrm>
          <a:prstGeom prst="rect">
            <a:avLst/>
          </a:prstGeom>
        </p:spPr>
      </p:pic>
    </p:spTree>
    <p:extLst>
      <p:ext uri="{BB962C8B-B14F-4D97-AF65-F5344CB8AC3E}">
        <p14:creationId xmlns:p14="http://schemas.microsoft.com/office/powerpoint/2010/main" val="113707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629AD89-FF34-4439-A7F6-676B71C8B694}"/>
              </a:ext>
            </a:extLst>
          </p:cNvPr>
          <p:cNvSpPr txBox="1">
            <a:spLocks/>
          </p:cNvSpPr>
          <p:nvPr/>
        </p:nvSpPr>
        <p:spPr>
          <a:xfrm>
            <a:off x="804755" y="1818025"/>
            <a:ext cx="10109322" cy="20409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US" dirty="0"/>
              <a:t>1,460 houses sold in Ames, IA between 2006 and 2010</a:t>
            </a:r>
          </a:p>
          <a:p>
            <a:pPr>
              <a:buFont typeface="Arial" panose="020B0604020202020204" pitchFamily="34" charset="0"/>
              <a:buChar char="•"/>
            </a:pPr>
            <a:r>
              <a:rPr lang="en-US" dirty="0"/>
              <a:t>79 variables collected on the 1,460 house sales</a:t>
            </a:r>
          </a:p>
          <a:p>
            <a:pPr>
              <a:buFont typeface="Arial" panose="020B0604020202020204" pitchFamily="34" charset="0"/>
              <a:buChar char="•"/>
            </a:pPr>
            <a:r>
              <a:rPr lang="en-US" dirty="0"/>
              <a:t>19 hypotheses created based on the 79 variables</a:t>
            </a:r>
          </a:p>
          <a:p>
            <a:pPr>
              <a:buFont typeface="Arial" panose="020B0604020202020204" pitchFamily="34" charset="0"/>
              <a:buChar char="•"/>
            </a:pPr>
            <a:r>
              <a:rPr lang="en-US" dirty="0"/>
              <a:t>16 hypotheses were statistically significant and reflected a higher average sale price that was between $29,000 and $87,500</a:t>
            </a:r>
          </a:p>
        </p:txBody>
      </p:sp>
      <p:sp>
        <p:nvSpPr>
          <p:cNvPr id="5" name="Title 1">
            <a:extLst>
              <a:ext uri="{FF2B5EF4-FFF2-40B4-BE49-F238E27FC236}">
                <a16:creationId xmlns:a16="http://schemas.microsoft.com/office/drawing/2014/main" id="{79CAC29D-5930-4CC1-89DF-43C9838C7789}"/>
              </a:ext>
            </a:extLst>
          </p:cNvPr>
          <p:cNvSpPr>
            <a:spLocks noGrp="1"/>
          </p:cNvSpPr>
          <p:nvPr>
            <p:ph type="title"/>
          </p:nvPr>
        </p:nvSpPr>
        <p:spPr>
          <a:xfrm>
            <a:off x="804755" y="539345"/>
            <a:ext cx="9404723" cy="777727"/>
          </a:xfrm>
        </p:spPr>
        <p:txBody>
          <a:bodyPr>
            <a:normAutofit/>
          </a:bodyPr>
          <a:lstStyle/>
          <a:p>
            <a:r>
              <a:rPr lang="en-US" dirty="0"/>
              <a:t>Review of the Data</a:t>
            </a:r>
          </a:p>
        </p:txBody>
      </p:sp>
      <p:pic>
        <p:nvPicPr>
          <p:cNvPr id="3" name="Picture 2">
            <a:extLst>
              <a:ext uri="{FF2B5EF4-FFF2-40B4-BE49-F238E27FC236}">
                <a16:creationId xmlns:a16="http://schemas.microsoft.com/office/drawing/2014/main" id="{EDC3D64A-D825-434A-949B-DC437DFCF351}"/>
              </a:ext>
            </a:extLst>
          </p:cNvPr>
          <p:cNvPicPr>
            <a:picLocks noChangeAspect="1"/>
          </p:cNvPicPr>
          <p:nvPr/>
        </p:nvPicPr>
        <p:blipFill>
          <a:blip r:embed="rId3"/>
          <a:stretch>
            <a:fillRect/>
          </a:stretch>
        </p:blipFill>
        <p:spPr>
          <a:xfrm>
            <a:off x="3567121" y="3858937"/>
            <a:ext cx="4584589" cy="2755631"/>
          </a:xfrm>
          <a:prstGeom prst="rect">
            <a:avLst/>
          </a:prstGeom>
        </p:spPr>
      </p:pic>
    </p:spTree>
    <p:extLst>
      <p:ext uri="{BB962C8B-B14F-4D97-AF65-F5344CB8AC3E}">
        <p14:creationId xmlns:p14="http://schemas.microsoft.com/office/powerpoint/2010/main" val="136942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35E4-1CA0-4E6D-A66F-97DC0FCFDB90}"/>
              </a:ext>
            </a:extLst>
          </p:cNvPr>
          <p:cNvSpPr>
            <a:spLocks noGrp="1"/>
          </p:cNvSpPr>
          <p:nvPr>
            <p:ph type="title"/>
          </p:nvPr>
        </p:nvSpPr>
        <p:spPr>
          <a:xfrm>
            <a:off x="847288" y="518032"/>
            <a:ext cx="9257707" cy="788853"/>
          </a:xfrm>
        </p:spPr>
        <p:txBody>
          <a:bodyPr>
            <a:normAutofit/>
          </a:bodyPr>
          <a:lstStyle/>
          <a:p>
            <a:r>
              <a:rPr lang="en-US" dirty="0"/>
              <a:t>Findings</a:t>
            </a:r>
          </a:p>
        </p:txBody>
      </p:sp>
      <p:sp>
        <p:nvSpPr>
          <p:cNvPr id="5" name="Content Placeholder 2">
            <a:extLst>
              <a:ext uri="{FF2B5EF4-FFF2-40B4-BE49-F238E27FC236}">
                <a16:creationId xmlns:a16="http://schemas.microsoft.com/office/drawing/2014/main" id="{A6BBB063-BDC9-41B9-8EA0-EDC2BAE877BE}"/>
              </a:ext>
            </a:extLst>
          </p:cNvPr>
          <p:cNvSpPr txBox="1">
            <a:spLocks/>
          </p:cNvSpPr>
          <p:nvPr/>
        </p:nvSpPr>
        <p:spPr>
          <a:xfrm>
            <a:off x="847288" y="1404578"/>
            <a:ext cx="10478438" cy="4134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US" dirty="0"/>
              <a:t>The variables that led to the four highest differences in sales prices are as follows:</a:t>
            </a:r>
          </a:p>
          <a:p>
            <a:pPr lvl="1">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074CAC3E-CA88-4E59-B92D-C02D028F5DB0}"/>
              </a:ext>
            </a:extLst>
          </p:cNvPr>
          <p:cNvPicPr>
            <a:picLocks noChangeAspect="1"/>
          </p:cNvPicPr>
          <p:nvPr/>
        </p:nvPicPr>
        <p:blipFill>
          <a:blip r:embed="rId3"/>
          <a:stretch>
            <a:fillRect/>
          </a:stretch>
        </p:blipFill>
        <p:spPr>
          <a:xfrm>
            <a:off x="6187533" y="1915719"/>
            <a:ext cx="3667671" cy="2204505"/>
          </a:xfrm>
          <a:prstGeom prst="rect">
            <a:avLst/>
          </a:prstGeom>
        </p:spPr>
      </p:pic>
      <p:pic>
        <p:nvPicPr>
          <p:cNvPr id="12" name="Picture 11">
            <a:extLst>
              <a:ext uri="{FF2B5EF4-FFF2-40B4-BE49-F238E27FC236}">
                <a16:creationId xmlns:a16="http://schemas.microsoft.com/office/drawing/2014/main" id="{EF3EA46B-9161-4C61-BD2F-E7D6A7ADB7CB}"/>
              </a:ext>
            </a:extLst>
          </p:cNvPr>
          <p:cNvPicPr>
            <a:picLocks noChangeAspect="1"/>
          </p:cNvPicPr>
          <p:nvPr/>
        </p:nvPicPr>
        <p:blipFill>
          <a:blip r:embed="rId4"/>
          <a:stretch>
            <a:fillRect/>
          </a:stretch>
        </p:blipFill>
        <p:spPr>
          <a:xfrm>
            <a:off x="1299887" y="4351169"/>
            <a:ext cx="3667671" cy="2204505"/>
          </a:xfrm>
          <a:prstGeom prst="rect">
            <a:avLst/>
          </a:prstGeom>
        </p:spPr>
      </p:pic>
      <p:pic>
        <p:nvPicPr>
          <p:cNvPr id="14" name="Picture 13">
            <a:extLst>
              <a:ext uri="{FF2B5EF4-FFF2-40B4-BE49-F238E27FC236}">
                <a16:creationId xmlns:a16="http://schemas.microsoft.com/office/drawing/2014/main" id="{21AB8993-9F12-46C1-A69D-A61192D2A247}"/>
              </a:ext>
            </a:extLst>
          </p:cNvPr>
          <p:cNvPicPr>
            <a:picLocks noChangeAspect="1"/>
          </p:cNvPicPr>
          <p:nvPr/>
        </p:nvPicPr>
        <p:blipFill>
          <a:blip r:embed="rId5"/>
          <a:stretch>
            <a:fillRect/>
          </a:stretch>
        </p:blipFill>
        <p:spPr>
          <a:xfrm>
            <a:off x="1299888" y="1915719"/>
            <a:ext cx="3667671" cy="2204505"/>
          </a:xfrm>
          <a:prstGeom prst="rect">
            <a:avLst/>
          </a:prstGeom>
        </p:spPr>
      </p:pic>
      <p:pic>
        <p:nvPicPr>
          <p:cNvPr id="15" name="Picture 14">
            <a:extLst>
              <a:ext uri="{FF2B5EF4-FFF2-40B4-BE49-F238E27FC236}">
                <a16:creationId xmlns:a16="http://schemas.microsoft.com/office/drawing/2014/main" id="{FCA19A58-57BB-4E1E-A30B-BBBF78251090}"/>
              </a:ext>
            </a:extLst>
          </p:cNvPr>
          <p:cNvPicPr>
            <a:picLocks noChangeAspect="1"/>
          </p:cNvPicPr>
          <p:nvPr/>
        </p:nvPicPr>
        <p:blipFill>
          <a:blip r:embed="rId6"/>
          <a:stretch>
            <a:fillRect/>
          </a:stretch>
        </p:blipFill>
        <p:spPr>
          <a:xfrm>
            <a:off x="6187533" y="4351169"/>
            <a:ext cx="3667671" cy="2204505"/>
          </a:xfrm>
          <a:prstGeom prst="rect">
            <a:avLst/>
          </a:prstGeom>
        </p:spPr>
      </p:pic>
    </p:spTree>
    <p:extLst>
      <p:ext uri="{BB962C8B-B14F-4D97-AF65-F5344CB8AC3E}">
        <p14:creationId xmlns:p14="http://schemas.microsoft.com/office/powerpoint/2010/main" val="94709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35E4-1CA0-4E6D-A66F-97DC0FCFDB90}"/>
              </a:ext>
            </a:extLst>
          </p:cNvPr>
          <p:cNvSpPr>
            <a:spLocks noGrp="1"/>
          </p:cNvSpPr>
          <p:nvPr>
            <p:ph type="title"/>
          </p:nvPr>
        </p:nvSpPr>
        <p:spPr>
          <a:xfrm>
            <a:off x="847288" y="518032"/>
            <a:ext cx="9257707" cy="788853"/>
          </a:xfrm>
        </p:spPr>
        <p:txBody>
          <a:bodyPr>
            <a:normAutofit/>
          </a:bodyPr>
          <a:lstStyle/>
          <a:p>
            <a:r>
              <a:rPr lang="en-US" dirty="0"/>
              <a:t>Prediction</a:t>
            </a:r>
          </a:p>
        </p:txBody>
      </p:sp>
      <p:sp>
        <p:nvSpPr>
          <p:cNvPr id="5" name="Content Placeholder 2">
            <a:extLst>
              <a:ext uri="{FF2B5EF4-FFF2-40B4-BE49-F238E27FC236}">
                <a16:creationId xmlns:a16="http://schemas.microsoft.com/office/drawing/2014/main" id="{A6BBB063-BDC9-41B9-8EA0-EDC2BAE877BE}"/>
              </a:ext>
            </a:extLst>
          </p:cNvPr>
          <p:cNvSpPr txBox="1">
            <a:spLocks/>
          </p:cNvSpPr>
          <p:nvPr/>
        </p:nvSpPr>
        <p:spPr>
          <a:xfrm>
            <a:off x="847288" y="1404578"/>
            <a:ext cx="10478438" cy="4134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buFont typeface="Arial" panose="020B0604020202020204" pitchFamily="34" charset="0"/>
              <a:buChar char="•"/>
            </a:pPr>
            <a:endParaRPr lang="en-US" dirty="0"/>
          </a:p>
        </p:txBody>
      </p:sp>
      <p:sp>
        <p:nvSpPr>
          <p:cNvPr id="8" name="Content Placeholder 2">
            <a:extLst>
              <a:ext uri="{FF2B5EF4-FFF2-40B4-BE49-F238E27FC236}">
                <a16:creationId xmlns:a16="http://schemas.microsoft.com/office/drawing/2014/main" id="{16EA6455-1136-407B-97C9-DC15F0D3D9EB}"/>
              </a:ext>
            </a:extLst>
          </p:cNvPr>
          <p:cNvSpPr txBox="1">
            <a:spLocks/>
          </p:cNvSpPr>
          <p:nvPr/>
        </p:nvSpPr>
        <p:spPr>
          <a:xfrm>
            <a:off x="866274" y="1245188"/>
            <a:ext cx="10478438" cy="27731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US" dirty="0"/>
              <a:t>Homes with the following attributes:</a:t>
            </a:r>
          </a:p>
          <a:p>
            <a:pPr marL="800100" lvl="1" indent="-342900">
              <a:buFont typeface="+mj-lt"/>
              <a:buAutoNum type="alphaLcParenR"/>
            </a:pPr>
            <a:r>
              <a:rPr lang="en-US" dirty="0"/>
              <a:t>An overall material and finish rating of between 6 and 10</a:t>
            </a:r>
          </a:p>
          <a:p>
            <a:pPr marL="800100" lvl="1" indent="-342900">
              <a:buFont typeface="+mj-lt"/>
              <a:buAutoNum type="alphaLcParenR"/>
            </a:pPr>
            <a:r>
              <a:rPr lang="en-US" dirty="0"/>
              <a:t>Off-street parking</a:t>
            </a:r>
          </a:p>
          <a:p>
            <a:pPr marL="800100" lvl="1" indent="-342900">
              <a:buFont typeface="+mj-lt"/>
              <a:buAutoNum type="alphaLcParenR"/>
            </a:pPr>
            <a:r>
              <a:rPr lang="en-US" dirty="0"/>
              <a:t>A basement quality of Excellent or Good</a:t>
            </a:r>
          </a:p>
          <a:p>
            <a:pPr marL="800100" lvl="1" indent="-342900">
              <a:buFont typeface="+mj-lt"/>
              <a:buAutoNum type="alphaLcParenR"/>
            </a:pPr>
            <a:r>
              <a:rPr lang="en-US" dirty="0"/>
              <a:t>Central air conditioning</a:t>
            </a:r>
          </a:p>
          <a:p>
            <a:pPr marL="457200" lvl="1" indent="0">
              <a:buNone/>
            </a:pPr>
            <a:r>
              <a:rPr lang="en-US" dirty="0"/>
              <a:t>will sell for between $90,000 and $104,000 more than homes that do not have all of these attributes</a:t>
            </a:r>
          </a:p>
        </p:txBody>
      </p:sp>
      <p:pic>
        <p:nvPicPr>
          <p:cNvPr id="3" name="Picture 2">
            <a:extLst>
              <a:ext uri="{FF2B5EF4-FFF2-40B4-BE49-F238E27FC236}">
                <a16:creationId xmlns:a16="http://schemas.microsoft.com/office/drawing/2014/main" id="{53974361-0F6E-4C79-9474-DCC85F58E227}"/>
              </a:ext>
            </a:extLst>
          </p:cNvPr>
          <p:cNvPicPr>
            <a:picLocks noChangeAspect="1"/>
          </p:cNvPicPr>
          <p:nvPr/>
        </p:nvPicPr>
        <p:blipFill>
          <a:blip r:embed="rId3"/>
          <a:stretch>
            <a:fillRect/>
          </a:stretch>
        </p:blipFill>
        <p:spPr>
          <a:xfrm>
            <a:off x="3367478" y="3740662"/>
            <a:ext cx="4584589" cy="2755631"/>
          </a:xfrm>
          <a:prstGeom prst="rect">
            <a:avLst/>
          </a:prstGeom>
        </p:spPr>
      </p:pic>
    </p:spTree>
    <p:extLst>
      <p:ext uri="{BB962C8B-B14F-4D97-AF65-F5344CB8AC3E}">
        <p14:creationId xmlns:p14="http://schemas.microsoft.com/office/powerpoint/2010/main" val="116303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35E4-1CA0-4E6D-A66F-97DC0FCFDB90}"/>
              </a:ext>
            </a:extLst>
          </p:cNvPr>
          <p:cNvSpPr>
            <a:spLocks noGrp="1"/>
          </p:cNvSpPr>
          <p:nvPr>
            <p:ph type="title"/>
          </p:nvPr>
        </p:nvSpPr>
        <p:spPr>
          <a:xfrm>
            <a:off x="704088" y="521208"/>
            <a:ext cx="9404723" cy="788853"/>
          </a:xfrm>
        </p:spPr>
        <p:txBody>
          <a:bodyPr>
            <a:normAutofit/>
          </a:bodyPr>
          <a:lstStyle/>
          <a:p>
            <a:r>
              <a:rPr lang="en-US" dirty="0"/>
              <a:t>Recommendation</a:t>
            </a:r>
          </a:p>
        </p:txBody>
      </p:sp>
      <p:sp>
        <p:nvSpPr>
          <p:cNvPr id="8" name="Content Placeholder 2">
            <a:extLst>
              <a:ext uri="{FF2B5EF4-FFF2-40B4-BE49-F238E27FC236}">
                <a16:creationId xmlns:a16="http://schemas.microsoft.com/office/drawing/2014/main" id="{C10EB058-1939-4700-AF2F-61866CC06D24}"/>
              </a:ext>
            </a:extLst>
          </p:cNvPr>
          <p:cNvSpPr txBox="1">
            <a:spLocks/>
          </p:cNvSpPr>
          <p:nvPr/>
        </p:nvSpPr>
        <p:spPr>
          <a:xfrm>
            <a:off x="704088" y="1849195"/>
            <a:ext cx="10478438" cy="21691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US" dirty="0"/>
              <a:t>Focus future purchases of mortgages on houses with the following attributes:</a:t>
            </a:r>
          </a:p>
          <a:p>
            <a:pPr marL="800100" lvl="1" indent="-342900">
              <a:buFont typeface="+mj-lt"/>
              <a:buAutoNum type="alphaLcParenR"/>
            </a:pPr>
            <a:r>
              <a:rPr lang="en-US" dirty="0"/>
              <a:t>An overall material and finish rating of between 6 and 10</a:t>
            </a:r>
          </a:p>
          <a:p>
            <a:pPr marL="800100" lvl="1" indent="-342900">
              <a:buFont typeface="+mj-lt"/>
              <a:buAutoNum type="alphaLcParenR"/>
            </a:pPr>
            <a:r>
              <a:rPr lang="en-US" dirty="0"/>
              <a:t>Off-street parking</a:t>
            </a:r>
          </a:p>
          <a:p>
            <a:pPr marL="800100" lvl="1" indent="-342900">
              <a:buFont typeface="+mj-lt"/>
              <a:buAutoNum type="alphaLcParenR"/>
            </a:pPr>
            <a:r>
              <a:rPr lang="en-US" dirty="0"/>
              <a:t>A basement quality of Excellent or Good</a:t>
            </a:r>
          </a:p>
          <a:p>
            <a:pPr marL="800100" lvl="1" indent="-342900">
              <a:buFont typeface="+mj-lt"/>
              <a:buAutoNum type="alphaLcParenR"/>
            </a:pPr>
            <a:r>
              <a:rPr lang="en-US" dirty="0"/>
              <a:t>Central air conditioning</a:t>
            </a:r>
          </a:p>
          <a:p>
            <a:pPr>
              <a:buFont typeface="Arial" panose="020B0604020202020204" pitchFamily="34" charset="0"/>
              <a:buChar char="•"/>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36988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35E4-1CA0-4E6D-A66F-97DC0FCFDB90}"/>
              </a:ext>
            </a:extLst>
          </p:cNvPr>
          <p:cNvSpPr>
            <a:spLocks noGrp="1"/>
          </p:cNvSpPr>
          <p:nvPr>
            <p:ph type="title"/>
          </p:nvPr>
        </p:nvSpPr>
        <p:spPr>
          <a:xfrm>
            <a:off x="704088" y="521208"/>
            <a:ext cx="9404723" cy="788853"/>
          </a:xfrm>
        </p:spPr>
        <p:txBody>
          <a:bodyPr>
            <a:normAutofit/>
          </a:bodyPr>
          <a:lstStyle/>
          <a:p>
            <a:r>
              <a:rPr lang="en-US" dirty="0"/>
              <a:t>Questions?</a:t>
            </a:r>
          </a:p>
        </p:txBody>
      </p:sp>
    </p:spTree>
    <p:extLst>
      <p:ext uri="{BB962C8B-B14F-4D97-AF65-F5344CB8AC3E}">
        <p14:creationId xmlns:p14="http://schemas.microsoft.com/office/powerpoint/2010/main" val="329678064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1201</TotalTime>
  <Words>678</Words>
  <Application>Microsoft Office PowerPoint</Application>
  <PresentationFormat>Widescreen</PresentationFormat>
  <Paragraphs>40</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Century Gothic</vt:lpstr>
      <vt:lpstr>Wingdings 3</vt:lpstr>
      <vt:lpstr>Office Theme</vt:lpstr>
      <vt:lpstr>Ion</vt:lpstr>
      <vt:lpstr>Allocation of Funds Earmarked for Mortgage-Backed Securities</vt:lpstr>
      <vt:lpstr>Purpose: Determine factors that drive the sale price of houses</vt:lpstr>
      <vt:lpstr>Review of the Data</vt:lpstr>
      <vt:lpstr>Findings</vt:lpstr>
      <vt:lpstr>Prediction</vt:lpstr>
      <vt:lpstr>Recommendation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 2019 Workforce Planning</dc:title>
  <dc:creator>Matthew Seelig</dc:creator>
  <cp:lastModifiedBy>Matthew Seelig</cp:lastModifiedBy>
  <cp:revision>50</cp:revision>
  <dcterms:created xsi:type="dcterms:W3CDTF">2020-12-01T16:12:29Z</dcterms:created>
  <dcterms:modified xsi:type="dcterms:W3CDTF">2021-02-10T18:22:14Z</dcterms:modified>
</cp:coreProperties>
</file>