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7" r:id="rId4"/>
    <p:sldId id="263" r:id="rId5"/>
    <p:sldId id="258"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67168-9801-4E64-BA25-4362BC29DBA2}"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A1DF9-28BF-46D3-A313-56760934464A}" type="slidenum">
              <a:rPr lang="en-US" smtClean="0"/>
              <a:t>‹#›</a:t>
            </a:fld>
            <a:endParaRPr lang="en-US"/>
          </a:p>
        </p:txBody>
      </p:sp>
    </p:spTree>
    <p:extLst>
      <p:ext uri="{BB962C8B-B14F-4D97-AF65-F5344CB8AC3E}">
        <p14:creationId xmlns:p14="http://schemas.microsoft.com/office/powerpoint/2010/main" val="10975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A1DF9-28BF-46D3-A313-56760934464A}" type="slidenum">
              <a:rPr lang="en-US" smtClean="0"/>
              <a:t>1</a:t>
            </a:fld>
            <a:endParaRPr lang="en-US"/>
          </a:p>
        </p:txBody>
      </p:sp>
    </p:spTree>
    <p:extLst>
      <p:ext uri="{BB962C8B-B14F-4D97-AF65-F5344CB8AC3E}">
        <p14:creationId xmlns:p14="http://schemas.microsoft.com/office/powerpoint/2010/main" val="137136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The data analytics team was presented with the task of optimizing revenue and profit for Lariat Rent-A-Car in future years.  Currently, Lariat has a fleet of 4,000 vehicles that are responsible for approximately $60 million in revenue.  After approximately $33 million in fixed costs related to the fleet, Lariat sees approximately $27 million in revenue.  </a:t>
            </a:r>
          </a:p>
        </p:txBody>
      </p:sp>
      <p:sp>
        <p:nvSpPr>
          <p:cNvPr id="4" name="Slide Number Placeholder 3"/>
          <p:cNvSpPr>
            <a:spLocks noGrp="1"/>
          </p:cNvSpPr>
          <p:nvPr>
            <p:ph type="sldNum" sz="quarter" idx="5"/>
          </p:nvPr>
        </p:nvSpPr>
        <p:spPr/>
        <p:txBody>
          <a:bodyPr/>
          <a:lstStyle/>
          <a:p>
            <a:fld id="{85BA1DF9-28BF-46D3-A313-56760934464A}" type="slidenum">
              <a:rPr lang="en-US" smtClean="0"/>
              <a:t>2</a:t>
            </a:fld>
            <a:endParaRPr lang="en-US"/>
          </a:p>
        </p:txBody>
      </p:sp>
    </p:spTree>
    <p:extLst>
      <p:ext uri="{BB962C8B-B14F-4D97-AF65-F5344CB8AC3E}">
        <p14:creationId xmlns:p14="http://schemas.microsoft.com/office/powerpoint/2010/main" val="352387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 data revealed three key facts: Some cars in the fleet are unprofitable on an annual basis, Lariat does not rent to drivers under the age of 25, and demand for some cars is seasonal.  Therefore, we considered three strategies as outlined above: Removing all cars from the fleet that did not earn a profit during the relevant time period; renting to renters aged 21 to 24; and storing cars during months where the cars were not rented in FY 2018.  Our findings are as follows.</a:t>
            </a:r>
          </a:p>
        </p:txBody>
      </p:sp>
      <p:sp>
        <p:nvSpPr>
          <p:cNvPr id="4" name="Slide Number Placeholder 3"/>
          <p:cNvSpPr>
            <a:spLocks noGrp="1"/>
          </p:cNvSpPr>
          <p:nvPr>
            <p:ph type="sldNum" sz="quarter" idx="5"/>
          </p:nvPr>
        </p:nvSpPr>
        <p:spPr/>
        <p:txBody>
          <a:bodyPr/>
          <a:lstStyle/>
          <a:p>
            <a:fld id="{85BA1DF9-28BF-46D3-A313-56760934464A}" type="slidenum">
              <a:rPr lang="en-US" smtClean="0"/>
              <a:t>3</a:t>
            </a:fld>
            <a:endParaRPr lang="en-US"/>
          </a:p>
        </p:txBody>
      </p:sp>
    </p:spTree>
    <p:extLst>
      <p:ext uri="{BB962C8B-B14F-4D97-AF65-F5344CB8AC3E}">
        <p14:creationId xmlns:p14="http://schemas.microsoft.com/office/powerpoint/2010/main" val="1591743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Strategy 1, we propose that Lariat remove 73 cars from the fleet and that the gap in the fleet would be filled through higher utilization of the remaining cars in the fleet.  We project that this would lead to additional profits of approximately $700K.</a:t>
            </a:r>
          </a:p>
        </p:txBody>
      </p:sp>
      <p:sp>
        <p:nvSpPr>
          <p:cNvPr id="4" name="Slide Number Placeholder 3"/>
          <p:cNvSpPr>
            <a:spLocks noGrp="1"/>
          </p:cNvSpPr>
          <p:nvPr>
            <p:ph type="sldNum" sz="quarter" idx="5"/>
          </p:nvPr>
        </p:nvSpPr>
        <p:spPr/>
        <p:txBody>
          <a:bodyPr/>
          <a:lstStyle/>
          <a:p>
            <a:fld id="{85BA1DF9-28BF-46D3-A313-56760934464A}" type="slidenum">
              <a:rPr lang="en-US" smtClean="0"/>
              <a:t>4</a:t>
            </a:fld>
            <a:endParaRPr lang="en-US"/>
          </a:p>
        </p:txBody>
      </p:sp>
    </p:spTree>
    <p:extLst>
      <p:ext uri="{BB962C8B-B14F-4D97-AF65-F5344CB8AC3E}">
        <p14:creationId xmlns:p14="http://schemas.microsoft.com/office/powerpoint/2010/main" val="190166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Strategy 2, we propose that Lariat begin renting cars with a model year of 2016, and that have been in an accident, to renters aged 21 to 24.   We assume a young driver’s fee of $30 per day, a 15% increase in the cost of insurance for these cars, and a 25% increase in days rented for these cars.  We project that this would lead to additional profits of approximately $3.4 million.</a:t>
            </a:r>
          </a:p>
        </p:txBody>
      </p:sp>
      <p:sp>
        <p:nvSpPr>
          <p:cNvPr id="4" name="Slide Number Placeholder 3"/>
          <p:cNvSpPr>
            <a:spLocks noGrp="1"/>
          </p:cNvSpPr>
          <p:nvPr>
            <p:ph type="sldNum" sz="quarter" idx="5"/>
          </p:nvPr>
        </p:nvSpPr>
        <p:spPr/>
        <p:txBody>
          <a:bodyPr/>
          <a:lstStyle/>
          <a:p>
            <a:fld id="{85BA1DF9-28BF-46D3-A313-56760934464A}" type="slidenum">
              <a:rPr lang="en-US" smtClean="0"/>
              <a:t>5</a:t>
            </a:fld>
            <a:endParaRPr lang="en-US"/>
          </a:p>
        </p:txBody>
      </p:sp>
    </p:spTree>
    <p:extLst>
      <p:ext uri="{BB962C8B-B14F-4D97-AF65-F5344CB8AC3E}">
        <p14:creationId xmlns:p14="http://schemas.microsoft.com/office/powerpoint/2010/main" val="252964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Strategy 3, we project that Lariat store cars during months where the cars were not rented in FY 2018.  We assumed that monthly insurance premiums would not be due during months where the cars were in storage, and that the gap in the fleet would be filled through higher utilization of the remaining cars in the fleet. We project that this would lead to additional profits of approximately $1.2 million.</a:t>
            </a:r>
          </a:p>
        </p:txBody>
      </p:sp>
      <p:sp>
        <p:nvSpPr>
          <p:cNvPr id="4" name="Slide Number Placeholder 3"/>
          <p:cNvSpPr>
            <a:spLocks noGrp="1"/>
          </p:cNvSpPr>
          <p:nvPr>
            <p:ph type="sldNum" sz="quarter" idx="5"/>
          </p:nvPr>
        </p:nvSpPr>
        <p:spPr/>
        <p:txBody>
          <a:bodyPr/>
          <a:lstStyle/>
          <a:p>
            <a:fld id="{85BA1DF9-28BF-46D3-A313-56760934464A}" type="slidenum">
              <a:rPr lang="en-US" smtClean="0"/>
              <a:t>6</a:t>
            </a:fld>
            <a:endParaRPr lang="en-US"/>
          </a:p>
        </p:txBody>
      </p:sp>
    </p:spTree>
    <p:extLst>
      <p:ext uri="{BB962C8B-B14F-4D97-AF65-F5344CB8AC3E}">
        <p14:creationId xmlns:p14="http://schemas.microsoft.com/office/powerpoint/2010/main" val="23905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our recommendation that Lariat implement Strategy 2, monitor the results of this program against our forecasting, and adjust the program accordingly, including the possibility of renting newer cars to young drivers.  It is also our recommendation that Lariat explore the possibility of combining Strategies 1 and 2, as a cursory review of the results indicate that none of the unprofitable cars flagged for removal from the fleet are eligible to be rented to young renters.</a:t>
            </a:r>
          </a:p>
        </p:txBody>
      </p:sp>
      <p:sp>
        <p:nvSpPr>
          <p:cNvPr id="4" name="Slide Number Placeholder 3"/>
          <p:cNvSpPr>
            <a:spLocks noGrp="1"/>
          </p:cNvSpPr>
          <p:nvPr>
            <p:ph type="sldNum" sz="quarter" idx="5"/>
          </p:nvPr>
        </p:nvSpPr>
        <p:spPr/>
        <p:txBody>
          <a:bodyPr/>
          <a:lstStyle/>
          <a:p>
            <a:fld id="{85BA1DF9-28BF-46D3-A313-56760934464A}" type="slidenum">
              <a:rPr lang="en-US" smtClean="0"/>
              <a:t>7</a:t>
            </a:fld>
            <a:endParaRPr lang="en-US"/>
          </a:p>
        </p:txBody>
      </p:sp>
    </p:spTree>
    <p:extLst>
      <p:ext uri="{BB962C8B-B14F-4D97-AF65-F5344CB8AC3E}">
        <p14:creationId xmlns:p14="http://schemas.microsoft.com/office/powerpoint/2010/main" val="7093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F524-43C5-431D-B7DD-112693DC84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D39CD4-8910-494A-A063-915D8DD05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039333-EF65-4A35-BB96-70336F69B7D0}"/>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a:extLst>
              <a:ext uri="{FF2B5EF4-FFF2-40B4-BE49-F238E27FC236}">
                <a16:creationId xmlns:a16="http://schemas.microsoft.com/office/drawing/2014/main" id="{11B59254-5C70-4F5C-8D57-FEE367B54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B6221-A1F2-49B2-A52A-21971E9CB8C9}"/>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64433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9E7C-D2F5-42A5-9779-228AAED36C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CD7077-461D-47FE-8421-C7263A2FB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54DC7-7FCD-4A9F-9CA6-50C30FBDB538}"/>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a:extLst>
              <a:ext uri="{FF2B5EF4-FFF2-40B4-BE49-F238E27FC236}">
                <a16:creationId xmlns:a16="http://schemas.microsoft.com/office/drawing/2014/main" id="{98A79C81-8F1C-4990-943E-05A0395DD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57A29-D6B3-4019-A8C4-45E176CB52BF}"/>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25301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96C362-02D3-4A2A-A2DD-ECAAFAAA91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984C14-0B64-48BE-A05E-5F72068AE0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6B2A4-7C5B-40BA-A8A7-BA9978C3555C}"/>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a:extLst>
              <a:ext uri="{FF2B5EF4-FFF2-40B4-BE49-F238E27FC236}">
                <a16:creationId xmlns:a16="http://schemas.microsoft.com/office/drawing/2014/main" id="{F058296E-2836-4C80-AC6D-83B17E160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213F9-1B2B-48EE-93A2-EC85986A9AA1}"/>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365813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4110762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4047279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80315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3EFBF-C2A7-4F8A-9240-480EA6109371}"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782240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3EFBF-C2A7-4F8A-9240-480EA6109371}"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433135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956359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230148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76868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6C97-0020-40B7-9994-63B2BA283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A1ECC1-2421-4DE5-A04B-4D5823B067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5EE1D-F97E-413B-B2B6-BA83F1B683E2}"/>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a:extLst>
              <a:ext uri="{FF2B5EF4-FFF2-40B4-BE49-F238E27FC236}">
                <a16:creationId xmlns:a16="http://schemas.microsoft.com/office/drawing/2014/main" id="{69FE27D4-F39D-4D15-89D4-C1D9EAB87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E3F0D-1068-4C9C-9B29-B78504FEA720}"/>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416315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3EFBF-C2A7-4F8A-9240-480EA6109371}"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007948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3EFBF-C2A7-4F8A-9240-480EA6109371}"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682181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988277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5818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206651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709818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009960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1751061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3539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D5CF-EED9-4B34-9B90-8CC55BE1B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A8EBC6-8EA1-403F-B643-D1A10D2FAB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3A12F-541D-4E15-9F07-E1DD2B1FE505}"/>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5" name="Footer Placeholder 4">
            <a:extLst>
              <a:ext uri="{FF2B5EF4-FFF2-40B4-BE49-F238E27FC236}">
                <a16:creationId xmlns:a16="http://schemas.microsoft.com/office/drawing/2014/main" id="{F310E3E1-28F2-4E95-AD75-10F23260F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94244-CB66-4CAD-B323-BA459EABEE41}"/>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99131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0780-8DE8-428C-AC91-96A8C322D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F0E8C-F8AB-49A6-902F-00CC1C3577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F1C5DA-9E0B-4C20-A28A-CADF969967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225B3-5157-4F74-A1C9-8A78A77F0E67}"/>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6" name="Footer Placeholder 5">
            <a:extLst>
              <a:ext uri="{FF2B5EF4-FFF2-40B4-BE49-F238E27FC236}">
                <a16:creationId xmlns:a16="http://schemas.microsoft.com/office/drawing/2014/main" id="{CB43E0CF-2B95-45CF-92A2-7CE7D8B64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9C2DB-C861-43A4-B955-BD0FE87AD7AE}"/>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58015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CC6-D51D-4869-A269-4B5D468EB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9D8E03-7A6A-4BEB-B54B-A4F70BF8F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B7DE1-4CD8-4B3D-B0EF-8FD7C41E8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886979-7001-4068-A6EF-05DB5DC761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DC9690-B04A-49A1-90F9-B8147BDA23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5157CD-7698-49BE-ADFB-9421A32C5560}"/>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8" name="Footer Placeholder 7">
            <a:extLst>
              <a:ext uri="{FF2B5EF4-FFF2-40B4-BE49-F238E27FC236}">
                <a16:creationId xmlns:a16="http://schemas.microsoft.com/office/drawing/2014/main" id="{E9461CB6-BA3E-4A1E-B062-9F338CBF1C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9938B4-B0EA-4533-9252-9DCB1D0A1B6A}"/>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59515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C1A0-96AB-4E9E-B52A-2A563FEAD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209BD-54F9-4372-BFD9-1B5E81726A20}"/>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4" name="Footer Placeholder 3">
            <a:extLst>
              <a:ext uri="{FF2B5EF4-FFF2-40B4-BE49-F238E27FC236}">
                <a16:creationId xmlns:a16="http://schemas.microsoft.com/office/drawing/2014/main" id="{1BA8B3A2-4493-4240-8EBE-F979C6819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E1CB2-1048-467D-8848-F2A6C8880949}"/>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199651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FFF0D-165D-4DED-A7D3-AFA3D1D0D889}"/>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3" name="Footer Placeholder 2">
            <a:extLst>
              <a:ext uri="{FF2B5EF4-FFF2-40B4-BE49-F238E27FC236}">
                <a16:creationId xmlns:a16="http://schemas.microsoft.com/office/drawing/2014/main" id="{0F21E382-2288-4E92-8CC9-3BB5ECD51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0A6C0A-CDED-4B96-A538-AC1C41EF3B37}"/>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133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965E-41A6-417B-BA96-17AF5BF5F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09CA0-2982-47CD-BA62-BC54D0826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D680A-AD43-4EC1-8BA1-49EB10F4B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45FAD-880A-419E-B50D-11CED19ED20D}"/>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6" name="Footer Placeholder 5">
            <a:extLst>
              <a:ext uri="{FF2B5EF4-FFF2-40B4-BE49-F238E27FC236}">
                <a16:creationId xmlns:a16="http://schemas.microsoft.com/office/drawing/2014/main" id="{E181E1DD-8F06-4DC3-AC69-E778ED9C8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80472-1954-4EF0-84F3-E35C0504E20A}"/>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115346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91A4-3D06-4E83-8308-671783FD9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B7F12E-52F3-45A6-B027-AE2C546E4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5E9B1-3F06-4776-9D9F-F063E2496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A8145-BB10-4F68-96F0-8EC2E4A26528}"/>
              </a:ext>
            </a:extLst>
          </p:cNvPr>
          <p:cNvSpPr>
            <a:spLocks noGrp="1"/>
          </p:cNvSpPr>
          <p:nvPr>
            <p:ph type="dt" sz="half" idx="10"/>
          </p:nvPr>
        </p:nvSpPr>
        <p:spPr/>
        <p:txBody>
          <a:bodyPr/>
          <a:lstStyle/>
          <a:p>
            <a:fld id="{B313EFBF-C2A7-4F8A-9240-480EA6109371}" type="datetimeFigureOut">
              <a:rPr lang="en-US" smtClean="0"/>
              <a:t>12/11/2020</a:t>
            </a:fld>
            <a:endParaRPr lang="en-US"/>
          </a:p>
        </p:txBody>
      </p:sp>
      <p:sp>
        <p:nvSpPr>
          <p:cNvPr id="6" name="Footer Placeholder 5">
            <a:extLst>
              <a:ext uri="{FF2B5EF4-FFF2-40B4-BE49-F238E27FC236}">
                <a16:creationId xmlns:a16="http://schemas.microsoft.com/office/drawing/2014/main" id="{BD42375F-28C7-4469-8E4C-711A3A1E1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9DE5B-97E2-49F2-B084-5AC549AE921F}"/>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61798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0D1F48-2AC1-4C08-AF1B-DC8F44C19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30E791-B29F-4666-BA59-15E26681E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E49D9-4AB6-489F-961D-D9C4B60B0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3EFBF-C2A7-4F8A-9240-480EA6109371}" type="datetimeFigureOut">
              <a:rPr lang="en-US" smtClean="0"/>
              <a:t>12/11/2020</a:t>
            </a:fld>
            <a:endParaRPr lang="en-US"/>
          </a:p>
        </p:txBody>
      </p:sp>
      <p:sp>
        <p:nvSpPr>
          <p:cNvPr id="5" name="Footer Placeholder 4">
            <a:extLst>
              <a:ext uri="{FF2B5EF4-FFF2-40B4-BE49-F238E27FC236}">
                <a16:creationId xmlns:a16="http://schemas.microsoft.com/office/drawing/2014/main" id="{486F4180-2279-4282-8F2B-8CF9599CE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40392F-349B-4AF3-BE86-402454592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0816E-C6F0-455B-BC1E-725BE460DFC3}" type="slidenum">
              <a:rPr lang="en-US" smtClean="0"/>
              <a:t>‹#›</a:t>
            </a:fld>
            <a:endParaRPr lang="en-US"/>
          </a:p>
        </p:txBody>
      </p:sp>
    </p:spTree>
    <p:extLst>
      <p:ext uri="{BB962C8B-B14F-4D97-AF65-F5344CB8AC3E}">
        <p14:creationId xmlns:p14="http://schemas.microsoft.com/office/powerpoint/2010/main" val="88869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13EFBF-C2A7-4F8A-9240-480EA6109371}" type="datetimeFigureOut">
              <a:rPr lang="en-US" smtClean="0"/>
              <a:t>12/11/2020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40816E-C6F0-455B-BC1E-725BE460DFC3}" type="slidenum">
              <a:rPr lang="en-US" smtClean="0"/>
              <a:t>‹#›</a:t>
            </a:fld>
            <a:endParaRPr lang="en-US"/>
          </a:p>
        </p:txBody>
      </p:sp>
    </p:spTree>
    <p:extLst>
      <p:ext uri="{BB962C8B-B14F-4D97-AF65-F5344CB8AC3E}">
        <p14:creationId xmlns:p14="http://schemas.microsoft.com/office/powerpoint/2010/main" val="1367399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5DAA79-BECA-4CE6-AA59-2133E63223EF}"/>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FY 2019 Fleet and Strategy Optimization</a:t>
            </a:r>
            <a:br>
              <a:rPr lang="en-US" sz="4000" dirty="0">
                <a:solidFill>
                  <a:schemeClr val="bg2"/>
                </a:solidFill>
              </a:rPr>
            </a:br>
            <a:r>
              <a:rPr lang="en-US" sz="4000" dirty="0">
                <a:solidFill>
                  <a:schemeClr val="bg2"/>
                </a:solidFill>
              </a:rPr>
              <a:t>Lariat Rent-A-Car</a:t>
            </a:r>
          </a:p>
        </p:txBody>
      </p:sp>
      <p:sp>
        <p:nvSpPr>
          <p:cNvPr id="3" name="Subtitle 2">
            <a:extLst>
              <a:ext uri="{FF2B5EF4-FFF2-40B4-BE49-F238E27FC236}">
                <a16:creationId xmlns:a16="http://schemas.microsoft.com/office/drawing/2014/main" id="{E8BB6DC6-D8F7-4DB3-9A85-BB9C761DDFEC}"/>
              </a:ext>
            </a:extLst>
          </p:cNvPr>
          <p:cNvSpPr>
            <a:spLocks noGrp="1"/>
          </p:cNvSpPr>
          <p:nvPr>
            <p:ph type="subTitle" idx="1"/>
          </p:nvPr>
        </p:nvSpPr>
        <p:spPr>
          <a:xfrm>
            <a:off x="1524000" y="4495800"/>
            <a:ext cx="9144000" cy="762000"/>
          </a:xfrm>
        </p:spPr>
        <p:txBody>
          <a:bodyPr>
            <a:normAutofit/>
          </a:bodyPr>
          <a:lstStyle/>
          <a:p>
            <a:r>
              <a:rPr lang="en-US" sz="1800" dirty="0"/>
              <a:t>Matthew Seelig</a:t>
            </a:r>
          </a:p>
        </p:txBody>
      </p:sp>
    </p:spTree>
    <p:extLst>
      <p:ext uri="{BB962C8B-B14F-4D97-AF65-F5344CB8AC3E}">
        <p14:creationId xmlns:p14="http://schemas.microsoft.com/office/powerpoint/2010/main" val="12131720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704088" y="521208"/>
            <a:ext cx="9404723" cy="1902202"/>
          </a:xfrm>
        </p:spPr>
        <p:txBody>
          <a:bodyPr>
            <a:normAutofit/>
          </a:bodyPr>
          <a:lstStyle/>
          <a:p>
            <a:r>
              <a:rPr lang="en-US" dirty="0"/>
              <a:t>Purpose: Optimize revenue and profit for future fiscal years</a:t>
            </a:r>
          </a:p>
        </p:txBody>
      </p:sp>
      <p:pic>
        <p:nvPicPr>
          <p:cNvPr id="9" name="Picture 8">
            <a:extLst>
              <a:ext uri="{FF2B5EF4-FFF2-40B4-BE49-F238E27FC236}">
                <a16:creationId xmlns:a16="http://schemas.microsoft.com/office/drawing/2014/main" id="{8E1C7BF9-A62E-4164-903C-7A05E6EC2ADB}"/>
              </a:ext>
            </a:extLst>
          </p:cNvPr>
          <p:cNvPicPr>
            <a:picLocks noChangeAspect="1"/>
          </p:cNvPicPr>
          <p:nvPr/>
        </p:nvPicPr>
        <p:blipFill>
          <a:blip r:embed="rId3"/>
          <a:stretch>
            <a:fillRect/>
          </a:stretch>
        </p:blipFill>
        <p:spPr>
          <a:xfrm>
            <a:off x="4134593" y="2454868"/>
            <a:ext cx="3419475" cy="2619375"/>
          </a:xfrm>
          <a:prstGeom prst="rect">
            <a:avLst/>
          </a:prstGeom>
        </p:spPr>
      </p:pic>
    </p:spTree>
    <p:extLst>
      <p:ext uri="{BB962C8B-B14F-4D97-AF65-F5344CB8AC3E}">
        <p14:creationId xmlns:p14="http://schemas.microsoft.com/office/powerpoint/2010/main" val="113707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629AD89-FF34-4439-A7F6-676B71C8B694}"/>
              </a:ext>
            </a:extLst>
          </p:cNvPr>
          <p:cNvSpPr txBox="1">
            <a:spLocks/>
          </p:cNvSpPr>
          <p:nvPr/>
        </p:nvSpPr>
        <p:spPr>
          <a:xfrm>
            <a:off x="804755" y="1818024"/>
            <a:ext cx="940472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dirty="0"/>
              <a:t>Strategy 1: Remove unprofitable cars from the fleet.  </a:t>
            </a:r>
          </a:p>
          <a:p>
            <a:pPr lvl="1">
              <a:buFont typeface="Arial" panose="020B0604020202020204" pitchFamily="34" charset="0"/>
              <a:buChar char="•"/>
            </a:pPr>
            <a:r>
              <a:rPr lang="en-US" dirty="0"/>
              <a:t>73 cars in the fleet were unprofitable in FY 2018</a:t>
            </a:r>
          </a:p>
          <a:p>
            <a:pPr>
              <a:buFont typeface="Arial" panose="020B0604020202020204" pitchFamily="34" charset="0"/>
              <a:buChar char="•"/>
            </a:pPr>
            <a:r>
              <a:rPr lang="en-US" dirty="0"/>
              <a:t>Strategy 2: Begin renting a subset of the fleet to renters aged 21 to 24.</a:t>
            </a:r>
          </a:p>
          <a:p>
            <a:pPr lvl="1">
              <a:buFont typeface="Arial" panose="020B0604020202020204" pitchFamily="34" charset="0"/>
              <a:buChar char="•"/>
            </a:pPr>
            <a:r>
              <a:rPr lang="en-US" dirty="0"/>
              <a:t>Currently, Lariat does not rent to drivers under 25, and renting to drivers aged 21 to 24 can be an additional revenue stream</a:t>
            </a:r>
          </a:p>
          <a:p>
            <a:pPr>
              <a:buFont typeface="Arial" panose="020B0604020202020204" pitchFamily="34" charset="0"/>
              <a:buChar char="•"/>
            </a:pPr>
            <a:r>
              <a:rPr lang="en-US" dirty="0"/>
              <a:t>Strategy 3: Store cars during low-demand periods.</a:t>
            </a:r>
          </a:p>
          <a:p>
            <a:pPr lvl="1">
              <a:buFont typeface="Arial" panose="020B0604020202020204" pitchFamily="34" charset="0"/>
              <a:buChar char="•"/>
            </a:pPr>
            <a:r>
              <a:rPr lang="en-US" dirty="0"/>
              <a:t>Certain cars in the fleet have seasonal demand, and storing the cars during months of low demand can save on insurance costs</a:t>
            </a:r>
          </a:p>
        </p:txBody>
      </p:sp>
      <p:sp>
        <p:nvSpPr>
          <p:cNvPr id="5" name="Title 1">
            <a:extLst>
              <a:ext uri="{FF2B5EF4-FFF2-40B4-BE49-F238E27FC236}">
                <a16:creationId xmlns:a16="http://schemas.microsoft.com/office/drawing/2014/main" id="{79CAC29D-5930-4CC1-89DF-43C9838C7789}"/>
              </a:ext>
            </a:extLst>
          </p:cNvPr>
          <p:cNvSpPr>
            <a:spLocks noGrp="1"/>
          </p:cNvSpPr>
          <p:nvPr>
            <p:ph type="title"/>
          </p:nvPr>
        </p:nvSpPr>
        <p:spPr>
          <a:xfrm>
            <a:off x="804755" y="539345"/>
            <a:ext cx="9404723" cy="777727"/>
          </a:xfrm>
        </p:spPr>
        <p:txBody>
          <a:bodyPr>
            <a:normAutofit/>
          </a:bodyPr>
          <a:lstStyle/>
          <a:p>
            <a:r>
              <a:rPr lang="en-US" dirty="0"/>
              <a:t>Data Analysis and Strategies</a:t>
            </a:r>
          </a:p>
        </p:txBody>
      </p:sp>
    </p:spTree>
    <p:extLst>
      <p:ext uri="{BB962C8B-B14F-4D97-AF65-F5344CB8AC3E}">
        <p14:creationId xmlns:p14="http://schemas.microsoft.com/office/powerpoint/2010/main" val="136942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700272" y="518032"/>
            <a:ext cx="9404723" cy="788853"/>
          </a:xfrm>
        </p:spPr>
        <p:txBody>
          <a:bodyPr>
            <a:normAutofit/>
          </a:bodyPr>
          <a:lstStyle/>
          <a:p>
            <a:r>
              <a:rPr lang="en-US" dirty="0"/>
              <a:t>Strategy 1</a:t>
            </a:r>
          </a:p>
        </p:txBody>
      </p:sp>
      <p:pic>
        <p:nvPicPr>
          <p:cNvPr id="10" name="Picture 9">
            <a:extLst>
              <a:ext uri="{FF2B5EF4-FFF2-40B4-BE49-F238E27FC236}">
                <a16:creationId xmlns:a16="http://schemas.microsoft.com/office/drawing/2014/main" id="{53E9AEC3-94C6-445F-91E0-ABCD87E8745A}"/>
              </a:ext>
            </a:extLst>
          </p:cNvPr>
          <p:cNvPicPr>
            <a:picLocks noChangeAspect="1"/>
          </p:cNvPicPr>
          <p:nvPr/>
        </p:nvPicPr>
        <p:blipFill>
          <a:blip r:embed="rId3"/>
          <a:stretch>
            <a:fillRect/>
          </a:stretch>
        </p:blipFill>
        <p:spPr>
          <a:xfrm>
            <a:off x="779083" y="1728786"/>
            <a:ext cx="4543425" cy="2819400"/>
          </a:xfrm>
          <a:prstGeom prst="rect">
            <a:avLst/>
          </a:prstGeom>
        </p:spPr>
      </p:pic>
      <p:pic>
        <p:nvPicPr>
          <p:cNvPr id="3" name="Picture 2">
            <a:extLst>
              <a:ext uri="{FF2B5EF4-FFF2-40B4-BE49-F238E27FC236}">
                <a16:creationId xmlns:a16="http://schemas.microsoft.com/office/drawing/2014/main" id="{F43A762F-C1F5-484B-A8A7-E0AD9EC430E7}"/>
              </a:ext>
            </a:extLst>
          </p:cNvPr>
          <p:cNvPicPr>
            <a:picLocks noChangeAspect="1"/>
          </p:cNvPicPr>
          <p:nvPr/>
        </p:nvPicPr>
        <p:blipFill>
          <a:blip r:embed="rId4"/>
          <a:stretch>
            <a:fillRect/>
          </a:stretch>
        </p:blipFill>
        <p:spPr>
          <a:xfrm>
            <a:off x="5783506" y="1760670"/>
            <a:ext cx="4584589" cy="2755631"/>
          </a:xfrm>
          <a:prstGeom prst="rect">
            <a:avLst/>
          </a:prstGeom>
        </p:spPr>
      </p:pic>
    </p:spTree>
    <p:extLst>
      <p:ext uri="{BB962C8B-B14F-4D97-AF65-F5344CB8AC3E}">
        <p14:creationId xmlns:p14="http://schemas.microsoft.com/office/powerpoint/2010/main" val="94709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704088" y="521208"/>
            <a:ext cx="9404723" cy="788853"/>
          </a:xfrm>
        </p:spPr>
        <p:txBody>
          <a:bodyPr>
            <a:normAutofit/>
          </a:bodyPr>
          <a:lstStyle/>
          <a:p>
            <a:r>
              <a:rPr lang="en-US" dirty="0"/>
              <a:t>Strategy 2</a:t>
            </a:r>
          </a:p>
        </p:txBody>
      </p:sp>
      <p:pic>
        <p:nvPicPr>
          <p:cNvPr id="3" name="Picture 2">
            <a:extLst>
              <a:ext uri="{FF2B5EF4-FFF2-40B4-BE49-F238E27FC236}">
                <a16:creationId xmlns:a16="http://schemas.microsoft.com/office/drawing/2014/main" id="{D1209338-54B7-45C1-9F6D-9DCC599A8D0D}"/>
              </a:ext>
            </a:extLst>
          </p:cNvPr>
          <p:cNvPicPr>
            <a:picLocks noChangeAspect="1"/>
          </p:cNvPicPr>
          <p:nvPr/>
        </p:nvPicPr>
        <p:blipFill>
          <a:blip r:embed="rId3"/>
          <a:stretch>
            <a:fillRect/>
          </a:stretch>
        </p:blipFill>
        <p:spPr>
          <a:xfrm>
            <a:off x="809450" y="1728216"/>
            <a:ext cx="4667250" cy="2819400"/>
          </a:xfrm>
          <a:prstGeom prst="rect">
            <a:avLst/>
          </a:prstGeom>
        </p:spPr>
      </p:pic>
      <p:pic>
        <p:nvPicPr>
          <p:cNvPr id="7" name="Picture 6">
            <a:extLst>
              <a:ext uri="{FF2B5EF4-FFF2-40B4-BE49-F238E27FC236}">
                <a16:creationId xmlns:a16="http://schemas.microsoft.com/office/drawing/2014/main" id="{06695385-3DA8-4B78-8DAF-512EB2F08B77}"/>
              </a:ext>
            </a:extLst>
          </p:cNvPr>
          <p:cNvPicPr>
            <a:picLocks noChangeAspect="1"/>
          </p:cNvPicPr>
          <p:nvPr/>
        </p:nvPicPr>
        <p:blipFill>
          <a:blip r:embed="rId4"/>
          <a:stretch>
            <a:fillRect/>
          </a:stretch>
        </p:blipFill>
        <p:spPr>
          <a:xfrm>
            <a:off x="6010009" y="1760100"/>
            <a:ext cx="4584589" cy="2755631"/>
          </a:xfrm>
          <a:prstGeom prst="rect">
            <a:avLst/>
          </a:prstGeom>
        </p:spPr>
      </p:pic>
    </p:spTree>
    <p:extLst>
      <p:ext uri="{BB962C8B-B14F-4D97-AF65-F5344CB8AC3E}">
        <p14:creationId xmlns:p14="http://schemas.microsoft.com/office/powerpoint/2010/main" val="236988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704088" y="521208"/>
            <a:ext cx="9404723" cy="788853"/>
          </a:xfrm>
        </p:spPr>
        <p:txBody>
          <a:bodyPr>
            <a:normAutofit/>
          </a:bodyPr>
          <a:lstStyle/>
          <a:p>
            <a:r>
              <a:rPr lang="en-US" dirty="0"/>
              <a:t>Strategy 3</a:t>
            </a:r>
          </a:p>
        </p:txBody>
      </p:sp>
      <p:pic>
        <p:nvPicPr>
          <p:cNvPr id="6" name="Picture 5">
            <a:extLst>
              <a:ext uri="{FF2B5EF4-FFF2-40B4-BE49-F238E27FC236}">
                <a16:creationId xmlns:a16="http://schemas.microsoft.com/office/drawing/2014/main" id="{708BDA05-E5EC-49E9-B734-557AA86F0349}"/>
              </a:ext>
            </a:extLst>
          </p:cNvPr>
          <p:cNvPicPr>
            <a:picLocks noChangeAspect="1"/>
          </p:cNvPicPr>
          <p:nvPr/>
        </p:nvPicPr>
        <p:blipFill>
          <a:blip r:embed="rId3"/>
          <a:stretch>
            <a:fillRect/>
          </a:stretch>
        </p:blipFill>
        <p:spPr>
          <a:xfrm>
            <a:off x="815399" y="1728216"/>
            <a:ext cx="4591050" cy="2819400"/>
          </a:xfrm>
          <a:prstGeom prst="rect">
            <a:avLst/>
          </a:prstGeom>
        </p:spPr>
      </p:pic>
      <p:pic>
        <p:nvPicPr>
          <p:cNvPr id="3" name="Picture 2">
            <a:extLst>
              <a:ext uri="{FF2B5EF4-FFF2-40B4-BE49-F238E27FC236}">
                <a16:creationId xmlns:a16="http://schemas.microsoft.com/office/drawing/2014/main" id="{70797A7F-4E8D-467A-A58F-A46C24773052}"/>
              </a:ext>
            </a:extLst>
          </p:cNvPr>
          <p:cNvPicPr>
            <a:picLocks noChangeAspect="1"/>
          </p:cNvPicPr>
          <p:nvPr/>
        </p:nvPicPr>
        <p:blipFill>
          <a:blip r:embed="rId4"/>
          <a:stretch>
            <a:fillRect/>
          </a:stretch>
        </p:blipFill>
        <p:spPr>
          <a:xfrm>
            <a:off x="6096000" y="1728216"/>
            <a:ext cx="4584589" cy="2755631"/>
          </a:xfrm>
          <a:prstGeom prst="rect">
            <a:avLst/>
          </a:prstGeom>
        </p:spPr>
      </p:pic>
    </p:spTree>
    <p:extLst>
      <p:ext uri="{BB962C8B-B14F-4D97-AF65-F5344CB8AC3E}">
        <p14:creationId xmlns:p14="http://schemas.microsoft.com/office/powerpoint/2010/main" val="24047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704088" y="521208"/>
            <a:ext cx="9404723" cy="788853"/>
          </a:xfrm>
        </p:spPr>
        <p:txBody>
          <a:bodyPr>
            <a:normAutofit/>
          </a:bodyPr>
          <a:lstStyle/>
          <a:p>
            <a:r>
              <a:rPr lang="en-US" dirty="0"/>
              <a:t>Recommendation</a:t>
            </a:r>
          </a:p>
        </p:txBody>
      </p:sp>
      <p:sp>
        <p:nvSpPr>
          <p:cNvPr id="6" name="Content Placeholder 2">
            <a:extLst>
              <a:ext uri="{FF2B5EF4-FFF2-40B4-BE49-F238E27FC236}">
                <a16:creationId xmlns:a16="http://schemas.microsoft.com/office/drawing/2014/main" id="{03309CB7-26EA-409B-8AFC-B40CE7044C55}"/>
              </a:ext>
            </a:extLst>
          </p:cNvPr>
          <p:cNvSpPr>
            <a:spLocks noGrp="1"/>
          </p:cNvSpPr>
          <p:nvPr>
            <p:ph idx="1"/>
          </p:nvPr>
        </p:nvSpPr>
        <p:spPr>
          <a:xfrm>
            <a:off x="762811" y="1566355"/>
            <a:ext cx="9404723" cy="4195481"/>
          </a:xfrm>
        </p:spPr>
        <p:txBody>
          <a:bodyPr/>
          <a:lstStyle/>
          <a:p>
            <a:pPr>
              <a:buFont typeface="Arial" panose="020B0604020202020204" pitchFamily="34" charset="0"/>
              <a:buChar char="•"/>
            </a:pPr>
            <a:r>
              <a:rPr lang="en-US" dirty="0"/>
              <a:t>Implement Strategy 2 and monitor results against forecasting  </a:t>
            </a:r>
          </a:p>
          <a:p>
            <a:pPr>
              <a:buFont typeface="Arial" panose="020B0604020202020204" pitchFamily="34" charset="0"/>
              <a:buChar char="•"/>
            </a:pPr>
            <a:r>
              <a:rPr lang="en-US" dirty="0"/>
              <a:t>Consider combining Strategies 1 and 2</a:t>
            </a:r>
          </a:p>
          <a:p>
            <a:pPr lvl="1">
              <a:buFont typeface="Arial" panose="020B0604020202020204" pitchFamily="34" charset="0"/>
              <a:buChar char="•"/>
            </a:pPr>
            <a:r>
              <a:rPr lang="en-US" dirty="0"/>
              <a:t>Cars to be considered for rental to young drivers are not on the list of unprofitable cars to </a:t>
            </a:r>
            <a:r>
              <a:rPr lang="en-US"/>
              <a:t>be eliminated</a:t>
            </a:r>
            <a:endParaRPr lang="en-US" dirty="0"/>
          </a:p>
        </p:txBody>
      </p:sp>
    </p:spTree>
    <p:extLst>
      <p:ext uri="{BB962C8B-B14F-4D97-AF65-F5344CB8AC3E}">
        <p14:creationId xmlns:p14="http://schemas.microsoft.com/office/powerpoint/2010/main" val="34350697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463</TotalTime>
  <Words>625</Words>
  <Application>Microsoft Office PowerPoint</Application>
  <PresentationFormat>Widescreen</PresentationFormat>
  <Paragraphs>30</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Century Gothic</vt:lpstr>
      <vt:lpstr>Wingdings 3</vt:lpstr>
      <vt:lpstr>Office Theme</vt:lpstr>
      <vt:lpstr>Ion</vt:lpstr>
      <vt:lpstr>FY 2019 Fleet and Strategy Optimization Lariat Rent-A-Car</vt:lpstr>
      <vt:lpstr>Purpose: Optimize revenue and profit for future fiscal years</vt:lpstr>
      <vt:lpstr>Data Analysis and Strategies</vt:lpstr>
      <vt:lpstr>Strategy 1</vt:lpstr>
      <vt:lpstr>Strategy 2</vt:lpstr>
      <vt:lpstr>Strategy 3</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 2019 Workforce Planning</dc:title>
  <dc:creator>Matthew Seelig</dc:creator>
  <cp:lastModifiedBy>Matthew Seelig</cp:lastModifiedBy>
  <cp:revision>25</cp:revision>
  <dcterms:created xsi:type="dcterms:W3CDTF">2020-12-01T16:12:29Z</dcterms:created>
  <dcterms:modified xsi:type="dcterms:W3CDTF">2020-12-11T16:13:41Z</dcterms:modified>
</cp:coreProperties>
</file>