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96" r:id="rId4"/>
  </p:sldMasterIdLst>
  <p:notesMasterIdLst>
    <p:notesMasterId r:id="rId38"/>
  </p:notesMasterIdLst>
  <p:sldIdLst>
    <p:sldId id="256" r:id="rId5"/>
    <p:sldId id="287" r:id="rId6"/>
    <p:sldId id="259" r:id="rId7"/>
    <p:sldId id="266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97" r:id="rId21"/>
    <p:sldId id="298" r:id="rId22"/>
    <p:sldId id="299" r:id="rId23"/>
    <p:sldId id="300" r:id="rId24"/>
    <p:sldId id="301" r:id="rId25"/>
    <p:sldId id="280" r:id="rId26"/>
    <p:sldId id="258" r:id="rId27"/>
    <p:sldId id="277" r:id="rId28"/>
    <p:sldId id="281" r:id="rId29"/>
    <p:sldId id="282" r:id="rId30"/>
    <p:sldId id="284" r:id="rId31"/>
    <p:sldId id="283" r:id="rId32"/>
    <p:sldId id="285" r:id="rId33"/>
    <p:sldId id="286" r:id="rId34"/>
    <p:sldId id="265" r:id="rId35"/>
    <p:sldId id="261" r:id="rId36"/>
    <p:sldId id="26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4CD78D-D486-475F-8675-11DE092C0E9B}" v="35" dt="2018-08-06T03:25:07"/>
    <p1510:client id="{3D1360C5-1755-4DFC-A248-4A952AE6CB78}" v="36" dt="2018-08-06T19:59:48.163"/>
    <p1510:client id="{30F27418-2B64-4C19-A945-494196D38066}" v="492" dt="2018-08-06T19:35:25.528"/>
    <p1510:client id="{8A6E7F3C-0201-476B-B6ED-3A55B3FFB45C}" v="312" dt="2018-08-06T04:53:58.472"/>
    <p1510:client id="{B6D08E15-220C-46C7-9FDF-82849FFD6868}" v="134" dt="2018-08-06T04:05:24.794"/>
    <p1510:client id="{19CA19F5-491D-403F-B16F-98B5649C4BF7}" v="1114" dt="2018-08-06T19:29:50.163"/>
    <p1510:client id="{BC331C54-A995-4D4C-8B72-FA3B28A5099A}" v="369" dt="2018-08-06T19:53:08.102"/>
    <p1510:client id="{41867B3F-B0BD-4B8B-B60E-D7AC767814DA}" v="17" dt="2018-08-06T19:58:38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48592-76AE-4CDC-95D4-0301C143A50F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898FF-A3F5-4BFD-9850-F2DB6AD73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59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BC77-A8CA-4362-B231-27286CE5D456}" type="datetime1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C623-9A5A-470E-94C3-F930E78BC3B2}" type="datetime1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AFF8-09B8-4627-8B3E-0F6E57D0E2E8}" type="datetime1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226C-517D-48BD-8EDB-273F3C41BF62}" type="datetime1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64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7BFF-1EC9-4CE5-A2E2-897AB5363AC0}" type="datetime1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16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189E-3551-44DE-8FE6-1994A0F7A7B3}" type="datetime1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19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7658-C686-4608-8830-2C836120C774}" type="datetime1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87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050E-B10E-486B-892F-4DF723811241}" type="datetime1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02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9833-C4D8-4B23-8028-BAC0C598CCDB}" type="datetime1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050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63F6-A0DD-46A5-9934-53C241C372F3}" type="datetime1">
              <a:rPr lang="en-US" smtClean="0"/>
              <a:t>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20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E2373-CED3-4D8D-A5D4-A87F0C9D60E5}" type="datetime1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0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CB22-7763-4034-8D02-57330F0146FA}" type="datetime1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07D5A-099D-4C2B-9EC5-D1845EF091F6}" type="datetime1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27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9E00-6ADA-407A-AF2F-39C771058718}" type="datetime1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039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E53F-2BBC-4F3C-9DD1-4C812CE716F3}" type="datetime1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859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CA6D-0ADB-47CC-AE8B-44170131B904}" type="datetime1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66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B4C4-73EC-4692-B6F4-271B6C8E18BB}" type="datetime1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263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E5EE-9AA8-47E1-A692-BFAAE55BA055}" type="datetime1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676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F52B-C705-4542-B462-29F68B1500B6}" type="datetime1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901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25F1-5E70-4FE5-8585-EEBA55D294B6}" type="datetime1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63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EE48-DFC5-4D63-AD5C-DD71614E2B77}" type="datetime1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129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54F8-DD0D-4BEC-A2F8-7E222D68B6F7}" type="datetime1">
              <a:rPr lang="en-US" smtClean="0"/>
              <a:t>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5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C903-23E0-431F-BF3D-2AED92F78D59}" type="datetime1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733D-42FF-4C6A-969F-0B6C25E14D36}" type="datetime1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547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7AE6D-122B-4621-BD5B-77141FC69C16}" type="datetime1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469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AB41-9714-47ED-AC6A-EB5EBD4032A5}" type="datetime1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015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1DF6-15A9-42AE-970F-7CD1A35AACFF}" type="datetime1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539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BC77-A8CA-4362-B231-27286CE5D456}" type="datetime1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726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CB22-7763-4034-8D02-57330F0146FA}" type="datetime1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626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C903-23E0-431F-BF3D-2AED92F78D59}" type="datetime1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614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622A-AB14-48C3-BE0B-AD66E90C0814}" type="datetime1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425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812A-8DD9-4112-8224-CC1DC6C45B3F}" type="datetime1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282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3E61-9CA6-4D5D-B7C1-1A07E092EB71}" type="datetime1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1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622A-AB14-48C3-BE0B-AD66E90C0814}" type="datetime1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FF36-91F4-420F-A27B-83866B94C5DF}" type="datetime1">
              <a:rPr lang="en-US" smtClean="0"/>
              <a:t>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106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CB66-ECFB-4F1E-A9E0-97B441B22792}" type="datetime1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266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BF5-7ACD-40C1-A437-2C6064D4E68A}" type="datetime1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389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C623-9A5A-470E-94C3-F930E78BC3B2}" type="datetime1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486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AFF8-09B8-4627-8B3E-0F6E57D0E2E8}" type="datetime1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4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7812A-8DD9-4112-8224-CC1DC6C45B3F}" type="datetime1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3E61-9CA6-4D5D-B7C1-1A07E092EB71}" type="datetime1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BFF36-91F4-420F-A27B-83866B94C5DF}" type="datetime1">
              <a:rPr lang="en-US" smtClean="0"/>
              <a:t>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CB66-ECFB-4F1E-A9E0-97B441B22792}" type="datetime1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7BF5-7ACD-40C1-A437-2C6064D4E68A}" type="datetime1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6BA54-2AAA-4A14-94BC-DE8CD7DE2DF2}" type="datetime1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EF686-5ABD-471C-8206-5089749935FB}" type="datetime1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6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656B8-29E8-4FBB-9F2B-2ACDF05A3343}" type="datetime1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6BA54-2AAA-4A14-94BC-DE8CD7DE2DF2}" type="datetime1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b="1" i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Osric's Office &amp; Appliances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EEF615-D77A-4ED8-84F5-0993B8916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C71CAF9-4461-454A-B702-D536C3775752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AC25-7CC2-49EF-886A-5FB43FF6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754" y="69544"/>
            <a:ext cx="6586491" cy="63981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Waiting List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EB246CB-6161-4FF2-8B9C-4019DE41D660}"/>
              </a:ext>
            </a:extLst>
          </p:cNvPr>
          <p:cNvSpPr txBox="1">
            <a:spLocks/>
          </p:cNvSpPr>
          <p:nvPr/>
        </p:nvSpPr>
        <p:spPr>
          <a:xfrm>
            <a:off x="245056" y="1462545"/>
            <a:ext cx="65864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The assistant will be able to view the waiting list, remove a job, update which will sort the waiting list based on their priority, date, and time.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A1B4640-62D4-4725-AECF-20420D9CC4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1" r="32" b="2"/>
          <a:stretch/>
        </p:blipFill>
        <p:spPr>
          <a:xfrm>
            <a:off x="6712767" y="1129939"/>
            <a:ext cx="4839570" cy="5577837"/>
          </a:xfrm>
          <a:prstGeom prst="rect">
            <a:avLst/>
          </a:prstGeom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84D8E8-32EE-47E9-82FF-50A3A8A9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3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AC25-7CC2-49EF-886A-5FB43FF6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577" y="192597"/>
            <a:ext cx="10515600" cy="908620"/>
          </a:xfrm>
        </p:spPr>
        <p:txBody>
          <a:bodyPr>
            <a:normAutofit/>
          </a:bodyPr>
          <a:lstStyle/>
          <a:p>
            <a:pPr algn="ctr"/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Pending Request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5BA82DC-D094-49C7-81AE-C92703F86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419" y="2597840"/>
            <a:ext cx="5978104" cy="350262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E4743C0-E90F-4F14-8F02-B618FA81C1B5}"/>
              </a:ext>
            </a:extLst>
          </p:cNvPr>
          <p:cNvSpPr txBox="1">
            <a:spLocks/>
          </p:cNvSpPr>
          <p:nvPr/>
        </p:nvSpPr>
        <p:spPr>
          <a:xfrm>
            <a:off x="56072" y="1351412"/>
            <a:ext cx="12111486" cy="8367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>
                <a:latin typeface="Times New Roman"/>
                <a:cs typeface="Times New Roman"/>
              </a:rPr>
              <a:t>The manager will be able to view a job, and determine whether to decline/approve the request.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E3A5B2-F5CB-49FB-99F7-38B7CC4B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4481-D0DA-4306-A20E-426F64690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04" y="16384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Technician Time Block</a:t>
            </a:r>
          </a:p>
        </p:txBody>
      </p:sp>
      <p:pic>
        <p:nvPicPr>
          <p:cNvPr id="3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C9445E77-6202-4BC5-A2F8-9922C3981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514" y="2406483"/>
            <a:ext cx="5704935" cy="411537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A8DD2FE-C951-4DE7-AA8B-4626B3355345}"/>
              </a:ext>
            </a:extLst>
          </p:cNvPr>
          <p:cNvSpPr txBox="1">
            <a:spLocks/>
          </p:cNvSpPr>
          <p:nvPr/>
        </p:nvSpPr>
        <p:spPr>
          <a:xfrm>
            <a:off x="214223" y="1308279"/>
            <a:ext cx="11838316" cy="7648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>
                <a:latin typeface="Times New Roman"/>
                <a:cs typeface="Times New Roman"/>
              </a:rPr>
              <a:t>There will be a need to input the amount of time blocks for the technician.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F292A-D093-4BB8-ADAC-54502C71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4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4481-D0DA-4306-A20E-426F64690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596"/>
            <a:ext cx="10515600" cy="980507"/>
          </a:xfrm>
        </p:spPr>
        <p:txBody>
          <a:bodyPr>
            <a:normAutofit/>
          </a:bodyPr>
          <a:lstStyle/>
          <a:p>
            <a:pPr algn="ctr"/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Notification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5289F7-C734-4C0D-8EAA-6B1DDB0E4C74}"/>
              </a:ext>
            </a:extLst>
          </p:cNvPr>
          <p:cNvSpPr txBox="1">
            <a:spLocks/>
          </p:cNvSpPr>
          <p:nvPr/>
        </p:nvSpPr>
        <p:spPr>
          <a:xfrm>
            <a:off x="99204" y="1121374"/>
            <a:ext cx="12097109" cy="851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>
                <a:latin typeface="Times New Roman"/>
                <a:cs typeface="Times New Roman"/>
              </a:rPr>
              <a:t>The customer/technician will be notified whenever a job is either complete, uncomplete, or postponed.</a:t>
            </a:r>
          </a:p>
        </p:txBody>
      </p:sp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48B75493-E9AF-4CAA-9D32-B22DE8815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205" y="2029185"/>
            <a:ext cx="5736384" cy="465430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3E7980-D469-4635-A36D-C53F63580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6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195341E-6EE9-442C-9B81-33F93D7AA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321" y="1775982"/>
            <a:ext cx="5741058" cy="512444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243791-5661-4BFD-A4EF-09BAA2E8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D15CF9-DC22-4AA4-84E9-B105CB498744}"/>
              </a:ext>
            </a:extLst>
          </p:cNvPr>
          <p:cNvSpPr txBox="1"/>
          <p:nvPr/>
        </p:nvSpPr>
        <p:spPr>
          <a:xfrm>
            <a:off x="4531056" y="271818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i="1">
                <a:latin typeface="Times New Roman"/>
                <a:cs typeface="Times New Roman"/>
              </a:rPr>
              <a:t>Survey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8F320-2EDF-4A52-BA3F-F654DD64AF12}"/>
              </a:ext>
            </a:extLst>
          </p:cNvPr>
          <p:cNvSpPr txBox="1"/>
          <p:nvPr/>
        </p:nvSpPr>
        <p:spPr>
          <a:xfrm>
            <a:off x="118282" y="863220"/>
            <a:ext cx="11409525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Times New Roman"/>
                <a:cs typeface="Times New Roman"/>
              </a:rPr>
              <a:t>After a job is complete, the customer will receive a survey of 5 questions to rate the quality of service.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0635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ADFFBC09-5B99-48E1-B7BB-B1CA8F05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364" y="1667049"/>
            <a:ext cx="5858735" cy="501378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E7BD07-B4F2-4CD9-9AB9-B43A99B3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75F8D9-82DF-433D-BA70-26460D7C0108}"/>
              </a:ext>
            </a:extLst>
          </p:cNvPr>
          <p:cNvSpPr txBox="1"/>
          <p:nvPr/>
        </p:nvSpPr>
        <p:spPr>
          <a:xfrm>
            <a:off x="4644787" y="32982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i="1" dirty="0">
                <a:latin typeface="Times New Roman"/>
                <a:cs typeface="Times New Roman"/>
              </a:rPr>
              <a:t>Payment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F9B7D5-B6A0-44CA-92E6-6EC6671A28BE}"/>
              </a:ext>
            </a:extLst>
          </p:cNvPr>
          <p:cNvSpPr txBox="1"/>
          <p:nvPr/>
        </p:nvSpPr>
        <p:spPr>
          <a:xfrm>
            <a:off x="-86435" y="715370"/>
            <a:ext cx="12376241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Times New Roman"/>
                <a:cs typeface="Times New Roman"/>
              </a:rPr>
              <a:t>The assistant will input different metrics about the job, such as the amount due, and the customer will be able to submit a determinate payment.</a:t>
            </a:r>
          </a:p>
        </p:txBody>
      </p:sp>
    </p:spTree>
    <p:extLst>
      <p:ext uri="{BB962C8B-B14F-4D97-AF65-F5344CB8AC3E}">
        <p14:creationId xmlns:p14="http://schemas.microsoft.com/office/powerpoint/2010/main" val="237584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A6594-C27E-4996-AEE6-3626C10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Decomposition Diagram</a:t>
            </a:r>
          </a:p>
        </p:txBody>
      </p:sp>
      <p:pic>
        <p:nvPicPr>
          <p:cNvPr id="5" name="Picture 5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0FA3710B-10DA-4444-8AFF-FAE92EF18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45" y="2070672"/>
            <a:ext cx="11367406" cy="34604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1247E-CA37-43D0-BE9C-75029CD31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68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DEBB6-338D-428C-ADEB-486424E9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Request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C051E8-439E-45CE-B71D-190C731A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FB0F5A-019D-4AF3-B83F-109D1FD1A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1" y="1675607"/>
            <a:ext cx="48863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63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4DAA-C5D9-4DFE-8083-F1C7FB099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34452F-AA66-4F8E-B7DD-B42AC1CA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9DC03F-7C76-43C5-B89C-71B4906E83C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219" y="1885805"/>
            <a:ext cx="8324050" cy="41127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2219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FB3AD-2CD0-4D2A-B8F7-F5530D6A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3F6F01-CF79-406D-A7BB-234340412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9F3D4-D7BF-4D3F-9965-63F871BA6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106" y="2416244"/>
            <a:ext cx="59531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9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793AB-2B07-4A9F-B446-E1CD8062F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71CAF9-4461-454A-B702-D536C37757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98D8B9-E534-4F73-953C-80A0D78BC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83" y="3579657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Mohammed Almuzel</a:t>
            </a:r>
          </a:p>
          <a:p>
            <a:pPr marL="383540" indent="-38354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Martin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Zanaj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3540" indent="-38354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Jason Lu</a:t>
            </a:r>
          </a:p>
          <a:p>
            <a:pPr marL="383540" indent="-38354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Marco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Seman</a:t>
            </a:r>
            <a:endParaRPr lang="en-US"/>
          </a:p>
          <a:p>
            <a:pPr marL="383540" indent="-38354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Audrey White</a:t>
            </a:r>
          </a:p>
          <a:p>
            <a:pPr marL="383540" indent="-38354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Maricruz Zamora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09F4562D-0C89-439D-80C8-F0658A384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540" y="779"/>
            <a:ext cx="3062417" cy="382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2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3AEFA-74A2-4CC2-BB66-3258E63AF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906040-A31D-4309-AD5F-0B89EA8B2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8C4EED-380F-461C-AA91-4A7383E7A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8684"/>
            <a:ext cx="12192000" cy="278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16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BF0C-C5E6-4AD2-BC0B-762391720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B4EC02-2E4F-4B54-A636-8B65D5D20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9EB16E-B69D-4428-88A1-8B42ED2FC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277" y="2094547"/>
            <a:ext cx="59531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09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A6594-C27E-4996-AEE6-3626C10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Detailed Design</a:t>
            </a:r>
            <a:r>
              <a:rPr lang="en-US" sz="3600" b="1" i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endParaRPr lang="en-US" sz="3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B4E6AB39-CD98-4781-B564-1F1BE3C0E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799" y="1696229"/>
            <a:ext cx="5295912" cy="4725149"/>
          </a:xfrm>
          <a:prstGeom prst="rect">
            <a:avLst/>
          </a:prstGeom>
        </p:spPr>
      </p:pic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6BE4B1B-DC57-4C0D-8C75-AAD0E831B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700979"/>
            <a:ext cx="5776822" cy="2938458"/>
          </a:xfrm>
          <a:prstGeom prst="rect">
            <a:avLst/>
          </a:prstGeom>
        </p:spPr>
      </p:pic>
      <p:pic>
        <p:nvPicPr>
          <p:cNvPr id="8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EFF1956-8B0A-443D-82A4-151021EC0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3" y="4889084"/>
            <a:ext cx="5776819" cy="16087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9C7BE-9B0F-43F6-BCB0-841398E6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3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202F5FF-E9E2-4A75-AD52-FAF24FEC3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162429"/>
            <a:ext cx="11901575" cy="641812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C2C9A2-1EDA-422F-BEC8-D582009D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1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8816E-2052-4705-8274-1F5F32007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710"/>
            <a:ext cx="10515600" cy="951752"/>
          </a:xfrm>
        </p:spPr>
        <p:txBody>
          <a:bodyPr>
            <a:normAutofit/>
          </a:bodyPr>
          <a:lstStyle/>
          <a:p>
            <a:pPr algn="ctr"/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User Interface</a:t>
            </a:r>
          </a:p>
        </p:txBody>
      </p:sp>
      <p:pic>
        <p:nvPicPr>
          <p:cNvPr id="4" name="Picture 4" descr="A room filled with furniture and a large window&#10;&#10;Description generated with high confidence">
            <a:extLst>
              <a:ext uri="{FF2B5EF4-FFF2-40B4-BE49-F238E27FC236}">
                <a16:creationId xmlns:a16="http://schemas.microsoft.com/office/drawing/2014/main" id="{0691BDB0-08A8-4547-888C-531A5D7E9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4641" y="1653097"/>
            <a:ext cx="7125850" cy="50558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81A9F3-2F3E-40F6-A3CB-52E97381BDD2}"/>
              </a:ext>
            </a:extLst>
          </p:cNvPr>
          <p:cNvSpPr txBox="1"/>
          <p:nvPr/>
        </p:nvSpPr>
        <p:spPr>
          <a:xfrm>
            <a:off x="138023" y="1022230"/>
            <a:ext cx="11959085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>
                <a:solidFill>
                  <a:srgbClr val="5B9BD5"/>
                </a:solidFill>
                <a:latin typeface="Times New Roman"/>
                <a:cs typeface="Times New Roman"/>
              </a:rPr>
              <a:t>Log In</a:t>
            </a:r>
            <a:r>
              <a:rPr lang="en-US" sz="2800">
                <a:latin typeface="Times New Roman"/>
                <a:cs typeface="Times New Roman"/>
              </a:rPr>
              <a:t>: Assistant will use their access code for logging in the system.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93BFCC-2A1C-4ED0-BE9C-4F6F3667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737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F90B7C74-68C6-44CD-8C9F-EBDEB96C3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872" y="1222485"/>
            <a:ext cx="7760896" cy="55057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F10DE2-D013-4AAD-B3A0-1864DD175119}"/>
              </a:ext>
            </a:extLst>
          </p:cNvPr>
          <p:cNvSpPr txBox="1"/>
          <p:nvPr/>
        </p:nvSpPr>
        <p:spPr>
          <a:xfrm>
            <a:off x="109269" y="418381"/>
            <a:ext cx="11959083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>
                <a:solidFill>
                  <a:srgbClr val="5B9BD5"/>
                </a:solidFill>
                <a:latin typeface="Times New Roman"/>
                <a:cs typeface="Times New Roman"/>
              </a:rPr>
              <a:t>Menu</a:t>
            </a:r>
            <a:r>
              <a:rPr lang="en-US" sz="2800">
                <a:latin typeface="Times New Roman"/>
                <a:cs typeface="Times New Roman"/>
              </a:rPr>
              <a:t>: This is the view of the assistant which can check the different operations.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87F0D1-8753-4E5D-ADC1-68293D97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9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A63CC734-D0BF-41A6-9557-6E27450A9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93" y="1829164"/>
            <a:ext cx="4799160" cy="482431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33D22D0-07E8-4414-836D-D6986A5A53E2}"/>
              </a:ext>
            </a:extLst>
          </p:cNvPr>
          <p:cNvSpPr txBox="1"/>
          <p:nvPr/>
        </p:nvSpPr>
        <p:spPr>
          <a:xfrm>
            <a:off x="411194" y="375249"/>
            <a:ext cx="4799160" cy="132343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i="1">
                <a:solidFill>
                  <a:srgbClr val="5B9BD5"/>
                </a:solidFill>
                <a:latin typeface="Times New Roman"/>
                <a:cs typeface="Times New Roman"/>
              </a:rPr>
              <a:t>Client Info:  </a:t>
            </a:r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This is the interface regarding the client information. Such interface will pop-up if there is a new, or existing customer. 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F5208C-5C5F-4011-BF82-7BD603ACBB22}"/>
              </a:ext>
            </a:extLst>
          </p:cNvPr>
          <p:cNvSpPr txBox="1"/>
          <p:nvPr/>
        </p:nvSpPr>
        <p:spPr>
          <a:xfrm>
            <a:off x="6507194" y="375249"/>
            <a:ext cx="5359877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>
                <a:solidFill>
                  <a:srgbClr val="5B9BD5"/>
                </a:solidFill>
                <a:latin typeface="Times New Roman"/>
                <a:cs typeface="Times New Roman"/>
              </a:rPr>
              <a:t>Manage Approval: </a:t>
            </a: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The manager will either approve the job or decline the job according to data from within the system.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A38568F-8602-402F-83BD-4DF5DA09D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532" y="1833570"/>
            <a:ext cx="5676180" cy="416851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D23D7-6C7F-4CD4-B0A8-50925F1A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6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869D795-24C3-4FB4-BB28-8974D79D9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08" y="2009316"/>
            <a:ext cx="5705539" cy="3917671"/>
          </a:xfrm>
          <a:prstGeom prst="rect">
            <a:avLst/>
          </a:prstGeom>
        </p:spPr>
      </p:pic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9EFD829-58DC-42D3-B5E0-37219FFF4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740" y="2012112"/>
            <a:ext cx="6049991" cy="38545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90D8BE-9C33-4244-88B2-30C25C28911D}"/>
              </a:ext>
            </a:extLst>
          </p:cNvPr>
          <p:cNvSpPr txBox="1"/>
          <p:nvPr/>
        </p:nvSpPr>
        <p:spPr>
          <a:xfrm>
            <a:off x="5975230" y="375249"/>
            <a:ext cx="6107501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>
                <a:solidFill>
                  <a:srgbClr val="5B9BD5"/>
                </a:solidFill>
                <a:latin typeface="Times New Roman"/>
                <a:cs typeface="Times New Roman"/>
              </a:rPr>
              <a:t>Waiting List: </a:t>
            </a: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The waiting list will be used as a “sitting” place for the different jobs awaiting to be completed. Each job sitting in the first position will be the next one to be picked up by the next available technician.</a:t>
            </a:r>
            <a:endParaRPr lang="en-US" b="1" i="1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056FD-617B-42A9-AE11-56F136E5F7EC}"/>
              </a:ext>
            </a:extLst>
          </p:cNvPr>
          <p:cNvSpPr txBox="1"/>
          <p:nvPr/>
        </p:nvSpPr>
        <p:spPr>
          <a:xfrm>
            <a:off x="138023" y="375249"/>
            <a:ext cx="5719313" cy="101566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i="1">
                <a:solidFill>
                  <a:srgbClr val="5B9BD5"/>
                </a:solidFill>
                <a:latin typeface="Times New Roman"/>
                <a:cs typeface="Times New Roman"/>
              </a:rPr>
              <a:t>Job List:</a:t>
            </a:r>
            <a:r>
              <a:rPr lang="en-US" sz="2000" b="1">
                <a:solidFill>
                  <a:srgbClr val="5B9BD5"/>
                </a:solidFill>
                <a:latin typeface="Times New Roman"/>
                <a:cs typeface="Times New Roman"/>
              </a:rPr>
              <a:t> </a:t>
            </a:r>
            <a:r>
              <a:rPr lang="en-US" sz="2000">
                <a:solidFill>
                  <a:srgbClr val="000000"/>
                </a:solidFill>
                <a:latin typeface="Times New Roman"/>
                <a:cs typeface="Times New Roman"/>
              </a:rPr>
              <a:t>The job list will be an overview of the different jobs that have been assigned that are present in the system.</a:t>
            </a:r>
            <a:endParaRPr lang="en-US" sz="2000" b="1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65D7BF-131A-47A1-810D-AAD87EA37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9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14F7E25-D6D8-440D-9E02-9B504ED69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01" y="1661012"/>
            <a:ext cx="4503961" cy="4355486"/>
          </a:xfrm>
          <a:prstGeom prst="rect">
            <a:avLst/>
          </a:prstGeom>
        </p:spPr>
      </p:pic>
      <p:pic>
        <p:nvPicPr>
          <p:cNvPr id="2" name="Picture 2" descr="A close up of electronics&#10;&#10;Description generated with high confidence">
            <a:extLst>
              <a:ext uri="{FF2B5EF4-FFF2-40B4-BE49-F238E27FC236}">
                <a16:creationId xmlns:a16="http://schemas.microsoft.com/office/drawing/2014/main" id="{38EB8622-9839-4719-AC0D-9DA19DDF1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363" y="1796117"/>
            <a:ext cx="4756029" cy="40708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B99151-F334-48EB-97A7-B73E995F69B3}"/>
              </a:ext>
            </a:extLst>
          </p:cNvPr>
          <p:cNvSpPr txBox="1"/>
          <p:nvPr/>
        </p:nvSpPr>
        <p:spPr>
          <a:xfrm>
            <a:off x="483080" y="892833"/>
            <a:ext cx="4899803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>
                <a:solidFill>
                  <a:srgbClr val="5B9BD5"/>
                </a:solidFill>
                <a:latin typeface="Times New Roman"/>
                <a:cs typeface="Times New Roman"/>
              </a:rPr>
              <a:t>Technician: </a:t>
            </a: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This interface contains some of the basic information about the technician (av/unav).</a:t>
            </a:r>
            <a:endParaRPr lang="en-US" b="1" i="1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619E0F-9AE2-42AC-B783-FC6C24C9F7E5}"/>
              </a:ext>
            </a:extLst>
          </p:cNvPr>
          <p:cNvSpPr txBox="1"/>
          <p:nvPr/>
        </p:nvSpPr>
        <p:spPr>
          <a:xfrm>
            <a:off x="6780362" y="892834"/>
            <a:ext cx="4382218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5B9BD5"/>
                </a:solidFill>
                <a:latin typeface="Times New Roman"/>
                <a:cs typeface="Times New Roman"/>
              </a:rPr>
              <a:t>Time Block: </a:t>
            </a: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The amount of time that it will take to complete a determinate job.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759AAD-F884-44DD-8A61-6FB85E0D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33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 picture containing indoor, wall&#10;&#10;Description generated with high confidence">
            <a:extLst>
              <a:ext uri="{FF2B5EF4-FFF2-40B4-BE49-F238E27FC236}">
                <a16:creationId xmlns:a16="http://schemas.microsoft.com/office/drawing/2014/main" id="{195D4FBC-939D-42DA-A86D-2F6A8B8EF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1" y="2540775"/>
            <a:ext cx="5345501" cy="4033693"/>
          </a:xfrm>
          <a:prstGeom prst="rect">
            <a:avLst/>
          </a:prstGeom>
        </p:spPr>
      </p:pic>
      <p:pic>
        <p:nvPicPr>
          <p:cNvPr id="9" name="Picture 9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0FE05A0-26D9-43D6-BA6C-6CCB359D1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726" y="222720"/>
            <a:ext cx="4899802" cy="64601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098D1C-134E-4ADA-9CA5-EF27FD3DD7C1}"/>
              </a:ext>
            </a:extLst>
          </p:cNvPr>
          <p:cNvSpPr txBox="1"/>
          <p:nvPr/>
        </p:nvSpPr>
        <p:spPr>
          <a:xfrm>
            <a:off x="138023" y="1482305"/>
            <a:ext cx="4669766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>
                <a:solidFill>
                  <a:srgbClr val="5B9BD5"/>
                </a:solidFill>
                <a:latin typeface="Times New Roman"/>
                <a:cs typeface="Times New Roman"/>
              </a:rPr>
              <a:t>Notification: 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Throughout the job request until the competition there will be constant communication</a:t>
            </a:r>
            <a:r>
              <a:rPr lang="en-US">
                <a:cs typeface="Calibri"/>
              </a:rPr>
              <a:t>.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AEDE25-5F9B-4FDC-BCF2-EAA3612D3A2D}"/>
              </a:ext>
            </a:extLst>
          </p:cNvPr>
          <p:cNvSpPr txBox="1"/>
          <p:nvPr/>
        </p:nvSpPr>
        <p:spPr>
          <a:xfrm>
            <a:off x="1992702" y="346494"/>
            <a:ext cx="4612255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>
                <a:solidFill>
                  <a:srgbClr val="5B9BD5"/>
                </a:solidFill>
                <a:latin typeface="Times New Roman"/>
                <a:cs typeface="Times New Roman"/>
              </a:rPr>
              <a:t>Survey: </a:t>
            </a: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Once a job is completed the customer will be able to complete an optional survey.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3658A9-3904-47C1-9DD8-1C368A4A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76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88F932D-4390-45CA-B74E-EE2D3D2B1358}"/>
              </a:ext>
            </a:extLst>
          </p:cNvPr>
          <p:cNvSpPr/>
          <p:nvPr/>
        </p:nvSpPr>
        <p:spPr>
          <a:xfrm>
            <a:off x="1875624" y="0"/>
            <a:ext cx="858472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Introduction/Overview</a:t>
            </a:r>
            <a:b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 – Osric's Scheme</a:t>
            </a:r>
            <a:endParaRPr lang="en-US" sz="4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129E37-DD6C-4246-A9AA-AC909DDF4D26}"/>
              </a:ext>
            </a:extLst>
          </p:cNvPr>
          <p:cNvSpPr/>
          <p:nvPr/>
        </p:nvSpPr>
        <p:spPr>
          <a:xfrm>
            <a:off x="1016471" y="2549217"/>
            <a:ext cx="2080512" cy="1321125"/>
          </a:xfrm>
          <a:prstGeom prst="roundRect">
            <a:avLst>
              <a:gd name="adj" fmla="val 100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1B3C9CA-3283-495A-8405-D2539AFE5ECF}"/>
              </a:ext>
            </a:extLst>
          </p:cNvPr>
          <p:cNvGrpSpPr/>
          <p:nvPr/>
        </p:nvGrpSpPr>
        <p:grpSpPr>
          <a:xfrm>
            <a:off x="1247639" y="2768827"/>
            <a:ext cx="2080512" cy="1321125"/>
            <a:chOff x="234081" y="1120879"/>
            <a:chExt cx="2080512" cy="132112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2B2F30B-CA57-4507-91B4-C49BE0372DF1}"/>
                </a:ext>
              </a:extLst>
            </p:cNvPr>
            <p:cNvSpPr/>
            <p:nvPr/>
          </p:nvSpPr>
          <p:spPr>
            <a:xfrm>
              <a:off x="234081" y="1120879"/>
              <a:ext cx="2080512" cy="1321125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sp>
        <p:sp>
          <p:nvSpPr>
            <p:cNvPr id="22" name="Rectangle: Rounded Corners 5">
              <a:extLst>
                <a:ext uri="{FF2B5EF4-FFF2-40B4-BE49-F238E27FC236}">
                  <a16:creationId xmlns:a16="http://schemas.microsoft.com/office/drawing/2014/main" id="{1C8F285E-899A-44CE-BC70-06E89FC30F27}"/>
                </a:ext>
              </a:extLst>
            </p:cNvPr>
            <p:cNvSpPr txBox="1"/>
            <p:nvPr/>
          </p:nvSpPr>
          <p:spPr>
            <a:xfrm>
              <a:off x="272775" y="1159573"/>
              <a:ext cx="2003124" cy="124373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Technicians are in high Demand.</a:t>
              </a:r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4FA3AFF-C892-40C3-A646-276FDB66D696}"/>
              </a:ext>
            </a:extLst>
          </p:cNvPr>
          <p:cNvSpPr/>
          <p:nvPr/>
        </p:nvSpPr>
        <p:spPr>
          <a:xfrm>
            <a:off x="3559320" y="2549217"/>
            <a:ext cx="2080512" cy="1321125"/>
          </a:xfrm>
          <a:prstGeom prst="roundRect">
            <a:avLst>
              <a:gd name="adj" fmla="val 100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1AD93C-631D-4AA6-8C08-92D59F2C5136}"/>
              </a:ext>
            </a:extLst>
          </p:cNvPr>
          <p:cNvGrpSpPr/>
          <p:nvPr/>
        </p:nvGrpSpPr>
        <p:grpSpPr>
          <a:xfrm>
            <a:off x="3790489" y="2768827"/>
            <a:ext cx="2080512" cy="1321125"/>
            <a:chOff x="2776931" y="1120879"/>
            <a:chExt cx="2080512" cy="1321125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204E64D-F18F-4AAD-AF7F-9C8963FE091E}"/>
                </a:ext>
              </a:extLst>
            </p:cNvPr>
            <p:cNvSpPr/>
            <p:nvPr/>
          </p:nvSpPr>
          <p:spPr>
            <a:xfrm>
              <a:off x="2776931" y="1120879"/>
              <a:ext cx="2080512" cy="1321125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sp>
        <p:sp>
          <p:nvSpPr>
            <p:cNvPr id="20" name="Rectangle: Rounded Corners 8">
              <a:extLst>
                <a:ext uri="{FF2B5EF4-FFF2-40B4-BE49-F238E27FC236}">
                  <a16:creationId xmlns:a16="http://schemas.microsoft.com/office/drawing/2014/main" id="{CB6AC38A-B167-4F99-BCC3-5915D033B9C2}"/>
                </a:ext>
              </a:extLst>
            </p:cNvPr>
            <p:cNvSpPr txBox="1"/>
            <p:nvPr/>
          </p:nvSpPr>
          <p:spPr>
            <a:xfrm>
              <a:off x="2815625" y="1159573"/>
              <a:ext cx="2003124" cy="124373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Long waiting time for customers.</a:t>
              </a: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2A2AE4-E1B3-43AD-BDB8-1B6140A1D987}"/>
              </a:ext>
            </a:extLst>
          </p:cNvPr>
          <p:cNvSpPr/>
          <p:nvPr/>
        </p:nvSpPr>
        <p:spPr>
          <a:xfrm>
            <a:off x="6102170" y="2549217"/>
            <a:ext cx="2080512" cy="1321125"/>
          </a:xfrm>
          <a:prstGeom prst="roundRect">
            <a:avLst>
              <a:gd name="adj" fmla="val 100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BF2B7C-A7BE-4004-A261-6DBAE267532F}"/>
              </a:ext>
            </a:extLst>
          </p:cNvPr>
          <p:cNvGrpSpPr/>
          <p:nvPr/>
        </p:nvGrpSpPr>
        <p:grpSpPr>
          <a:xfrm>
            <a:off x="6333338" y="2768827"/>
            <a:ext cx="2080512" cy="1321125"/>
            <a:chOff x="5319780" y="1120879"/>
            <a:chExt cx="2080512" cy="1321125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D1F63B1-E10D-428F-A0D9-5B6F52B7C1C8}"/>
                </a:ext>
              </a:extLst>
            </p:cNvPr>
            <p:cNvSpPr/>
            <p:nvPr/>
          </p:nvSpPr>
          <p:spPr>
            <a:xfrm>
              <a:off x="5319780" y="1120879"/>
              <a:ext cx="2080512" cy="1321125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sp>
        <p:sp>
          <p:nvSpPr>
            <p:cNvPr id="18" name="Rectangle: Rounded Corners 11">
              <a:extLst>
                <a:ext uri="{FF2B5EF4-FFF2-40B4-BE49-F238E27FC236}">
                  <a16:creationId xmlns:a16="http://schemas.microsoft.com/office/drawing/2014/main" id="{F998D0F1-5439-473F-AB55-CA275B3409D3}"/>
                </a:ext>
              </a:extLst>
            </p:cNvPr>
            <p:cNvSpPr txBox="1"/>
            <p:nvPr/>
          </p:nvSpPr>
          <p:spPr>
            <a:xfrm>
              <a:off x="5358474" y="1159573"/>
              <a:ext cx="2003124" cy="124373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Unable to hire more skilled technicians. </a:t>
              </a: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EA737B0-68EA-4708-99DB-4C10527DD7EB}"/>
              </a:ext>
            </a:extLst>
          </p:cNvPr>
          <p:cNvSpPr/>
          <p:nvPr/>
        </p:nvSpPr>
        <p:spPr>
          <a:xfrm>
            <a:off x="8645019" y="2549217"/>
            <a:ext cx="2080512" cy="1321125"/>
          </a:xfrm>
          <a:prstGeom prst="roundRect">
            <a:avLst>
              <a:gd name="adj" fmla="val 100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9345682-7147-4FDD-99D5-C54986930371}"/>
              </a:ext>
            </a:extLst>
          </p:cNvPr>
          <p:cNvGrpSpPr/>
          <p:nvPr/>
        </p:nvGrpSpPr>
        <p:grpSpPr>
          <a:xfrm>
            <a:off x="8876187" y="2768827"/>
            <a:ext cx="2080512" cy="1321125"/>
            <a:chOff x="7862629" y="1120879"/>
            <a:chExt cx="2080512" cy="132112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B0D8443-D573-43E4-8859-61608D92BD90}"/>
                </a:ext>
              </a:extLst>
            </p:cNvPr>
            <p:cNvSpPr/>
            <p:nvPr/>
          </p:nvSpPr>
          <p:spPr>
            <a:xfrm>
              <a:off x="7862629" y="1120879"/>
              <a:ext cx="2080512" cy="1321125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sp>
        <p:sp>
          <p:nvSpPr>
            <p:cNvPr id="16" name="Rectangle: Rounded Corners 14">
              <a:extLst>
                <a:ext uri="{FF2B5EF4-FFF2-40B4-BE49-F238E27FC236}">
                  <a16:creationId xmlns:a16="http://schemas.microsoft.com/office/drawing/2014/main" id="{23056602-0FA6-464B-8790-85EDB6E84FA0}"/>
                </a:ext>
              </a:extLst>
            </p:cNvPr>
            <p:cNvSpPr txBox="1"/>
            <p:nvPr/>
          </p:nvSpPr>
          <p:spPr>
            <a:xfrm>
              <a:off x="7901323" y="1159573"/>
              <a:ext cx="2003124" cy="124373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Need to ration services by prioritizing customers.</a:t>
              </a: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82A2D30-79FF-4BEB-9F34-710C9BAE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66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B5FB392-311C-4B9A-8FBC-F03CC6616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513" y="1842010"/>
            <a:ext cx="6610708" cy="3907225"/>
          </a:xfrm>
          <a:prstGeom prst="rect">
            <a:avLst/>
          </a:prstGeom>
        </p:spPr>
      </p:pic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B80BB51-24BF-43A0-820A-EB5D6234D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1841953"/>
            <a:ext cx="5115463" cy="44249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18B74F-9504-4168-8765-C14225FBE2DA}"/>
              </a:ext>
            </a:extLst>
          </p:cNvPr>
          <p:cNvSpPr txBox="1"/>
          <p:nvPr/>
        </p:nvSpPr>
        <p:spPr>
          <a:xfrm>
            <a:off x="224287" y="605287"/>
            <a:ext cx="485667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>
                <a:solidFill>
                  <a:srgbClr val="4472C4"/>
                </a:solidFill>
                <a:latin typeface="Times New Roman"/>
                <a:cs typeface="Times New Roman"/>
              </a:rPr>
              <a:t>Payment: </a:t>
            </a: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Once each job is completed a payment invoice will be generated and sent to the customer.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340E6-8A0F-454F-B255-9A8911CE5DE5}"/>
              </a:ext>
            </a:extLst>
          </p:cNvPr>
          <p:cNvSpPr txBox="1"/>
          <p:nvPr/>
        </p:nvSpPr>
        <p:spPr>
          <a:xfrm>
            <a:off x="5414513" y="605285"/>
            <a:ext cx="640942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>
                <a:solidFill>
                  <a:srgbClr val="4472C4"/>
                </a:solidFill>
                <a:latin typeface="Times New Roman"/>
                <a:cs typeface="Times New Roman"/>
              </a:rPr>
              <a:t>Report: </a:t>
            </a: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The system should be able to provide the different metrics and reports that are shown below.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B9A320-158E-466E-9358-5AF36EE19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1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FE572B28-3057-49E3-BE3D-3A48BBE35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590" y="-12121"/>
            <a:ext cx="9529309" cy="681035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1E59A9-85AD-4A24-88EA-0122D51D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45576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B15409A-1F27-441C-87FF-8B7AD0B75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054" y="643467"/>
            <a:ext cx="3871891" cy="557106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5C01BF-5054-4FAD-A36F-E6646A1BD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60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FDB70878-A528-497E-ADF9-69EB5635E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4005"/>
            <a:ext cx="12203500" cy="683561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E38A8E-6AED-4597-AA8E-75DD6C38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text&#10;&#10;Description generated with high confidence">
            <a:extLst>
              <a:ext uri="{FF2B5EF4-FFF2-40B4-BE49-F238E27FC236}">
                <a16:creationId xmlns:a16="http://schemas.microsoft.com/office/drawing/2014/main" id="{B613648F-D445-4657-85E5-87F6EA92F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81" y="1601585"/>
            <a:ext cx="11924437" cy="488901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17A9F27-C906-4831-8283-59EC7B51A4EF}"/>
              </a:ext>
            </a:extLst>
          </p:cNvPr>
          <p:cNvSpPr/>
          <p:nvPr/>
        </p:nvSpPr>
        <p:spPr>
          <a:xfrm>
            <a:off x="4456768" y="121519"/>
            <a:ext cx="32784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EBCAB-6B7B-4EAF-9F7D-2F5C7A34B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2025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C793-65B5-4BFD-997A-09BDD95B2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>
                <a:latin typeface="Times New Roman"/>
                <a:cs typeface="Times New Roman"/>
              </a:rPr>
              <a:t>Login Screen</a:t>
            </a:r>
          </a:p>
        </p:txBody>
      </p:sp>
      <p:pic>
        <p:nvPicPr>
          <p:cNvPr id="4" name="Picture 4" descr="A close up of a clock&#10;&#10;Description generated with high confidence">
            <a:extLst>
              <a:ext uri="{FF2B5EF4-FFF2-40B4-BE49-F238E27FC236}">
                <a16:creationId xmlns:a16="http://schemas.microsoft.com/office/drawing/2014/main" id="{CBAFF0E3-0054-4393-9F71-CD8C42A28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438" y="2701462"/>
            <a:ext cx="6869501" cy="313722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56C91C6-32A1-4A29-B7F9-E7A4EC561716}"/>
              </a:ext>
            </a:extLst>
          </p:cNvPr>
          <p:cNvSpPr txBox="1">
            <a:spLocks/>
          </p:cNvSpPr>
          <p:nvPr/>
        </p:nvSpPr>
        <p:spPr>
          <a:xfrm>
            <a:off x="645543" y="1452053"/>
            <a:ext cx="10515600" cy="1253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7200" algn="ctr"/>
            <a:r>
              <a:rPr lang="en-US" sz="2800" dirty="0">
                <a:latin typeface="Times New Roman"/>
                <a:cs typeface="Times New Roman"/>
              </a:rPr>
              <a:t>Our first page should prompt the administrator (</a:t>
            </a:r>
            <a:r>
              <a:rPr lang="en-US" sz="2800" i="1" u="sng" dirty="0">
                <a:latin typeface="Times New Roman"/>
                <a:cs typeface="Times New Roman"/>
              </a:rPr>
              <a:t>assistant</a:t>
            </a:r>
            <a:r>
              <a:rPr lang="en-US" sz="2800" dirty="0">
                <a:latin typeface="Times New Roman"/>
                <a:cs typeface="Times New Roman"/>
              </a:rPr>
              <a:t>) to login.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E679BA-AAA3-4D58-9052-8D760DDB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C793-65B5-4BFD-997A-09BDD95B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58" y="0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Menu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548F9-27B2-431E-AD79-1235B05C9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485" y="1098918"/>
            <a:ext cx="8957095" cy="405624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>
                <a:latin typeface="Times New Roman"/>
                <a:ea typeface="+mj-ea"/>
                <a:cs typeface="Times New Roman"/>
              </a:rPr>
              <a:t>In the menu screen, the Administrator will select an option of their choosing</a:t>
            </a:r>
            <a:r>
              <a:rPr lang="en-US" sz="2000" kern="1200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377E5B29-A8AC-4DAE-BEF7-341B05C62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4" y="3319549"/>
            <a:ext cx="11876549" cy="342323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29C87-4F6C-4FD3-9077-687BA038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0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C793-65B5-4BFD-997A-09BDD95B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577" y="91955"/>
            <a:ext cx="10515600" cy="994884"/>
          </a:xfrm>
        </p:spPr>
        <p:txBody>
          <a:bodyPr>
            <a:normAutofit/>
          </a:bodyPr>
          <a:lstStyle/>
          <a:p>
            <a:pPr algn="ctr"/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New Job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E52CE0-7CE6-408D-ACBA-BA39B6D8FA0A}"/>
              </a:ext>
            </a:extLst>
          </p:cNvPr>
          <p:cNvSpPr txBox="1">
            <a:spLocks/>
          </p:cNvSpPr>
          <p:nvPr/>
        </p:nvSpPr>
        <p:spPr>
          <a:xfrm>
            <a:off x="113582" y="862582"/>
            <a:ext cx="11996467" cy="994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200" dirty="0">
                <a:latin typeface="Times New Roman"/>
                <a:cs typeface="Times New Roman"/>
              </a:rPr>
              <a:t>The administrator will submit a new job and will  fill out the following info.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033EF2C-C044-4228-9CEB-760E49FC0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892" y="1951825"/>
            <a:ext cx="9040481" cy="472276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F9B6A9-BBD2-4697-A7D2-08FDAA328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7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1412-D79E-43AD-AA40-A492C8261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597" y="632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Job Task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CE8E13F-9026-4C64-92EE-78EAC6A9A158}"/>
              </a:ext>
            </a:extLst>
          </p:cNvPr>
          <p:cNvSpPr txBox="1">
            <a:spLocks/>
          </p:cNvSpPr>
          <p:nvPr/>
        </p:nvSpPr>
        <p:spPr>
          <a:xfrm>
            <a:off x="142337" y="1236393"/>
            <a:ext cx="11910202" cy="6929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200" dirty="0">
                <a:latin typeface="Times New Roman"/>
                <a:cs typeface="Times New Roman"/>
              </a:rPr>
              <a:t>The administrator will be able to take a job and edit it based on the requirements.</a:t>
            </a:r>
          </a:p>
        </p:txBody>
      </p:sp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45C53A6-7A30-4722-B60E-24DFC1315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342" y="2272749"/>
            <a:ext cx="6754482" cy="446910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A7CD1E-394C-426B-BBF0-3B46985B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43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AC25-7CC2-49EF-886A-5FB43FF6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482"/>
            <a:ext cx="10515600" cy="966130"/>
          </a:xfrm>
        </p:spPr>
        <p:txBody>
          <a:bodyPr>
            <a:normAutofit/>
          </a:bodyPr>
          <a:lstStyle/>
          <a:p>
            <a:pPr algn="ctr"/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Report Screen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F32D6F-D091-419A-8F39-BAA4212D2A9A}"/>
              </a:ext>
            </a:extLst>
          </p:cNvPr>
          <p:cNvSpPr txBox="1">
            <a:spLocks/>
          </p:cNvSpPr>
          <p:nvPr/>
        </p:nvSpPr>
        <p:spPr>
          <a:xfrm>
            <a:off x="659922" y="1121373"/>
            <a:ext cx="10875033" cy="7504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200" dirty="0">
                <a:latin typeface="Times New Roman"/>
                <a:cs typeface="Times New Roman"/>
              </a:rPr>
              <a:t>The administrator will be able to view the following statistics report.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DFB8E90-1CBF-42AD-903E-E4E54EB60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779" y="2014756"/>
            <a:ext cx="8824820" cy="472629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649A5B-5C52-4788-AF75-1924AF52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87055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4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415</Words>
  <Application>Microsoft Office PowerPoint</Application>
  <PresentationFormat>Widescreen</PresentationFormat>
  <Paragraphs>88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Calibri Light</vt:lpstr>
      <vt:lpstr>Franklin Gothic Book</vt:lpstr>
      <vt:lpstr>Times New Roman</vt:lpstr>
      <vt:lpstr>Office Theme</vt:lpstr>
      <vt:lpstr>1_Office Theme</vt:lpstr>
      <vt:lpstr>2_Office Theme</vt:lpstr>
      <vt:lpstr>3_Office Theme</vt:lpstr>
      <vt:lpstr>Osric's Office &amp; Appliances</vt:lpstr>
      <vt:lpstr>PowerPoint Presentation</vt:lpstr>
      <vt:lpstr>PowerPoint Presentation</vt:lpstr>
      <vt:lpstr>PowerPoint Presentation</vt:lpstr>
      <vt:lpstr>Login Screen</vt:lpstr>
      <vt:lpstr>Menu Screen</vt:lpstr>
      <vt:lpstr>New Job</vt:lpstr>
      <vt:lpstr>Job Task</vt:lpstr>
      <vt:lpstr>Report Screen</vt:lpstr>
      <vt:lpstr>Waiting List</vt:lpstr>
      <vt:lpstr>Pending Request</vt:lpstr>
      <vt:lpstr>Technician Time Block</vt:lpstr>
      <vt:lpstr>Notification</vt:lpstr>
      <vt:lpstr>PowerPoint Presentation</vt:lpstr>
      <vt:lpstr>PowerPoint Presentation</vt:lpstr>
      <vt:lpstr>The Decomposition Diagram</vt:lpstr>
      <vt:lpstr>Service Request</vt:lpstr>
      <vt:lpstr>Job</vt:lpstr>
      <vt:lpstr>Bill</vt:lpstr>
      <vt:lpstr>Report</vt:lpstr>
      <vt:lpstr>Notification</vt:lpstr>
      <vt:lpstr>Detailed Design </vt:lpstr>
      <vt:lpstr>PowerPoint Presentation</vt:lpstr>
      <vt:lpstr>User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Osric's Office &amp; Appliances</dc:title>
  <dc:creator>MOBBAK MOBBAK</dc:creator>
  <cp:lastModifiedBy>Marco Seman</cp:lastModifiedBy>
  <cp:revision>10</cp:revision>
  <dcterms:created xsi:type="dcterms:W3CDTF">2018-08-06T19:37:53Z</dcterms:created>
  <dcterms:modified xsi:type="dcterms:W3CDTF">2018-08-07T02:23:18Z</dcterms:modified>
</cp:coreProperties>
</file>