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7"/>
    <p:restoredTop sz="97030"/>
  </p:normalViewPr>
  <p:slideViewPr>
    <p:cSldViewPr snapToGrid="0" snapToObjects="1">
      <p:cViewPr varScale="1">
        <p:scale>
          <a:sx n="149" d="100"/>
          <a:sy n="149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B3F34-CE9A-1D4E-91A9-0BD1E958972E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4DEA-0959-D744-9C99-0DA878B4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Behavioral Pattern – Patterns that are concerned with algorithms and the assignment of responsibilities between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4DEA-0959-D744-9C99-0DA878B49C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271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42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8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944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55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424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79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6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5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9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72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6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53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0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85CE-90A2-014D-8ADF-888B1D023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97" y="2723322"/>
            <a:ext cx="5703045" cy="1109842"/>
          </a:xfrm>
        </p:spPr>
        <p:txBody>
          <a:bodyPr>
            <a:normAutofit/>
          </a:bodyPr>
          <a:lstStyle/>
          <a:p>
            <a:r>
              <a:rPr lang="en-US" dirty="0"/>
              <a:t>Strategy Pattern</a:t>
            </a:r>
          </a:p>
        </p:txBody>
      </p:sp>
    </p:spTree>
    <p:extLst>
      <p:ext uri="{BB962C8B-B14F-4D97-AF65-F5344CB8AC3E}">
        <p14:creationId xmlns:p14="http://schemas.microsoft.com/office/powerpoint/2010/main" val="202240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7355-DF04-AF43-9AAD-D442BCE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Example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E7EE-888B-EA4D-B848-4B27AD82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</a:rPr>
              <a:t>File Encryption </a:t>
            </a:r>
            <a:r>
              <a:rPr lang="en-US" dirty="0">
                <a:solidFill>
                  <a:srgbClr val="404040"/>
                </a:solidFill>
              </a:rPr>
              <a:t>– Different ways of encryption depending on scenario</a:t>
            </a:r>
          </a:p>
          <a:p>
            <a:r>
              <a:rPr lang="en-US" b="1" dirty="0">
                <a:solidFill>
                  <a:srgbClr val="404040"/>
                </a:solidFill>
              </a:rPr>
              <a:t>File Compression</a:t>
            </a:r>
            <a:r>
              <a:rPr lang="en-US" dirty="0">
                <a:solidFill>
                  <a:srgbClr val="404040"/>
                </a:solidFill>
              </a:rPr>
              <a:t> - Different ways to compress: ZIP, </a:t>
            </a:r>
            <a:r>
              <a:rPr lang="en-US" dirty="0" err="1">
                <a:solidFill>
                  <a:srgbClr val="404040"/>
                </a:solidFill>
              </a:rPr>
              <a:t>Rar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Tar.gz</a:t>
            </a:r>
            <a:r>
              <a:rPr lang="en-US" dirty="0">
                <a:solidFill>
                  <a:srgbClr val="404040"/>
                </a:solidFill>
              </a:rPr>
              <a:t>, 7z</a:t>
            </a:r>
            <a:endParaRPr lang="en-US" b="1" dirty="0">
              <a:solidFill>
                <a:srgbClr val="404040"/>
              </a:solidFill>
            </a:endParaRPr>
          </a:p>
          <a:p>
            <a:r>
              <a:rPr lang="en-US" b="1" dirty="0">
                <a:solidFill>
                  <a:srgbClr val="404040"/>
                </a:solidFill>
              </a:rPr>
              <a:t>File Types </a:t>
            </a:r>
            <a:r>
              <a:rPr lang="en-US" dirty="0">
                <a:solidFill>
                  <a:srgbClr val="404040"/>
                </a:solidFill>
              </a:rPr>
              <a:t>- Saving to Different File Types</a:t>
            </a:r>
            <a:endParaRPr lang="en-US" b="1" dirty="0">
              <a:solidFill>
                <a:srgbClr val="404040"/>
              </a:solidFill>
            </a:endParaRPr>
          </a:p>
          <a:p>
            <a:r>
              <a:rPr lang="en-US" b="1" dirty="0">
                <a:solidFill>
                  <a:srgbClr val="404040"/>
                </a:solidFill>
              </a:rPr>
              <a:t>Validation</a:t>
            </a:r>
            <a:r>
              <a:rPr lang="en-US" dirty="0">
                <a:solidFill>
                  <a:srgbClr val="404040"/>
                </a:solidFill>
              </a:rPr>
              <a:t> – Different Types of Validations</a:t>
            </a:r>
          </a:p>
          <a:p>
            <a:r>
              <a:rPr lang="en-US" b="1" dirty="0">
                <a:solidFill>
                  <a:srgbClr val="404040"/>
                </a:solidFill>
              </a:rPr>
              <a:t>Sorting Algorithms </a:t>
            </a:r>
            <a:r>
              <a:rPr lang="en-US" dirty="0">
                <a:solidFill>
                  <a:srgbClr val="404040"/>
                </a:solidFill>
              </a:rPr>
              <a:t>– Different Types of Sorting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7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7355-DF04-AF43-9AAD-D442BCE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E7EE-888B-EA4D-B848-4B27AD8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91" y="2624048"/>
            <a:ext cx="5492085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You can swap algorithms used inside an object at runtime.</a:t>
            </a:r>
          </a:p>
          <a:p>
            <a:r>
              <a:rPr lang="en-US" dirty="0"/>
              <a:t>You can isolate the implementation details of an algorithm from the code that uses it.</a:t>
            </a:r>
          </a:p>
          <a:p>
            <a:r>
              <a:rPr lang="en-US" dirty="0"/>
              <a:t>You can replace inheritance with composition.</a:t>
            </a:r>
          </a:p>
          <a:p>
            <a:r>
              <a:rPr lang="en-US" i="1" dirty="0"/>
              <a:t>Open/Closed Principle</a:t>
            </a:r>
            <a:r>
              <a:rPr lang="en-US" dirty="0"/>
              <a:t>. You can introduce new strategies without having to change the context.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7D3A4-0F7A-C242-AB8E-FF67980927EF}"/>
              </a:ext>
            </a:extLst>
          </p:cNvPr>
          <p:cNvSpPr txBox="1">
            <a:spLocks/>
          </p:cNvSpPr>
          <p:nvPr/>
        </p:nvSpPr>
        <p:spPr>
          <a:xfrm>
            <a:off x="5745515" y="2624048"/>
            <a:ext cx="584373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If you only have a couple of algorithms and they rarely change, there’s no real reason to overcomplicate the program with new classes and interfaces that come along with the pattern.</a:t>
            </a:r>
          </a:p>
          <a:p>
            <a:r>
              <a:rPr lang="en-US" dirty="0"/>
              <a:t>Clients must be aware of the differences between strategies to be able to select a proper one.</a:t>
            </a:r>
          </a:p>
        </p:txBody>
      </p:sp>
    </p:spTree>
    <p:extLst>
      <p:ext uri="{BB962C8B-B14F-4D97-AF65-F5344CB8AC3E}">
        <p14:creationId xmlns:p14="http://schemas.microsoft.com/office/powerpoint/2010/main" val="363219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3D2C-5A47-6345-BEE7-4B62C795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References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46B43-10F1-5445-8F45-959BE45C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5" y="2163845"/>
            <a:ext cx="1753732" cy="2100280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39319-A5B3-C04D-A0C2-8012274BFFD8}"/>
              </a:ext>
            </a:extLst>
          </p:cNvPr>
          <p:cNvSpPr txBox="1"/>
          <p:nvPr/>
        </p:nvSpPr>
        <p:spPr>
          <a:xfrm>
            <a:off x="2896744" y="2860503"/>
            <a:ext cx="639851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refactoring.guru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/design-patterns/strategy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E86A7-A74C-754F-A19D-8E7D85B2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85" y="4290850"/>
            <a:ext cx="1753732" cy="2051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10F33-CDE5-684C-9E99-D879CFCDF474}"/>
              </a:ext>
            </a:extLst>
          </p:cNvPr>
          <p:cNvSpPr txBox="1"/>
          <p:nvPr/>
        </p:nvSpPr>
        <p:spPr>
          <a:xfrm>
            <a:off x="3030412" y="4947110"/>
            <a:ext cx="834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www.oreilly.com</a:t>
            </a:r>
            <a:r>
              <a:rPr lang="en-US" dirty="0"/>
              <a:t>/library/view/head-first-design/9781492077992/</a:t>
            </a:r>
          </a:p>
        </p:txBody>
      </p:sp>
    </p:spTree>
    <p:extLst>
      <p:ext uri="{BB962C8B-B14F-4D97-AF65-F5344CB8AC3E}">
        <p14:creationId xmlns:p14="http://schemas.microsoft.com/office/powerpoint/2010/main" val="12958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CF26-6D78-ED44-864C-0CA1B0A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D96A-D293-5545-942A-807FA02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Strategy Pattern</a:t>
            </a:r>
          </a:p>
          <a:p>
            <a:r>
              <a:rPr lang="en-US" dirty="0"/>
              <a:t>Problem Example</a:t>
            </a:r>
          </a:p>
          <a:p>
            <a:r>
              <a:rPr lang="en-US" dirty="0"/>
              <a:t>How strategy resolves the problem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Code </a:t>
            </a:r>
          </a:p>
          <a:p>
            <a:r>
              <a:rPr lang="en-US" dirty="0"/>
              <a:t>When is it applicable to implement this pattern</a:t>
            </a:r>
          </a:p>
          <a:p>
            <a:r>
              <a:rPr lang="en-US" dirty="0"/>
              <a:t>How to Implement</a:t>
            </a:r>
          </a:p>
          <a:p>
            <a:r>
              <a:rPr lang="en-US" dirty="0"/>
              <a:t>Other Example Uses</a:t>
            </a:r>
          </a:p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53204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C873-C90E-B748-8AD0-D6C97558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5A23-EF30-1A45-A107-65DC6733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Strategy pattern </a:t>
            </a:r>
            <a:r>
              <a:rPr lang="en-US" dirty="0"/>
              <a:t>is a behavioral software design pattern that enables a behavior (an algorithm) to be selected at runtime.</a:t>
            </a:r>
          </a:p>
          <a:p>
            <a:r>
              <a:rPr lang="en-US" dirty="0"/>
              <a:t>A Strategy defines a set of algorithms that can be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84490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8127-22A1-654A-9EBA-7835E6D4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8D7F-3F79-F142-A281-8C87BF62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87" y="2620433"/>
            <a:ext cx="8825659" cy="3416300"/>
          </a:xfrm>
        </p:spPr>
        <p:txBody>
          <a:bodyPr/>
          <a:lstStyle/>
          <a:p>
            <a:r>
              <a:rPr lang="en-US" dirty="0"/>
              <a:t>Navigation App created for casual travelers</a:t>
            </a:r>
          </a:p>
          <a:p>
            <a:r>
              <a:rPr lang="en-US" dirty="0"/>
              <a:t>Automatic route planning that finds the fastest route to a destination</a:t>
            </a:r>
          </a:p>
          <a:p>
            <a:r>
              <a:rPr lang="en-US" dirty="0"/>
              <a:t>First version of app was successful – Only useful for vehicle</a:t>
            </a:r>
          </a:p>
          <a:p>
            <a:r>
              <a:rPr lang="en-US" dirty="0"/>
              <a:t>Next updates added routes for walking, public transportation, cycling.</a:t>
            </a:r>
          </a:p>
          <a:p>
            <a:r>
              <a:rPr lang="en-US" dirty="0"/>
              <a:t>Code base cause headaches – large main class</a:t>
            </a:r>
          </a:p>
          <a:p>
            <a:r>
              <a:rPr lang="en-US" dirty="0"/>
              <a:t>Changes increased chances of error</a:t>
            </a:r>
          </a:p>
          <a:p>
            <a:r>
              <a:rPr lang="en-US" dirty="0"/>
              <a:t>Teamwork became difficult</a:t>
            </a:r>
          </a:p>
          <a:p>
            <a:endParaRPr lang="en-US" dirty="0"/>
          </a:p>
        </p:txBody>
      </p:sp>
      <p:pic>
        <p:nvPicPr>
          <p:cNvPr id="1026" name="Picture 2" descr="Smartphone with GPS Map Navigation App Stock Illustration - Illustration of  connection, position: 128689633">
            <a:extLst>
              <a:ext uri="{FF2B5EF4-FFF2-40B4-BE49-F238E27FC236}">
                <a16:creationId xmlns:a16="http://schemas.microsoft.com/office/drawing/2014/main" id="{55834D6F-E18F-CF4F-8304-6D5808CA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58" y="2235200"/>
            <a:ext cx="3300842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1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4F29-EDB0-B54C-BA74-F0593B69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16F5-9502-5A45-A405-B74F09AF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54" y="2569634"/>
            <a:ext cx="6549863" cy="3695700"/>
          </a:xfrm>
        </p:spPr>
        <p:txBody>
          <a:bodyPr/>
          <a:lstStyle/>
          <a:p>
            <a:r>
              <a:rPr lang="en-US" dirty="0"/>
              <a:t>Strategy pattern – extracting to smaller algorithms</a:t>
            </a:r>
          </a:p>
          <a:p>
            <a:r>
              <a:rPr lang="en-US" dirty="0"/>
              <a:t>Context class – has reference to one of the strategies</a:t>
            </a:r>
          </a:p>
          <a:p>
            <a:r>
              <a:rPr lang="en-US" dirty="0"/>
              <a:t>Context class isn’t responsible for selecting algorithm</a:t>
            </a:r>
          </a:p>
          <a:p>
            <a:r>
              <a:rPr lang="en-US" dirty="0"/>
              <a:t>Works with all strategies through generic interface</a:t>
            </a:r>
          </a:p>
          <a:p>
            <a:r>
              <a:rPr lang="en-US" dirty="0"/>
              <a:t>Each route strategy is extracted to its own class</a:t>
            </a:r>
          </a:p>
          <a:p>
            <a:r>
              <a:rPr lang="en-US" dirty="0"/>
              <a:t>Parameters are the same, return different results</a:t>
            </a:r>
          </a:p>
          <a:p>
            <a:r>
              <a:rPr lang="en-US" dirty="0"/>
              <a:t>Navigator class has method for switching active route</a:t>
            </a:r>
          </a:p>
          <a:p>
            <a:r>
              <a:rPr lang="en-US" dirty="0"/>
              <a:t>User decides on their selected route behavior</a:t>
            </a:r>
          </a:p>
        </p:txBody>
      </p:sp>
      <p:pic>
        <p:nvPicPr>
          <p:cNvPr id="2050" name="Picture 2" descr="Route planning strategies">
            <a:extLst>
              <a:ext uri="{FF2B5EF4-FFF2-40B4-BE49-F238E27FC236}">
                <a16:creationId xmlns:a16="http://schemas.microsoft.com/office/drawing/2014/main" id="{2DF7F2BF-D17E-5A40-9DB7-C58B3A6F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18" y="4042833"/>
            <a:ext cx="5299982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2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E94-E93E-C744-8AEE-30690453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3177-F4B1-A14D-88B6-2520FFBD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73" y="2800453"/>
            <a:ext cx="7307914" cy="3083878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Context</a:t>
            </a:r>
            <a:r>
              <a:rPr lang="en-US" sz="1400" dirty="0"/>
              <a:t> - maintains reference to one of the concrete strategies.</a:t>
            </a:r>
          </a:p>
          <a:p>
            <a:r>
              <a:rPr lang="en-US" sz="1400" b="1" dirty="0"/>
              <a:t>Strategy</a:t>
            </a:r>
            <a:r>
              <a:rPr lang="en-US" sz="1400" dirty="0"/>
              <a:t> - interface is common to all concrete strategies. </a:t>
            </a:r>
          </a:p>
          <a:p>
            <a:r>
              <a:rPr lang="en-US" sz="1400" b="1" dirty="0"/>
              <a:t>Concrete Strategies</a:t>
            </a:r>
            <a:r>
              <a:rPr lang="en-US" sz="1400" dirty="0"/>
              <a:t> -  different variations algorithms the context uses.</a:t>
            </a:r>
          </a:p>
          <a:p>
            <a:r>
              <a:rPr lang="en-US" sz="1400" dirty="0"/>
              <a:t>Context calls the execute method strategy object each time it needs to run an algorithm. </a:t>
            </a:r>
          </a:p>
          <a:p>
            <a:r>
              <a:rPr lang="en-US" sz="1400" b="1" dirty="0"/>
              <a:t>Client - </a:t>
            </a:r>
            <a:r>
              <a:rPr lang="en-US" sz="1400" dirty="0"/>
              <a:t>creates strategy object and passes it to the context.</a:t>
            </a:r>
          </a:p>
        </p:txBody>
      </p:sp>
      <p:pic>
        <p:nvPicPr>
          <p:cNvPr id="3074" name="Picture 2" descr="Structure of the Strategy design pattern">
            <a:extLst>
              <a:ext uri="{FF2B5EF4-FFF2-40B4-BE49-F238E27FC236}">
                <a16:creationId xmlns:a16="http://schemas.microsoft.com/office/drawing/2014/main" id="{8B4E25D7-BB31-2843-843B-3AC92DBE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267" y="2691060"/>
            <a:ext cx="4228315" cy="355562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0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AE2C1E-C364-7240-A6F3-690691CE2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38603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8D0C-1BF1-1D47-A641-C474282E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is this Applicable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D65D-B84D-F848-BD67-71F11C1D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143" y="2620434"/>
            <a:ext cx="10359713" cy="3416300"/>
          </a:xfrm>
        </p:spPr>
        <p:txBody>
          <a:bodyPr>
            <a:normAutofit/>
          </a:bodyPr>
          <a:lstStyle/>
          <a:p>
            <a:r>
              <a:rPr lang="en-US" dirty="0"/>
              <a:t>You want to use different variants of an algorithm within an object and be able to switch from one algorithm to another during runtime.</a:t>
            </a:r>
          </a:p>
          <a:p>
            <a:r>
              <a:rPr lang="en-US" dirty="0"/>
              <a:t>You have a lot of similar classes that only differ in the way they execute some behavior.</a:t>
            </a:r>
          </a:p>
          <a:p>
            <a:r>
              <a:rPr lang="en-US" dirty="0"/>
              <a:t>To isolate the business logic of a class from the implementation details of algorithms that may not be as important in the context of that logic.</a:t>
            </a:r>
          </a:p>
          <a:p>
            <a:r>
              <a:rPr lang="en-US" dirty="0"/>
              <a:t>Your class has a massive conditional operator that switches between different variants of the same algorithm.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3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3282-71C5-F74A-ACAF-DD8EC8D8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How to Implement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9E52-F784-B847-9448-AACE0900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/>
              <a:t>In context class, identify an algorithm that’s prone to frequent changes.</a:t>
            </a:r>
          </a:p>
          <a:p>
            <a:pPr>
              <a:buAutoNum type="arabicPeriod"/>
            </a:pPr>
            <a:r>
              <a:rPr lang="en-US" dirty="0"/>
              <a:t>Declare the strategy interface common to all the algorithms.</a:t>
            </a:r>
          </a:p>
          <a:p>
            <a:pPr>
              <a:buAutoNum type="arabicPeriod"/>
            </a:pPr>
            <a:r>
              <a:rPr lang="en-US" dirty="0"/>
              <a:t>Extract all algorithms into their own classes one by one.</a:t>
            </a:r>
          </a:p>
          <a:p>
            <a:pPr>
              <a:buAutoNum type="arabicPeriod"/>
            </a:pPr>
            <a:r>
              <a:rPr lang="en-US" dirty="0"/>
              <a:t>In context class, add a field for storing a reference to a strategy object. Provide a setter for replacing values of that field. </a:t>
            </a:r>
          </a:p>
          <a:p>
            <a:pPr>
              <a:buAutoNum type="arabicPeriod"/>
            </a:pPr>
            <a:r>
              <a:rPr lang="en-US" dirty="0"/>
              <a:t>Clients of the context must associate it with a suitable strategy that matches the way they expect the context to perform its primary job.</a:t>
            </a:r>
          </a:p>
        </p:txBody>
      </p:sp>
    </p:spTree>
    <p:extLst>
      <p:ext uri="{BB962C8B-B14F-4D97-AF65-F5344CB8AC3E}">
        <p14:creationId xmlns:p14="http://schemas.microsoft.com/office/powerpoint/2010/main" val="517920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{367EA21F-2E97-6941-A32D-CCBED58CEFA8}tf10001076</Template>
  <TotalTime>2223</TotalTime>
  <Words>641</Words>
  <Application>Microsoft Macintosh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Strategy Pattern</vt:lpstr>
      <vt:lpstr>Agenda</vt:lpstr>
      <vt:lpstr>What is a Strategy Pattern</vt:lpstr>
      <vt:lpstr>Problem Example</vt:lpstr>
      <vt:lpstr>Solution</vt:lpstr>
      <vt:lpstr>Structure</vt:lpstr>
      <vt:lpstr>Code Time</vt:lpstr>
      <vt:lpstr>When is this Applicable</vt:lpstr>
      <vt:lpstr>How to Implement</vt:lpstr>
      <vt:lpstr>Other Example Uses</vt:lpstr>
      <vt:lpstr>Pros and Cons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Seman, Marco (M.)</dc:creator>
  <cp:lastModifiedBy>Seman, Marco (M.)</cp:lastModifiedBy>
  <cp:revision>14</cp:revision>
  <dcterms:created xsi:type="dcterms:W3CDTF">2021-10-11T19:10:08Z</dcterms:created>
  <dcterms:modified xsi:type="dcterms:W3CDTF">2021-10-13T18:24:33Z</dcterms:modified>
</cp:coreProperties>
</file>