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1" r:id="rId1"/>
  </p:sldMasterIdLst>
  <p:notesMasterIdLst>
    <p:notesMasterId r:id="rId12"/>
  </p:notesMasterIdLst>
  <p:sldIdLst>
    <p:sldId id="256" r:id="rId2"/>
    <p:sldId id="623" r:id="rId3"/>
    <p:sldId id="635" r:id="rId4"/>
    <p:sldId id="636" r:id="rId5"/>
    <p:sldId id="637" r:id="rId6"/>
    <p:sldId id="634" r:id="rId7"/>
    <p:sldId id="618" r:id="rId8"/>
    <p:sldId id="638" r:id="rId9"/>
    <p:sldId id="621" r:id="rId10"/>
    <p:sldId id="29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3300"/>
    <a:srgbClr val="CC6600"/>
    <a:srgbClr val="B2B1AE"/>
    <a:srgbClr val="FF0066"/>
    <a:srgbClr val="FFFF66"/>
    <a:srgbClr val="98DF41"/>
    <a:srgbClr val="EE6112"/>
    <a:srgbClr val="A32113"/>
    <a:srgbClr val="4B6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89771" autoAdjust="0"/>
  </p:normalViewPr>
  <p:slideViewPr>
    <p:cSldViewPr snapToGrid="0">
      <p:cViewPr varScale="1">
        <p:scale>
          <a:sx n="72" d="100"/>
          <a:sy n="72" d="100"/>
        </p:scale>
        <p:origin x="768" y="78"/>
      </p:cViewPr>
      <p:guideLst>
        <p:guide orient="horz" pos="2160"/>
        <p:guide pos="3840"/>
      </p:guideLst>
    </p:cSldViewPr>
  </p:slideViewPr>
  <p:outlineViewPr>
    <p:cViewPr>
      <p:scale>
        <a:sx n="33" d="100"/>
        <a:sy n="33" d="100"/>
      </p:scale>
      <p:origin x="0" y="-7531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DFABC-7A12-4EAC-BD6C-CD1E1948CC31}" type="datetimeFigureOut">
              <a:rPr lang="pt-BR" smtClean="0"/>
              <a:t>24/04/2019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2F98E-7397-48DB-8B7B-D65ECB3C2B88}" type="slidenum">
              <a:rPr lang="pt-BR" smtClean="0"/>
              <a:t>‹nº›</a:t>
            </a:fld>
            <a:endParaRPr lang="pt-BR"/>
          </a:p>
        </p:txBody>
      </p:sp>
    </p:spTree>
    <p:extLst>
      <p:ext uri="{BB962C8B-B14F-4D97-AF65-F5344CB8AC3E}">
        <p14:creationId xmlns:p14="http://schemas.microsoft.com/office/powerpoint/2010/main" val="3252679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82F98E-7397-48DB-8B7B-D65ECB3C2B88}" type="slidenum">
              <a:rPr lang="pt-BR" smtClean="0"/>
              <a:t>1</a:t>
            </a:fld>
            <a:endParaRPr lang="pt-BR" dirty="0"/>
          </a:p>
        </p:txBody>
      </p:sp>
    </p:spTree>
    <p:extLst>
      <p:ext uri="{BB962C8B-B14F-4D97-AF65-F5344CB8AC3E}">
        <p14:creationId xmlns:p14="http://schemas.microsoft.com/office/powerpoint/2010/main" val="120981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82F98E-7397-48DB-8B7B-D65ECB3C2B88}" type="slidenum">
              <a:rPr lang="pt-BR" smtClean="0"/>
              <a:t>10</a:t>
            </a:fld>
            <a:endParaRPr lang="pt-BR"/>
          </a:p>
        </p:txBody>
      </p:sp>
    </p:spTree>
    <p:extLst>
      <p:ext uri="{BB962C8B-B14F-4D97-AF65-F5344CB8AC3E}">
        <p14:creationId xmlns:p14="http://schemas.microsoft.com/office/powerpoint/2010/main" val="25063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3048000" y="3124200"/>
            <a:ext cx="8229600" cy="1894362"/>
          </a:xfrm>
        </p:spPr>
        <p:txBody>
          <a:bodyPr/>
          <a:lstStyle>
            <a:lvl1pPr>
              <a:defRPr b="1"/>
            </a:lvl1pPr>
          </a:lstStyle>
          <a:p>
            <a:r>
              <a:rPr kumimoji="0" lang="pt-BR"/>
              <a:t>Clique para editar o título mestre</a:t>
            </a:r>
            <a:endParaRPr kumimoji="0" lang="en-US"/>
          </a:p>
        </p:txBody>
      </p:sp>
      <p:sp>
        <p:nvSpPr>
          <p:cNvPr id="9" name="Subtítulo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10733828" y="1110597"/>
            <a:ext cx="2286000" cy="508000"/>
          </a:xfrm>
        </p:spPr>
        <p:txBody>
          <a:bodyPr/>
          <a:lstStyle/>
          <a:p>
            <a:fld id="{B61BEF0D-F0BB-DE4B-95CE-6DB70DBA9567}" type="datetimeFigureOut">
              <a:rPr lang="en-US" smtClean="0"/>
              <a:pPr/>
              <a:t>4/24/2019</a:t>
            </a:fld>
            <a:endParaRPr lang="en-US" dirty="0"/>
          </a:p>
        </p:txBody>
      </p:sp>
      <p:sp>
        <p:nvSpPr>
          <p:cNvPr id="17" name="Espaço Reservado para Rodapé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tângulo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767392" y="4928702"/>
            <a:ext cx="812800" cy="517524"/>
          </a:xfrm>
        </p:spPr>
        <p:txBody>
          <a:bodyPr/>
          <a:lstStyle/>
          <a:p>
            <a:fld id="{D57F1E4F-1CFF-5643-939E-217C01CDF565}" type="slidenum">
              <a:rPr lang="en-US" smtClean="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5C6B4A9-1611-4792-9094-5F34BCA07E0B}" type="datetimeFigureOut">
              <a:rPr lang="en-US" smtClean="0"/>
              <a:t>4/24/2019</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89333C77-0158-454C-844F-B7AB9BD7DAD4}" type="slidenum">
              <a:rPr lang="en-US" smtClean="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2"/>
            <a:ext cx="2235200" cy="5851525"/>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41"/>
            <a:ext cx="80264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61BEF0D-F0BB-DE4B-95CE-6DB70DBA9567}" type="datetimeFigureOut">
              <a:rPr lang="en-US" smtClean="0"/>
              <a:pPr/>
              <a:t>4/24/2019</a:t>
            </a:fld>
            <a:endParaRPr lang="en-US" dirty="0"/>
          </a:p>
        </p:txBody>
      </p:sp>
      <p:sp>
        <p:nvSpPr>
          <p:cNvPr id="5" name="Espaço Reservado para Rodapé 4"/>
          <p:cNvSpPr>
            <a:spLocks noGrp="1"/>
          </p:cNvSpPr>
          <p:nvPr>
            <p:ph type="ftr" sz="quarter" idx="11"/>
          </p:nvPr>
        </p:nvSpPr>
        <p:spPr/>
        <p:txBody>
          <a:bodyPr/>
          <a:lstStyle/>
          <a:p>
            <a:endParaRPr lang="en-US" dirty="0"/>
          </a:p>
        </p:txBody>
      </p:sp>
      <p:sp>
        <p:nvSpPr>
          <p:cNvPr id="6" name="Espaço Reservado para Número de Slide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8" name="Espaço Reservado para Conteúdo 7"/>
          <p:cNvSpPr>
            <a:spLocks noGrp="1"/>
          </p:cNvSpPr>
          <p:nvPr>
            <p:ph sz="quarter" idx="1"/>
          </p:nvPr>
        </p:nvSpPr>
        <p:spPr>
          <a:xfrm>
            <a:off x="609600" y="1600200"/>
            <a:ext cx="9956800" cy="4873752"/>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B61BEF0D-F0BB-DE4B-95CE-6DB70DBA9567}" type="datetimeFigureOut">
              <a:rPr lang="en-US" smtClean="0"/>
              <a:pPr/>
              <a:t>4/24/2019</a:t>
            </a:fld>
            <a:endParaRPr lang="en-US" dirty="0"/>
          </a:p>
        </p:txBody>
      </p:sp>
      <p:sp>
        <p:nvSpPr>
          <p:cNvPr id="9" name="Espaço Reservado para Número de Slide 8"/>
          <p:cNvSpPr>
            <a:spLocks noGrp="1"/>
          </p:cNvSpPr>
          <p:nvPr>
            <p:ph type="sldNum" sz="quarter" idx="15"/>
          </p:nvPr>
        </p:nvSpPr>
        <p:spPr/>
        <p:txBody>
          <a:bodyPr rtlCol="0"/>
          <a:lstStyle/>
          <a:p>
            <a:fld id="{D57F1E4F-1CFF-5643-939E-217C01CDF565}" type="slidenum">
              <a:rPr lang="en-US" smtClean="0"/>
              <a:pPr/>
              <a:t>‹nº›</a:t>
            </a:fld>
            <a:endParaRPr lang="en-US" dirty="0"/>
          </a:p>
        </p:txBody>
      </p:sp>
      <p:sp>
        <p:nvSpPr>
          <p:cNvPr id="10" name="Espaço Reservado para Rodapé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3048000" y="2895600"/>
            <a:ext cx="8229600" cy="2053590"/>
          </a:xfrm>
        </p:spPr>
        <p:txBody>
          <a:bodyPr/>
          <a:lstStyle>
            <a:lvl1pPr algn="l">
              <a:buNone/>
              <a:defRPr sz="3000" b="1" cap="small" baseline="0"/>
            </a:lvl1pPr>
          </a:lstStyle>
          <a:p>
            <a:r>
              <a:rPr kumimoji="0" lang="pt-BR"/>
              <a:t>Clique para editar o título mestre</a:t>
            </a:r>
            <a:endParaRPr kumimoji="0" lang="en-US"/>
          </a:p>
        </p:txBody>
      </p:sp>
      <p:sp>
        <p:nvSpPr>
          <p:cNvPr id="3" name="Espaço Reservado para Texto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bwMode="auto">
          <a:xfrm rot="5400000">
            <a:off x="10732008" y="1106932"/>
            <a:ext cx="2286000" cy="508000"/>
          </a:xfrm>
        </p:spPr>
        <p:txBody>
          <a:bodyPr/>
          <a:lstStyle/>
          <a:p>
            <a:fld id="{B61BEF0D-F0BB-DE4B-95CE-6DB70DBA9567}" type="datetimeFigureOut">
              <a:rPr lang="en-US" smtClean="0"/>
              <a:pPr/>
              <a:t>4/24/2019</a:t>
            </a:fld>
            <a:endParaRPr lang="en-US" dirty="0"/>
          </a:p>
        </p:txBody>
      </p:sp>
      <p:sp>
        <p:nvSpPr>
          <p:cNvPr id="5" name="Espaço Reservado para Rodapé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tângulo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787488" y="4928702"/>
            <a:ext cx="812800" cy="517524"/>
          </a:xfrm>
        </p:spPr>
        <p:txBody>
          <a:bodyPr/>
          <a:lstStyle/>
          <a:p>
            <a:fld id="{D57F1E4F-1CFF-5643-939E-217C01CDF565}" type="slidenum">
              <a:rPr lang="en-US" smtClean="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5" name="Espaço Reservado para Data 4"/>
          <p:cNvSpPr>
            <a:spLocks noGrp="1"/>
          </p:cNvSpPr>
          <p:nvPr>
            <p:ph type="dt" sz="half" idx="10"/>
          </p:nvPr>
        </p:nvSpPr>
        <p:spPr/>
        <p:txBody>
          <a:bodyPr/>
          <a:lstStyle/>
          <a:p>
            <a:fld id="{EB712588-04B1-427B-82EE-E8DB90309F08}" type="datetimeFigureOut">
              <a:rPr lang="en-US" smtClean="0"/>
              <a:t>4/24/2019</a:t>
            </a:fld>
            <a:endParaRPr lang="en-US" dirty="0"/>
          </a:p>
        </p:txBody>
      </p:sp>
      <p:sp>
        <p:nvSpPr>
          <p:cNvPr id="6" name="Espaço Reservado para Rodapé 5"/>
          <p:cNvSpPr>
            <a:spLocks noGrp="1"/>
          </p:cNvSpPr>
          <p:nvPr>
            <p:ph type="ftr" sz="quarter" idx="11"/>
          </p:nvPr>
        </p:nvSpPr>
        <p:spPr/>
        <p:txBody>
          <a:bodyPr/>
          <a:lstStyle/>
          <a:p>
            <a:endParaRPr lang="en-US" dirty="0"/>
          </a:p>
        </p:txBody>
      </p:sp>
      <p:sp>
        <p:nvSpPr>
          <p:cNvPr id="7" name="Espaço Reservado para Número de Slide 6"/>
          <p:cNvSpPr>
            <a:spLocks noGrp="1"/>
          </p:cNvSpPr>
          <p:nvPr>
            <p:ph type="sldNum" sz="quarter" idx="12"/>
          </p:nvPr>
        </p:nvSpPr>
        <p:spPr/>
        <p:txBody>
          <a:bodyPr/>
          <a:lstStyle/>
          <a:p>
            <a:fld id="{6FF9F0C5-380F-41C2-899A-BAC0F0927E16}" type="slidenum">
              <a:rPr lang="en-US" smtClean="0"/>
              <a:t>‹nº›</a:t>
            </a:fld>
            <a:endParaRPr lang="en-US" dirty="0"/>
          </a:p>
        </p:txBody>
      </p:sp>
      <p:sp>
        <p:nvSpPr>
          <p:cNvPr id="9" name="Espaço Reservado para Conteúdo 8"/>
          <p:cNvSpPr>
            <a:spLocks noGrp="1"/>
          </p:cNvSpPr>
          <p:nvPr>
            <p:ph sz="quarter" idx="1"/>
          </p:nvPr>
        </p:nvSpPr>
        <p:spPr>
          <a:xfrm>
            <a:off x="609600" y="1600200"/>
            <a:ext cx="48768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5693664" y="1600200"/>
            <a:ext cx="48768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10058400" cy="1143000"/>
          </a:xfrm>
        </p:spPr>
        <p:txBody>
          <a:bodyPr anchor="b"/>
          <a:lstStyle>
            <a:lvl1pPr>
              <a:defRPr/>
            </a:lvl1pPr>
          </a:lstStyle>
          <a:p>
            <a:r>
              <a:rPr kumimoji="0" lang="pt-BR"/>
              <a:t>Clique para editar o título mestre</a:t>
            </a:r>
            <a:endParaRPr kumimoji="0" lang="en-US"/>
          </a:p>
        </p:txBody>
      </p:sp>
      <p:sp>
        <p:nvSpPr>
          <p:cNvPr id="7" name="Espaço Reservado para Data 6"/>
          <p:cNvSpPr>
            <a:spLocks noGrp="1"/>
          </p:cNvSpPr>
          <p:nvPr>
            <p:ph type="dt" sz="half" idx="10"/>
          </p:nvPr>
        </p:nvSpPr>
        <p:spPr/>
        <p:txBody>
          <a:bodyPr/>
          <a:lstStyle/>
          <a:p>
            <a:fld id="{B61BEF0D-F0BB-DE4B-95CE-6DB70DBA9567}" type="datetimeFigureOut">
              <a:rPr lang="en-US" smtClean="0"/>
              <a:pPr/>
              <a:t>4/24/2019</a:t>
            </a:fld>
            <a:endParaRPr lang="en-US" dirty="0"/>
          </a:p>
        </p:txBody>
      </p:sp>
      <p:sp>
        <p:nvSpPr>
          <p:cNvPr id="8" name="Espaço Reservado para Rodapé 7"/>
          <p:cNvSpPr>
            <a:spLocks noGrp="1"/>
          </p:cNvSpPr>
          <p:nvPr>
            <p:ph type="ftr" sz="quarter" idx="11"/>
          </p:nvPr>
        </p:nvSpPr>
        <p:spPr/>
        <p:txBody>
          <a:bodyPr/>
          <a:lstStyle/>
          <a:p>
            <a:endParaRPr lang="en-US" dirty="0"/>
          </a:p>
        </p:txBody>
      </p:sp>
      <p:sp>
        <p:nvSpPr>
          <p:cNvPr id="9" name="Espaço Reservado para Número de Slide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Espaço Reservado para Conteúdo 10"/>
          <p:cNvSpPr>
            <a:spLocks noGrp="1"/>
          </p:cNvSpPr>
          <p:nvPr>
            <p:ph sz="quarter" idx="2"/>
          </p:nvPr>
        </p:nvSpPr>
        <p:spPr>
          <a:xfrm>
            <a:off x="609600" y="2362200"/>
            <a:ext cx="4876800" cy="38862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5829300" y="2362200"/>
            <a:ext cx="4876800" cy="38862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 texto mestre</a:t>
            </a:r>
          </a:p>
        </p:txBody>
      </p:sp>
      <p:sp>
        <p:nvSpPr>
          <p:cNvPr id="14" name="Espaço Reservado para Texto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6" name="Espaço Reservado para Data 5"/>
          <p:cNvSpPr>
            <a:spLocks noGrp="1"/>
          </p:cNvSpPr>
          <p:nvPr>
            <p:ph type="dt" sz="half" idx="10"/>
          </p:nvPr>
        </p:nvSpPr>
        <p:spPr/>
        <p:txBody>
          <a:bodyPr rtlCol="0"/>
          <a:lstStyle/>
          <a:p>
            <a:fld id="{B61BEF0D-F0BB-DE4B-95CE-6DB70DBA9567}" type="datetimeFigureOut">
              <a:rPr lang="en-US" smtClean="0"/>
              <a:pPr/>
              <a:t>4/24/2019</a:t>
            </a:fld>
            <a:endParaRPr lang="en-US" dirty="0"/>
          </a:p>
        </p:txBody>
      </p:sp>
      <p:sp>
        <p:nvSpPr>
          <p:cNvPr id="7" name="Espaço Reservado para Número de Slide 6"/>
          <p:cNvSpPr>
            <a:spLocks noGrp="1"/>
          </p:cNvSpPr>
          <p:nvPr>
            <p:ph type="sldNum" sz="quarter" idx="11"/>
          </p:nvPr>
        </p:nvSpPr>
        <p:spPr/>
        <p:txBody>
          <a:bodyPr rtlCol="0"/>
          <a:lstStyle/>
          <a:p>
            <a:fld id="{D57F1E4F-1CFF-5643-939E-217C01CDF565}" type="slidenum">
              <a:rPr lang="en-US" smtClean="0"/>
              <a:pPr/>
              <a:t>‹nº›</a:t>
            </a:fld>
            <a:endParaRPr lang="en-US" dirty="0"/>
          </a:p>
        </p:txBody>
      </p:sp>
      <p:sp>
        <p:nvSpPr>
          <p:cNvPr id="8" name="Espaço Reservado para Rodapé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61BEF0D-F0BB-DE4B-95CE-6DB70DBA9567}" type="datetimeFigureOut">
              <a:rPr lang="en-US" smtClean="0"/>
              <a:pPr/>
              <a:t>4/24/2019</a:t>
            </a:fld>
            <a:endParaRPr lang="en-US" dirty="0"/>
          </a:p>
        </p:txBody>
      </p:sp>
      <p:sp>
        <p:nvSpPr>
          <p:cNvPr id="3" name="Espaço Reservado para Rodapé 2"/>
          <p:cNvSpPr>
            <a:spLocks noGrp="1"/>
          </p:cNvSpPr>
          <p:nvPr>
            <p:ph type="ftr" sz="quarter" idx="11"/>
          </p:nvPr>
        </p:nvSpPr>
        <p:spPr/>
        <p:txBody>
          <a:bodyPr/>
          <a:lstStyle/>
          <a:p>
            <a:endParaRPr lang="en-US"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pt-BR"/>
              <a:t>Clique para editar o título mestre</a:t>
            </a:r>
            <a:endParaRPr kumimoji="0" lang="en-US"/>
          </a:p>
        </p:txBody>
      </p:sp>
      <p:sp>
        <p:nvSpPr>
          <p:cNvPr id="3" name="Espaço Reservado para Texto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 texto mestre</a:t>
            </a:r>
          </a:p>
        </p:txBody>
      </p:sp>
      <p:sp>
        <p:nvSpPr>
          <p:cNvPr id="8" name="Conector reto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406400" y="274320"/>
            <a:ext cx="7518400" cy="6327648"/>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42A54C80-263E-416B-A8E0-580EDEADCBDC}" type="datetimeFigureOut">
              <a:rPr lang="en-US" smtClean="0"/>
              <a:t>4/24/2019</a:t>
            </a:fld>
            <a:endParaRPr lang="en-US" dirty="0"/>
          </a:p>
        </p:txBody>
      </p:sp>
      <p:sp>
        <p:nvSpPr>
          <p:cNvPr id="22" name="Espaço Reservado para Número de Slide 21"/>
          <p:cNvSpPr>
            <a:spLocks noGrp="1"/>
          </p:cNvSpPr>
          <p:nvPr>
            <p:ph type="sldNum" sz="quarter" idx="15"/>
          </p:nvPr>
        </p:nvSpPr>
        <p:spPr/>
        <p:txBody>
          <a:bodyPr rtlCol="0"/>
          <a:lstStyle/>
          <a:p>
            <a:fld id="{519954A3-9DFD-4C44-94BA-B95130A3BA1C}" type="slidenum">
              <a:rPr lang="en-US" smtClean="0"/>
              <a:t>‹nº›</a:t>
            </a:fld>
            <a:endParaRPr lang="en-US" dirty="0"/>
          </a:p>
        </p:txBody>
      </p:sp>
      <p:sp>
        <p:nvSpPr>
          <p:cNvPr id="23" name="Espaço Reservado para Rodapé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5518404" y="3124200"/>
            <a:ext cx="6309360" cy="609600"/>
          </a:xfrm>
        </p:spPr>
        <p:txBody>
          <a:bodyPr anchor="b"/>
          <a:lstStyle>
            <a:lvl1pPr algn="l">
              <a:buNone/>
              <a:defRPr sz="2000" b="1"/>
            </a:lvl1pPr>
          </a:lstStyle>
          <a:p>
            <a:r>
              <a:rPr kumimoji="0" lang="pt-BR"/>
              <a:t>Clique para editar o título mestre</a:t>
            </a:r>
            <a:endParaRPr kumimoji="0" lang="en-US"/>
          </a:p>
        </p:txBody>
      </p:sp>
      <p:sp>
        <p:nvSpPr>
          <p:cNvPr id="3" name="Espaço Reservado para Imagem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Clique para editar o texto mestre</a:t>
            </a:r>
          </a:p>
        </p:txBody>
      </p:sp>
      <p:sp>
        <p:nvSpPr>
          <p:cNvPr id="10" name="Conector reto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B61BEF0D-F0BB-DE4B-95CE-6DB70DBA9567}" type="datetimeFigureOut">
              <a:rPr lang="en-US" smtClean="0"/>
              <a:pPr/>
              <a:t>4/24/2019</a:t>
            </a:fld>
            <a:endParaRPr lang="en-US" dirty="0"/>
          </a:p>
        </p:txBody>
      </p:sp>
      <p:sp>
        <p:nvSpPr>
          <p:cNvPr id="18" name="Espaço Reservado para Número de Slide 17"/>
          <p:cNvSpPr>
            <a:spLocks noGrp="1"/>
          </p:cNvSpPr>
          <p:nvPr>
            <p:ph type="sldNum" sz="quarter" idx="11"/>
          </p:nvPr>
        </p:nvSpPr>
        <p:spPr/>
        <p:txBody>
          <a:bodyPr rtlCol="0"/>
          <a:lstStyle/>
          <a:p>
            <a:fld id="{D57F1E4F-1CFF-5643-939E-217C01CDF565}" type="slidenum">
              <a:rPr lang="en-US" smtClean="0"/>
              <a:pPr/>
              <a:t>‹nº›</a:t>
            </a:fld>
            <a:endParaRPr lang="en-US" dirty="0"/>
          </a:p>
        </p:txBody>
      </p:sp>
      <p:sp>
        <p:nvSpPr>
          <p:cNvPr id="21" name="Espaço Reservado para Rodapé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609600" y="274638"/>
            <a:ext cx="9956800" cy="1143000"/>
          </a:xfrm>
          <a:prstGeom prst="rect">
            <a:avLst/>
          </a:prstGeom>
        </p:spPr>
        <p:txBody>
          <a:bodyPr vert="horz" anchor="b">
            <a:normAutofit/>
          </a:bodyPr>
          <a:lstStyle/>
          <a:p>
            <a:r>
              <a:rPr kumimoji="0" lang="pt-BR"/>
              <a:t>Clique para editar o título mestre</a:t>
            </a:r>
            <a:endParaRPr kumimoji="0" lang="en-US"/>
          </a:p>
        </p:txBody>
      </p:sp>
      <p:sp>
        <p:nvSpPr>
          <p:cNvPr id="13" name="Espaço Reservado para Texto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B61BEF0D-F0BB-DE4B-95CE-6DB70DBA9567}" type="datetimeFigureOut">
              <a:rPr lang="en-US" smtClean="0"/>
              <a:pPr/>
              <a:t>4/24/2019</a:t>
            </a:fld>
            <a:endParaRPr lang="en-US" dirty="0"/>
          </a:p>
        </p:txBody>
      </p:sp>
      <p:sp>
        <p:nvSpPr>
          <p:cNvPr id="3" name="Espaço Reservado para Rodapé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Conector reto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D57F1E4F-1CFF-5643-939E-217C01CDF565}"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5751" y="728664"/>
            <a:ext cx="11558588" cy="3460164"/>
          </a:xfrm>
          <a:effectLst>
            <a:outerShdw blurRad="50800" dist="38100" dir="2700000" algn="tl" rotWithShape="0">
              <a:prstClr val="black">
                <a:alpha val="40000"/>
              </a:prstClr>
            </a:outerShdw>
          </a:effectLst>
        </p:spPr>
        <p:txBody>
          <a:bodyPr>
            <a:normAutofit/>
          </a:bodyPr>
          <a:lstStyle/>
          <a:p>
            <a:pPr algn="ctr"/>
            <a:r>
              <a:rPr lang="pt-BR" sz="3600" dirty="0">
                <a:solidFill>
                  <a:schemeClr val="accent2"/>
                </a:solidFill>
              </a:rPr>
              <a:t>2°  TRABALHO SOBRE RESOLUÇÃO DE EQUAÇÕES NÃO-LINEARES</a:t>
            </a:r>
            <a:br>
              <a:rPr lang="pt-BR" sz="3600" b="1" dirty="0"/>
            </a:br>
            <a:endParaRPr lang="pt-BR" sz="4000"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2853846" y="5638152"/>
            <a:ext cx="7353145" cy="819798"/>
          </a:xfrm>
          <a:effectLst>
            <a:glow rad="101600">
              <a:schemeClr val="accent2">
                <a:satMod val="175000"/>
                <a:alpha val="40000"/>
              </a:schemeClr>
            </a:glow>
            <a:outerShdw blurRad="152400" dist="317500" dir="5400000" sx="90000" sy="-19000" rotWithShape="0">
              <a:prstClr val="black">
                <a:alpha val="15000"/>
              </a:prstClr>
            </a:outerShdw>
          </a:effectLst>
          <a:scene3d>
            <a:camera prst="perspectiveBelow"/>
            <a:lightRig rig="threePt" dir="t"/>
          </a:scene3d>
          <a:sp3d>
            <a:bevelT prst="relaxedInset"/>
          </a:sp3d>
        </p:spPr>
        <p:txBody>
          <a:bodyPr>
            <a:normAutofit/>
          </a:bodyPr>
          <a:lstStyle/>
          <a:p>
            <a:pPr algn="ctr"/>
            <a:r>
              <a:rPr lang="pt-BR" sz="3200" dirty="0">
                <a:solidFill>
                  <a:schemeClr val="tx1"/>
                </a:solidFill>
                <a:effectLst>
                  <a:outerShdw blurRad="38100" dist="38100" dir="2700000" algn="tl">
                    <a:srgbClr val="000000">
                      <a:alpha val="43137"/>
                    </a:srgbClr>
                  </a:outerShdw>
                </a:effectLst>
                <a:latin typeface="Cambria" panose="02040503050406030204" pitchFamily="18" charset="0"/>
              </a:rPr>
              <a:t>Prof. Dr. </a:t>
            </a:r>
            <a:r>
              <a:rPr lang="pt-BR" sz="3200" b="1" dirty="0" err="1">
                <a:solidFill>
                  <a:schemeClr val="tx1"/>
                </a:solidFill>
                <a:effectLst>
                  <a:outerShdw blurRad="38100" dist="38100" dir="2700000" algn="tl">
                    <a:srgbClr val="000000">
                      <a:alpha val="43137"/>
                    </a:srgbClr>
                  </a:outerShdw>
                </a:effectLst>
                <a:latin typeface="Cambria" panose="02040503050406030204" pitchFamily="18" charset="0"/>
              </a:rPr>
              <a:t>Rosilei</a:t>
            </a:r>
            <a:r>
              <a:rPr lang="pt-BR" sz="3200" b="1" dirty="0">
                <a:solidFill>
                  <a:schemeClr val="tx1"/>
                </a:solidFill>
                <a:effectLst>
                  <a:outerShdw blurRad="38100" dist="38100" dir="2700000" algn="tl">
                    <a:srgbClr val="000000">
                      <a:alpha val="43137"/>
                    </a:srgbClr>
                  </a:outerShdw>
                </a:effectLst>
                <a:latin typeface="Cambria" panose="02040503050406030204" pitchFamily="18" charset="0"/>
              </a:rPr>
              <a:t> Souza Novak (</a:t>
            </a:r>
            <a:r>
              <a:rPr lang="pt-BR" sz="3200" b="1" dirty="0" err="1">
                <a:solidFill>
                  <a:schemeClr val="tx1"/>
                </a:solidFill>
                <a:effectLst>
                  <a:outerShdw blurRad="38100" dist="38100" dir="2700000" algn="tl">
                    <a:srgbClr val="000000">
                      <a:alpha val="43137"/>
                    </a:srgbClr>
                  </a:outerShdw>
                </a:effectLst>
                <a:latin typeface="Cambria" panose="02040503050406030204" pitchFamily="18" charset="0"/>
              </a:rPr>
              <a:t>UniRV</a:t>
            </a:r>
            <a:r>
              <a:rPr lang="pt-BR" sz="3200" b="1" dirty="0">
                <a:solidFill>
                  <a:schemeClr val="tx1"/>
                </a:solidFill>
                <a:effectLst>
                  <a:outerShdw blurRad="38100" dist="38100" dir="2700000" algn="tl">
                    <a:srgbClr val="000000">
                      <a:alpha val="43137"/>
                    </a:srgbClr>
                  </a:outerShdw>
                </a:effectLst>
                <a:latin typeface="Cambria" panose="02040503050406030204" pitchFamily="18" charset="0"/>
              </a:rPr>
              <a:t>)</a:t>
            </a:r>
          </a:p>
          <a:p>
            <a:pPr algn="ctr"/>
            <a:endParaRPr lang="pt-BR" dirty="0"/>
          </a:p>
        </p:txBody>
      </p:sp>
      <p:pic>
        <p:nvPicPr>
          <p:cNvPr id="2050" name="Picture 2" descr="planeta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256965" y="5907090"/>
            <a:ext cx="758825" cy="75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97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7175" y="1986455"/>
            <a:ext cx="8944887" cy="1245476"/>
          </a:xfrm>
        </p:spPr>
        <p:txBody>
          <a:bodyPr>
            <a:noAutofit/>
          </a:bodyPr>
          <a:lstStyle/>
          <a:p>
            <a:r>
              <a:rPr lang="pt-BR" sz="8000" dirty="0">
                <a:solidFill>
                  <a:srgbClr val="FA4006"/>
                </a:solidFill>
                <a:effectLst>
                  <a:outerShdw blurRad="38100" dist="38100" dir="2700000" algn="tl">
                    <a:srgbClr val="FFFFFF"/>
                  </a:outerShdw>
                </a:effectLst>
                <a:latin typeface="Comic Sans MS" panose="030F0702030302020204" pitchFamily="66" charset="0"/>
              </a:rPr>
              <a:t>OBRIGADA...</a:t>
            </a:r>
            <a:br>
              <a:rPr lang="pt-BR" sz="4000" dirty="0">
                <a:solidFill>
                  <a:srgbClr val="FA4006"/>
                </a:solidFill>
                <a:effectLst>
                  <a:outerShdw blurRad="38100" dist="38100" dir="2700000" algn="tl">
                    <a:srgbClr val="FFFFFF"/>
                  </a:outerShdw>
                </a:effectLst>
                <a:latin typeface="Comic Sans MS" panose="030F0702030302020204" pitchFamily="66" charset="0"/>
              </a:rPr>
            </a:br>
            <a:endParaRPr lang="pt-BR" sz="3300" dirty="0">
              <a:solidFill>
                <a:srgbClr val="FF0000"/>
              </a:solidFill>
              <a:latin typeface="Comic Sans MS" panose="030F0702030302020204" pitchFamily="66" charset="0"/>
            </a:endParaRPr>
          </a:p>
        </p:txBody>
      </p:sp>
      <p:pic>
        <p:nvPicPr>
          <p:cNvPr id="5" name="Picture 4" descr="Variados Animados / Sorted Animation"/>
          <p:cNvPicPr>
            <a:picLocks noChangeAspect="1" noChangeArrowheads="1" noCrop="1"/>
          </p:cNvPicPr>
          <p:nvPr/>
        </p:nvPicPr>
        <p:blipFill>
          <a:blip r:embed="rId3"/>
          <a:srcRect/>
          <a:stretch>
            <a:fillRect/>
          </a:stretch>
        </p:blipFill>
        <p:spPr bwMode="auto">
          <a:xfrm rot="19786698">
            <a:off x="8490437" y="1806950"/>
            <a:ext cx="2310915" cy="904878"/>
          </a:xfrm>
          <a:prstGeom prst="rect">
            <a:avLst/>
          </a:prstGeom>
          <a:noFill/>
        </p:spPr>
      </p:pic>
      <p:pic>
        <p:nvPicPr>
          <p:cNvPr id="14338" name="Picture 2" descr="http://www.bestgraph.com/gifs/info/ecriteaux/ecriteaux-0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652965" y="5456313"/>
            <a:ext cx="652344" cy="850885"/>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33301" y="5589365"/>
            <a:ext cx="10872008" cy="584775"/>
          </a:xfrm>
          <a:prstGeom prst="rect">
            <a:avLst/>
          </a:prstGeom>
        </p:spPr>
        <p:txBody>
          <a:bodyPr wrap="square">
            <a:spAutoFit/>
          </a:bodyPr>
          <a:lstStyle/>
          <a:p>
            <a:r>
              <a:rPr lang="pt-BR" sz="3200" dirty="0">
                <a:solidFill>
                  <a:schemeClr val="bg1"/>
                </a:solidFill>
              </a:rPr>
              <a:t>“</a:t>
            </a:r>
            <a:r>
              <a:rPr lang="pt-BR" sz="3200" dirty="0">
                <a:solidFill>
                  <a:schemeClr val="bg1"/>
                </a:solidFill>
                <a:latin typeface="Vijaya" panose="020B0604020202020204" pitchFamily="34" charset="0"/>
                <a:cs typeface="Vijaya" panose="020B0604020202020204" pitchFamily="34" charset="0"/>
              </a:rPr>
              <a:t>Mas aqueles que buscam ao Senhor de nada têm falta .” (Sal 34:10)</a:t>
            </a:r>
          </a:p>
        </p:txBody>
      </p:sp>
    </p:spTree>
    <p:extLst>
      <p:ext uri="{BB962C8B-B14F-4D97-AF65-F5344CB8AC3E}">
        <p14:creationId xmlns:p14="http://schemas.microsoft.com/office/powerpoint/2010/main" val="135713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9A7E-8B70-41DA-9EFE-E651F2E109B9}"/>
              </a:ext>
            </a:extLst>
          </p:cNvPr>
          <p:cNvSpPr>
            <a:spLocks noGrp="1"/>
          </p:cNvSpPr>
          <p:nvPr>
            <p:ph type="title"/>
          </p:nvPr>
        </p:nvSpPr>
        <p:spPr>
          <a:xfrm>
            <a:off x="278295" y="162038"/>
            <a:ext cx="11384026" cy="1255945"/>
          </a:xfrm>
        </p:spPr>
        <p:txBody>
          <a:bodyPr>
            <a:noAutofit/>
          </a:bodyPr>
          <a:lstStyle/>
          <a:p>
            <a:pPr algn="ctr">
              <a:lnSpc>
                <a:spcPct val="150000"/>
              </a:lnSpc>
            </a:pPr>
            <a:r>
              <a:rPr lang="pt-BR" sz="3200" dirty="0">
                <a:solidFill>
                  <a:schemeClr val="accent2"/>
                </a:solidFill>
                <a:latin typeface="Times New Roman" panose="02020603050405020304" pitchFamily="18" charset="0"/>
                <a:cs typeface="Times New Roman" panose="02020603050405020304" pitchFamily="18" charset="0"/>
              </a:rPr>
              <a:t>MÉTODOS ITERATIVOS PARA REFINAMENTO </a:t>
            </a:r>
            <a:br>
              <a:rPr lang="pt-BR" sz="3200" dirty="0">
                <a:solidFill>
                  <a:schemeClr val="accent2"/>
                </a:solidFill>
                <a:latin typeface="Times New Roman" panose="02020603050405020304" pitchFamily="18" charset="0"/>
                <a:cs typeface="Times New Roman" panose="02020603050405020304" pitchFamily="18" charset="0"/>
              </a:rPr>
            </a:br>
            <a:r>
              <a:rPr lang="pt-BR" sz="3200" dirty="0">
                <a:solidFill>
                  <a:schemeClr val="accent2"/>
                </a:solidFill>
                <a:latin typeface="Times New Roman" panose="02020603050405020304" pitchFamily="18" charset="0"/>
                <a:cs typeface="Times New Roman" panose="02020603050405020304" pitchFamily="18" charset="0"/>
              </a:rPr>
              <a:t>DE RAÍZES DE FUNÇÕES </a:t>
            </a:r>
            <a:endParaRPr lang="pt-BR" sz="3200" dirty="0">
              <a:solidFill>
                <a:schemeClr val="accent2"/>
              </a:solidFill>
            </a:endParaRPr>
          </a:p>
        </p:txBody>
      </p:sp>
      <p:sp>
        <p:nvSpPr>
          <p:cNvPr id="9" name="Espaço Reservado para Conteúdo 2">
            <a:extLst>
              <a:ext uri="{FF2B5EF4-FFF2-40B4-BE49-F238E27FC236}">
                <a16:creationId xmlns:a16="http://schemas.microsoft.com/office/drawing/2014/main" id="{CB7224A5-3356-42CC-BAF4-A9BE8561C6F6}"/>
              </a:ext>
            </a:extLst>
          </p:cNvPr>
          <p:cNvSpPr>
            <a:spLocks noGrp="1"/>
          </p:cNvSpPr>
          <p:nvPr>
            <p:ph sz="quarter" idx="1"/>
          </p:nvPr>
        </p:nvSpPr>
        <p:spPr>
          <a:xfrm>
            <a:off x="695535" y="1953492"/>
            <a:ext cx="9998969" cy="4328039"/>
          </a:xfrm>
        </p:spPr>
        <p:txBody>
          <a:bodyPr>
            <a:noAutofit/>
          </a:bodyPr>
          <a:lstStyle/>
          <a:p>
            <a:pPr marL="0" indent="0">
              <a:buNone/>
            </a:pPr>
            <a:endParaRPr lang="pt-BR" dirty="0"/>
          </a:p>
          <a:p>
            <a:pPr marL="0" indent="0">
              <a:lnSpc>
                <a:spcPct val="150000"/>
              </a:lnSpc>
              <a:buNone/>
            </a:pPr>
            <a:r>
              <a:rPr lang="pt-BR" dirty="0">
                <a:latin typeface="Times New Roman" panose="02020603050405020304" pitchFamily="18" charset="0"/>
                <a:cs typeface="Times New Roman" panose="02020603050405020304" pitchFamily="18" charset="0"/>
              </a:rPr>
              <a:t>1 - </a:t>
            </a:r>
            <a:r>
              <a:rPr lang="pt-BR" dirty="0"/>
              <a:t>Método da iteração linear;</a:t>
            </a:r>
            <a:endParaRPr lang="pt-BR" dirty="0">
              <a:latin typeface="Times New Roman" panose="02020603050405020304" pitchFamily="18" charset="0"/>
              <a:cs typeface="Times New Roman" panose="02020603050405020304" pitchFamily="18" charset="0"/>
            </a:endParaRPr>
          </a:p>
          <a:p>
            <a:pPr marL="0" indent="0">
              <a:lnSpc>
                <a:spcPct val="150000"/>
              </a:lnSpc>
              <a:buNone/>
            </a:pPr>
            <a:r>
              <a:rPr lang="pt-BR" dirty="0">
                <a:latin typeface="Times New Roman" panose="02020603050405020304" pitchFamily="18" charset="0"/>
                <a:cs typeface="Times New Roman" panose="02020603050405020304" pitchFamily="18" charset="0"/>
              </a:rPr>
              <a:t>2 -</a:t>
            </a:r>
            <a:r>
              <a:rPr lang="pt-BR" dirty="0"/>
              <a:t> Método</a:t>
            </a:r>
            <a:r>
              <a:rPr lang="es-ES_tradnl" dirty="0"/>
              <a:t> de Newton-Raphson;</a:t>
            </a:r>
          </a:p>
          <a:p>
            <a:pPr marL="0" indent="0">
              <a:lnSpc>
                <a:spcPct val="150000"/>
              </a:lnSpc>
              <a:buNone/>
            </a:pPr>
            <a:r>
              <a:rPr lang="es-ES_tradnl" dirty="0">
                <a:latin typeface="Times New Roman" panose="02020603050405020304" pitchFamily="18" charset="0"/>
                <a:cs typeface="Times New Roman" panose="02020603050405020304" pitchFamily="18" charset="0"/>
              </a:rPr>
              <a:t>3- </a:t>
            </a:r>
            <a:r>
              <a:rPr lang="pt-BR" dirty="0"/>
              <a:t>Métodos diretos: Método da eliminação de Gauss </a:t>
            </a:r>
          </a:p>
          <a:p>
            <a:pPr marL="0" indent="0">
              <a:lnSpc>
                <a:spcPct val="150000"/>
              </a:lnSpc>
              <a:buNone/>
            </a:pPr>
            <a:r>
              <a:rPr lang="pt-BR" dirty="0"/>
              <a:t>4 - Métodos diretos: Método de Gauss-Jordan</a:t>
            </a:r>
          </a:p>
          <a:p>
            <a:pPr marL="0" indent="0">
              <a:lnSpc>
                <a:spcPct val="150000"/>
              </a:lnSpc>
              <a:buNone/>
            </a:pPr>
            <a:r>
              <a:rPr lang="es-ES_tradnl" dirty="0">
                <a:latin typeface="Times New Roman" panose="02020603050405020304" pitchFamily="18" charset="0"/>
                <a:cs typeface="Times New Roman" panose="02020603050405020304" pitchFamily="18" charset="0"/>
              </a:rPr>
              <a:t>5- </a:t>
            </a:r>
            <a:r>
              <a:rPr lang="pt-BR" dirty="0"/>
              <a:t>Método de Gauss-Jacobi</a:t>
            </a:r>
          </a:p>
          <a:p>
            <a:pPr marL="0" indent="0">
              <a:lnSpc>
                <a:spcPct val="150000"/>
              </a:lnSpc>
              <a:buNone/>
            </a:pPr>
            <a:r>
              <a:rPr lang="pt-BR" dirty="0"/>
              <a:t>6- Método de Gauss-</a:t>
            </a:r>
            <a:r>
              <a:rPr lang="pt-BR" dirty="0" err="1"/>
              <a:t>Seidel</a:t>
            </a:r>
            <a:r>
              <a:rPr lang="pt-BR" dirty="0"/>
              <a:t>.</a:t>
            </a:r>
            <a:endParaRPr lang="pt-BR" sz="2000" dirty="0"/>
          </a:p>
          <a:p>
            <a:pPr marL="0" indent="0">
              <a:lnSpc>
                <a:spcPct val="150000"/>
              </a:lnSpc>
              <a:buNone/>
            </a:pPr>
            <a:endParaRPr lang="pt-BR" sz="2000" dirty="0"/>
          </a:p>
          <a:p>
            <a:pPr marL="0" indent="0">
              <a:lnSpc>
                <a:spcPct val="150000"/>
              </a:lnSpc>
              <a:buNone/>
            </a:pPr>
            <a:endParaRPr lang="pt-BR" sz="2000" dirty="0">
              <a:latin typeface="Times New Roman" panose="02020603050405020304" pitchFamily="18" charset="0"/>
              <a:cs typeface="Times New Roman" panose="02020603050405020304" pitchFamily="18" charset="0"/>
            </a:endParaRPr>
          </a:p>
          <a:p>
            <a:pPr marL="0" indent="0">
              <a:lnSpc>
                <a:spcPct val="150000"/>
              </a:lnSpc>
              <a:buNone/>
            </a:pPr>
            <a:endParaRPr lang="pt-BR" sz="2000" dirty="0">
              <a:latin typeface="Times New Roman" panose="02020603050405020304" pitchFamily="18" charset="0"/>
              <a:cs typeface="Times New Roman" panose="02020603050405020304" pitchFamily="18" charset="0"/>
            </a:endParaRPr>
          </a:p>
          <a:p>
            <a:pPr marL="0" indent="0">
              <a:buNone/>
            </a:pPr>
            <a:endParaRPr lang="pt-BR" dirty="0"/>
          </a:p>
        </p:txBody>
      </p:sp>
    </p:spTree>
    <p:extLst>
      <p:ext uri="{BB962C8B-B14F-4D97-AF65-F5344CB8AC3E}">
        <p14:creationId xmlns:p14="http://schemas.microsoft.com/office/powerpoint/2010/main" val="101381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9A7E-8B70-41DA-9EFE-E651F2E109B9}"/>
              </a:ext>
            </a:extLst>
          </p:cNvPr>
          <p:cNvSpPr>
            <a:spLocks noGrp="1"/>
          </p:cNvSpPr>
          <p:nvPr>
            <p:ph type="title"/>
          </p:nvPr>
        </p:nvSpPr>
        <p:spPr>
          <a:xfrm>
            <a:off x="589517" y="437322"/>
            <a:ext cx="9892953" cy="609600"/>
          </a:xfrm>
        </p:spPr>
        <p:txBody>
          <a:bodyPr>
            <a:noAutofit/>
          </a:bodyPr>
          <a:lstStyle/>
          <a:p>
            <a:r>
              <a:rPr lang="pt-BR" sz="2800" b="1" dirty="0">
                <a:solidFill>
                  <a:schemeClr val="accent2"/>
                </a:solidFill>
              </a:rPr>
              <a:t>REGULAMENTO DO TRABALHO</a:t>
            </a:r>
            <a:endParaRPr lang="pt-BR" sz="2800" dirty="0">
              <a:solidFill>
                <a:schemeClr val="accent2"/>
              </a:solidFill>
            </a:endParaRPr>
          </a:p>
        </p:txBody>
      </p:sp>
      <p:sp>
        <p:nvSpPr>
          <p:cNvPr id="9" name="Espaço Reservado para Conteúdo 2">
            <a:extLst>
              <a:ext uri="{FF2B5EF4-FFF2-40B4-BE49-F238E27FC236}">
                <a16:creationId xmlns:a16="http://schemas.microsoft.com/office/drawing/2014/main" id="{CB7224A5-3356-42CC-BAF4-A9BE8561C6F6}"/>
              </a:ext>
            </a:extLst>
          </p:cNvPr>
          <p:cNvSpPr>
            <a:spLocks noGrp="1"/>
          </p:cNvSpPr>
          <p:nvPr>
            <p:ph sz="quarter" idx="1"/>
          </p:nvPr>
        </p:nvSpPr>
        <p:spPr>
          <a:xfrm>
            <a:off x="589517" y="1329434"/>
            <a:ext cx="11012965" cy="5091244"/>
          </a:xfrm>
        </p:spPr>
        <p:txBody>
          <a:bodyPr>
            <a:noAutofit/>
          </a:bodyPr>
          <a:lstStyle/>
          <a:p>
            <a:pPr marL="0" indent="0">
              <a:lnSpc>
                <a:spcPct val="150000"/>
              </a:lnSpc>
              <a:buClrTx/>
              <a:buNone/>
            </a:pPr>
            <a:r>
              <a:rPr lang="pt-BR" sz="2000" dirty="0">
                <a:latin typeface="Times New Roman" panose="02020603050405020304" pitchFamily="18" charset="0"/>
                <a:cs typeface="Times New Roman" panose="02020603050405020304" pitchFamily="18" charset="0"/>
              </a:rPr>
              <a:t>1</a:t>
            </a:r>
            <a:r>
              <a:rPr lang="pt-BR" sz="1800" dirty="0">
                <a:latin typeface="Times New Roman" panose="02020603050405020304" pitchFamily="18" charset="0"/>
                <a:cs typeface="Times New Roman" panose="02020603050405020304" pitchFamily="18" charset="0"/>
              </a:rPr>
              <a:t>.  O trabalho se dará em forma de pesquisa, apresentação oral e entrega do mesmo. </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1.1 Quanto a apresentação oral: Cada aluno deverá realizar uma apresentação oral para o restante a turma</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sobre o tema proposto sorteado utilizando o Datashow.</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1.2  A exposição será referente as métodos sugeridos onde deverá conter: </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_ introdução,</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_ conceitos, </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_ exemplos,</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_ implementação dos métodos.</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1.3 Quanto entrega física do trabalho: Cada aluno entregar o trabalho digitado contendo todos o tópico sorteado:</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introdução, conceitos, exemplos, implementação dos métodos nas seguintes normas:</a:t>
            </a:r>
          </a:p>
          <a:p>
            <a:pPr marL="0" indent="0">
              <a:lnSpc>
                <a:spcPct val="150000"/>
              </a:lnSpc>
              <a:buNone/>
            </a:pP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95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9A7E-8B70-41DA-9EFE-E651F2E109B9}"/>
              </a:ext>
            </a:extLst>
          </p:cNvPr>
          <p:cNvSpPr>
            <a:spLocks noGrp="1"/>
          </p:cNvSpPr>
          <p:nvPr>
            <p:ph type="title"/>
          </p:nvPr>
        </p:nvSpPr>
        <p:spPr>
          <a:xfrm>
            <a:off x="589517" y="437322"/>
            <a:ext cx="9892953" cy="609600"/>
          </a:xfrm>
        </p:spPr>
        <p:txBody>
          <a:bodyPr>
            <a:noAutofit/>
          </a:bodyPr>
          <a:lstStyle/>
          <a:p>
            <a:r>
              <a:rPr lang="pt-BR" sz="2800" b="1" dirty="0">
                <a:solidFill>
                  <a:schemeClr val="accent2"/>
                </a:solidFill>
              </a:rPr>
              <a:t>REGULAMENTO DO TRABALHO</a:t>
            </a:r>
            <a:endParaRPr lang="pt-BR" sz="2800" dirty="0">
              <a:solidFill>
                <a:schemeClr val="accent2"/>
              </a:solidFill>
            </a:endParaRPr>
          </a:p>
        </p:txBody>
      </p:sp>
      <p:sp>
        <p:nvSpPr>
          <p:cNvPr id="9" name="Espaço Reservado para Conteúdo 2">
            <a:extLst>
              <a:ext uri="{FF2B5EF4-FFF2-40B4-BE49-F238E27FC236}">
                <a16:creationId xmlns:a16="http://schemas.microsoft.com/office/drawing/2014/main" id="{CB7224A5-3356-42CC-BAF4-A9BE8561C6F6}"/>
              </a:ext>
            </a:extLst>
          </p:cNvPr>
          <p:cNvSpPr>
            <a:spLocks noGrp="1"/>
          </p:cNvSpPr>
          <p:nvPr>
            <p:ph sz="quarter" idx="1"/>
          </p:nvPr>
        </p:nvSpPr>
        <p:spPr>
          <a:xfrm>
            <a:off x="456996" y="1351721"/>
            <a:ext cx="11012965" cy="5201478"/>
          </a:xfrm>
        </p:spPr>
        <p:txBody>
          <a:bodyPr>
            <a:noAutofit/>
          </a:bodyPr>
          <a:lstStyle/>
          <a:p>
            <a:pPr marL="0" indent="0" fontAlgn="base">
              <a:buNone/>
            </a:pPr>
            <a:r>
              <a:rPr lang="pt-BR" sz="1800" b="1" dirty="0">
                <a:latin typeface="Times New Roman" panose="02020603050405020304" pitchFamily="18" charset="0"/>
                <a:cs typeface="Times New Roman" panose="02020603050405020304" pitchFamily="18" charset="0"/>
              </a:rPr>
              <a:t>Normas no trabalho</a:t>
            </a:r>
          </a:p>
          <a:p>
            <a:pPr marL="0" indent="0" fontAlgn="base">
              <a:buNone/>
            </a:pPr>
            <a:r>
              <a:rPr lang="pt-BR" sz="1800" dirty="0">
                <a:latin typeface="Times New Roman" panose="02020603050405020304" pitchFamily="18" charset="0"/>
                <a:cs typeface="Times New Roman" panose="02020603050405020304" pitchFamily="18" charset="0"/>
              </a:rPr>
              <a:t>O trabalho deverá conter:</a:t>
            </a:r>
          </a:p>
          <a:p>
            <a:pPr marL="0" lvl="0" indent="0" fontAlgn="base">
              <a:buNone/>
            </a:pPr>
            <a:r>
              <a:rPr lang="pt-BR" sz="1800" dirty="0">
                <a:latin typeface="Times New Roman" panose="02020603050405020304" pitchFamily="18" charset="0"/>
                <a:cs typeface="Times New Roman" panose="02020603050405020304" pitchFamily="18" charset="0"/>
              </a:rPr>
              <a:t>_ Capa;</a:t>
            </a:r>
          </a:p>
          <a:p>
            <a:pPr marL="0" lvl="0" indent="0" fontAlgn="base">
              <a:buNone/>
            </a:pPr>
            <a:r>
              <a:rPr lang="pt-BR" sz="1800" dirty="0">
                <a:latin typeface="Times New Roman" panose="02020603050405020304" pitchFamily="18" charset="0"/>
                <a:cs typeface="Times New Roman" panose="02020603050405020304" pitchFamily="18" charset="0"/>
              </a:rPr>
              <a:t>_ Desenvolvimento do texto como requer a pesquisa;</a:t>
            </a:r>
          </a:p>
          <a:p>
            <a:pPr marL="0" lvl="0" indent="0" fontAlgn="base">
              <a:buNone/>
            </a:pPr>
            <a:r>
              <a:rPr lang="pt-BR" sz="1800" dirty="0">
                <a:latin typeface="Times New Roman" panose="02020603050405020304" pitchFamily="18" charset="0"/>
                <a:cs typeface="Times New Roman" panose="02020603050405020304" pitchFamily="18" charset="0"/>
              </a:rPr>
              <a:t>_ Referências.</a:t>
            </a:r>
          </a:p>
          <a:p>
            <a:pPr marL="0" indent="0" fontAlgn="base">
              <a:buNone/>
            </a:pPr>
            <a:r>
              <a:rPr lang="pt-BR" sz="1800" u="sng" dirty="0">
                <a:latin typeface="Times New Roman" panose="02020603050405020304" pitchFamily="18" charset="0"/>
                <a:cs typeface="Times New Roman" panose="02020603050405020304" pitchFamily="18" charset="0"/>
              </a:rPr>
              <a:t>Detalhamento</a:t>
            </a:r>
            <a:endParaRPr lang="pt-BR" sz="1800" dirty="0">
              <a:latin typeface="Times New Roman" panose="02020603050405020304" pitchFamily="18" charset="0"/>
              <a:cs typeface="Times New Roman" panose="02020603050405020304" pitchFamily="18" charset="0"/>
            </a:endParaRPr>
          </a:p>
          <a:p>
            <a:pPr marL="0" indent="0" fontAlgn="base">
              <a:buNone/>
            </a:pPr>
            <a:r>
              <a:rPr lang="pt-BR" sz="1800" dirty="0">
                <a:latin typeface="Times New Roman" panose="02020603050405020304" pitchFamily="18" charset="0"/>
                <a:cs typeface="Times New Roman" panose="02020603050405020304" pitchFamily="18" charset="0"/>
              </a:rPr>
              <a:t>Capa: leva o nome da instituição de ensino, curso, autor, título do trabalho, cidade e ano. </a:t>
            </a:r>
          </a:p>
          <a:p>
            <a:pPr marL="0" indent="0" fontAlgn="base">
              <a:buNone/>
            </a:pPr>
            <a:r>
              <a:rPr lang="pt-BR" sz="1800" dirty="0">
                <a:latin typeface="Times New Roman" panose="02020603050405020304" pitchFamily="18" charset="0"/>
                <a:cs typeface="Times New Roman" panose="02020603050405020304" pitchFamily="18" charset="0"/>
              </a:rPr>
              <a:t>Fonte do texto: </a:t>
            </a:r>
            <a:r>
              <a:rPr lang="pt-BR" sz="1800" dirty="0" err="1">
                <a:latin typeface="Times New Roman" panose="02020603050405020304" pitchFamily="18" charset="0"/>
                <a:cs typeface="Times New Roman" panose="02020603050405020304" pitchFamily="18" charset="0"/>
              </a:rPr>
              <a:t>arial</a:t>
            </a:r>
            <a:r>
              <a:rPr lang="pt-BR" sz="1800" dirty="0">
                <a:latin typeface="Times New Roman" panose="02020603050405020304" pitchFamily="18" charset="0"/>
                <a:cs typeface="Times New Roman" panose="02020603050405020304" pitchFamily="18" charset="0"/>
              </a:rPr>
              <a:t> ou Times New Roman, tamanho 12, espaçamento 1,5.</a:t>
            </a:r>
          </a:p>
          <a:p>
            <a:pPr marL="0" indent="0" fontAlgn="base">
              <a:buNone/>
            </a:pPr>
            <a:r>
              <a:rPr lang="pt-BR" sz="1800" dirty="0">
                <a:latin typeface="Times New Roman" panose="02020603050405020304" pitchFamily="18" charset="0"/>
                <a:cs typeface="Times New Roman" panose="02020603050405020304" pitchFamily="18" charset="0"/>
              </a:rPr>
              <a:t>Títulos: </a:t>
            </a:r>
            <a:r>
              <a:rPr lang="pt-BR" sz="1800" dirty="0" err="1">
                <a:latin typeface="Times New Roman" panose="02020603050405020304" pitchFamily="18" charset="0"/>
                <a:cs typeface="Times New Roman" panose="02020603050405020304" pitchFamily="18" charset="0"/>
              </a:rPr>
              <a:t>arial</a:t>
            </a:r>
            <a:r>
              <a:rPr lang="pt-BR" sz="1800" dirty="0">
                <a:latin typeface="Times New Roman" panose="02020603050405020304" pitchFamily="18" charset="0"/>
                <a:cs typeface="Times New Roman" panose="02020603050405020304" pitchFamily="18" charset="0"/>
              </a:rPr>
              <a:t> ou Times New Roman, tamanho 14.</a:t>
            </a:r>
          </a:p>
          <a:p>
            <a:pPr marL="0" indent="0" fontAlgn="base">
              <a:buNone/>
            </a:pPr>
            <a:r>
              <a:rPr lang="pt-BR" sz="1800" dirty="0">
                <a:latin typeface="Times New Roman" panose="02020603050405020304" pitchFamily="18" charset="0"/>
                <a:cs typeface="Times New Roman" panose="02020603050405020304" pitchFamily="18" charset="0"/>
              </a:rPr>
              <a:t>Outros: citações com mais de três linhas, notas de rodapé, paginação e legendas no tamanho 10 e espaçamento simples.</a:t>
            </a:r>
          </a:p>
          <a:p>
            <a:pPr marL="0" indent="0" fontAlgn="base">
              <a:buNone/>
            </a:pPr>
            <a:r>
              <a:rPr lang="pt-BR" sz="1800" u="sng" dirty="0">
                <a:latin typeface="Times New Roman" panose="02020603050405020304" pitchFamily="18" charset="0"/>
                <a:cs typeface="Times New Roman" panose="02020603050405020304" pitchFamily="18" charset="0"/>
              </a:rPr>
              <a:t>Citações</a:t>
            </a:r>
          </a:p>
          <a:p>
            <a:pPr marL="0" indent="0">
              <a:buNone/>
            </a:pPr>
            <a:r>
              <a:rPr lang="pt-BR" sz="1800" dirty="0">
                <a:latin typeface="Times New Roman" panose="02020603050405020304" pitchFamily="18" charset="0"/>
                <a:cs typeface="Times New Roman" panose="02020603050405020304" pitchFamily="18" charset="0"/>
              </a:rPr>
              <a:t>Diretas: trazem o sobrenome do autor em letras maiúsculas, ano de publicação e página da citação, entre parênteses e separados por vírgula. Citações com menos de três linhas são feitas no corpo de texto, entre aspas duplas. Citações com mais de três linhas devem ser destacadas do texto com um recuo de 4 cm, sem aspas.</a:t>
            </a:r>
          </a:p>
          <a:p>
            <a:pPr marL="0" indent="0" fontAlgn="base">
              <a:buNone/>
            </a:pPr>
            <a:endParaRPr lang="pt-B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32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9A7E-8B70-41DA-9EFE-E651F2E109B9}"/>
              </a:ext>
            </a:extLst>
          </p:cNvPr>
          <p:cNvSpPr>
            <a:spLocks noGrp="1"/>
          </p:cNvSpPr>
          <p:nvPr>
            <p:ph type="title"/>
          </p:nvPr>
        </p:nvSpPr>
        <p:spPr>
          <a:xfrm>
            <a:off x="589517" y="437322"/>
            <a:ext cx="9892953" cy="609600"/>
          </a:xfrm>
        </p:spPr>
        <p:txBody>
          <a:bodyPr>
            <a:noAutofit/>
          </a:bodyPr>
          <a:lstStyle/>
          <a:p>
            <a:r>
              <a:rPr lang="pt-BR" sz="2800" b="1" dirty="0">
                <a:solidFill>
                  <a:schemeClr val="accent2"/>
                </a:solidFill>
              </a:rPr>
              <a:t>REGULAMENTO DO TRABALHO</a:t>
            </a:r>
            <a:endParaRPr lang="pt-BR" sz="2800" dirty="0">
              <a:solidFill>
                <a:schemeClr val="accent2"/>
              </a:solidFill>
            </a:endParaRPr>
          </a:p>
        </p:txBody>
      </p:sp>
      <p:sp>
        <p:nvSpPr>
          <p:cNvPr id="9" name="Espaço Reservado para Conteúdo 2">
            <a:extLst>
              <a:ext uri="{FF2B5EF4-FFF2-40B4-BE49-F238E27FC236}">
                <a16:creationId xmlns:a16="http://schemas.microsoft.com/office/drawing/2014/main" id="{CB7224A5-3356-42CC-BAF4-A9BE8561C6F6}"/>
              </a:ext>
            </a:extLst>
          </p:cNvPr>
          <p:cNvSpPr>
            <a:spLocks noGrp="1"/>
          </p:cNvSpPr>
          <p:nvPr>
            <p:ph sz="quarter" idx="1"/>
          </p:nvPr>
        </p:nvSpPr>
        <p:spPr>
          <a:xfrm>
            <a:off x="589517" y="1627608"/>
            <a:ext cx="11012965" cy="4793070"/>
          </a:xfrm>
        </p:spPr>
        <p:txBody>
          <a:bodyPr>
            <a:noAutofit/>
          </a:bodyPr>
          <a:lstStyle/>
          <a:p>
            <a:pPr marL="0" indent="0" fontAlgn="base">
              <a:buNone/>
            </a:pPr>
            <a:r>
              <a:rPr lang="pt-BR" sz="1800" u="sng" dirty="0">
                <a:latin typeface="Times New Roman" panose="02020603050405020304" pitchFamily="18" charset="0"/>
                <a:cs typeface="Times New Roman" panose="02020603050405020304" pitchFamily="18" charset="0"/>
              </a:rPr>
              <a:t>Citações</a:t>
            </a:r>
          </a:p>
          <a:p>
            <a:pPr marL="0" indent="0" fontAlgn="base">
              <a:buNone/>
            </a:pPr>
            <a:r>
              <a:rPr lang="pt-BR" sz="1800" dirty="0">
                <a:latin typeface="Times New Roman" panose="02020603050405020304" pitchFamily="18" charset="0"/>
                <a:cs typeface="Times New Roman" panose="02020603050405020304" pitchFamily="18" charset="0"/>
              </a:rPr>
              <a:t>Indiretas: devem ter o sobrenome do autor e o ano da publicação, entre parênteses e separados por vírgula.</a:t>
            </a:r>
          </a:p>
          <a:p>
            <a:pPr marL="0" indent="0" fontAlgn="base">
              <a:buNone/>
            </a:pPr>
            <a:r>
              <a:rPr lang="pt-BR" sz="1800" dirty="0">
                <a:latin typeface="Times New Roman" panose="02020603050405020304" pitchFamily="18" charset="0"/>
                <a:cs typeface="Times New Roman" panose="02020603050405020304" pitchFamily="18" charset="0"/>
              </a:rPr>
              <a:t>Em Latim</a:t>
            </a:r>
          </a:p>
          <a:p>
            <a:pPr marL="0" indent="0" fontAlgn="base">
              <a:buNone/>
            </a:pPr>
            <a:r>
              <a:rPr lang="pt-BR" sz="1800" dirty="0">
                <a:latin typeface="Times New Roman" panose="02020603050405020304" pitchFamily="18" charset="0"/>
                <a:cs typeface="Times New Roman" panose="02020603050405020304" pitchFamily="18" charset="0"/>
              </a:rPr>
              <a:t>Apud: se você usou o texto de um autor que aparece no trabalho de outro, deve usar a expressão "apud" (citado por). Você consultou a obra de João Silva, que citou Carlos Vieira: (VIEIRA, 2000 </a:t>
            </a:r>
            <a:r>
              <a:rPr lang="pt-BR" sz="1800" i="1" dirty="0">
                <a:latin typeface="Times New Roman" panose="02020603050405020304" pitchFamily="18" charset="0"/>
                <a:cs typeface="Times New Roman" panose="02020603050405020304" pitchFamily="18" charset="0"/>
              </a:rPr>
              <a:t>apud</a:t>
            </a:r>
            <a:r>
              <a:rPr lang="pt-BR" sz="1800" dirty="0">
                <a:latin typeface="Times New Roman" panose="02020603050405020304" pitchFamily="18" charset="0"/>
                <a:cs typeface="Times New Roman" panose="02020603050405020304" pitchFamily="18" charset="0"/>
              </a:rPr>
              <a:t> SILVA, 2001), em </a:t>
            </a:r>
            <a:r>
              <a:rPr lang="pt-BR" sz="1800" i="1" dirty="0">
                <a:latin typeface="Times New Roman" panose="02020603050405020304" pitchFamily="18" charset="0"/>
                <a:cs typeface="Times New Roman" panose="02020603050405020304" pitchFamily="18" charset="0"/>
              </a:rPr>
              <a:t>itálico.</a:t>
            </a:r>
            <a:r>
              <a:rPr lang="pt-BR" sz="1800" dirty="0">
                <a:latin typeface="Times New Roman" panose="02020603050405020304" pitchFamily="18" charset="0"/>
                <a:cs typeface="Times New Roman" panose="02020603050405020304" pitchFamily="18" charset="0"/>
              </a:rPr>
              <a:t> </a:t>
            </a:r>
          </a:p>
          <a:p>
            <a:pPr marL="0" indent="0" fontAlgn="base">
              <a:buNone/>
            </a:pPr>
            <a:r>
              <a:rPr lang="pt-BR" sz="1800" dirty="0">
                <a:latin typeface="Times New Roman" panose="02020603050405020304" pitchFamily="18" charset="0"/>
                <a:cs typeface="Times New Roman" panose="02020603050405020304" pitchFamily="18" charset="0"/>
              </a:rPr>
              <a:t>Et al: referências com mais de três autores devem trazer o sobrenome do primeiro autor, seguido pela expressão </a:t>
            </a:r>
          </a:p>
          <a:p>
            <a:pPr marL="0" indent="0" fontAlgn="base">
              <a:buNone/>
            </a:pPr>
            <a:r>
              <a:rPr lang="pt-BR" sz="1800" i="1" dirty="0">
                <a:latin typeface="Times New Roman" panose="02020603050405020304" pitchFamily="18" charset="0"/>
                <a:cs typeface="Times New Roman" panose="02020603050405020304" pitchFamily="18" charset="0"/>
              </a:rPr>
              <a:t>"et al."</a:t>
            </a:r>
            <a:r>
              <a:rPr lang="pt-BR" sz="1800" dirty="0">
                <a:latin typeface="Times New Roman" panose="02020603050405020304" pitchFamily="18" charset="0"/>
                <a:cs typeface="Times New Roman" panose="02020603050405020304" pitchFamily="18" charset="0"/>
              </a:rPr>
              <a:t> (e outros), em </a:t>
            </a:r>
            <a:r>
              <a:rPr lang="pt-BR" sz="1800" i="1" dirty="0">
                <a:latin typeface="Times New Roman" panose="02020603050405020304" pitchFamily="18" charset="0"/>
                <a:cs typeface="Times New Roman" panose="02020603050405020304" pitchFamily="18" charset="0"/>
              </a:rPr>
              <a:t>itálico.</a:t>
            </a:r>
            <a:br>
              <a:rPr lang="pt-BR" sz="1800" dirty="0">
                <a:latin typeface="Times New Roman" panose="02020603050405020304" pitchFamily="18" charset="0"/>
                <a:cs typeface="Times New Roman" panose="02020603050405020304" pitchFamily="18" charset="0"/>
              </a:rPr>
            </a:br>
            <a:endParaRPr lang="pt-BR" sz="1800" dirty="0">
              <a:latin typeface="Times New Roman" panose="02020603050405020304" pitchFamily="18" charset="0"/>
              <a:cs typeface="Times New Roman" panose="02020603050405020304" pitchFamily="18" charset="0"/>
            </a:endParaRPr>
          </a:p>
          <a:p>
            <a:pPr marL="0" indent="0" fontAlgn="base">
              <a:buNone/>
            </a:pPr>
            <a:r>
              <a:rPr lang="pt-BR" sz="1800" u="sng" cap="all" dirty="0">
                <a:latin typeface="Times New Roman" panose="02020603050405020304" pitchFamily="18" charset="0"/>
                <a:cs typeface="Times New Roman" panose="02020603050405020304" pitchFamily="18" charset="0"/>
              </a:rPr>
              <a:t>R</a:t>
            </a:r>
            <a:r>
              <a:rPr lang="pt-BR" sz="1800" u="sng" dirty="0">
                <a:latin typeface="Times New Roman" panose="02020603050405020304" pitchFamily="18" charset="0"/>
                <a:cs typeface="Times New Roman" panose="02020603050405020304" pitchFamily="18" charset="0"/>
              </a:rPr>
              <a:t>eferências</a:t>
            </a:r>
          </a:p>
          <a:p>
            <a:pPr marL="0" indent="0" fontAlgn="base">
              <a:buNone/>
            </a:pPr>
            <a:r>
              <a:rPr lang="pt-BR" sz="1800" b="1" dirty="0">
                <a:latin typeface="Times New Roman" panose="02020603050405020304" pitchFamily="18" charset="0"/>
                <a:cs typeface="Times New Roman" panose="02020603050405020304" pitchFamily="18" charset="0"/>
              </a:rPr>
              <a:t>Livros:</a:t>
            </a:r>
            <a:r>
              <a:rPr lang="pt-BR" sz="1800" dirty="0">
                <a:latin typeface="Times New Roman" panose="02020603050405020304" pitchFamily="18" charset="0"/>
                <a:cs typeface="Times New Roman" panose="02020603050405020304" pitchFamily="18" charset="0"/>
              </a:rPr>
              <a:t> contêm o sobrenome do autor em letras maiúsculas, nome do autor, título em negrito, edição, cidade, editora e ano de publicação:</a:t>
            </a:r>
          </a:p>
          <a:p>
            <a:pPr marL="0" indent="0" fontAlgn="base">
              <a:buNone/>
            </a:pPr>
            <a:r>
              <a:rPr lang="pt-BR" sz="1800" dirty="0">
                <a:latin typeface="Times New Roman" panose="02020603050405020304" pitchFamily="18" charset="0"/>
                <a:cs typeface="Times New Roman" panose="02020603050405020304" pitchFamily="18" charset="0"/>
              </a:rPr>
              <a:t>MARTIN, Marcel. </a:t>
            </a:r>
            <a:r>
              <a:rPr lang="pt-BR" sz="1800" b="1" dirty="0">
                <a:latin typeface="Times New Roman" panose="02020603050405020304" pitchFamily="18" charset="0"/>
                <a:cs typeface="Times New Roman" panose="02020603050405020304" pitchFamily="18" charset="0"/>
              </a:rPr>
              <a:t>A Linguagem Cinematográfica.</a:t>
            </a:r>
            <a:r>
              <a:rPr lang="pt-BR" sz="1800" dirty="0">
                <a:latin typeface="Times New Roman" panose="02020603050405020304" pitchFamily="18" charset="0"/>
                <a:cs typeface="Times New Roman" panose="02020603050405020304" pitchFamily="18" charset="0"/>
              </a:rPr>
              <a:t> 1ª edição. São Paulo: Editora Brasiliense, 2003.</a:t>
            </a:r>
          </a:p>
          <a:p>
            <a:pPr marL="0" indent="0" fontAlgn="base">
              <a:buNone/>
            </a:pPr>
            <a:r>
              <a:rPr lang="pt-BR" sz="1800" b="1" dirty="0">
                <a:latin typeface="Times New Roman" panose="02020603050405020304" pitchFamily="18" charset="0"/>
                <a:cs typeface="Times New Roman" panose="02020603050405020304" pitchFamily="18" charset="0"/>
              </a:rPr>
              <a:t>Sites:</a:t>
            </a:r>
            <a:r>
              <a:rPr lang="pt-BR" sz="1800" dirty="0">
                <a:latin typeface="Times New Roman" panose="02020603050405020304" pitchFamily="18" charset="0"/>
                <a:cs typeface="Times New Roman" panose="02020603050405020304" pitchFamily="18" charset="0"/>
              </a:rPr>
              <a:t> páginas e documentos encontrados na internet devem trazer o link e data de acesso:</a:t>
            </a:r>
          </a:p>
          <a:p>
            <a:pPr marL="0" indent="0">
              <a:buNone/>
            </a:pPr>
            <a:r>
              <a:rPr lang="pt-BR" sz="1800" dirty="0">
                <a:latin typeface="Times New Roman" panose="02020603050405020304" pitchFamily="18" charset="0"/>
                <a:cs typeface="Times New Roman" panose="02020603050405020304" pitchFamily="18" charset="0"/>
              </a:rPr>
              <a:t>CAMARGO, Paulo. </a:t>
            </a:r>
            <a:r>
              <a:rPr lang="pt-BR" sz="1800" b="1" dirty="0">
                <a:latin typeface="Times New Roman" panose="02020603050405020304" pitchFamily="18" charset="0"/>
                <a:cs typeface="Times New Roman" panose="02020603050405020304" pitchFamily="18" charset="0"/>
              </a:rPr>
              <a:t>"Noé é uma obra reflexiva"</a:t>
            </a:r>
            <a:r>
              <a:rPr lang="pt-BR" sz="1800" dirty="0">
                <a:latin typeface="Times New Roman" panose="02020603050405020304" pitchFamily="18" charset="0"/>
                <a:cs typeface="Times New Roman" panose="02020603050405020304" pitchFamily="18" charset="0"/>
              </a:rPr>
              <a:t>. 2014. Disponível em: Acesso em: 25/03/2014</a:t>
            </a:r>
          </a:p>
        </p:txBody>
      </p:sp>
    </p:spTree>
    <p:extLst>
      <p:ext uri="{BB962C8B-B14F-4D97-AF65-F5344CB8AC3E}">
        <p14:creationId xmlns:p14="http://schemas.microsoft.com/office/powerpoint/2010/main" val="160751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9A7E-8B70-41DA-9EFE-E651F2E109B9}"/>
              </a:ext>
            </a:extLst>
          </p:cNvPr>
          <p:cNvSpPr>
            <a:spLocks noGrp="1"/>
          </p:cNvSpPr>
          <p:nvPr>
            <p:ph type="title"/>
          </p:nvPr>
        </p:nvSpPr>
        <p:spPr>
          <a:xfrm>
            <a:off x="589517" y="689114"/>
            <a:ext cx="9892953" cy="609600"/>
          </a:xfrm>
        </p:spPr>
        <p:txBody>
          <a:bodyPr>
            <a:noAutofit/>
          </a:bodyPr>
          <a:lstStyle/>
          <a:p>
            <a:r>
              <a:rPr lang="pt-BR" sz="2800" b="1" dirty="0">
                <a:solidFill>
                  <a:schemeClr val="accent2"/>
                </a:solidFill>
              </a:rPr>
              <a:t>REGULAMENTO DO TRABALHO</a:t>
            </a:r>
            <a:endParaRPr lang="pt-BR" sz="2800" dirty="0">
              <a:solidFill>
                <a:schemeClr val="accent2"/>
              </a:solidFill>
            </a:endParaRPr>
          </a:p>
        </p:txBody>
      </p:sp>
      <p:sp>
        <p:nvSpPr>
          <p:cNvPr id="9" name="Espaço Reservado para Conteúdo 2">
            <a:extLst>
              <a:ext uri="{FF2B5EF4-FFF2-40B4-BE49-F238E27FC236}">
                <a16:creationId xmlns:a16="http://schemas.microsoft.com/office/drawing/2014/main" id="{CB7224A5-3356-42CC-BAF4-A9BE8561C6F6}"/>
              </a:ext>
            </a:extLst>
          </p:cNvPr>
          <p:cNvSpPr>
            <a:spLocks noGrp="1"/>
          </p:cNvSpPr>
          <p:nvPr>
            <p:ph sz="quarter" idx="1"/>
          </p:nvPr>
        </p:nvSpPr>
        <p:spPr>
          <a:xfrm>
            <a:off x="377687" y="1866146"/>
            <a:ext cx="11436626" cy="4302740"/>
          </a:xfrm>
        </p:spPr>
        <p:txBody>
          <a:bodyPr>
            <a:noAutofit/>
          </a:bodyPr>
          <a:lstStyle/>
          <a:p>
            <a:pPr marL="0" indent="0">
              <a:lnSpc>
                <a:spcPct val="150000"/>
              </a:lnSpc>
              <a:buClrTx/>
              <a:buNone/>
            </a:pPr>
            <a:r>
              <a:rPr lang="pt-BR" sz="2000" dirty="0">
                <a:latin typeface="Times New Roman" panose="02020603050405020304" pitchFamily="18" charset="0"/>
                <a:cs typeface="Times New Roman" panose="02020603050405020304" pitchFamily="18" charset="0"/>
              </a:rPr>
              <a:t>2 - </a:t>
            </a:r>
            <a:r>
              <a:rPr lang="pt-BR" sz="1800" dirty="0">
                <a:latin typeface="Times New Roman" panose="02020603050405020304" pitchFamily="18" charset="0"/>
                <a:cs typeface="Times New Roman" panose="02020603050405020304" pitchFamily="18" charset="0"/>
              </a:rPr>
              <a:t>Para a implementação do método:</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Deverá ser implementada uma função para o método proposto, onde uma função poderá ser do tipo  </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polinomial com grau ( &gt; 2 ) e uma função mais complexa envolvendo exponencial, logaritmo, trigonometria, etc.  </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Exemplos:</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f(x)  =  x</a:t>
            </a:r>
            <a:r>
              <a:rPr lang="pt-BR" sz="1800" baseline="30000" dirty="0">
                <a:latin typeface="Times New Roman" panose="02020603050405020304" pitchFamily="18" charset="0"/>
                <a:cs typeface="Times New Roman" panose="02020603050405020304" pitchFamily="18" charset="0"/>
              </a:rPr>
              <a:t>5</a:t>
            </a:r>
            <a:r>
              <a:rPr lang="pt-BR" sz="1800" dirty="0">
                <a:latin typeface="Times New Roman" panose="02020603050405020304" pitchFamily="18" charset="0"/>
                <a:cs typeface="Times New Roman" panose="02020603050405020304" pitchFamily="18" charset="0"/>
              </a:rPr>
              <a:t> - 2 x</a:t>
            </a:r>
            <a:r>
              <a:rPr lang="pt-BR" sz="1800" baseline="30000" dirty="0">
                <a:latin typeface="Times New Roman" panose="02020603050405020304" pitchFamily="18" charset="0"/>
                <a:cs typeface="Times New Roman" panose="02020603050405020304" pitchFamily="18" charset="0"/>
              </a:rPr>
              <a:t>4  </a:t>
            </a:r>
            <a:r>
              <a:rPr lang="pt-BR" sz="1800" dirty="0">
                <a:latin typeface="Times New Roman" panose="02020603050405020304" pitchFamily="18" charset="0"/>
                <a:cs typeface="Times New Roman" panose="02020603050405020304" pitchFamily="18" charset="0"/>
              </a:rPr>
              <a:t>+</a:t>
            </a:r>
            <a:r>
              <a:rPr lang="pt-BR" sz="1800" baseline="30000" dirty="0">
                <a:latin typeface="Times New Roman" panose="02020603050405020304" pitchFamily="18" charset="0"/>
                <a:cs typeface="Times New Roman" panose="02020603050405020304" pitchFamily="18" charset="0"/>
              </a:rPr>
              <a:t> </a:t>
            </a:r>
            <a:r>
              <a:rPr lang="pt-BR" sz="1800" dirty="0">
                <a:latin typeface="Times New Roman" panose="02020603050405020304" pitchFamily="18" charset="0"/>
                <a:cs typeface="Times New Roman" panose="02020603050405020304" pitchFamily="18" charset="0"/>
              </a:rPr>
              <a:t>x</a:t>
            </a:r>
            <a:r>
              <a:rPr lang="pt-BR" sz="1800" baseline="30000" dirty="0">
                <a:latin typeface="Times New Roman" panose="02020603050405020304" pitchFamily="18" charset="0"/>
                <a:cs typeface="Times New Roman" panose="02020603050405020304" pitchFamily="18" charset="0"/>
              </a:rPr>
              <a:t>2  </a:t>
            </a:r>
            <a:r>
              <a:rPr lang="pt-BR" sz="1800" dirty="0">
                <a:latin typeface="Times New Roman" panose="02020603050405020304" pitchFamily="18" charset="0"/>
                <a:cs typeface="Times New Roman" panose="02020603050405020304" pitchFamily="18" charset="0"/>
              </a:rPr>
              <a:t>- x + 1 </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    f(x)  =  (x+1)</a:t>
            </a:r>
            <a:r>
              <a:rPr lang="pt-BR" sz="1800" baseline="30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 e</a:t>
            </a:r>
            <a:r>
              <a:rPr lang="pt-BR" sz="1800" baseline="30000" dirty="0">
                <a:latin typeface="Times New Roman" panose="02020603050405020304" pitchFamily="18" charset="0"/>
                <a:cs typeface="Times New Roman" panose="02020603050405020304" pitchFamily="18" charset="0"/>
              </a:rPr>
              <a:t>x-3  </a:t>
            </a:r>
            <a:r>
              <a:rPr lang="pt-BR" sz="1800" dirty="0">
                <a:latin typeface="Times New Roman" panose="02020603050405020304" pitchFamily="18" charset="0"/>
                <a:cs typeface="Times New Roman" panose="02020603050405020304" pitchFamily="18" charset="0"/>
              </a:rPr>
              <a:t>-  1 </a:t>
            </a:r>
            <a:endParaRPr lang="pt-BR" sz="2000" dirty="0">
              <a:latin typeface="Times New Roman" panose="02020603050405020304" pitchFamily="18" charset="0"/>
              <a:cs typeface="Times New Roman" panose="02020603050405020304" pitchFamily="18" charset="0"/>
            </a:endParaRPr>
          </a:p>
          <a:p>
            <a:pPr marL="0" indent="0">
              <a:lnSpc>
                <a:spcPct val="150000"/>
              </a:lnSpc>
              <a:buClrTx/>
              <a:buNone/>
            </a:pPr>
            <a:r>
              <a:rPr lang="pt-BR" sz="1800" dirty="0">
                <a:latin typeface="Times New Roman" panose="02020603050405020304" pitchFamily="18" charset="0"/>
                <a:cs typeface="Times New Roman" panose="02020603050405020304" pitchFamily="18" charset="0"/>
              </a:rPr>
              <a:t>3-  A ordem de apresentação dos trabalhos serão dada por sorteios. </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4- O trabalho terá peso 50% da nota da G2.</a:t>
            </a:r>
          </a:p>
        </p:txBody>
      </p:sp>
    </p:spTree>
    <p:extLst>
      <p:ext uri="{BB962C8B-B14F-4D97-AF65-F5344CB8AC3E}">
        <p14:creationId xmlns:p14="http://schemas.microsoft.com/office/powerpoint/2010/main" val="33583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9A7E-8B70-41DA-9EFE-E651F2E109B9}"/>
              </a:ext>
            </a:extLst>
          </p:cNvPr>
          <p:cNvSpPr>
            <a:spLocks noGrp="1"/>
          </p:cNvSpPr>
          <p:nvPr>
            <p:ph type="title"/>
          </p:nvPr>
        </p:nvSpPr>
        <p:spPr>
          <a:xfrm>
            <a:off x="556183" y="453585"/>
            <a:ext cx="11384026" cy="401180"/>
          </a:xfrm>
        </p:spPr>
        <p:txBody>
          <a:bodyPr>
            <a:noAutofit/>
          </a:bodyPr>
          <a:lstStyle/>
          <a:p>
            <a:r>
              <a:rPr lang="pt-BR" sz="2200" b="1" dirty="0">
                <a:solidFill>
                  <a:schemeClr val="accent2"/>
                </a:solidFill>
              </a:rPr>
              <a:t>AVALIAÇÃO DO TRABALHO EXPOSITIVO </a:t>
            </a:r>
            <a:endParaRPr lang="pt-BR" sz="2200" dirty="0">
              <a:solidFill>
                <a:schemeClr val="accent2"/>
              </a:solidFill>
            </a:endParaRPr>
          </a:p>
        </p:txBody>
      </p:sp>
      <p:sp>
        <p:nvSpPr>
          <p:cNvPr id="9" name="Espaço Reservado para Conteúdo 2">
            <a:extLst>
              <a:ext uri="{FF2B5EF4-FFF2-40B4-BE49-F238E27FC236}">
                <a16:creationId xmlns:a16="http://schemas.microsoft.com/office/drawing/2014/main" id="{CB7224A5-3356-42CC-BAF4-A9BE8561C6F6}"/>
              </a:ext>
            </a:extLst>
          </p:cNvPr>
          <p:cNvSpPr>
            <a:spLocks noGrp="1"/>
          </p:cNvSpPr>
          <p:nvPr>
            <p:ph sz="quarter" idx="1"/>
          </p:nvPr>
        </p:nvSpPr>
        <p:spPr>
          <a:xfrm>
            <a:off x="708379" y="1193300"/>
            <a:ext cx="11079634" cy="5343636"/>
          </a:xfrm>
        </p:spPr>
        <p:txBody>
          <a:bodyPr>
            <a:noAutofit/>
          </a:bodyPr>
          <a:lstStyle/>
          <a:p>
            <a:pPr>
              <a:lnSpc>
                <a:spcPct val="150000"/>
              </a:lnSpc>
              <a:buClrTx/>
              <a:buFont typeface="Wingdings" panose="05000000000000000000" pitchFamily="2" charset="2"/>
              <a:buChar char="§"/>
            </a:pPr>
            <a:r>
              <a:rPr lang="pt-BR" sz="1800" dirty="0">
                <a:latin typeface="Times New Roman" panose="02020603050405020304" pitchFamily="18" charset="0"/>
                <a:cs typeface="Times New Roman" panose="02020603050405020304" pitchFamily="18" charset="0"/>
              </a:rPr>
              <a:t>Serão aliviados na apresentação do trabalho:</a:t>
            </a:r>
          </a:p>
          <a:p>
            <a:pPr lvl="3">
              <a:lnSpc>
                <a:spcPct val="150000"/>
              </a:lnSpc>
              <a:buClrTx/>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o conhecimento do  aluno sobre o tema, </a:t>
            </a:r>
          </a:p>
          <a:p>
            <a:pPr lvl="3">
              <a:lnSpc>
                <a:spcPct val="150000"/>
              </a:lnSpc>
              <a:buClrTx/>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a exposição dos slides na apresentação, </a:t>
            </a:r>
          </a:p>
          <a:p>
            <a:pPr lvl="3">
              <a:lnSpc>
                <a:spcPct val="150000"/>
              </a:lnSpc>
              <a:buClrTx/>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a argumentação de apresentação; </a:t>
            </a:r>
          </a:p>
          <a:p>
            <a:pPr lvl="3">
              <a:lnSpc>
                <a:spcPct val="150000"/>
              </a:lnSpc>
              <a:buClrTx/>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a criatividade.</a:t>
            </a:r>
          </a:p>
          <a:p>
            <a:pPr lvl="3">
              <a:lnSpc>
                <a:spcPct val="150000"/>
              </a:lnSpc>
              <a:buClrTx/>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e a participação dos todos durante a apresentação dos trabalhos dos colegas.</a:t>
            </a:r>
          </a:p>
          <a:p>
            <a:pPr lvl="3">
              <a:lnSpc>
                <a:spcPct val="150000"/>
              </a:lnSpc>
              <a:buClrTx/>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os exemplos aplicados</a:t>
            </a:r>
          </a:p>
          <a:p>
            <a:pPr lvl="3">
              <a:lnSpc>
                <a:spcPct val="150000"/>
              </a:lnSpc>
              <a:buClrTx/>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e a implementação do método.</a:t>
            </a:r>
          </a:p>
          <a:p>
            <a:pPr>
              <a:lnSpc>
                <a:spcPct val="150000"/>
              </a:lnSpc>
              <a:buClrTx/>
              <a:buFont typeface="Wingdings" panose="05000000000000000000" pitchFamily="2" charset="2"/>
              <a:buChar char="§"/>
            </a:pPr>
            <a:r>
              <a:rPr lang="pt-BR" sz="1800" dirty="0">
                <a:latin typeface="Times New Roman" panose="02020603050405020304" pitchFamily="18" charset="0"/>
                <a:cs typeface="Times New Roman" panose="02020603050405020304" pitchFamily="18" charset="0"/>
              </a:rPr>
              <a:t>Cronograma do trabalho:</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Dias  30/04, </a:t>
            </a:r>
            <a:r>
              <a:rPr lang="pt-BR" sz="1800" dirty="0">
                <a:solidFill>
                  <a:srgbClr val="FF0000"/>
                </a:solidFill>
                <a:latin typeface="Times New Roman" panose="02020603050405020304" pitchFamily="18" charset="0"/>
                <a:cs typeface="Times New Roman" panose="02020603050405020304" pitchFamily="18" charset="0"/>
              </a:rPr>
              <a:t>01/05 (feriado)</a:t>
            </a:r>
            <a:r>
              <a:rPr lang="pt-BR" sz="1800" dirty="0">
                <a:latin typeface="Times New Roman" panose="02020603050405020304" pitchFamily="18" charset="0"/>
                <a:cs typeface="Times New Roman" panose="02020603050405020304" pitchFamily="18" charset="0"/>
              </a:rPr>
              <a:t>, 07/05 pesquisas bibliográficas.</a:t>
            </a:r>
          </a:p>
          <a:p>
            <a:pPr marL="0" indent="0">
              <a:lnSpc>
                <a:spcPct val="150000"/>
              </a:lnSpc>
              <a:buClrTx/>
              <a:buNone/>
            </a:pPr>
            <a:r>
              <a:rPr lang="pt-BR" sz="1800" dirty="0">
                <a:latin typeface="Times New Roman" panose="02020603050405020304" pitchFamily="18" charset="0"/>
                <a:cs typeface="Times New Roman" panose="02020603050405020304" pitchFamily="18" charset="0"/>
              </a:rPr>
              <a:t>A partir do dia 08/05 terão início as apresentações</a:t>
            </a:r>
            <a:r>
              <a:rPr lang="pt-BR" sz="2000" dirty="0">
                <a:latin typeface="Times New Roman" panose="02020603050405020304" pitchFamily="18" charset="0"/>
                <a:cs typeface="Times New Roman" panose="02020603050405020304" pitchFamily="18" charset="0"/>
              </a:rPr>
              <a:t>.</a:t>
            </a:r>
            <a:endParaRPr lang="pt-BR" sz="2400" dirty="0">
              <a:latin typeface="Times New Roman" panose="02020603050405020304" pitchFamily="18" charset="0"/>
              <a:cs typeface="Times New Roman" panose="02020603050405020304" pitchFamily="18" charset="0"/>
            </a:endParaRPr>
          </a:p>
          <a:p>
            <a:pPr lvl="3">
              <a:lnSpc>
                <a:spcPct val="150000"/>
              </a:lnSpc>
              <a:buClrTx/>
              <a:buFont typeface="Arial" panose="020B0604020202020204" pitchFamily="34" charset="0"/>
              <a:buChar char="•"/>
            </a:pP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50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D16D0-6216-42E7-B755-EDDE476B1834}"/>
              </a:ext>
            </a:extLst>
          </p:cNvPr>
          <p:cNvSpPr>
            <a:spLocks noGrp="1"/>
          </p:cNvSpPr>
          <p:nvPr>
            <p:ph type="title"/>
          </p:nvPr>
        </p:nvSpPr>
        <p:spPr>
          <a:xfrm>
            <a:off x="291548" y="185530"/>
            <a:ext cx="7699512" cy="530087"/>
          </a:xfrm>
        </p:spPr>
        <p:txBody>
          <a:bodyPr>
            <a:normAutofit fontScale="90000"/>
          </a:bodyPr>
          <a:lstStyle/>
          <a:p>
            <a:r>
              <a:rPr lang="pt-BR" dirty="0">
                <a:solidFill>
                  <a:srgbClr val="FF0000"/>
                </a:solidFill>
              </a:rPr>
              <a:t>Ordem de apresentação dos  Grupos</a:t>
            </a:r>
            <a:endParaRPr lang="pt-BR" dirty="0"/>
          </a:p>
        </p:txBody>
      </p:sp>
      <p:graphicFrame>
        <p:nvGraphicFramePr>
          <p:cNvPr id="6" name="Tabela 5">
            <a:extLst>
              <a:ext uri="{FF2B5EF4-FFF2-40B4-BE49-F238E27FC236}">
                <a16:creationId xmlns:a16="http://schemas.microsoft.com/office/drawing/2014/main" id="{BB568F70-B453-4771-A8CE-9E8F41A11E44}"/>
              </a:ext>
            </a:extLst>
          </p:cNvPr>
          <p:cNvGraphicFramePr>
            <a:graphicFrameLocks noGrp="1"/>
          </p:cNvGraphicFramePr>
          <p:nvPr>
            <p:extLst>
              <p:ext uri="{D42A27DB-BD31-4B8C-83A1-F6EECF244321}">
                <p14:modId xmlns:p14="http://schemas.microsoft.com/office/powerpoint/2010/main" val="3370795609"/>
              </p:ext>
            </p:extLst>
          </p:nvPr>
        </p:nvGraphicFramePr>
        <p:xfrm>
          <a:off x="291548" y="1205942"/>
          <a:ext cx="11343861" cy="5049084"/>
        </p:xfrm>
        <a:graphic>
          <a:graphicData uri="http://schemas.openxmlformats.org/drawingml/2006/table">
            <a:tbl>
              <a:tblPr firstRow="1" bandRow="1">
                <a:tableStyleId>{5C22544A-7EE6-4342-B048-85BDC9FD1C3A}</a:tableStyleId>
              </a:tblPr>
              <a:tblGrid>
                <a:gridCol w="3900852">
                  <a:extLst>
                    <a:ext uri="{9D8B030D-6E8A-4147-A177-3AD203B41FA5}">
                      <a16:colId xmlns:a16="http://schemas.microsoft.com/office/drawing/2014/main" val="3490383492"/>
                    </a:ext>
                  </a:extLst>
                </a:gridCol>
                <a:gridCol w="7443009">
                  <a:extLst>
                    <a:ext uri="{9D8B030D-6E8A-4147-A177-3AD203B41FA5}">
                      <a16:colId xmlns:a16="http://schemas.microsoft.com/office/drawing/2014/main" val="1944001914"/>
                    </a:ext>
                  </a:extLst>
                </a:gridCol>
              </a:tblGrid>
              <a:tr h="1609457">
                <a:tc>
                  <a:txBody>
                    <a:bodyPr/>
                    <a:lstStyle/>
                    <a:p>
                      <a:pPr algn="ctr"/>
                      <a:r>
                        <a:rPr lang="pt-BR" dirty="0"/>
                        <a:t>Data </a:t>
                      </a:r>
                    </a:p>
                    <a:p>
                      <a:pPr algn="ctr"/>
                      <a:r>
                        <a:rPr lang="pt-BR" dirty="0"/>
                        <a:t>Apresentação </a:t>
                      </a:r>
                    </a:p>
                  </a:txBody>
                  <a:tcPr/>
                </a:tc>
                <a:tc>
                  <a:txBody>
                    <a:bodyPr/>
                    <a:lstStyle/>
                    <a:p>
                      <a:pPr algn="ctr"/>
                      <a:r>
                        <a:rPr lang="pt-BR" dirty="0"/>
                        <a:t>ALUNO </a:t>
                      </a:r>
                    </a:p>
                  </a:txBody>
                  <a:tcPr/>
                </a:tc>
                <a:extLst>
                  <a:ext uri="{0D108BD9-81ED-4DB2-BD59-A6C34878D82A}">
                    <a16:rowId xmlns:a16="http://schemas.microsoft.com/office/drawing/2014/main" val="2994298157"/>
                  </a:ext>
                </a:extLst>
              </a:tr>
              <a:tr h="753429">
                <a:tc>
                  <a:txBody>
                    <a:bodyPr/>
                    <a:lstStyle/>
                    <a:p>
                      <a:pPr algn="ctr"/>
                      <a:r>
                        <a:rPr lang="pt-BR" sz="1600" dirty="0"/>
                        <a:t> 1 -08/05</a:t>
                      </a:r>
                    </a:p>
                  </a:txBody>
                  <a:tcPr/>
                </a:tc>
                <a:tc>
                  <a:txBody>
                    <a:bodyPr/>
                    <a:lstStyle/>
                    <a:p>
                      <a:r>
                        <a:rPr lang="pt-BR" sz="1400" dirty="0"/>
                        <a:t>1° Apresentação: </a:t>
                      </a:r>
                      <a:r>
                        <a:rPr kumimoji="0" lang="pt-BR" sz="1400" b="0" i="0" kern="1200" dirty="0">
                          <a:solidFill>
                            <a:schemeClr val="dk1"/>
                          </a:solidFill>
                          <a:effectLst/>
                          <a:latin typeface="+mn-lt"/>
                          <a:ea typeface="+mn-ea"/>
                          <a:cs typeface="+mn-cs"/>
                        </a:rPr>
                        <a:t>LUIS GUILHERME CORDEIRO SANTOS SILVA</a:t>
                      </a:r>
                      <a:endParaRPr lang="pt-BR"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2° Apresentação: </a:t>
                      </a:r>
                      <a:r>
                        <a:rPr kumimoji="0" lang="pt-BR" sz="1400" b="0" i="0" kern="1200" dirty="0">
                          <a:solidFill>
                            <a:schemeClr val="dk1"/>
                          </a:solidFill>
                          <a:effectLst/>
                          <a:latin typeface="+mn-lt"/>
                          <a:ea typeface="+mn-ea"/>
                          <a:cs typeface="+mn-cs"/>
                        </a:rPr>
                        <a:t>FERNANDO MEYER</a:t>
                      </a:r>
                    </a:p>
                    <a:p>
                      <a:endParaRPr lang="pt-BR" sz="1400" dirty="0"/>
                    </a:p>
                  </a:txBody>
                  <a:tcPr/>
                </a:tc>
                <a:extLst>
                  <a:ext uri="{0D108BD9-81ED-4DB2-BD59-A6C34878D82A}">
                    <a16:rowId xmlns:a16="http://schemas.microsoft.com/office/drawing/2014/main" val="1586768012"/>
                  </a:ext>
                </a:extLst>
              </a:tr>
              <a:tr h="7534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t>2 - 14/05</a:t>
                      </a:r>
                    </a:p>
                    <a:p>
                      <a:pPr algn="ct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3° Apresentação: </a:t>
                      </a:r>
                      <a:r>
                        <a:rPr kumimoji="0" lang="pt-BR" sz="1400" b="0" i="0" kern="1200" dirty="0">
                          <a:solidFill>
                            <a:schemeClr val="dk1"/>
                          </a:solidFill>
                          <a:effectLst/>
                          <a:latin typeface="+mn-lt"/>
                          <a:ea typeface="+mn-ea"/>
                          <a:cs typeface="+mn-cs"/>
                        </a:rPr>
                        <a:t>MARCOS FLAVIO FABIANO JANUARIO DA SILVA</a:t>
                      </a:r>
                      <a:endParaRPr lang="pt-BR"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4° Apresentação: </a:t>
                      </a:r>
                      <a:r>
                        <a:rPr kumimoji="0" lang="pt-BR" sz="1400" b="0" i="0" kern="1200" dirty="0">
                          <a:solidFill>
                            <a:schemeClr val="dk1"/>
                          </a:solidFill>
                          <a:effectLst/>
                          <a:latin typeface="+mn-lt"/>
                          <a:ea typeface="+mn-ea"/>
                          <a:cs typeface="+mn-cs"/>
                        </a:rPr>
                        <a:t>EDUARDO PARREIRA OLIVEIRA</a:t>
                      </a:r>
                      <a:endParaRPr lang="pt-BR" sz="1400" dirty="0"/>
                    </a:p>
                  </a:txBody>
                  <a:tcPr/>
                </a:tc>
                <a:extLst>
                  <a:ext uri="{0D108BD9-81ED-4DB2-BD59-A6C34878D82A}">
                    <a16:rowId xmlns:a16="http://schemas.microsoft.com/office/drawing/2014/main" val="3800974658"/>
                  </a:ext>
                </a:extLst>
              </a:tr>
              <a:tr h="753429">
                <a:tc>
                  <a:txBody>
                    <a:bodyPr/>
                    <a:lstStyle/>
                    <a:p>
                      <a:pPr algn="ctr"/>
                      <a:r>
                        <a:rPr lang="pt-BR" sz="1600" dirty="0"/>
                        <a:t>3 - 15/05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5° Apresentação: </a:t>
                      </a:r>
                      <a:r>
                        <a:rPr kumimoji="0" lang="pt-BR" sz="1400" b="0" i="0" kern="1200" dirty="0">
                          <a:solidFill>
                            <a:schemeClr val="dk1"/>
                          </a:solidFill>
                          <a:effectLst/>
                          <a:latin typeface="+mn-lt"/>
                          <a:ea typeface="+mn-ea"/>
                          <a:cs typeface="+mn-cs"/>
                        </a:rPr>
                        <a:t>RAPHAEL CARLETO PEREIRA</a:t>
                      </a:r>
                      <a:endParaRPr lang="pt-BR"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6° Apresentação: </a:t>
                      </a:r>
                      <a:r>
                        <a:rPr kumimoji="0" lang="pt-BR" sz="1400" b="0" i="0" kern="1200" dirty="0">
                          <a:solidFill>
                            <a:schemeClr val="dk1"/>
                          </a:solidFill>
                          <a:effectLst/>
                          <a:latin typeface="+mn-lt"/>
                          <a:ea typeface="+mn-ea"/>
                          <a:cs typeface="+mn-cs"/>
                        </a:rPr>
                        <a:t>NAYSON ALVES DOS SANTOS</a:t>
                      </a:r>
                      <a:endParaRPr lang="pt-BR"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400" dirty="0"/>
                    </a:p>
                  </a:txBody>
                  <a:tcPr/>
                </a:tc>
                <a:extLst>
                  <a:ext uri="{0D108BD9-81ED-4DB2-BD59-A6C34878D82A}">
                    <a16:rowId xmlns:a16="http://schemas.microsoft.com/office/drawing/2014/main" val="1456032601"/>
                  </a:ext>
                </a:extLst>
              </a:tr>
              <a:tr h="1179340">
                <a:tc>
                  <a:txBody>
                    <a:bodyPr/>
                    <a:lstStyle/>
                    <a:p>
                      <a:pPr algn="ctr"/>
                      <a:endParaRPr lang="pt-BR" sz="1600" dirty="0"/>
                    </a:p>
                  </a:txBody>
                  <a:tcPr/>
                </a:tc>
                <a:tc>
                  <a:txBody>
                    <a:bodyPr/>
                    <a:lstStyle/>
                    <a:p>
                      <a:endParaRPr lang="pt-BR" sz="1400" dirty="0"/>
                    </a:p>
                  </a:txBody>
                  <a:tcPr/>
                </a:tc>
                <a:extLst>
                  <a:ext uri="{0D108BD9-81ED-4DB2-BD59-A6C34878D82A}">
                    <a16:rowId xmlns:a16="http://schemas.microsoft.com/office/drawing/2014/main" val="3612258005"/>
                  </a:ext>
                </a:extLst>
              </a:tr>
            </a:tbl>
          </a:graphicData>
        </a:graphic>
      </p:graphicFrame>
    </p:spTree>
    <p:extLst>
      <p:ext uri="{BB962C8B-B14F-4D97-AF65-F5344CB8AC3E}">
        <p14:creationId xmlns:p14="http://schemas.microsoft.com/office/powerpoint/2010/main" val="326192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D16D0-6216-42E7-B755-EDDE476B1834}"/>
              </a:ext>
            </a:extLst>
          </p:cNvPr>
          <p:cNvSpPr>
            <a:spLocks noGrp="1"/>
          </p:cNvSpPr>
          <p:nvPr>
            <p:ph type="title"/>
          </p:nvPr>
        </p:nvSpPr>
        <p:spPr>
          <a:xfrm>
            <a:off x="291548" y="185530"/>
            <a:ext cx="7699512" cy="530087"/>
          </a:xfrm>
        </p:spPr>
        <p:txBody>
          <a:bodyPr>
            <a:normAutofit fontScale="90000"/>
          </a:bodyPr>
          <a:lstStyle/>
          <a:p>
            <a:r>
              <a:rPr lang="pt-BR" dirty="0">
                <a:solidFill>
                  <a:srgbClr val="FF0000"/>
                </a:solidFill>
              </a:rPr>
              <a:t>Ordem de apresentação dos  Grupos</a:t>
            </a:r>
            <a:endParaRPr lang="pt-BR" dirty="0"/>
          </a:p>
        </p:txBody>
      </p:sp>
      <p:graphicFrame>
        <p:nvGraphicFramePr>
          <p:cNvPr id="6" name="Tabela 5">
            <a:extLst>
              <a:ext uri="{FF2B5EF4-FFF2-40B4-BE49-F238E27FC236}">
                <a16:creationId xmlns:a16="http://schemas.microsoft.com/office/drawing/2014/main" id="{BB568F70-B453-4771-A8CE-9E8F41A11E44}"/>
              </a:ext>
            </a:extLst>
          </p:cNvPr>
          <p:cNvGraphicFramePr>
            <a:graphicFrameLocks noGrp="1"/>
          </p:cNvGraphicFramePr>
          <p:nvPr>
            <p:extLst>
              <p:ext uri="{D42A27DB-BD31-4B8C-83A1-F6EECF244321}">
                <p14:modId xmlns:p14="http://schemas.microsoft.com/office/powerpoint/2010/main" val="624206695"/>
              </p:ext>
            </p:extLst>
          </p:nvPr>
        </p:nvGraphicFramePr>
        <p:xfrm>
          <a:off x="291548" y="1205943"/>
          <a:ext cx="11251095" cy="4847214"/>
        </p:xfrm>
        <a:graphic>
          <a:graphicData uri="http://schemas.openxmlformats.org/drawingml/2006/table">
            <a:tbl>
              <a:tblPr firstRow="1" bandRow="1">
                <a:tableStyleId>{5C22544A-7EE6-4342-B048-85BDC9FD1C3A}</a:tableStyleId>
              </a:tblPr>
              <a:tblGrid>
                <a:gridCol w="3868952">
                  <a:extLst>
                    <a:ext uri="{9D8B030D-6E8A-4147-A177-3AD203B41FA5}">
                      <a16:colId xmlns:a16="http://schemas.microsoft.com/office/drawing/2014/main" val="3490383492"/>
                    </a:ext>
                  </a:extLst>
                </a:gridCol>
                <a:gridCol w="7382143">
                  <a:extLst>
                    <a:ext uri="{9D8B030D-6E8A-4147-A177-3AD203B41FA5}">
                      <a16:colId xmlns:a16="http://schemas.microsoft.com/office/drawing/2014/main" val="1944001914"/>
                    </a:ext>
                  </a:extLst>
                </a:gridCol>
              </a:tblGrid>
              <a:tr h="1537644">
                <a:tc>
                  <a:txBody>
                    <a:bodyPr/>
                    <a:lstStyle/>
                    <a:p>
                      <a:pPr algn="ctr"/>
                      <a:r>
                        <a:rPr lang="pt-BR" dirty="0"/>
                        <a:t>Data </a:t>
                      </a:r>
                    </a:p>
                    <a:p>
                      <a:pPr algn="ctr"/>
                      <a:r>
                        <a:rPr lang="pt-BR" dirty="0"/>
                        <a:t>Apresentação </a:t>
                      </a:r>
                    </a:p>
                  </a:txBody>
                  <a:tcPr/>
                </a:tc>
                <a:tc>
                  <a:txBody>
                    <a:bodyPr/>
                    <a:lstStyle/>
                    <a:p>
                      <a:pPr algn="ctr"/>
                      <a:r>
                        <a:rPr lang="pt-BR" dirty="0"/>
                        <a:t>ALUNO </a:t>
                      </a:r>
                    </a:p>
                  </a:txBody>
                  <a:tcPr/>
                </a:tc>
                <a:extLst>
                  <a:ext uri="{0D108BD9-81ED-4DB2-BD59-A6C34878D82A}">
                    <a16:rowId xmlns:a16="http://schemas.microsoft.com/office/drawing/2014/main" val="2994298157"/>
                  </a:ext>
                </a:extLst>
              </a:tr>
              <a:tr h="719811">
                <a:tc>
                  <a:txBody>
                    <a:bodyPr/>
                    <a:lstStyle/>
                    <a:p>
                      <a:pPr algn="ctr"/>
                      <a:r>
                        <a:rPr lang="pt-BR" sz="1600" dirty="0"/>
                        <a:t> 1 - </a:t>
                      </a:r>
                      <a:r>
                        <a:rPr lang="pt-BR" sz="1600" dirty="0" err="1"/>
                        <a:t>xx</a:t>
                      </a:r>
                      <a:r>
                        <a:rPr lang="pt-BR" sz="1600" dirty="0"/>
                        <a:t>/05</a:t>
                      </a:r>
                    </a:p>
                    <a:p>
                      <a:pPr algn="ctr"/>
                      <a:endParaRPr lang="pt-BR" sz="1600" dirty="0"/>
                    </a:p>
                  </a:txBody>
                  <a:tcPr/>
                </a:tc>
                <a:tc>
                  <a:txBody>
                    <a:bodyPr/>
                    <a:lstStyle/>
                    <a:p>
                      <a:r>
                        <a:rPr lang="pt-BR" sz="1400" dirty="0"/>
                        <a:t>1° Apresentação: </a:t>
                      </a:r>
                      <a:r>
                        <a:rPr kumimoji="0" lang="pt-BR" sz="1400" b="0" i="0" kern="1200" dirty="0">
                          <a:solidFill>
                            <a:schemeClr val="dk1"/>
                          </a:solidFill>
                          <a:effectLst/>
                          <a:latin typeface="+mn-lt"/>
                          <a:ea typeface="+mn-ea"/>
                          <a:cs typeface="+mn-cs"/>
                        </a:rPr>
                        <a:t>WANDERSON OLIVEIRA DA SILVA</a:t>
                      </a:r>
                      <a:endParaRPr lang="pt-BR"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2° Apresentação: </a:t>
                      </a:r>
                      <a:r>
                        <a:rPr kumimoji="0" lang="pt-BR" sz="1400" b="0" i="0" kern="1200" dirty="0">
                          <a:solidFill>
                            <a:schemeClr val="dk1"/>
                          </a:solidFill>
                          <a:effectLst/>
                          <a:latin typeface="+mn-lt"/>
                          <a:ea typeface="+mn-ea"/>
                          <a:cs typeface="+mn-cs"/>
                        </a:rPr>
                        <a:t>LUIS GUILHERME CORDEIRO SANTOS SILVA</a:t>
                      </a:r>
                      <a:endParaRPr lang="pt-BR" sz="1400" dirty="0"/>
                    </a:p>
                  </a:txBody>
                  <a:tcPr/>
                </a:tc>
                <a:extLst>
                  <a:ext uri="{0D108BD9-81ED-4DB2-BD59-A6C34878D82A}">
                    <a16:rowId xmlns:a16="http://schemas.microsoft.com/office/drawing/2014/main" val="1586768012"/>
                  </a:ext>
                </a:extLst>
              </a:tr>
              <a:tr h="719811">
                <a:tc>
                  <a:txBody>
                    <a:bodyPr/>
                    <a:lstStyle/>
                    <a:p>
                      <a:pPr algn="ctr"/>
                      <a:r>
                        <a:rPr lang="pt-BR" sz="1600" dirty="0"/>
                        <a:t>2 - </a:t>
                      </a:r>
                      <a:r>
                        <a:rPr lang="pt-BR" sz="1600" dirty="0" err="1"/>
                        <a:t>xx</a:t>
                      </a:r>
                      <a:r>
                        <a:rPr lang="pt-BR" sz="16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3° Apresentação:  </a:t>
                      </a:r>
                      <a:r>
                        <a:rPr kumimoji="0" lang="pt-BR" sz="1400" b="0" i="0" kern="1200" dirty="0">
                          <a:solidFill>
                            <a:schemeClr val="dk1"/>
                          </a:solidFill>
                          <a:effectLst/>
                          <a:latin typeface="+mn-lt"/>
                          <a:ea typeface="+mn-ea"/>
                          <a:cs typeface="+mn-cs"/>
                        </a:rPr>
                        <a:t>NAYSON ALVES DOS SANTOS</a:t>
                      </a:r>
                      <a:endParaRPr lang="pt-BR"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4° Apresentação: </a:t>
                      </a:r>
                      <a:r>
                        <a:rPr kumimoji="0" lang="pt-BR" sz="1400" b="0" i="0" kern="1200" dirty="0">
                          <a:solidFill>
                            <a:schemeClr val="dk1"/>
                          </a:solidFill>
                          <a:effectLst/>
                          <a:latin typeface="+mn-lt"/>
                          <a:ea typeface="+mn-ea"/>
                          <a:cs typeface="+mn-cs"/>
                        </a:rPr>
                        <a:t>FERNANDO MEYER</a:t>
                      </a:r>
                    </a:p>
                    <a:p>
                      <a:endParaRPr lang="pt-BR" sz="1400" dirty="0"/>
                    </a:p>
                  </a:txBody>
                  <a:tcPr/>
                </a:tc>
                <a:extLst>
                  <a:ext uri="{0D108BD9-81ED-4DB2-BD59-A6C34878D82A}">
                    <a16:rowId xmlns:a16="http://schemas.microsoft.com/office/drawing/2014/main" val="3800974658"/>
                  </a:ext>
                </a:extLst>
              </a:tr>
              <a:tr h="719811">
                <a:tc>
                  <a:txBody>
                    <a:bodyPr/>
                    <a:lstStyle/>
                    <a:p>
                      <a:pPr algn="ctr"/>
                      <a:r>
                        <a:rPr lang="pt-BR" sz="1600" dirty="0"/>
                        <a:t>3 - </a:t>
                      </a:r>
                      <a:r>
                        <a:rPr lang="pt-BR" sz="1600" dirty="0" err="1"/>
                        <a:t>xx</a:t>
                      </a:r>
                      <a:r>
                        <a:rPr lang="pt-BR" sz="1600" dirty="0"/>
                        <a:t>/05</a:t>
                      </a:r>
                    </a:p>
                    <a:p>
                      <a:pPr algn="ctr"/>
                      <a:endParaRPr lang="pt-BR" sz="1600" dirty="0"/>
                    </a:p>
                  </a:txBody>
                  <a:tcPr/>
                </a:tc>
                <a:tc>
                  <a:txBody>
                    <a:bodyPr/>
                    <a:lstStyle/>
                    <a:p>
                      <a:r>
                        <a:rPr lang="pt-BR" sz="1400" dirty="0"/>
                        <a:t>5° Apresentação: </a:t>
                      </a:r>
                      <a:r>
                        <a:rPr kumimoji="0" lang="pt-BR" sz="1400" b="0" i="0" kern="1200" dirty="0">
                          <a:solidFill>
                            <a:schemeClr val="dk1"/>
                          </a:solidFill>
                          <a:effectLst/>
                          <a:latin typeface="+mn-lt"/>
                          <a:ea typeface="+mn-ea"/>
                          <a:cs typeface="+mn-cs"/>
                        </a:rPr>
                        <a:t>EDUARDO PARREIRA OLIVEIRA</a:t>
                      </a:r>
                      <a:endParaRPr lang="pt-BR"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400" dirty="0"/>
                        <a:t>6° Apresentação: </a:t>
                      </a:r>
                      <a:r>
                        <a:rPr kumimoji="0" lang="pt-BR" sz="1400" b="0" i="0" kern="1200" dirty="0">
                          <a:solidFill>
                            <a:schemeClr val="dk1"/>
                          </a:solidFill>
                          <a:effectLst/>
                          <a:latin typeface="+mn-lt"/>
                          <a:ea typeface="+mn-ea"/>
                          <a:cs typeface="+mn-cs"/>
                        </a:rPr>
                        <a:t>RAPHAEL CARLETO PEREIRA</a:t>
                      </a:r>
                      <a:endParaRPr lang="pt-BR" sz="1400" dirty="0"/>
                    </a:p>
                    <a:p>
                      <a:endParaRPr lang="pt-BR" sz="1400" dirty="0"/>
                    </a:p>
                  </a:txBody>
                  <a:tcPr/>
                </a:tc>
                <a:extLst>
                  <a:ext uri="{0D108BD9-81ED-4DB2-BD59-A6C34878D82A}">
                    <a16:rowId xmlns:a16="http://schemas.microsoft.com/office/drawing/2014/main" val="1456032601"/>
                  </a:ext>
                </a:extLst>
              </a:tr>
              <a:tr h="1126719">
                <a:tc>
                  <a:txBody>
                    <a:bodyPr/>
                    <a:lstStyle/>
                    <a:p>
                      <a:pPr algn="ctr"/>
                      <a:r>
                        <a:rPr lang="pt-BR" sz="1600" dirty="0"/>
                        <a:t>4 - </a:t>
                      </a:r>
                      <a:r>
                        <a:rPr lang="pt-BR" sz="1600" dirty="0" err="1"/>
                        <a:t>xx</a:t>
                      </a:r>
                      <a:r>
                        <a:rPr lang="pt-BR" sz="1600" dirty="0"/>
                        <a:t>/05</a:t>
                      </a:r>
                    </a:p>
                  </a:txBody>
                  <a:tcPr/>
                </a:tc>
                <a:tc>
                  <a:txBody>
                    <a:bodyPr/>
                    <a:lstStyle/>
                    <a:p>
                      <a:r>
                        <a:rPr lang="pt-BR" sz="1400" dirty="0"/>
                        <a:t>7° Apresentação: </a:t>
                      </a:r>
                      <a:r>
                        <a:rPr kumimoji="0" lang="pt-BR" sz="1400" b="0" i="0" kern="1200" dirty="0">
                          <a:solidFill>
                            <a:schemeClr val="dk1"/>
                          </a:solidFill>
                          <a:effectLst/>
                          <a:latin typeface="+mn-lt"/>
                          <a:ea typeface="+mn-ea"/>
                          <a:cs typeface="+mn-cs"/>
                        </a:rPr>
                        <a:t>MARCOS FLAVIO FABIANO JANUARIO DA SILVA</a:t>
                      </a:r>
                      <a:endParaRPr lang="pt-BR" sz="1400" dirty="0"/>
                    </a:p>
                    <a:p>
                      <a:endParaRPr lang="pt-BR" sz="1400" dirty="0"/>
                    </a:p>
                  </a:txBody>
                  <a:tcPr/>
                </a:tc>
                <a:extLst>
                  <a:ext uri="{0D108BD9-81ED-4DB2-BD59-A6C34878D82A}">
                    <a16:rowId xmlns:a16="http://schemas.microsoft.com/office/drawing/2014/main" val="3612258005"/>
                  </a:ext>
                </a:extLst>
              </a:tr>
            </a:tbl>
          </a:graphicData>
        </a:graphic>
      </p:graphicFrame>
    </p:spTree>
    <p:extLst>
      <p:ext uri="{BB962C8B-B14F-4D97-AF65-F5344CB8AC3E}">
        <p14:creationId xmlns:p14="http://schemas.microsoft.com/office/powerpoint/2010/main" val="2360660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33018</TotalTime>
  <Words>568</Words>
  <Application>Microsoft Office PowerPoint</Application>
  <PresentationFormat>Widescreen</PresentationFormat>
  <Paragraphs>101</Paragraphs>
  <Slides>10</Slides>
  <Notes>2</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10</vt:i4>
      </vt:variant>
    </vt:vector>
  </HeadingPairs>
  <TitlesOfParts>
    <vt:vector size="20" baseType="lpstr">
      <vt:lpstr>Arial</vt:lpstr>
      <vt:lpstr>Calibri</vt:lpstr>
      <vt:lpstr>Cambria</vt:lpstr>
      <vt:lpstr>Century Schoolbook</vt:lpstr>
      <vt:lpstr>Comic Sans MS</vt:lpstr>
      <vt:lpstr>Times New Roman</vt:lpstr>
      <vt:lpstr>Vijaya</vt:lpstr>
      <vt:lpstr>Wingdings</vt:lpstr>
      <vt:lpstr>Wingdings 2</vt:lpstr>
      <vt:lpstr>Balcão Envidraçado</vt:lpstr>
      <vt:lpstr>2°  TRABALHO SOBRE RESOLUÇÃO DE EQUAÇÕES NÃO-LINEARES </vt:lpstr>
      <vt:lpstr>MÉTODOS ITERATIVOS PARA REFINAMENTO  DE RAÍZES DE FUNÇÕES </vt:lpstr>
      <vt:lpstr>REGULAMENTO DO TRABALHO</vt:lpstr>
      <vt:lpstr>REGULAMENTO DO TRABALHO</vt:lpstr>
      <vt:lpstr>REGULAMENTO DO TRABALHO</vt:lpstr>
      <vt:lpstr>REGULAMENTO DO TRABALHO</vt:lpstr>
      <vt:lpstr>AVALIAÇÃO DO TRABALHO EXPOSITIVO </vt:lpstr>
      <vt:lpstr>Ordem de apresentação dos  Grupos</vt:lpstr>
      <vt:lpstr>Ordem de apresentação dos  Grupos</vt:lpstr>
      <vt:lpstr>OBRIGADA...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INFLUÊNCIA DO TAMANHO DA AMOSTRA E DA DICOTOMIZAÇÃO DE DADOS NORMAIS MULTIVARIADOS SOBRE O MSA</dc:title>
  <dc:creator>Microtec</dc:creator>
  <cp:lastModifiedBy>Fujioka</cp:lastModifiedBy>
  <cp:revision>788</cp:revision>
  <dcterms:created xsi:type="dcterms:W3CDTF">2015-11-02T19:38:48Z</dcterms:created>
  <dcterms:modified xsi:type="dcterms:W3CDTF">2019-04-25T00:36:47Z</dcterms:modified>
</cp:coreProperties>
</file>