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82" r:id="rId3"/>
    <p:sldId id="288" r:id="rId4"/>
    <p:sldId id="257" r:id="rId5"/>
    <p:sldId id="259" r:id="rId6"/>
    <p:sldId id="260" r:id="rId7"/>
    <p:sldId id="262" r:id="rId8"/>
    <p:sldId id="289" r:id="rId9"/>
    <p:sldId id="283" r:id="rId10"/>
    <p:sldId id="290" r:id="rId11"/>
    <p:sldId id="284" r:id="rId12"/>
    <p:sldId id="291" r:id="rId13"/>
    <p:sldId id="278" r:id="rId14"/>
    <p:sldId id="268" r:id="rId15"/>
    <p:sldId id="269" r:id="rId16"/>
    <p:sldId id="270" r:id="rId17"/>
    <p:sldId id="271" r:id="rId18"/>
    <p:sldId id="286" r:id="rId19"/>
    <p:sldId id="287" r:id="rId20"/>
    <p:sldId id="277" r:id="rId21"/>
    <p:sldId id="293" r:id="rId22"/>
    <p:sldId id="281" r:id="rId23"/>
    <p:sldId id="292" r:id="rId24"/>
    <p:sldId id="280" r:id="rId25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92"/>
    <p:restoredTop sz="94695"/>
  </p:normalViewPr>
  <p:slideViewPr>
    <p:cSldViewPr snapToGrid="0">
      <p:cViewPr>
        <p:scale>
          <a:sx n="94" d="100"/>
          <a:sy n="94" d="100"/>
        </p:scale>
        <p:origin x="1224" y="3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8EEEA12-31CD-DFC3-CC55-94507FF103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C6B4124-01A4-C5A6-D984-32B8BB02DFB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25DBC163-4676-819A-1190-63BA3DCF7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8BEE-E921-C749-9FF1-126DE5575944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CC15EDD3-69FD-A600-209B-1B38E6855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AD84554F-96BD-40F5-606E-76EC66DF0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17F8-CFB7-794D-9D88-7A6A0D4D3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784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D1F47C2-3B1B-07F1-443A-09E8E837C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4E024264-B721-14E3-8C53-B148E19909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E11C9FA-0BE0-C52E-63A4-AB4145CC2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8BEE-E921-C749-9FF1-126DE5575944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9C6A51F8-A9A6-AF53-65BA-04055E5BDA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E85EAC07-0200-947C-AD38-07E31992B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17F8-CFB7-794D-9D88-7A6A0D4D3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372295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id="{9D2E0FA4-3747-4195-CDBB-34CC55109F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id="{01A06B91-2C8E-89CA-1F7A-2FE3CE02377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6003FF0B-6E15-E2C0-C492-B49AC4225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8BEE-E921-C749-9FF1-126DE5575944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BD342F3D-EF48-F805-5BAE-C1A1F5A9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CBD1EADE-1094-A557-D805-AE3F7C6AF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17F8-CFB7-794D-9D88-7A6A0D4D3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94660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ECF3204-4A73-EAF6-F98D-1AA62F8259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71B167B0-217C-C4FF-8392-CC748BCCB3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B83AD6A6-4236-B5C4-B7E6-DA62319617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8BEE-E921-C749-9FF1-126DE5575944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AD5FA92-7E26-3D85-817D-306018074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5C2BDF5B-9B45-8190-EB05-CF91751DC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17F8-CFB7-794D-9D88-7A6A0D4D3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823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0C9E5D3-498A-376A-6919-C8320E5AC9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9A403E8-452C-DB23-6717-006BDC1E7B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B875ECD-4D35-1D63-7A21-F1380E15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8BEE-E921-C749-9FF1-126DE5575944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E19D6972-8955-A332-957B-C23404C7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0D18346-8CBB-2E14-CEC7-0A2231DBA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17F8-CFB7-794D-9D88-7A6A0D4D3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79313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3A128ABE-A2BC-AB4B-4138-457574926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541A54C1-6227-87E4-F870-D79FCD0CC2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2C3FD42A-D6BD-EAC7-087A-0FB35A831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AE8C9A98-9693-5197-5DE6-2D1A299CD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8BEE-E921-C749-9FF1-126DE5575944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996B5BF2-AE04-C4FC-3B51-B4BCC0908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022FF18B-58B1-7D52-4751-E1116E509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17F8-CFB7-794D-9D88-7A6A0D4D3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41036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730AA29-E59C-39FE-8628-6E7C08B36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74C6769-0029-D854-B7C7-F76B85142D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id="{1556B58B-640D-A7D0-92AD-4A2E920B8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id="{C5AD07A4-7D03-D50D-5BA0-59EB898470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3893B37F-75A7-18C0-24C1-16F7DED3BD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id="{1AC33621-9B2C-D27E-F347-7FA78FA15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8BEE-E921-C749-9FF1-126DE5575944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id="{962E630F-FE89-617A-2386-170898492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id="{59F99B9B-279B-3800-3FE7-EE5845020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17F8-CFB7-794D-9D88-7A6A0D4D3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7002889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85EE2D2E-C799-6E0A-9AE9-C2C9A053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id="{2458AB36-5C97-96BE-411B-87BC9606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8BEE-E921-C749-9FF1-126DE5575944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id="{24CA4C91-6BDA-3539-5509-33A44E032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id="{5684C15B-C4FC-0614-33AE-F86CBE1BB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17F8-CFB7-794D-9D88-7A6A0D4D3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6943052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id="{D719385F-6878-FE8D-E166-B013428EA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8BEE-E921-C749-9FF1-126DE5575944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id="{5522AA81-8A20-DA16-B2AB-A5DFD10A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id="{9C64BF27-ED51-67CD-E8FA-396C164B8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17F8-CFB7-794D-9D88-7A6A0D4D3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7106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A9107927-622C-0863-A349-EE6AF6321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9140E89-0243-B998-14DA-B615A0A391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84AAB247-3C6D-828D-0AA3-748D9DD343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DF8E1D66-62C2-50C2-8AA2-FA24CEBEC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8BEE-E921-C749-9FF1-126DE5575944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64DF0DA0-91FE-1780-6683-6DDFE6E3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8BABEEAB-2F8D-8E70-17DC-24F57DB32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17F8-CFB7-794D-9D88-7A6A0D4D3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26234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EDE08A0-5BCE-8C2C-6363-2F4B4EB2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id="{30E6697A-8E56-BE9F-1BCA-D953E81F52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id="{F5F717A9-C6C3-A892-72A9-C76D3B976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id="{593AC859-12B5-B740-AC7D-2228D21BA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38BEE-E921-C749-9FF1-126DE5575944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id="{4B454884-568E-7CEA-51B2-41E27C6F7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id="{DF6A3EB3-21C3-F9AA-C9C4-E90770F35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617F8-CFB7-794D-9D88-7A6A0D4D3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225096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id="{8E63EFE3-8E59-EEA0-AE9C-B16F35996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id="{3AAFC684-65B4-01EC-8946-F0B316A86B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id="{74E05100-F7B6-47AF-C890-B67ACD05F8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D38BEE-E921-C749-9FF1-126DE5575944}" type="datetimeFigureOut">
              <a:rPr lang="tr-TR" smtClean="0"/>
              <a:t>25.05.2025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id="{5D2812B2-8ADA-63B2-FE81-4CFB7199E9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id="{7674B060-5614-A1D1-3E33-89101195DD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5617F8-CFB7-794D-9D88-7A6A0D4D38E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417331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0A111F61-0000-E53F-9B90-9BDD035719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BERT, GPT ve T5 Modellerinin Karşılaştırmalı İncelemesi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A78F4352-119B-60E2-549C-044A82548AC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tr-TR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Mert Furkan ERGÜDEN</a:t>
            </a:r>
            <a:endParaRPr lang="tr-TR" b="0" dirty="0">
              <a:effectLst/>
            </a:endParaRPr>
          </a:p>
          <a:p>
            <a:br>
              <a:rPr lang="tr-TR" dirty="0"/>
            </a:b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09854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/>
              <a:t>Transformer</a:t>
            </a:r>
            <a:r>
              <a:rPr lang="tr-TR" dirty="0"/>
              <a:t> Çeşitleri: </a:t>
            </a:r>
            <a:r>
              <a:rPr lang="tr-TR" dirty="0" err="1"/>
              <a:t>Decoder-Only</a:t>
            </a:r>
            <a:endParaRPr lang="tr-TR" b="0" i="0" dirty="0">
              <a:solidFill>
                <a:srgbClr val="404040"/>
              </a:solidFill>
              <a:effectLst/>
              <a:highlight>
                <a:srgbClr val="FFFFFF"/>
              </a:highlight>
              <a:latin typeface="DeepSeek-CJK-patch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3C654-9EE6-1EFF-AE61-170D355F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531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b="1" dirty="0"/>
              <a:t>Kullanım Amaçları:</a:t>
            </a:r>
            <a:br>
              <a:rPr lang="tr-TR" dirty="0"/>
            </a:br>
            <a:endParaRPr lang="tr-TR" dirty="0"/>
          </a:p>
          <a:p>
            <a:r>
              <a:rPr lang="tr-TR" dirty="0"/>
              <a:t>Metin üretimi (</a:t>
            </a:r>
            <a:r>
              <a:rPr lang="tr-TR" dirty="0" err="1"/>
              <a:t>text</a:t>
            </a:r>
            <a:r>
              <a:rPr lang="tr-TR" dirty="0"/>
              <a:t> </a:t>
            </a:r>
            <a:r>
              <a:rPr lang="tr-TR" dirty="0" err="1"/>
              <a:t>generation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Otomatik tamamlama</a:t>
            </a:r>
          </a:p>
          <a:p>
            <a:endParaRPr lang="tr-TR" dirty="0"/>
          </a:p>
          <a:p>
            <a:r>
              <a:rPr lang="tr-TR" dirty="0"/>
              <a:t>Diyalog oluşturma (</a:t>
            </a:r>
            <a:r>
              <a:rPr lang="tr-TR" dirty="0" err="1"/>
              <a:t>chatbot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Dil modelleme (</a:t>
            </a:r>
            <a:r>
              <a:rPr lang="tr-TR" dirty="0" err="1"/>
              <a:t>language</a:t>
            </a:r>
            <a:r>
              <a:rPr lang="tr-TR" dirty="0"/>
              <a:t> </a:t>
            </a:r>
            <a:r>
              <a:rPr lang="tr-TR" dirty="0" err="1"/>
              <a:t>modeling</a:t>
            </a:r>
            <a:r>
              <a:rPr lang="tr-TR" dirty="0"/>
              <a:t>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727529-F646-772E-7E13-50C328775A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0" r="22374"/>
          <a:stretch/>
        </p:blipFill>
        <p:spPr bwMode="auto">
          <a:xfrm>
            <a:off x="8024810" y="1371355"/>
            <a:ext cx="3328989" cy="512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9419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/>
              <a:t>Transformer</a:t>
            </a:r>
            <a:r>
              <a:rPr lang="tr-TR" dirty="0"/>
              <a:t> Çeşitleri: Encoder-</a:t>
            </a:r>
            <a:r>
              <a:rPr lang="tr-TR" dirty="0" err="1"/>
              <a:t>Decoder</a:t>
            </a:r>
            <a:endParaRPr lang="tr-TR" b="0" i="0" dirty="0">
              <a:solidFill>
                <a:srgbClr val="404040"/>
              </a:solidFill>
              <a:effectLst/>
              <a:highlight>
                <a:srgbClr val="FFFFFF"/>
              </a:highlight>
              <a:latin typeface="DeepSeek-CJK-patch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3C654-9EE6-1EFF-AE61-170D355F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53100" cy="4351338"/>
          </a:xfrm>
        </p:spPr>
        <p:txBody>
          <a:bodyPr>
            <a:normAutofit/>
          </a:bodyPr>
          <a:lstStyle/>
          <a:p>
            <a:r>
              <a:rPr lang="tr-TR" dirty="0"/>
              <a:t>T5, BART, Orijinal </a:t>
            </a:r>
            <a:r>
              <a:rPr lang="tr-TR" dirty="0" err="1"/>
              <a:t>Transformer</a:t>
            </a:r>
            <a:r>
              <a:rPr lang="tr-TR" dirty="0"/>
              <a:t> (</a:t>
            </a:r>
            <a:r>
              <a:rPr lang="tr-TR" dirty="0" err="1"/>
              <a:t>Vaswani</a:t>
            </a:r>
            <a:r>
              <a:rPr lang="tr-TR" dirty="0"/>
              <a:t> et al., 2017)</a:t>
            </a:r>
          </a:p>
          <a:p>
            <a:endParaRPr lang="tr-TR" dirty="0"/>
          </a:p>
          <a:p>
            <a:pPr marL="0" indent="0">
              <a:buNone/>
            </a:pPr>
            <a:r>
              <a:rPr lang="tr-TR" b="1" dirty="0"/>
              <a:t>Yapı:</a:t>
            </a:r>
          </a:p>
          <a:p>
            <a:r>
              <a:rPr lang="tr-TR" b="1" dirty="0"/>
              <a:t>Encoder</a:t>
            </a:r>
            <a:r>
              <a:rPr lang="tr-TR" dirty="0"/>
              <a:t>: Girdi metnini işler, anlamı sıkıştırılmış bir temsil haline getirir</a:t>
            </a:r>
          </a:p>
          <a:p>
            <a:r>
              <a:rPr lang="tr-TR" b="1" dirty="0" err="1"/>
              <a:t>Decoder</a:t>
            </a:r>
            <a:r>
              <a:rPr lang="tr-TR" dirty="0"/>
              <a:t>: </a:t>
            </a:r>
            <a:r>
              <a:rPr lang="tr-TR" dirty="0" err="1"/>
              <a:t>Encoder’dan</a:t>
            </a:r>
            <a:r>
              <a:rPr lang="tr-TR" dirty="0"/>
              <a:t> gelen temsili kullanarak çıktıyı üretir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245B395F-5F4F-890B-06D0-BC20E07AFD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t="46" r="7533"/>
          <a:stretch/>
        </p:blipFill>
        <p:spPr bwMode="auto">
          <a:xfrm>
            <a:off x="6315074" y="1400175"/>
            <a:ext cx="5038725" cy="520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595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/>
              <a:t>Transformer</a:t>
            </a:r>
            <a:r>
              <a:rPr lang="tr-TR" dirty="0"/>
              <a:t> Çeşitleri: Encoder-</a:t>
            </a:r>
            <a:r>
              <a:rPr lang="tr-TR" dirty="0" err="1"/>
              <a:t>Decoder</a:t>
            </a:r>
            <a:endParaRPr lang="tr-TR" b="0" i="0" dirty="0">
              <a:solidFill>
                <a:srgbClr val="404040"/>
              </a:solidFill>
              <a:effectLst/>
              <a:highlight>
                <a:srgbClr val="FFFFFF"/>
              </a:highlight>
              <a:latin typeface="DeepSeek-CJK-patch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3C654-9EE6-1EFF-AE61-170D355F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53100" cy="435133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tr-TR" dirty="0"/>
              <a:t> </a:t>
            </a:r>
            <a:r>
              <a:rPr lang="tr-TR" b="1" dirty="0"/>
              <a:t>Kullanım Amaçları:</a:t>
            </a:r>
          </a:p>
          <a:p>
            <a:r>
              <a:rPr lang="tr-TR" dirty="0"/>
              <a:t>Makine çevirisi (Machine </a:t>
            </a:r>
            <a:r>
              <a:rPr lang="tr-TR" dirty="0" err="1"/>
              <a:t>Translation</a:t>
            </a:r>
            <a:r>
              <a:rPr lang="tr-TR" dirty="0"/>
              <a:t>)</a:t>
            </a:r>
            <a:br>
              <a:rPr lang="tr-TR" dirty="0"/>
            </a:br>
            <a:endParaRPr lang="tr-TR" dirty="0"/>
          </a:p>
          <a:p>
            <a:r>
              <a:rPr lang="tr-TR" dirty="0"/>
              <a:t>Metin özetleme (</a:t>
            </a:r>
            <a:r>
              <a:rPr lang="tr-TR" dirty="0" err="1"/>
              <a:t>Summarization</a:t>
            </a:r>
            <a:r>
              <a:rPr lang="tr-TR" dirty="0"/>
              <a:t>)</a:t>
            </a:r>
            <a:br>
              <a:rPr lang="tr-TR" dirty="0"/>
            </a:br>
            <a:endParaRPr lang="tr-TR" dirty="0"/>
          </a:p>
          <a:p>
            <a:r>
              <a:rPr lang="tr-TR" dirty="0"/>
              <a:t>Soru-cevap sistemleri (</a:t>
            </a:r>
            <a:r>
              <a:rPr lang="tr-TR" dirty="0" err="1"/>
              <a:t>Question</a:t>
            </a:r>
            <a:r>
              <a:rPr lang="tr-TR" dirty="0"/>
              <a:t> </a:t>
            </a:r>
            <a:r>
              <a:rPr lang="tr-TR" dirty="0" err="1"/>
              <a:t>Answering</a:t>
            </a:r>
            <a:r>
              <a:rPr lang="tr-TR" dirty="0"/>
              <a:t>)</a:t>
            </a:r>
            <a:br>
              <a:rPr lang="tr-TR" dirty="0"/>
            </a:br>
            <a:endParaRPr lang="tr-TR" dirty="0"/>
          </a:p>
          <a:p>
            <a:r>
              <a:rPr lang="tr-TR" dirty="0"/>
              <a:t>Metinden metne dönüşümler (</a:t>
            </a:r>
            <a:r>
              <a:rPr lang="tr-TR" dirty="0" err="1"/>
              <a:t>Text-to-text</a:t>
            </a:r>
            <a:r>
              <a:rPr lang="tr-TR" dirty="0"/>
              <a:t> </a:t>
            </a:r>
            <a:r>
              <a:rPr lang="tr-TR" dirty="0" err="1"/>
              <a:t>tasks</a:t>
            </a:r>
            <a:r>
              <a:rPr lang="tr-TR" dirty="0"/>
              <a:t>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43E3FC2-AD63-3CAD-900F-EEEC277E212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4" t="46" r="7533"/>
          <a:stretch/>
        </p:blipFill>
        <p:spPr bwMode="auto">
          <a:xfrm>
            <a:off x="6315074" y="1400175"/>
            <a:ext cx="5038725" cy="52046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719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924D84CD-5280-4B52-B96E-8EDAA2B20C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4" name="Rectangle 10">
            <a:extLst>
              <a:ext uri="{FF2B5EF4-FFF2-40B4-BE49-F238E27FC236}">
                <a16:creationId xmlns:a16="http://schemas.microsoft.com/office/drawing/2014/main" id="{3E65D517-46E4-8037-A63D-629DE1253A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523EBED3-698F-F844-9DEF-C5E8675A04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0"/>
            <a:ext cx="10477600" cy="1157242"/>
          </a:xfrm>
        </p:spPr>
        <p:txBody>
          <a:bodyPr>
            <a:normAutofit/>
          </a:bodyPr>
          <a:lstStyle/>
          <a:p>
            <a:r>
              <a:rPr lang="tr-TR" sz="4000" dirty="0"/>
              <a:t>Karşılaştırma</a:t>
            </a:r>
          </a:p>
        </p:txBody>
      </p:sp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id="{13BA7509-AA18-DD87-59E2-50B95AB256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02767468"/>
              </p:ext>
            </p:extLst>
          </p:nvPr>
        </p:nvGraphicFramePr>
        <p:xfrm>
          <a:off x="549218" y="848206"/>
          <a:ext cx="10883830" cy="46002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7361">
                  <a:extLst>
                    <a:ext uri="{9D8B030D-6E8A-4147-A177-3AD203B41FA5}">
                      <a16:colId xmlns:a16="http://schemas.microsoft.com/office/drawing/2014/main" val="3944081757"/>
                    </a:ext>
                  </a:extLst>
                </a:gridCol>
                <a:gridCol w="2379241">
                  <a:extLst>
                    <a:ext uri="{9D8B030D-6E8A-4147-A177-3AD203B41FA5}">
                      <a16:colId xmlns:a16="http://schemas.microsoft.com/office/drawing/2014/main" val="1398899618"/>
                    </a:ext>
                  </a:extLst>
                </a:gridCol>
                <a:gridCol w="2495798">
                  <a:extLst>
                    <a:ext uri="{9D8B030D-6E8A-4147-A177-3AD203B41FA5}">
                      <a16:colId xmlns:a16="http://schemas.microsoft.com/office/drawing/2014/main" val="4276195559"/>
                    </a:ext>
                  </a:extLst>
                </a:gridCol>
                <a:gridCol w="2170715">
                  <a:extLst>
                    <a:ext uri="{9D8B030D-6E8A-4147-A177-3AD203B41FA5}">
                      <a16:colId xmlns:a16="http://schemas.microsoft.com/office/drawing/2014/main" val="3396443388"/>
                    </a:ext>
                  </a:extLst>
                </a:gridCol>
                <a:gridCol w="2170715">
                  <a:extLst>
                    <a:ext uri="{9D8B030D-6E8A-4147-A177-3AD203B41FA5}">
                      <a16:colId xmlns:a16="http://schemas.microsoft.com/office/drawing/2014/main" val="1962935235"/>
                    </a:ext>
                  </a:extLst>
                </a:gridCol>
              </a:tblGrid>
              <a:tr h="374106">
                <a:tc>
                  <a:txBody>
                    <a:bodyPr/>
                    <a:lstStyle/>
                    <a:p>
                      <a:r>
                        <a:rPr lang="tr-TR" sz="1600"/>
                        <a:t>Özellik</a:t>
                      </a:r>
                      <a:endParaRPr lang="tr-TR" sz="1600" dirty="0"/>
                    </a:p>
                  </a:txBody>
                  <a:tcPr marL="82117" marR="82117" marT="41058" marB="41058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BERT</a:t>
                      </a:r>
                    </a:p>
                  </a:txBody>
                  <a:tcPr marL="82117" marR="82117" marT="41058" marB="41058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GPT</a:t>
                      </a:r>
                    </a:p>
                  </a:txBody>
                  <a:tcPr marL="82117" marR="82117" marT="41058" marB="41058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T5</a:t>
                      </a:r>
                      <a:endParaRPr lang="tr-TR" sz="1600" dirty="0"/>
                    </a:p>
                  </a:txBody>
                  <a:tcPr marL="82117" marR="82117" marT="41058" marB="41058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Kaynak</a:t>
                      </a:r>
                      <a:endParaRPr lang="tr-TR" sz="1600" dirty="0"/>
                    </a:p>
                  </a:txBody>
                  <a:tcPr marL="82117" marR="82117" marT="41058" marB="41058"/>
                </a:tc>
                <a:extLst>
                  <a:ext uri="{0D108BD9-81ED-4DB2-BD59-A6C34878D82A}">
                    <a16:rowId xmlns:a16="http://schemas.microsoft.com/office/drawing/2014/main" val="2043381159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tr-TR" sz="1600"/>
                        <a:t>Mimari Tipi</a:t>
                      </a:r>
                    </a:p>
                  </a:txBody>
                  <a:tcPr marL="82117" marR="82117" marT="41058" marB="41058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Encoder</a:t>
                      </a:r>
                    </a:p>
                  </a:txBody>
                  <a:tcPr marL="82117" marR="82117" marT="41058" marB="41058"/>
                </a:tc>
                <a:tc>
                  <a:txBody>
                    <a:bodyPr/>
                    <a:lstStyle/>
                    <a:p>
                      <a:r>
                        <a:rPr lang="tr-TR" sz="1600" dirty="0" err="1"/>
                        <a:t>Decoder</a:t>
                      </a:r>
                      <a:endParaRPr lang="tr-TR" sz="1600" dirty="0"/>
                    </a:p>
                  </a:txBody>
                  <a:tcPr marL="82117" marR="82117" marT="41058" marB="41058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Encoder-Decoder</a:t>
                      </a:r>
                    </a:p>
                  </a:txBody>
                  <a:tcPr marL="82117" marR="82117" marT="41058" marB="4105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/>
                        <a:t> Zhou, J. 2024[1]</a:t>
                      </a:r>
                    </a:p>
                    <a:p>
                      <a:endParaRPr lang="tr-TR" sz="1600" dirty="0"/>
                    </a:p>
                  </a:txBody>
                  <a:tcPr marL="82117" marR="82117" marT="41058" marB="41058"/>
                </a:tc>
                <a:extLst>
                  <a:ext uri="{0D108BD9-81ED-4DB2-BD59-A6C34878D82A}">
                    <a16:rowId xmlns:a16="http://schemas.microsoft.com/office/drawing/2014/main" val="3851483171"/>
                  </a:ext>
                </a:extLst>
              </a:tr>
              <a:tr h="629180">
                <a:tc>
                  <a:txBody>
                    <a:bodyPr/>
                    <a:lstStyle/>
                    <a:p>
                      <a:r>
                        <a:rPr lang="tr-TR" sz="1600"/>
                        <a:t>Amaç</a:t>
                      </a:r>
                    </a:p>
                  </a:txBody>
                  <a:tcPr marL="82117" marR="82117" marT="41058" marB="41058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Metni anlamak (anlama odaklı)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Metin üretmek (üretim odaklı)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Metni dönüştürmek (çeviri, özet vb.)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/>
                        <a:t>Dasari, N. ,2024 [2]</a:t>
                      </a:r>
                      <a:endParaRPr lang="tr-TR" sz="1600" dirty="0"/>
                    </a:p>
                  </a:txBody>
                  <a:tcPr marL="82117" marR="82117" marT="41058" marB="41058" anchor="ctr"/>
                </a:tc>
                <a:extLst>
                  <a:ext uri="{0D108BD9-81ED-4DB2-BD59-A6C34878D82A}">
                    <a16:rowId xmlns:a16="http://schemas.microsoft.com/office/drawing/2014/main" val="2455300233"/>
                  </a:ext>
                </a:extLst>
              </a:tr>
              <a:tr h="629180">
                <a:tc>
                  <a:txBody>
                    <a:bodyPr/>
                    <a:lstStyle/>
                    <a:p>
                      <a:r>
                        <a:rPr lang="tr-TR" sz="1600"/>
                        <a:t>Girdi</a:t>
                      </a:r>
                    </a:p>
                  </a:txBody>
                  <a:tcPr marL="82117" marR="82117" marT="41058" marB="41058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Tam cümle (bazı kelimeler gizli)</a:t>
                      </a:r>
                      <a:endParaRPr lang="tr-TR" sz="1600" dirty="0"/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Önceki kelimeler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Metin veya cümle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/>
                        <a:t>Dasari, N. ,2024 [2]</a:t>
                      </a:r>
                    </a:p>
                    <a:p>
                      <a:endParaRPr lang="tr-TR" sz="1600" dirty="0"/>
                    </a:p>
                  </a:txBody>
                  <a:tcPr marL="82117" marR="82117" marT="41058" marB="41058" anchor="ctr"/>
                </a:tc>
                <a:extLst>
                  <a:ext uri="{0D108BD9-81ED-4DB2-BD59-A6C34878D82A}">
                    <a16:rowId xmlns:a16="http://schemas.microsoft.com/office/drawing/2014/main" val="2915778693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tr-TR" sz="1600"/>
                        <a:t>Çıktı</a:t>
                      </a:r>
                    </a:p>
                  </a:txBody>
                  <a:tcPr marL="82117" marR="82117" marT="41058" marB="41058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Anlam temsili veya tahmin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Yeni kelimeler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Dönüştürülmüş metin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/>
                        <a:t>Dasari, N. ,2024 [2]</a:t>
                      </a:r>
                    </a:p>
                    <a:p>
                      <a:endParaRPr lang="tr-TR" sz="1600" dirty="0"/>
                    </a:p>
                  </a:txBody>
                  <a:tcPr marL="82117" marR="82117" marT="41058" marB="41058" anchor="ctr"/>
                </a:tc>
                <a:extLst>
                  <a:ext uri="{0D108BD9-81ED-4DB2-BD59-A6C34878D82A}">
                    <a16:rowId xmlns:a16="http://schemas.microsoft.com/office/drawing/2014/main" val="3020515594"/>
                  </a:ext>
                </a:extLst>
              </a:tr>
              <a:tr h="629180">
                <a:tc>
                  <a:txBody>
                    <a:bodyPr/>
                    <a:lstStyle/>
                    <a:p>
                      <a:r>
                        <a:rPr lang="tr-TR" sz="1600" b="0"/>
                        <a:t>Eğitim Şekli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Eksik kelimeleri tahmin etme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Sonraki kelimeyi tahmin etme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Girdi metnini istenen metne çevirme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/>
                        <a:t>Prasanna</a:t>
                      </a:r>
                      <a:r>
                        <a:rPr lang="tr-TR" sz="1600" dirty="0"/>
                        <a:t> Kumar, R.,2023 [3]</a:t>
                      </a:r>
                    </a:p>
                  </a:txBody>
                  <a:tcPr marL="82117" marR="82117" marT="41058" marB="41058" anchor="ctr"/>
                </a:tc>
                <a:extLst>
                  <a:ext uri="{0D108BD9-81ED-4DB2-BD59-A6C34878D82A}">
                    <a16:rowId xmlns:a16="http://schemas.microsoft.com/office/drawing/2014/main" val="2527346491"/>
                  </a:ext>
                </a:extLst>
              </a:tr>
              <a:tr h="546358">
                <a:tc>
                  <a:txBody>
                    <a:bodyPr/>
                    <a:lstStyle/>
                    <a:p>
                      <a:r>
                        <a:rPr lang="tr-TR" sz="1600" b="0"/>
                        <a:t>İşlem Hızı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Hızlı (paralel işlem)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Daha yavaş (ardışık işlem)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Hızlı (paralel işlem)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dirty="0" err="1"/>
                        <a:t>Prasanna</a:t>
                      </a:r>
                      <a:r>
                        <a:rPr lang="tr-TR" sz="1600" dirty="0"/>
                        <a:t> Kumar, R.,2023 [3]</a:t>
                      </a:r>
                    </a:p>
                  </a:txBody>
                  <a:tcPr marL="82117" marR="82117" marT="41058" marB="41058" anchor="ctr"/>
                </a:tc>
                <a:extLst>
                  <a:ext uri="{0D108BD9-81ED-4DB2-BD59-A6C34878D82A}">
                    <a16:rowId xmlns:a16="http://schemas.microsoft.com/office/drawing/2014/main" val="3599264102"/>
                  </a:ext>
                </a:extLst>
              </a:tr>
              <a:tr h="629180">
                <a:tc>
                  <a:txBody>
                    <a:bodyPr/>
                    <a:lstStyle/>
                    <a:p>
                      <a:r>
                        <a:rPr lang="tr-TR" sz="1600" b="0"/>
                        <a:t>Kullanım Alanı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Sınıflandırma, soru-cevap</a:t>
                      </a:r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Sohbet botu, metin oluşturma</a:t>
                      </a:r>
                      <a:endParaRPr lang="tr-TR" sz="1600" dirty="0"/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r>
                        <a:rPr lang="tr-TR" sz="1600"/>
                        <a:t>Çeviri, özet, soru-cevap vb.</a:t>
                      </a:r>
                      <a:endParaRPr lang="tr-TR" sz="1600" dirty="0"/>
                    </a:p>
                  </a:txBody>
                  <a:tcPr marL="82117" marR="82117" marT="41058" marB="41058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600" i="1" dirty="0" err="1">
                          <a:solidFill>
                            <a:schemeClr val="tx1"/>
                          </a:solidFill>
                        </a:rPr>
                        <a:t>Zhou</a:t>
                      </a:r>
                      <a:r>
                        <a:rPr lang="tr-TR" sz="1600" i="1" dirty="0">
                          <a:solidFill>
                            <a:schemeClr val="tx1"/>
                          </a:solidFill>
                        </a:rPr>
                        <a:t>, J. ,2024[2]</a:t>
                      </a:r>
                      <a:endParaRPr lang="tr-TR" sz="1600" dirty="0">
                        <a:solidFill>
                          <a:schemeClr val="tx1"/>
                        </a:solidFill>
                      </a:endParaRPr>
                    </a:p>
                    <a:p>
                      <a:endParaRPr lang="tr-TR" sz="1600" dirty="0"/>
                    </a:p>
                  </a:txBody>
                  <a:tcPr marL="82117" marR="82117" marT="41058" marB="41058" anchor="ctr"/>
                </a:tc>
                <a:extLst>
                  <a:ext uri="{0D108BD9-81ED-4DB2-BD59-A6C34878D82A}">
                    <a16:rowId xmlns:a16="http://schemas.microsoft.com/office/drawing/2014/main" val="1882783003"/>
                  </a:ext>
                </a:extLst>
              </a:tr>
            </a:tbl>
          </a:graphicData>
        </a:graphic>
      </p:graphicFrame>
      <p:sp>
        <p:nvSpPr>
          <p:cNvPr id="12" name="Metin kutusu 11">
            <a:extLst>
              <a:ext uri="{FF2B5EF4-FFF2-40B4-BE49-F238E27FC236}">
                <a16:creationId xmlns:a16="http://schemas.microsoft.com/office/drawing/2014/main" id="{AFFA169C-406F-C01A-0D77-29C0FFF3A6B8}"/>
              </a:ext>
            </a:extLst>
          </p:cNvPr>
          <p:cNvSpPr txBox="1"/>
          <p:nvPr/>
        </p:nvSpPr>
        <p:spPr>
          <a:xfrm>
            <a:off x="689375" y="5719507"/>
            <a:ext cx="10603516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Chen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Y.,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Y., Ding, B., &amp;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Zhou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J. (2024). On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LLM-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algorithms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Alibaba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342900" indent="-342900">
              <a:buFontTx/>
              <a:buAutoNum type="arabicPeriod"/>
            </a:pP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Bogireddy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S. R., &amp;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Dasari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N. (2024,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June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).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Comparative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Analysis of ChatGPT-4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LLaMA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Performance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Evaluation on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Summarization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Data Analysis,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Question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Answering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2024 15th International Conference on Computing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Communication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Networking Technologies (ICCCNT) (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pp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1-7). IEEE.</a:t>
            </a:r>
          </a:p>
          <a:p>
            <a:pPr marL="342900" indent="-342900">
              <a:buFontTx/>
              <a:buAutoNum type="arabicPeriod"/>
            </a:pP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Bharathi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Mohan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G., &amp;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Prasanna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Kumar, R. (2023).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Survey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document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summarization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on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ensemble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topic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vector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clustering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model.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IoT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Control Networks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Intelligent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Systems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Singapore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</a:t>
            </a:r>
            <a:r>
              <a:rPr lang="tr-TR" sz="11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Springer</a:t>
            </a:r>
            <a:r>
              <a:rPr lang="tr-TR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502820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tr-TR" sz="3600" b="1">
                <a:solidFill>
                  <a:schemeClr val="tx2"/>
                </a:solidFill>
              </a:rPr>
              <a:t>Deneysel Tasarım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3C654-9EE6-1EFF-AE61-170D355F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tr-TR" sz="1800" dirty="0">
                <a:solidFill>
                  <a:schemeClr val="tx2"/>
                </a:solidFill>
              </a:rPr>
              <a:t>Sabit </a:t>
            </a:r>
            <a:r>
              <a:rPr lang="tr-TR" sz="1800" b="1" dirty="0">
                <a:solidFill>
                  <a:schemeClr val="tx2"/>
                </a:solidFill>
              </a:rPr>
              <a:t>ROPE</a:t>
            </a:r>
            <a:r>
              <a:rPr lang="tr-TR" sz="1800" dirty="0">
                <a:solidFill>
                  <a:schemeClr val="tx2"/>
                </a:solidFill>
              </a:rPr>
              <a:t> değerine sahip </a:t>
            </a:r>
            <a:r>
              <a:rPr lang="tr-TR" sz="1800" dirty="0" err="1">
                <a:solidFill>
                  <a:schemeClr val="tx2"/>
                </a:solidFill>
              </a:rPr>
              <a:t>prompt’lar</a:t>
            </a:r>
            <a:r>
              <a:rPr lang="tr-TR" sz="1800" dirty="0">
                <a:solidFill>
                  <a:schemeClr val="tx2"/>
                </a:solidFill>
              </a:rPr>
              <a:t> kullanıldı.</a:t>
            </a:r>
          </a:p>
          <a:p>
            <a:endParaRPr lang="tr-TR" sz="1800" dirty="0">
              <a:solidFill>
                <a:schemeClr val="tx2"/>
              </a:solidFill>
            </a:endParaRPr>
          </a:p>
          <a:p>
            <a:r>
              <a:rPr lang="tr-TR" sz="1800" dirty="0">
                <a:solidFill>
                  <a:schemeClr val="tx2"/>
                </a:solidFill>
              </a:rPr>
              <a:t>Aynı veri tüm modellere verildi.</a:t>
            </a:r>
          </a:p>
          <a:p>
            <a:endParaRPr lang="tr-TR" sz="1800" dirty="0">
              <a:solidFill>
                <a:schemeClr val="tx2"/>
              </a:solidFill>
            </a:endParaRPr>
          </a:p>
          <a:p>
            <a:r>
              <a:rPr lang="tr-TR" sz="1800" dirty="0">
                <a:solidFill>
                  <a:schemeClr val="tx2"/>
                </a:solidFill>
              </a:rPr>
              <a:t>Çıktılar, </a:t>
            </a:r>
            <a:r>
              <a:rPr lang="tr-TR" sz="1800" b="1" dirty="0">
                <a:solidFill>
                  <a:schemeClr val="tx2"/>
                </a:solidFill>
              </a:rPr>
              <a:t>ROUGE</a:t>
            </a:r>
            <a:r>
              <a:rPr lang="tr-TR" sz="1800" dirty="0">
                <a:solidFill>
                  <a:schemeClr val="tx2"/>
                </a:solidFill>
              </a:rPr>
              <a:t>, </a:t>
            </a:r>
            <a:r>
              <a:rPr lang="tr-TR" sz="1800" b="1" dirty="0" err="1">
                <a:solidFill>
                  <a:schemeClr val="tx2"/>
                </a:solidFill>
              </a:rPr>
              <a:t>Perplexity</a:t>
            </a:r>
            <a:r>
              <a:rPr lang="tr-TR" sz="1800" dirty="0">
                <a:solidFill>
                  <a:schemeClr val="tx2"/>
                </a:solidFill>
              </a:rPr>
              <a:t>, </a:t>
            </a:r>
            <a:r>
              <a:rPr lang="tr-TR" sz="1800" b="1" dirty="0" err="1">
                <a:solidFill>
                  <a:schemeClr val="tx2"/>
                </a:solidFill>
              </a:rPr>
              <a:t>Compression</a:t>
            </a:r>
            <a:r>
              <a:rPr lang="tr-TR" sz="1800" b="1" dirty="0">
                <a:solidFill>
                  <a:schemeClr val="tx2"/>
                </a:solidFill>
              </a:rPr>
              <a:t> </a:t>
            </a:r>
            <a:r>
              <a:rPr lang="tr-TR" sz="1800" b="1" dirty="0" err="1">
                <a:solidFill>
                  <a:schemeClr val="tx2"/>
                </a:solidFill>
              </a:rPr>
              <a:t>Ratio</a:t>
            </a:r>
            <a:r>
              <a:rPr lang="tr-TR" sz="1800" dirty="0">
                <a:solidFill>
                  <a:schemeClr val="tx2"/>
                </a:solidFill>
              </a:rPr>
              <a:t> ve </a:t>
            </a:r>
            <a:r>
              <a:rPr lang="tr-TR" sz="1800" b="1" dirty="0">
                <a:solidFill>
                  <a:schemeClr val="tx2"/>
                </a:solidFill>
              </a:rPr>
              <a:t>İnsan Değerlendirmesi</a:t>
            </a:r>
            <a:r>
              <a:rPr lang="tr-TR" sz="1800" dirty="0">
                <a:solidFill>
                  <a:schemeClr val="tx2"/>
                </a:solidFill>
              </a:rPr>
              <a:t> ile analiz edildi.</a:t>
            </a:r>
          </a:p>
          <a:p>
            <a:endParaRPr lang="tr-TR" sz="1800" dirty="0">
              <a:solidFill>
                <a:schemeClr val="tx2"/>
              </a:solidFill>
            </a:endParaRPr>
          </a:p>
          <a:p>
            <a:r>
              <a:rPr lang="tr-TR" sz="1800" dirty="0">
                <a:solidFill>
                  <a:schemeClr val="tx2"/>
                </a:solidFill>
              </a:rPr>
              <a:t>Deney ortamı tutarlılık için sabit tutuldu.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Bass clef">
            <a:extLst>
              <a:ext uri="{FF2B5EF4-FFF2-40B4-BE49-F238E27FC236}">
                <a16:creationId xmlns:a16="http://schemas.microsoft.com/office/drawing/2014/main" id="{BCAF2FF9-8D62-B702-DC4A-6855F5A344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3602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5D7F64A8-D625-4F61-A290-B499BB62A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7363" y="1671569"/>
            <a:ext cx="5801917" cy="2228760"/>
          </a:xfrm>
        </p:spPr>
        <p:txBody>
          <a:bodyPr anchor="b">
            <a:normAutofit/>
          </a:bodyPr>
          <a:lstStyle/>
          <a:p>
            <a:r>
              <a:rPr lang="tr-TR" sz="4000" b="1"/>
              <a:t>Görevler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3C654-9EE6-1EFF-AE61-170D355F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7364" y="4072044"/>
            <a:ext cx="5801917" cy="2057045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tr-TR" sz="2000"/>
              <a:t>Metin Üretme Görevi</a:t>
            </a:r>
          </a:p>
          <a:p>
            <a:pPr marL="514350" indent="-514350">
              <a:buAutoNum type="arabicPeriod"/>
            </a:pPr>
            <a:r>
              <a:rPr lang="tr-TR" sz="2000"/>
              <a:t>Metin Özetleme Görevi</a:t>
            </a:r>
          </a:p>
        </p:txBody>
      </p:sp>
      <p:pic>
        <p:nvPicPr>
          <p:cNvPr id="36" name="Graphic 35" descr="Onay işareti">
            <a:extLst>
              <a:ext uri="{FF2B5EF4-FFF2-40B4-BE49-F238E27FC236}">
                <a16:creationId xmlns:a16="http://schemas.microsoft.com/office/drawing/2014/main" id="{5152C8B4-D6B0-48EB-8ED6-020C1E8F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41431" y="816337"/>
            <a:ext cx="5225327" cy="5225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034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tr-TR" sz="3600" b="1" dirty="0">
                <a:solidFill>
                  <a:schemeClr val="tx2"/>
                </a:solidFill>
              </a:rPr>
              <a:t>Görevler – Metin Üretimi</a:t>
            </a:r>
            <a:endParaRPr lang="tr-TR" sz="3600" b="1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3C654-9EE6-1EFF-AE61-170D355F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9833548" cy="2693976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chemeClr val="tx2"/>
                </a:solidFill>
              </a:rPr>
              <a:t>Amaç: Anlamlı, akıcı ve bağlamsal bütünlüğe sahip metin oluşturmak</a:t>
            </a:r>
          </a:p>
          <a:p>
            <a:endParaRPr lang="tr-TR" sz="1800" dirty="0">
              <a:solidFill>
                <a:schemeClr val="tx2"/>
              </a:solidFill>
            </a:endParaRPr>
          </a:p>
          <a:p>
            <a:r>
              <a:rPr lang="tr-TR" sz="1800" dirty="0">
                <a:solidFill>
                  <a:schemeClr val="tx2"/>
                </a:solidFill>
              </a:rPr>
              <a:t>Verilen kısa </a:t>
            </a:r>
            <a:r>
              <a:rPr lang="tr-TR" sz="1800" dirty="0" err="1">
                <a:solidFill>
                  <a:schemeClr val="tx2"/>
                </a:solidFill>
              </a:rPr>
              <a:t>prompt’tan</a:t>
            </a:r>
            <a:r>
              <a:rPr lang="tr-TR" sz="1800" dirty="0">
                <a:solidFill>
                  <a:schemeClr val="tx2"/>
                </a:solidFill>
              </a:rPr>
              <a:t> devam eden anlatı üretimi</a:t>
            </a:r>
          </a:p>
          <a:p>
            <a:endParaRPr lang="tr-TR" sz="1800" dirty="0">
              <a:solidFill>
                <a:schemeClr val="tx2"/>
              </a:solidFill>
            </a:endParaRPr>
          </a:p>
          <a:p>
            <a:r>
              <a:rPr lang="tr-TR" sz="1800" dirty="0">
                <a:solidFill>
                  <a:schemeClr val="tx2"/>
                </a:solidFill>
              </a:rPr>
              <a:t>Başarı ölçütleri: yaratıcılık, tutarlılık ve doğal dil üretimi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2296" name="Picture 8" descr="Open Recruitment Jobs Job Vacancies, Work, Office, Open Job PNG and Vector  with Transparent Background for Free Download">
            <a:extLst>
              <a:ext uri="{FF2B5EF4-FFF2-40B4-BE49-F238E27FC236}">
                <a16:creationId xmlns:a16="http://schemas.microsoft.com/office/drawing/2014/main" id="{B1AA288E-29D8-96CB-6766-BAAF58F390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3747" y="3322988"/>
            <a:ext cx="2898488" cy="2898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031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280679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tr-TR" sz="3600" b="1" dirty="0">
                <a:solidFill>
                  <a:schemeClr val="tx2"/>
                </a:solidFill>
              </a:rPr>
              <a:t>Görevler – Metin Özetleme</a:t>
            </a:r>
            <a:endParaRPr lang="tr-TR" sz="3600" b="1">
              <a:solidFill>
                <a:schemeClr val="tx2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3C654-9EE6-1EFF-AE61-170D355F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890979"/>
            <a:ext cx="6640941" cy="2693976"/>
          </a:xfrm>
        </p:spPr>
        <p:txBody>
          <a:bodyPr>
            <a:normAutofit/>
          </a:bodyPr>
          <a:lstStyle/>
          <a:p>
            <a:r>
              <a:rPr lang="tr-TR" sz="1800" dirty="0">
                <a:solidFill>
                  <a:schemeClr val="tx2"/>
                </a:solidFill>
              </a:rPr>
              <a:t>Amaç: Uzun metni bilgi kaybı olmadan kısaltmak</a:t>
            </a:r>
          </a:p>
          <a:p>
            <a:endParaRPr lang="tr-TR" sz="1800" dirty="0">
              <a:solidFill>
                <a:schemeClr val="tx2"/>
              </a:solidFill>
            </a:endParaRPr>
          </a:p>
          <a:p>
            <a:r>
              <a:rPr lang="tr-TR" sz="1800" dirty="0">
                <a:solidFill>
                  <a:schemeClr val="tx2"/>
                </a:solidFill>
              </a:rPr>
              <a:t>Değerlendirme kriterleri: içerik doğruluğu, anlam koruma, sıkıştırma oranı</a:t>
            </a:r>
          </a:p>
          <a:p>
            <a:pPr marL="0" indent="0">
              <a:buNone/>
            </a:pPr>
            <a:endParaRPr lang="tr-TR" sz="1800" dirty="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3314" name="Picture 2" descr="Man On Computer Cartoon Clipart , Png Download - Working On Computer Png,  Transparent Png , Transparent Png Image - PNGitem">
            <a:extLst>
              <a:ext uri="{FF2B5EF4-FFF2-40B4-BE49-F238E27FC236}">
                <a16:creationId xmlns:a16="http://schemas.microsoft.com/office/drawing/2014/main" id="{322C22FA-676C-CB20-031E-4711D118AD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6576" y="3468382"/>
            <a:ext cx="2874939" cy="2731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282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820719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b="1" dirty="0">
                <a:solidFill>
                  <a:schemeClr val="tx2"/>
                </a:solidFill>
              </a:rPr>
              <a:t>Kullanılacak Olan Metrikler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3C654-9EE6-1EFF-AE61-170D355F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2184400"/>
            <a:ext cx="4827874" cy="3810499"/>
          </a:xfrm>
        </p:spPr>
        <p:txBody>
          <a:bodyPr anchor="ctr">
            <a:normAutofit/>
          </a:bodyPr>
          <a:lstStyle/>
          <a:p>
            <a:r>
              <a:rPr lang="tr-TR" sz="1800" b="1" dirty="0"/>
              <a:t>ROUGE Skorları:</a:t>
            </a:r>
            <a:r>
              <a:rPr lang="tr-TR" sz="1800" dirty="0"/>
              <a:t> Metin benzerliği ölçer</a:t>
            </a:r>
          </a:p>
          <a:p>
            <a:endParaRPr lang="tr-TR" sz="1800" dirty="0"/>
          </a:p>
          <a:p>
            <a:r>
              <a:rPr lang="tr-TR" sz="1800" b="1" dirty="0" err="1"/>
              <a:t>Compression</a:t>
            </a:r>
            <a:r>
              <a:rPr lang="tr-TR" sz="1800" b="1" dirty="0"/>
              <a:t> </a:t>
            </a:r>
            <a:r>
              <a:rPr lang="tr-TR" sz="1800" b="1" dirty="0" err="1"/>
              <a:t>Ratio</a:t>
            </a:r>
            <a:r>
              <a:rPr lang="tr-TR" sz="1800" b="1" dirty="0"/>
              <a:t>:</a:t>
            </a:r>
            <a:r>
              <a:rPr lang="tr-TR" sz="1800" dirty="0"/>
              <a:t> Metnin ne kadar sıkıştırıldığı</a:t>
            </a:r>
          </a:p>
          <a:p>
            <a:endParaRPr lang="tr-TR" sz="1800" dirty="0"/>
          </a:p>
          <a:p>
            <a:r>
              <a:rPr lang="tr-TR" sz="1800" b="1" dirty="0" err="1"/>
              <a:t>Perplexity</a:t>
            </a:r>
            <a:r>
              <a:rPr lang="tr-TR" sz="1800" b="1" dirty="0"/>
              <a:t>:</a:t>
            </a:r>
            <a:r>
              <a:rPr lang="tr-TR" sz="1800" dirty="0"/>
              <a:t> Modelin tahmin gücü, şaşkınlık değeri</a:t>
            </a:r>
          </a:p>
          <a:p>
            <a:endParaRPr lang="tr-TR" sz="1800" dirty="0"/>
          </a:p>
          <a:p>
            <a:r>
              <a:rPr lang="tr-TR" sz="1800" b="1" dirty="0"/>
              <a:t>Human Evaluation:</a:t>
            </a:r>
            <a:r>
              <a:rPr lang="tr-TR" sz="1800" dirty="0"/>
              <a:t> İnsanlar tarafından yapılan değerlendirme</a:t>
            </a:r>
          </a:p>
        </p:txBody>
      </p:sp>
      <p:pic>
        <p:nvPicPr>
          <p:cNvPr id="14338" name="Picture 2" descr="Métricas para Avaliação de modelos de Machine Learning - Olá! Seja bem  vindo ao meu repositório">
            <a:extLst>
              <a:ext uri="{FF2B5EF4-FFF2-40B4-BE49-F238E27FC236}">
                <a16:creationId xmlns:a16="http://schemas.microsoft.com/office/drawing/2014/main" id="{B4D4C6AD-6F42-F65E-2E28-AE2314ADEB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44558" y="3358799"/>
            <a:ext cx="4151573" cy="23340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4691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073" y="329700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b="1" dirty="0">
                <a:solidFill>
                  <a:schemeClr val="tx2"/>
                </a:solidFill>
              </a:rPr>
              <a:t>Kullanılacak Olan Metrikler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" name="İçerik Yer Tutucusu 5">
            <a:extLst>
              <a:ext uri="{FF2B5EF4-FFF2-40B4-BE49-F238E27FC236}">
                <a16:creationId xmlns:a16="http://schemas.microsoft.com/office/drawing/2014/main" id="{AFEF2661-87C2-F704-8776-FFA3243702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7275759"/>
              </p:ext>
            </p:extLst>
          </p:nvPr>
        </p:nvGraphicFramePr>
        <p:xfrm>
          <a:off x="838200" y="1825625"/>
          <a:ext cx="10515600" cy="340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3137187414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1107456387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06565777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47059814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Metrik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1" dirty="0"/>
                        <a:t>Ne Ölçer?</a:t>
                      </a:r>
                      <a:endParaRPr lang="tr-TR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Görevlendirme Önemi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Kaynak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321330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/>
                        <a:t>ROUGE Skorları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Üretilen Metin ile Orijinal Metin Benzerliği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Özetlemede İçeriğin Korunması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tr-TR" sz="1800" i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tr-TR" sz="1800" i="1" dirty="0" err="1">
                          <a:solidFill>
                            <a:schemeClr val="tx1"/>
                          </a:solidFill>
                        </a:rPr>
                        <a:t>Krishna</a:t>
                      </a:r>
                      <a:r>
                        <a:rPr lang="tr-TR" sz="1800" i="1" dirty="0">
                          <a:solidFill>
                            <a:schemeClr val="tx1"/>
                          </a:solidFill>
                        </a:rPr>
                        <a:t>, T. G.,2024[1]</a:t>
                      </a:r>
                      <a:endParaRPr lang="tr-TR" dirty="0">
                        <a:solidFill>
                          <a:schemeClr val="tx1"/>
                        </a:solidFill>
                        <a:effectLst/>
                      </a:endParaRPr>
                    </a:p>
                  </a:txBody>
                  <a:tcPr marL="95250" marR="95250" marT="95250" marB="95250" anchor="ctr"/>
                </a:tc>
                <a:extLst>
                  <a:ext uri="{0D108BD9-81ED-4DB2-BD59-A6C34878D82A}">
                    <a16:rowId xmlns:a16="http://schemas.microsoft.com/office/drawing/2014/main" val="559709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 err="1">
                          <a:effectLst/>
                        </a:rPr>
                        <a:t>Compression</a:t>
                      </a:r>
                      <a:r>
                        <a:rPr lang="tr-TR" b="0" dirty="0">
                          <a:effectLst/>
                        </a:rPr>
                        <a:t> </a:t>
                      </a:r>
                      <a:r>
                        <a:rPr lang="tr-TR" b="0" dirty="0" err="1">
                          <a:effectLst/>
                        </a:rPr>
                        <a:t>Ratio</a:t>
                      </a:r>
                      <a:endParaRPr lang="tr-TR" b="0" dirty="0">
                        <a:effectLst/>
                      </a:endParaRPr>
                    </a:p>
                  </a:txBody>
                  <a:tcPr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tr-TR" dirty="0">
                          <a:effectLst/>
                        </a:rPr>
                        <a:t>Metnin ne kadar kısaltıldığı</a:t>
                      </a:r>
                    </a:p>
                  </a:txBody>
                  <a:tcPr marL="95250" marR="95250" marT="95250" marB="95250"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Özetlemede kısa ve etkili özet oluşturma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i="1" dirty="0" err="1">
                          <a:solidFill>
                            <a:schemeClr val="tx1"/>
                          </a:solidFill>
                        </a:rPr>
                        <a:t>Zhou</a:t>
                      </a:r>
                      <a:r>
                        <a:rPr lang="tr-TR" sz="1800" i="1" dirty="0">
                          <a:solidFill>
                            <a:schemeClr val="tx1"/>
                          </a:solidFill>
                        </a:rPr>
                        <a:t>, J. ,2024[2]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00010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err="1"/>
                        <a:t>Perplexity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Modelin kelime tahmini başarısı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Metin üretiminde dil kalitesinin göstergesi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i="1" dirty="0" err="1">
                          <a:solidFill>
                            <a:schemeClr val="tx1"/>
                          </a:solidFill>
                        </a:rPr>
                        <a:t>Zhou</a:t>
                      </a:r>
                      <a:r>
                        <a:rPr lang="tr-TR" sz="1800" i="1" dirty="0">
                          <a:solidFill>
                            <a:schemeClr val="tx1"/>
                          </a:solidFill>
                        </a:rPr>
                        <a:t>, J. ,2024[2]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35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tr-TR" b="0" dirty="0"/>
                        <a:t>Human Evaluation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İnsanların metin kalitesi hakkındaki değerlendirmesi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dirty="0"/>
                        <a:t>Doğallık ve tutarlılığın ölçülmesi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tr-TR" sz="1800" i="1" dirty="0" err="1">
                          <a:solidFill>
                            <a:schemeClr val="tx1"/>
                          </a:solidFill>
                        </a:rPr>
                        <a:t>Gales</a:t>
                      </a:r>
                      <a:r>
                        <a:rPr lang="tr-TR" sz="1800" i="1" dirty="0">
                          <a:solidFill>
                            <a:schemeClr val="tx1"/>
                          </a:solidFill>
                        </a:rPr>
                        <a:t>, M. J. F. ,2025[3] </a:t>
                      </a:r>
                      <a:endParaRPr lang="tr-TR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7538107"/>
                  </a:ext>
                </a:extLst>
              </a:tr>
            </a:tbl>
          </a:graphicData>
        </a:graphic>
      </p:graphicFrame>
      <p:sp>
        <p:nvSpPr>
          <p:cNvPr id="11" name="Metin kutusu 10">
            <a:extLst>
              <a:ext uri="{FF2B5EF4-FFF2-40B4-BE49-F238E27FC236}">
                <a16:creationId xmlns:a16="http://schemas.microsoft.com/office/drawing/2014/main" id="{F7EABD56-0610-21A1-4BBB-40868399A7FD}"/>
              </a:ext>
            </a:extLst>
          </p:cNvPr>
          <p:cNvSpPr txBox="1"/>
          <p:nvPr/>
        </p:nvSpPr>
        <p:spPr>
          <a:xfrm>
            <a:off x="838201" y="5727700"/>
            <a:ext cx="11061699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 Ali, N. F.,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Mosharrof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S.,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Mohtasim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M. M., &amp;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Krishna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T. G. (2024).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Automated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literature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review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using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NLP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techniques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LLM-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retrieval-augmented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generation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Military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Institute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Science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Technology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2.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Chen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Y.,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Y., Ding, B., &amp;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Zhou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J. (2024). On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the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design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and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analysis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LLM-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based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algorithms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Alibaba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Group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3.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Liusie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A.,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Raina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V.&amp;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Gales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M. J. F. (2025).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Efficient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LLM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comparative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assessment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 A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product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experts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framework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for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pairwise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comparisons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 </a:t>
            </a:r>
            <a:r>
              <a:rPr lang="tr-TR" sz="1200" i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University</a:t>
            </a:r>
            <a:r>
              <a:rPr lang="tr-TR" sz="1200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of Cambridge.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sz="1200" i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84570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9">
            <a:extLst>
              <a:ext uri="{FF2B5EF4-FFF2-40B4-BE49-F238E27FC236}">
                <a16:creationId xmlns:a16="http://schemas.microsoft.com/office/drawing/2014/main" id="{EDDBB197-D710-4A4F-A9CA-FD2177498B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11">
            <a:extLst>
              <a:ext uri="{FF2B5EF4-FFF2-40B4-BE49-F238E27FC236}">
                <a16:creationId xmlns:a16="http://schemas.microsoft.com/office/drawing/2014/main" id="{975D1CFA-2CDB-4B64-BD9F-85744E8DA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669D335D-C26F-3595-31A7-111EACBAE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802955"/>
            <a:ext cx="4977976" cy="1454051"/>
          </a:xfrm>
        </p:spPr>
        <p:txBody>
          <a:bodyPr>
            <a:normAutofit/>
          </a:bodyPr>
          <a:lstStyle/>
          <a:p>
            <a:r>
              <a:rPr lang="tr-TR" sz="3600">
                <a:solidFill>
                  <a:schemeClr val="tx2"/>
                </a:solidFill>
              </a:rPr>
              <a:t>Gündem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E3996B94-4381-AC4F-634E-DE29EBED03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1951630"/>
            <a:ext cx="5822101" cy="4495552"/>
          </a:xfrm>
        </p:spPr>
        <p:txBody>
          <a:bodyPr anchor="ctr">
            <a:noAutofit/>
          </a:bodyPr>
          <a:lstStyle/>
          <a:p>
            <a:r>
              <a:rPr lang="tr-TR" sz="1600" dirty="0">
                <a:solidFill>
                  <a:schemeClr val="tx2"/>
                </a:solidFill>
              </a:rPr>
              <a:t> Giriş</a:t>
            </a:r>
          </a:p>
          <a:p>
            <a:r>
              <a:rPr lang="tr-TR" sz="1600" dirty="0">
                <a:solidFill>
                  <a:schemeClr val="tx2"/>
                </a:solidFill>
              </a:rPr>
              <a:t>Araştırma Sorusu</a:t>
            </a:r>
          </a:p>
          <a:p>
            <a:r>
              <a:rPr lang="tr-TR" sz="1600" dirty="0">
                <a:solidFill>
                  <a:schemeClr val="tx2"/>
                </a:solidFill>
              </a:rPr>
              <a:t>NLP (Doğal Dil İşleme) Nedir?</a:t>
            </a:r>
          </a:p>
          <a:p>
            <a:r>
              <a:rPr lang="tr-TR" sz="1600" dirty="0" err="1">
                <a:solidFill>
                  <a:schemeClr val="tx2"/>
                </a:solidFill>
              </a:rPr>
              <a:t>Transformer</a:t>
            </a:r>
            <a:r>
              <a:rPr lang="tr-TR" sz="1600" dirty="0">
                <a:solidFill>
                  <a:schemeClr val="tx2"/>
                </a:solidFill>
              </a:rPr>
              <a:t> Tabanlı Model Nedir?</a:t>
            </a:r>
          </a:p>
          <a:p>
            <a:r>
              <a:rPr lang="tr-TR" sz="1600" dirty="0" err="1">
                <a:solidFill>
                  <a:schemeClr val="tx2"/>
                </a:solidFill>
              </a:rPr>
              <a:t>Transformer</a:t>
            </a:r>
            <a:r>
              <a:rPr lang="tr-TR" sz="1600" dirty="0">
                <a:solidFill>
                  <a:schemeClr val="tx2"/>
                </a:solidFill>
              </a:rPr>
              <a:t> Çeşitleri: Encoder-</a:t>
            </a:r>
            <a:r>
              <a:rPr lang="tr-TR" sz="1600" dirty="0" err="1">
                <a:solidFill>
                  <a:schemeClr val="tx2"/>
                </a:solidFill>
              </a:rPr>
              <a:t>Only</a:t>
            </a:r>
            <a:endParaRPr lang="tr-TR" sz="1600" dirty="0">
              <a:solidFill>
                <a:schemeClr val="tx2"/>
              </a:solidFill>
            </a:endParaRPr>
          </a:p>
          <a:p>
            <a:r>
              <a:rPr lang="tr-TR" sz="1600" dirty="0">
                <a:solidFill>
                  <a:schemeClr val="tx2"/>
                </a:solidFill>
              </a:rPr>
              <a:t> </a:t>
            </a:r>
            <a:r>
              <a:rPr lang="tr-TR" sz="1600" dirty="0" err="1">
                <a:solidFill>
                  <a:schemeClr val="tx2"/>
                </a:solidFill>
              </a:rPr>
              <a:t>Transformer</a:t>
            </a:r>
            <a:r>
              <a:rPr lang="tr-TR" sz="1600" dirty="0">
                <a:solidFill>
                  <a:schemeClr val="tx2"/>
                </a:solidFill>
              </a:rPr>
              <a:t> Çeşitleri: </a:t>
            </a:r>
            <a:r>
              <a:rPr lang="tr-TR" sz="1600" dirty="0" err="1">
                <a:solidFill>
                  <a:schemeClr val="tx2"/>
                </a:solidFill>
              </a:rPr>
              <a:t>Decoder-Only</a:t>
            </a:r>
            <a:endParaRPr lang="tr-TR" sz="1600" dirty="0">
              <a:solidFill>
                <a:schemeClr val="tx2"/>
              </a:solidFill>
            </a:endParaRPr>
          </a:p>
          <a:p>
            <a:r>
              <a:rPr lang="tr-TR" sz="1600" dirty="0" err="1">
                <a:solidFill>
                  <a:schemeClr val="tx2"/>
                </a:solidFill>
              </a:rPr>
              <a:t>Transformer</a:t>
            </a:r>
            <a:r>
              <a:rPr lang="tr-TR" sz="1600" dirty="0">
                <a:solidFill>
                  <a:schemeClr val="tx2"/>
                </a:solidFill>
              </a:rPr>
              <a:t> Çeşitleri: Encoder-</a:t>
            </a:r>
            <a:r>
              <a:rPr lang="tr-TR" sz="1600" dirty="0" err="1">
                <a:solidFill>
                  <a:schemeClr val="tx2"/>
                </a:solidFill>
              </a:rPr>
              <a:t>Decoder</a:t>
            </a:r>
            <a:endParaRPr lang="tr-TR" sz="1600" dirty="0">
              <a:solidFill>
                <a:schemeClr val="tx2"/>
              </a:solidFill>
            </a:endParaRPr>
          </a:p>
          <a:p>
            <a:r>
              <a:rPr lang="tr-TR" sz="1600" dirty="0">
                <a:solidFill>
                  <a:schemeClr val="tx2"/>
                </a:solidFill>
              </a:rPr>
              <a:t>Karşılaştırma (BERT – GPT – T5)</a:t>
            </a:r>
          </a:p>
          <a:p>
            <a:r>
              <a:rPr lang="tr-TR" sz="1600" dirty="0">
                <a:solidFill>
                  <a:schemeClr val="tx2"/>
                </a:solidFill>
              </a:rPr>
              <a:t>Deneysel Tasarım</a:t>
            </a:r>
          </a:p>
          <a:p>
            <a:r>
              <a:rPr lang="tr-TR" sz="1600" dirty="0">
                <a:solidFill>
                  <a:schemeClr val="tx2"/>
                </a:solidFill>
              </a:rPr>
              <a:t>Görevler: Metin Üretimi</a:t>
            </a:r>
          </a:p>
          <a:p>
            <a:r>
              <a:rPr lang="tr-TR" sz="1600" dirty="0">
                <a:solidFill>
                  <a:schemeClr val="tx2"/>
                </a:solidFill>
              </a:rPr>
              <a:t>Görevler : Metin Özetleme</a:t>
            </a:r>
          </a:p>
          <a:p>
            <a:r>
              <a:rPr lang="tr-TR" sz="1600" dirty="0">
                <a:solidFill>
                  <a:schemeClr val="tx2"/>
                </a:solidFill>
              </a:rPr>
              <a:t>Kullanılacak Olan Metrikler</a:t>
            </a:r>
          </a:p>
          <a:p>
            <a:r>
              <a:rPr lang="tr-TR" sz="1600" dirty="0">
                <a:solidFill>
                  <a:schemeClr val="tx2"/>
                </a:solidFill>
              </a:rPr>
              <a:t>Sonuç ve Gelecek Çalışmalar</a:t>
            </a:r>
          </a:p>
        </p:txBody>
      </p:sp>
      <p:grpSp>
        <p:nvGrpSpPr>
          <p:cNvPr id="26" name="Group 13">
            <a:extLst>
              <a:ext uri="{FF2B5EF4-FFF2-40B4-BE49-F238E27FC236}">
                <a16:creationId xmlns:a16="http://schemas.microsoft.com/office/drawing/2014/main" id="{25EE5136-01F1-466C-962D-BA9B4C6757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27" name="Freeform: Shape 14">
              <a:extLst>
                <a:ext uri="{FF2B5EF4-FFF2-40B4-BE49-F238E27FC236}">
                  <a16:creationId xmlns:a16="http://schemas.microsoft.com/office/drawing/2014/main" id="{E11D3AD4-AF9B-4EB5-8C7B-C45D173B4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5">
              <a:extLst>
                <a:ext uri="{FF2B5EF4-FFF2-40B4-BE49-F238E27FC236}">
                  <a16:creationId xmlns:a16="http://schemas.microsoft.com/office/drawing/2014/main" id="{15102EBE-A80F-4CFF-B1DD-941EF9728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C18CE1F-9DF1-47AF-9E66-6CE348AC23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7">
              <a:extLst>
                <a:ext uri="{FF2B5EF4-FFF2-40B4-BE49-F238E27FC236}">
                  <a16:creationId xmlns:a16="http://schemas.microsoft.com/office/drawing/2014/main" id="{5BD26A8C-8D1D-41E6-A71E-FE9AC75F3F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AAF7591A-11AC-DBD7-5DFD-E8479503A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845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Sonuç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ve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Gelecek</a:t>
            </a: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Çalışmalar</a:t>
            </a:r>
            <a:endParaRPr lang="en-US" sz="36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3C654-9EE6-1EFF-AE61-170D355F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8299" y="2979336"/>
            <a:ext cx="9007521" cy="2430864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0" indent="0">
              <a:buNone/>
            </a:pPr>
            <a:r>
              <a:rPr lang="en-US" sz="1600" b="1" dirty="0" err="1">
                <a:solidFill>
                  <a:schemeClr val="tx2"/>
                </a:solidFill>
              </a:rPr>
              <a:t>Çalışmanın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Değerlendirmesi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BERT, GPT </a:t>
            </a:r>
            <a:r>
              <a:rPr lang="en-US" sz="1600" dirty="0" err="1">
                <a:solidFill>
                  <a:schemeClr val="tx2"/>
                </a:solidFill>
              </a:rPr>
              <a:t>ve</a:t>
            </a:r>
            <a:r>
              <a:rPr lang="en-US" sz="1600" dirty="0">
                <a:solidFill>
                  <a:schemeClr val="tx2"/>
                </a:solidFill>
              </a:rPr>
              <a:t> T5 </a:t>
            </a:r>
            <a:r>
              <a:rPr lang="en-US" sz="1600" dirty="0" err="1">
                <a:solidFill>
                  <a:schemeClr val="tx2"/>
                </a:solidFill>
              </a:rPr>
              <a:t>modellerinin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metin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üretimi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ve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özetleme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görevlerindeki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performansları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karşılaştırıldı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 err="1">
                <a:solidFill>
                  <a:schemeClr val="tx2"/>
                </a:solidFill>
              </a:rPr>
              <a:t>Literatürdeki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çalışmalarla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benzer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şekilde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metrik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temelli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değerlendirme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yapıldı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ancak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birden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çok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görev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ve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çoklu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metrikler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birlikte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ele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alınarak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daha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kapsamlı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analiz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sağlandı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endParaRPr lang="en-US" sz="1600" dirty="0">
              <a:solidFill>
                <a:schemeClr val="tx2"/>
              </a:solidFill>
            </a:endParaRPr>
          </a:p>
          <a:p>
            <a:r>
              <a:rPr lang="en-US" sz="1600" dirty="0">
                <a:solidFill>
                  <a:schemeClr val="tx2"/>
                </a:solidFill>
              </a:rPr>
              <a:t>Bu </a:t>
            </a:r>
            <a:r>
              <a:rPr lang="en-US" sz="1600" dirty="0" err="1">
                <a:solidFill>
                  <a:schemeClr val="tx2"/>
                </a:solidFill>
              </a:rPr>
              <a:t>çalışma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modellerin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farklı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görevlerdeki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güçlü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ve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zayıf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yönlerini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ortaya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koydu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endParaRPr lang="en-US" sz="1600" b="1" dirty="0">
              <a:solidFill>
                <a:schemeClr val="tx2"/>
              </a:solidFill>
            </a:endParaRPr>
          </a:p>
          <a:p>
            <a:endParaRPr lang="en-US" sz="1600" b="1" dirty="0">
              <a:solidFill>
                <a:schemeClr val="tx2"/>
              </a:solidFill>
            </a:endParaRP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855708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Sonuç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ve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Gelecek</a:t>
            </a:r>
            <a:r>
              <a:rPr lang="en-US" sz="3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36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Çalışmalar</a:t>
            </a:r>
            <a:endParaRPr lang="en-US" sz="3600" b="1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4" name="İçerik Yer Tutucusu 5">
            <a:extLst>
              <a:ext uri="{FF2B5EF4-FFF2-40B4-BE49-F238E27FC236}">
                <a16:creationId xmlns:a16="http://schemas.microsoft.com/office/drawing/2014/main" id="{5F0E0A04-962B-4640-4CD4-3DAC5291E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925" y="2698586"/>
            <a:ext cx="8516203" cy="2711614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US" sz="1600" b="1" dirty="0" err="1">
                <a:solidFill>
                  <a:schemeClr val="tx2"/>
                </a:solidFill>
              </a:rPr>
              <a:t>Gelecek</a:t>
            </a:r>
            <a:r>
              <a:rPr lang="en-US" sz="1600" b="1" dirty="0">
                <a:solidFill>
                  <a:schemeClr val="tx2"/>
                </a:solidFill>
              </a:rPr>
              <a:t> </a:t>
            </a:r>
            <a:r>
              <a:rPr lang="en-US" sz="1600" b="1" dirty="0" err="1">
                <a:solidFill>
                  <a:schemeClr val="tx2"/>
                </a:solidFill>
              </a:rPr>
              <a:t>Çalışmalar</a:t>
            </a:r>
            <a:r>
              <a:rPr lang="en-US" sz="1600" b="1" dirty="0">
                <a:solidFill>
                  <a:schemeClr val="tx2"/>
                </a:solidFill>
              </a:rPr>
              <a:t>:</a:t>
            </a:r>
            <a:endParaRPr lang="en-US" sz="16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Modellerin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belirli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görevler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için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özelleştirilmesi</a:t>
            </a:r>
            <a:r>
              <a:rPr lang="en-US" sz="1600" dirty="0">
                <a:solidFill>
                  <a:schemeClr val="tx2"/>
                </a:solidFill>
              </a:rPr>
              <a:t> (fine-tuning) </a:t>
            </a:r>
            <a:r>
              <a:rPr lang="en-US" sz="1600" dirty="0" err="1">
                <a:solidFill>
                  <a:schemeClr val="tx2"/>
                </a:solidFill>
              </a:rPr>
              <a:t>yapılabilir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Tıp</a:t>
            </a:r>
            <a:r>
              <a:rPr lang="en-US" sz="1600" dirty="0">
                <a:solidFill>
                  <a:schemeClr val="tx2"/>
                </a:solidFill>
              </a:rPr>
              <a:t>, </a:t>
            </a:r>
            <a:r>
              <a:rPr lang="en-US" sz="1600" dirty="0" err="1">
                <a:solidFill>
                  <a:schemeClr val="tx2"/>
                </a:solidFill>
              </a:rPr>
              <a:t>hukuk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gibi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özel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alanlarda</a:t>
            </a:r>
            <a:r>
              <a:rPr lang="en-US" sz="1600" dirty="0">
                <a:solidFill>
                  <a:schemeClr val="tx2"/>
                </a:solidFill>
              </a:rPr>
              <a:t> domain-</a:t>
            </a:r>
            <a:r>
              <a:rPr lang="en-US" sz="1600" dirty="0" err="1">
                <a:solidFill>
                  <a:schemeClr val="tx2"/>
                </a:solidFill>
              </a:rPr>
              <a:t>spesifik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içeriklerle</a:t>
            </a:r>
            <a:r>
              <a:rPr lang="en-US" sz="1600" dirty="0">
                <a:solidFill>
                  <a:schemeClr val="tx2"/>
                </a:solidFill>
              </a:rPr>
              <a:t> test </a:t>
            </a:r>
            <a:r>
              <a:rPr lang="en-US" sz="1600" dirty="0" err="1">
                <a:solidFill>
                  <a:schemeClr val="tx2"/>
                </a:solidFill>
              </a:rPr>
              <a:t>edilebilir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>
              <a:spcAft>
                <a:spcPts val="600"/>
              </a:spcAft>
            </a:pPr>
            <a:endParaRPr lang="en-US" sz="1600" dirty="0">
              <a:solidFill>
                <a:schemeClr val="tx2"/>
              </a:solidFill>
            </a:endParaRPr>
          </a:p>
          <a:p>
            <a:pPr>
              <a:spcAft>
                <a:spcPts val="600"/>
              </a:spcAft>
            </a:pPr>
            <a:r>
              <a:rPr lang="en-US" sz="1600" dirty="0" err="1">
                <a:solidFill>
                  <a:schemeClr val="tx2"/>
                </a:solidFill>
              </a:rPr>
              <a:t>Görsel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ve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metin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verilerinin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birlikte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kullanıldığı</a:t>
            </a:r>
            <a:r>
              <a:rPr lang="en-US" sz="1600" dirty="0">
                <a:solidFill>
                  <a:schemeClr val="tx2"/>
                </a:solidFill>
              </a:rPr>
              <a:t> multimodal </a:t>
            </a:r>
            <a:r>
              <a:rPr lang="en-US" sz="1600" dirty="0" err="1">
                <a:solidFill>
                  <a:schemeClr val="tx2"/>
                </a:solidFill>
              </a:rPr>
              <a:t>çalışmalarla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daha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geniş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kapsamlı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analizler</a:t>
            </a:r>
            <a:r>
              <a:rPr lang="en-US" sz="1600" dirty="0">
                <a:solidFill>
                  <a:schemeClr val="tx2"/>
                </a:solidFill>
              </a:rPr>
              <a:t> </a:t>
            </a:r>
            <a:r>
              <a:rPr lang="en-US" sz="1600" dirty="0" err="1">
                <a:solidFill>
                  <a:schemeClr val="tx2"/>
                </a:solidFill>
              </a:rPr>
              <a:t>gerçekleştirilebilir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1748227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DE0FB8-7890-40E9-BCCC-9CEAAD51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085" y="18608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tr-TR" sz="3600" dirty="0">
                <a:solidFill>
                  <a:schemeClr val="tx2"/>
                </a:solidFill>
              </a:rPr>
              <a:t>Kaynakça 1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01BC4F-FC66-F578-8373-4BA860FC5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408" y="1750172"/>
            <a:ext cx="9833548" cy="4186603"/>
          </a:xfrm>
        </p:spPr>
        <p:txBody>
          <a:bodyPr>
            <a:normAutofit lnSpcReduction="10000"/>
          </a:bodyPr>
          <a:lstStyle/>
          <a:p>
            <a:r>
              <a:rPr lang="tr-TR" sz="1400" dirty="0"/>
              <a:t>Ali, N. F., </a:t>
            </a:r>
            <a:r>
              <a:rPr lang="tr-TR" sz="1400" dirty="0" err="1"/>
              <a:t>Mosharrof</a:t>
            </a:r>
            <a:r>
              <a:rPr lang="tr-TR" sz="1400" dirty="0"/>
              <a:t>, S., </a:t>
            </a:r>
            <a:r>
              <a:rPr lang="tr-TR" sz="1400" dirty="0" err="1"/>
              <a:t>Mohtasim</a:t>
            </a:r>
            <a:r>
              <a:rPr lang="tr-TR" sz="1400" dirty="0"/>
              <a:t>, M. M., &amp; </a:t>
            </a:r>
            <a:r>
              <a:rPr lang="tr-TR" sz="1400" dirty="0" err="1"/>
              <a:t>Krishna</a:t>
            </a:r>
            <a:r>
              <a:rPr lang="tr-TR" sz="1400" dirty="0"/>
              <a:t>, T. G. (2024). </a:t>
            </a:r>
            <a:r>
              <a:rPr lang="tr-TR" sz="1400" i="1" dirty="0" err="1"/>
              <a:t>Automated</a:t>
            </a:r>
            <a:r>
              <a:rPr lang="tr-TR" sz="1400" i="1" dirty="0"/>
              <a:t> </a:t>
            </a:r>
            <a:r>
              <a:rPr lang="tr-TR" sz="1400" i="1" dirty="0" err="1"/>
              <a:t>literature</a:t>
            </a:r>
            <a:r>
              <a:rPr lang="tr-TR" sz="1400" i="1" dirty="0"/>
              <a:t> </a:t>
            </a:r>
            <a:r>
              <a:rPr lang="tr-TR" sz="1400" i="1" dirty="0" err="1"/>
              <a:t>review</a:t>
            </a:r>
            <a:r>
              <a:rPr lang="tr-TR" sz="1400" i="1" dirty="0"/>
              <a:t> </a:t>
            </a:r>
            <a:r>
              <a:rPr lang="tr-TR" sz="1400" i="1" dirty="0" err="1"/>
              <a:t>using</a:t>
            </a:r>
            <a:r>
              <a:rPr lang="tr-TR" sz="1400" i="1" dirty="0"/>
              <a:t> NLP </a:t>
            </a:r>
            <a:r>
              <a:rPr lang="tr-TR" sz="1400" i="1" dirty="0" err="1"/>
              <a:t>techniques</a:t>
            </a:r>
            <a:r>
              <a:rPr lang="tr-TR" sz="1400" i="1" dirty="0"/>
              <a:t> </a:t>
            </a:r>
            <a:r>
              <a:rPr lang="tr-TR" sz="1400" i="1" dirty="0" err="1"/>
              <a:t>and</a:t>
            </a:r>
            <a:r>
              <a:rPr lang="tr-TR" sz="1400" i="1" dirty="0"/>
              <a:t> LLM-</a:t>
            </a:r>
            <a:r>
              <a:rPr lang="tr-TR" sz="1400" i="1" dirty="0" err="1"/>
              <a:t>based</a:t>
            </a:r>
            <a:r>
              <a:rPr lang="tr-TR" sz="1400" i="1" dirty="0"/>
              <a:t> </a:t>
            </a:r>
            <a:r>
              <a:rPr lang="tr-TR" sz="1400" i="1" dirty="0" err="1"/>
              <a:t>retrieval-augmented</a:t>
            </a:r>
            <a:r>
              <a:rPr lang="tr-TR" sz="1400" i="1" dirty="0"/>
              <a:t> </a:t>
            </a:r>
            <a:r>
              <a:rPr lang="tr-TR" sz="1400" i="1" dirty="0" err="1"/>
              <a:t>generation</a:t>
            </a:r>
            <a:r>
              <a:rPr lang="tr-TR" sz="1400" dirty="0"/>
              <a:t>. </a:t>
            </a:r>
            <a:r>
              <a:rPr lang="tr-TR" sz="1400" dirty="0" err="1"/>
              <a:t>Military</a:t>
            </a:r>
            <a:r>
              <a:rPr lang="tr-TR" sz="1400" dirty="0"/>
              <a:t> </a:t>
            </a:r>
            <a:r>
              <a:rPr lang="tr-TR" sz="1400" dirty="0" err="1"/>
              <a:t>Institute</a:t>
            </a:r>
            <a:r>
              <a:rPr lang="tr-TR" sz="1400" dirty="0"/>
              <a:t> of </a:t>
            </a:r>
            <a:r>
              <a:rPr lang="tr-TR" sz="1400" dirty="0" err="1"/>
              <a:t>Science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Technology</a:t>
            </a:r>
            <a:r>
              <a:rPr lang="tr-TR" sz="1400" dirty="0"/>
              <a:t>.</a:t>
            </a:r>
          </a:p>
          <a:p>
            <a:endParaRPr lang="tr-TR" sz="1400" dirty="0"/>
          </a:p>
          <a:p>
            <a:r>
              <a:rPr lang="tr-TR" sz="1400" dirty="0" err="1"/>
              <a:t>Chen</a:t>
            </a:r>
            <a:r>
              <a:rPr lang="tr-TR" sz="1400" dirty="0"/>
              <a:t>, Y., </a:t>
            </a:r>
            <a:r>
              <a:rPr lang="tr-TR" sz="1400" dirty="0" err="1"/>
              <a:t>Li</a:t>
            </a:r>
            <a:r>
              <a:rPr lang="tr-TR" sz="1400" dirty="0"/>
              <a:t>, Y., Ding, B., &amp; </a:t>
            </a:r>
            <a:r>
              <a:rPr lang="tr-TR" sz="1400" dirty="0" err="1"/>
              <a:t>Zhou</a:t>
            </a:r>
            <a:r>
              <a:rPr lang="tr-TR" sz="1400" dirty="0"/>
              <a:t>, J. (2024). </a:t>
            </a:r>
            <a:r>
              <a:rPr lang="tr-TR" sz="1400" i="1" dirty="0"/>
              <a:t>On </a:t>
            </a:r>
            <a:r>
              <a:rPr lang="tr-TR" sz="1400" i="1" dirty="0" err="1"/>
              <a:t>the</a:t>
            </a:r>
            <a:r>
              <a:rPr lang="tr-TR" sz="1400" i="1" dirty="0"/>
              <a:t> </a:t>
            </a:r>
            <a:r>
              <a:rPr lang="tr-TR" sz="1400" i="1" dirty="0" err="1"/>
              <a:t>design</a:t>
            </a:r>
            <a:r>
              <a:rPr lang="tr-TR" sz="1400" i="1" dirty="0"/>
              <a:t> </a:t>
            </a:r>
            <a:r>
              <a:rPr lang="tr-TR" sz="1400" i="1" dirty="0" err="1"/>
              <a:t>and</a:t>
            </a:r>
            <a:r>
              <a:rPr lang="tr-TR" sz="1400" i="1" dirty="0"/>
              <a:t> </a:t>
            </a:r>
            <a:r>
              <a:rPr lang="tr-TR" sz="1400" i="1" dirty="0" err="1"/>
              <a:t>analysis</a:t>
            </a:r>
            <a:r>
              <a:rPr lang="tr-TR" sz="1400" i="1" dirty="0"/>
              <a:t> of LLM-</a:t>
            </a:r>
            <a:r>
              <a:rPr lang="tr-TR" sz="1400" i="1" dirty="0" err="1"/>
              <a:t>based</a:t>
            </a:r>
            <a:r>
              <a:rPr lang="tr-TR" sz="1400" i="1" dirty="0"/>
              <a:t> </a:t>
            </a:r>
            <a:r>
              <a:rPr lang="tr-TR" sz="1400" i="1" dirty="0" err="1"/>
              <a:t>algorithms</a:t>
            </a:r>
            <a:r>
              <a:rPr lang="tr-TR" sz="1400" dirty="0"/>
              <a:t>. </a:t>
            </a:r>
            <a:r>
              <a:rPr lang="tr-TR" sz="1400" dirty="0" err="1"/>
              <a:t>Alibaba</a:t>
            </a:r>
            <a:r>
              <a:rPr lang="tr-TR" sz="1400" dirty="0"/>
              <a:t> </a:t>
            </a:r>
            <a:r>
              <a:rPr lang="tr-TR" sz="1400" dirty="0" err="1"/>
              <a:t>Group</a:t>
            </a:r>
            <a:r>
              <a:rPr lang="tr-TR" sz="1400" dirty="0"/>
              <a:t>.</a:t>
            </a:r>
          </a:p>
          <a:p>
            <a:endParaRPr lang="tr-TR" sz="1400" dirty="0"/>
          </a:p>
          <a:p>
            <a:r>
              <a:rPr lang="tr-TR" sz="1400" dirty="0" err="1"/>
              <a:t>Liusie</a:t>
            </a:r>
            <a:r>
              <a:rPr lang="tr-TR" sz="1400" dirty="0"/>
              <a:t>, A., </a:t>
            </a:r>
            <a:r>
              <a:rPr lang="tr-TR" sz="1400" dirty="0" err="1"/>
              <a:t>Raina</a:t>
            </a:r>
            <a:r>
              <a:rPr lang="tr-TR" sz="1400" dirty="0"/>
              <a:t>, V. &amp; </a:t>
            </a:r>
            <a:r>
              <a:rPr lang="tr-TR" sz="1400" dirty="0" err="1"/>
              <a:t>Gales</a:t>
            </a:r>
            <a:r>
              <a:rPr lang="tr-TR" sz="1400" dirty="0"/>
              <a:t>, M. J. F. (2024). </a:t>
            </a:r>
            <a:r>
              <a:rPr lang="tr-TR" sz="1400" i="1" dirty="0" err="1"/>
              <a:t>Efficient</a:t>
            </a:r>
            <a:r>
              <a:rPr lang="tr-TR" sz="1400" i="1" dirty="0"/>
              <a:t> LLM </a:t>
            </a:r>
            <a:r>
              <a:rPr lang="tr-TR" sz="1400" i="1" dirty="0" err="1"/>
              <a:t>comparative</a:t>
            </a:r>
            <a:r>
              <a:rPr lang="tr-TR" sz="1400" i="1" dirty="0"/>
              <a:t> </a:t>
            </a:r>
            <a:r>
              <a:rPr lang="tr-TR" sz="1400" i="1" dirty="0" err="1"/>
              <a:t>assessment</a:t>
            </a:r>
            <a:r>
              <a:rPr lang="tr-TR" sz="1400" i="1" dirty="0"/>
              <a:t>: A </a:t>
            </a:r>
            <a:r>
              <a:rPr lang="tr-TR" sz="1400" i="1" dirty="0" err="1"/>
              <a:t>product</a:t>
            </a:r>
            <a:r>
              <a:rPr lang="tr-TR" sz="1400" i="1" dirty="0"/>
              <a:t> of </a:t>
            </a:r>
            <a:r>
              <a:rPr lang="tr-TR" sz="1400" i="1" dirty="0" err="1"/>
              <a:t>experts</a:t>
            </a:r>
            <a:r>
              <a:rPr lang="tr-TR" sz="1400" i="1" dirty="0"/>
              <a:t> </a:t>
            </a:r>
            <a:r>
              <a:rPr lang="tr-TR" sz="1400" i="1" dirty="0" err="1"/>
              <a:t>framework</a:t>
            </a:r>
            <a:r>
              <a:rPr lang="tr-TR" sz="1400" i="1" dirty="0"/>
              <a:t> </a:t>
            </a:r>
            <a:r>
              <a:rPr lang="tr-TR" sz="1400" i="1" dirty="0" err="1"/>
              <a:t>for</a:t>
            </a:r>
            <a:r>
              <a:rPr lang="tr-TR" sz="1400" i="1" dirty="0"/>
              <a:t> </a:t>
            </a:r>
            <a:r>
              <a:rPr lang="tr-TR" sz="1400" i="1" dirty="0" err="1"/>
              <a:t>pairwise</a:t>
            </a:r>
            <a:r>
              <a:rPr lang="tr-TR" sz="1400" i="1" dirty="0"/>
              <a:t> </a:t>
            </a:r>
            <a:r>
              <a:rPr lang="tr-TR" sz="1400" i="1" dirty="0" err="1"/>
              <a:t>comparisons</a:t>
            </a:r>
            <a:r>
              <a:rPr lang="tr-TR" sz="1400" dirty="0"/>
              <a:t>. </a:t>
            </a:r>
            <a:r>
              <a:rPr lang="tr-TR" sz="1400" dirty="0" err="1"/>
              <a:t>University</a:t>
            </a:r>
            <a:r>
              <a:rPr lang="tr-TR" sz="1400" dirty="0"/>
              <a:t> of Cambridge.</a:t>
            </a:r>
          </a:p>
          <a:p>
            <a:endParaRPr lang="tr-TR" sz="1400" dirty="0"/>
          </a:p>
          <a:p>
            <a:r>
              <a:rPr lang="tr-TR" sz="1400" dirty="0" err="1"/>
              <a:t>Gazaz</a:t>
            </a:r>
            <a:r>
              <a:rPr lang="tr-TR" sz="1400" dirty="0"/>
              <a:t>, D. C., &amp; Ayvaz, S. (2024, Aralık). Türkiye’de </a:t>
            </a:r>
            <a:r>
              <a:rPr lang="tr-TR" sz="1400" dirty="0" err="1"/>
              <a:t>ChatGPT</a:t>
            </a:r>
            <a:r>
              <a:rPr lang="tr-TR" sz="1400" dirty="0"/>
              <a:t> algısı: BERT modeli ile duygu analizi. </a:t>
            </a:r>
            <a:r>
              <a:rPr lang="tr-TR" sz="1400" i="1" dirty="0"/>
              <a:t>Balıkesir Üniversitesi Sosyal Bilimler Enstitüsü Dergisi</a:t>
            </a:r>
            <a:endParaRPr lang="tr-TR" sz="1400" dirty="0"/>
          </a:p>
          <a:p>
            <a:endParaRPr lang="tr-TR" sz="1400" dirty="0"/>
          </a:p>
          <a:p>
            <a:r>
              <a:rPr lang="tr-TR" sz="1400" dirty="0" err="1"/>
              <a:t>Pichlmeier</a:t>
            </a:r>
            <a:r>
              <a:rPr lang="tr-TR" sz="1400" dirty="0"/>
              <a:t>, J., </a:t>
            </a:r>
            <a:r>
              <a:rPr lang="tr-TR" sz="1400" dirty="0" err="1"/>
              <a:t>Ross</a:t>
            </a:r>
            <a:r>
              <a:rPr lang="tr-TR" sz="1400" dirty="0"/>
              <a:t>, P., &amp; </a:t>
            </a:r>
            <a:r>
              <a:rPr lang="tr-TR" sz="1400" dirty="0" err="1"/>
              <a:t>Luckow</a:t>
            </a:r>
            <a:r>
              <a:rPr lang="tr-TR" sz="1400" dirty="0"/>
              <a:t>, A. (2024). </a:t>
            </a:r>
            <a:r>
              <a:rPr lang="tr-TR" sz="1400" dirty="0" err="1"/>
              <a:t>Performance</a:t>
            </a:r>
            <a:r>
              <a:rPr lang="tr-TR" sz="1400" dirty="0"/>
              <a:t> </a:t>
            </a:r>
            <a:r>
              <a:rPr lang="tr-TR" sz="1400" dirty="0" err="1"/>
              <a:t>characterization</a:t>
            </a:r>
            <a:r>
              <a:rPr lang="tr-TR" sz="1400" dirty="0"/>
              <a:t> of </a:t>
            </a:r>
            <a:r>
              <a:rPr lang="tr-TR" sz="1400" dirty="0" err="1"/>
              <a:t>expert</a:t>
            </a:r>
            <a:r>
              <a:rPr lang="tr-TR" sz="1400" dirty="0"/>
              <a:t> </a:t>
            </a:r>
            <a:r>
              <a:rPr lang="tr-TR" sz="1400" dirty="0" err="1"/>
              <a:t>router</a:t>
            </a:r>
            <a:r>
              <a:rPr lang="tr-TR" sz="1400" dirty="0"/>
              <a:t> </a:t>
            </a:r>
            <a:r>
              <a:rPr lang="tr-TR" sz="1400" dirty="0" err="1"/>
              <a:t>for</a:t>
            </a:r>
            <a:r>
              <a:rPr lang="tr-TR" sz="1400" dirty="0"/>
              <a:t> </a:t>
            </a:r>
            <a:r>
              <a:rPr lang="tr-TR" sz="1400" dirty="0" err="1"/>
              <a:t>scalable</a:t>
            </a:r>
            <a:r>
              <a:rPr lang="tr-TR" sz="1400" dirty="0"/>
              <a:t> LLM </a:t>
            </a:r>
            <a:r>
              <a:rPr lang="tr-TR" sz="1400" dirty="0" err="1"/>
              <a:t>inference</a:t>
            </a:r>
            <a:r>
              <a:rPr lang="tr-TR" sz="1400" dirty="0"/>
              <a:t>. </a:t>
            </a:r>
            <a:r>
              <a:rPr lang="tr-TR" sz="1400" dirty="0" err="1"/>
              <a:t>In</a:t>
            </a:r>
            <a:r>
              <a:rPr lang="tr-TR" sz="1400" dirty="0"/>
              <a:t> </a:t>
            </a:r>
            <a:r>
              <a:rPr lang="tr-TR" sz="1400" i="1" dirty="0" err="1"/>
              <a:t>Proceedings</a:t>
            </a:r>
            <a:r>
              <a:rPr lang="tr-TR" sz="1400" i="1" dirty="0"/>
              <a:t> of </a:t>
            </a:r>
            <a:r>
              <a:rPr lang="tr-TR" sz="1400" i="1" dirty="0" err="1"/>
              <a:t>the</a:t>
            </a:r>
            <a:r>
              <a:rPr lang="tr-TR" sz="1400" i="1" dirty="0"/>
              <a:t> 2024 IEEE International Conference on </a:t>
            </a:r>
            <a:r>
              <a:rPr lang="tr-TR" sz="1400" i="1" dirty="0" err="1"/>
              <a:t>Big</a:t>
            </a:r>
            <a:r>
              <a:rPr lang="tr-TR" sz="1400" i="1" dirty="0"/>
              <a:t> Data (</a:t>
            </a:r>
            <a:r>
              <a:rPr lang="tr-TR" sz="1400" i="1" dirty="0" err="1"/>
              <a:t>Big</a:t>
            </a:r>
            <a:r>
              <a:rPr lang="tr-TR" sz="1400" i="1" dirty="0"/>
              <a:t> Data)</a:t>
            </a:r>
            <a:r>
              <a:rPr lang="tr-TR" sz="1400" dirty="0"/>
              <a:t> (</a:t>
            </a:r>
            <a:r>
              <a:rPr lang="tr-TR" sz="1400" dirty="0" err="1"/>
              <a:t>pp</a:t>
            </a:r>
            <a:r>
              <a:rPr lang="tr-TR" sz="1400" dirty="0"/>
              <a:t>. 1686–1695). IEEE.</a:t>
            </a:r>
          </a:p>
          <a:p>
            <a:endParaRPr lang="tr-TR" sz="1400" dirty="0"/>
          </a:p>
          <a:p>
            <a:r>
              <a:rPr lang="tr-TR" sz="1400" dirty="0"/>
              <a:t>Ye, Z., &amp; </a:t>
            </a:r>
            <a:r>
              <a:rPr lang="tr-TR" sz="1400" dirty="0" err="1"/>
              <a:t>Yoganarasimhan</a:t>
            </a:r>
            <a:r>
              <a:rPr lang="tr-TR" sz="1400" dirty="0"/>
              <a:t>, H. (2024). </a:t>
            </a:r>
            <a:r>
              <a:rPr lang="tr-TR" sz="1400" i="1" dirty="0" err="1"/>
              <a:t>Document</a:t>
            </a:r>
            <a:r>
              <a:rPr lang="tr-TR" sz="1400" i="1" dirty="0"/>
              <a:t> </a:t>
            </a:r>
            <a:r>
              <a:rPr lang="tr-TR" sz="1400" i="1" dirty="0" err="1"/>
              <a:t>valuation</a:t>
            </a:r>
            <a:r>
              <a:rPr lang="tr-TR" sz="1400" i="1" dirty="0"/>
              <a:t> in LLM </a:t>
            </a:r>
            <a:r>
              <a:rPr lang="tr-TR" sz="1400" i="1" dirty="0" err="1"/>
              <a:t>summaries</a:t>
            </a:r>
            <a:r>
              <a:rPr lang="tr-TR" sz="1400" i="1" dirty="0"/>
              <a:t>: A </a:t>
            </a:r>
            <a:r>
              <a:rPr lang="tr-TR" sz="1400" i="1" dirty="0" err="1"/>
              <a:t>cluster</a:t>
            </a:r>
            <a:r>
              <a:rPr lang="tr-TR" sz="1400" i="1" dirty="0"/>
              <a:t> </a:t>
            </a:r>
            <a:r>
              <a:rPr lang="tr-TR" sz="1400" i="1" dirty="0" err="1"/>
              <a:t>Shapley</a:t>
            </a:r>
            <a:r>
              <a:rPr lang="tr-TR" sz="1400" i="1" dirty="0"/>
              <a:t> </a:t>
            </a:r>
            <a:r>
              <a:rPr lang="tr-TR" sz="1400" i="1" dirty="0" err="1"/>
              <a:t>approach</a:t>
            </a:r>
            <a:r>
              <a:rPr lang="tr-TR" sz="1400" dirty="0"/>
              <a:t>. </a:t>
            </a:r>
            <a:r>
              <a:rPr lang="tr-TR" sz="1400" dirty="0" err="1"/>
              <a:t>University</a:t>
            </a:r>
            <a:r>
              <a:rPr lang="tr-TR" sz="1400" dirty="0"/>
              <a:t> of Washington.</a:t>
            </a:r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459421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038248A-211C-4EEC-8401-C761B929FB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0A849F-66D9-40C8-BEC8-35AFF8F4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8ADE0FB8-7890-40E9-BCCC-9CEAAD510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085" y="186088"/>
            <a:ext cx="9833548" cy="1325563"/>
          </a:xfrm>
        </p:spPr>
        <p:txBody>
          <a:bodyPr anchor="b">
            <a:normAutofit/>
          </a:bodyPr>
          <a:lstStyle/>
          <a:p>
            <a:pPr algn="ctr"/>
            <a:r>
              <a:rPr lang="tr-TR" sz="3600" dirty="0">
                <a:solidFill>
                  <a:schemeClr val="tx2"/>
                </a:solidFill>
              </a:rPr>
              <a:t>Kaynakça 2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542298-A2B1-480F-A11C-A40EDD19B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289890" y="0"/>
            <a:ext cx="3902110" cy="2382977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AEB45E-B965-46A0-8557-C646B5011B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1A22C7-11AD-44B0-9BF7-6E3A458215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87049D82-B7F3-4192-8337-4BDB16955E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4A7FAD9-577C-4D2E-A3B5-C6D0A39D47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3B01BC4F-FC66-F578-8373-4BA860FC58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8408" y="1750172"/>
            <a:ext cx="9833548" cy="4186603"/>
          </a:xfrm>
        </p:spPr>
        <p:txBody>
          <a:bodyPr>
            <a:noAutofit/>
          </a:bodyPr>
          <a:lstStyle/>
          <a:p>
            <a:r>
              <a:rPr lang="tr-TR" sz="1400" dirty="0" err="1"/>
              <a:t>Denis</a:t>
            </a:r>
            <a:r>
              <a:rPr lang="tr-TR" sz="1400" dirty="0"/>
              <a:t> </a:t>
            </a:r>
            <a:r>
              <a:rPr lang="tr-TR" sz="1400" dirty="0" err="1"/>
              <a:t>Rothman</a:t>
            </a:r>
            <a:r>
              <a:rPr lang="tr-TR" sz="1400" dirty="0"/>
              <a:t>. 2021. </a:t>
            </a:r>
            <a:r>
              <a:rPr lang="tr-TR" sz="1400" dirty="0" err="1"/>
              <a:t>Transformers</a:t>
            </a:r>
            <a:r>
              <a:rPr lang="tr-TR" sz="1400" dirty="0"/>
              <a:t> </a:t>
            </a:r>
            <a:r>
              <a:rPr lang="tr-TR" sz="1400" dirty="0" err="1"/>
              <a:t>for</a:t>
            </a:r>
            <a:r>
              <a:rPr lang="tr-TR" sz="1400" dirty="0"/>
              <a:t> Natural Language </a:t>
            </a:r>
            <a:r>
              <a:rPr lang="tr-TR" sz="1400" dirty="0" err="1"/>
              <a:t>Processing</a:t>
            </a:r>
            <a:r>
              <a:rPr lang="tr-TR" sz="1400" dirty="0"/>
              <a:t>, </a:t>
            </a:r>
            <a:r>
              <a:rPr lang="tr-TR" sz="1400" dirty="0" err="1"/>
              <a:t>volume</a:t>
            </a:r>
            <a:r>
              <a:rPr lang="tr-TR" sz="1400" dirty="0"/>
              <a:t> 1. </a:t>
            </a:r>
            <a:r>
              <a:rPr lang="tr-TR" sz="1400" dirty="0" err="1"/>
              <a:t>Packt</a:t>
            </a:r>
            <a:r>
              <a:rPr lang="tr-TR" sz="1400" dirty="0"/>
              <a:t>, </a:t>
            </a:r>
            <a:r>
              <a:rPr lang="tr-TR" sz="1400" dirty="0" err="1"/>
              <a:t>Livery</a:t>
            </a:r>
            <a:r>
              <a:rPr lang="tr-TR" sz="1400" dirty="0"/>
              <a:t> </a:t>
            </a:r>
            <a:r>
              <a:rPr lang="tr-TR" sz="1400" dirty="0" err="1"/>
              <a:t>Place</a:t>
            </a:r>
            <a:r>
              <a:rPr lang="tr-TR" sz="1400" dirty="0"/>
              <a:t>, 35 </a:t>
            </a:r>
            <a:r>
              <a:rPr lang="tr-TR" sz="1400" dirty="0" err="1"/>
              <a:t>Livery</a:t>
            </a:r>
            <a:r>
              <a:rPr lang="tr-TR" sz="1400" dirty="0"/>
              <a:t> Street, Birmingham B3 2PB, UK.</a:t>
            </a:r>
          </a:p>
          <a:p>
            <a:endParaRPr lang="tr-TR" sz="1400" dirty="0"/>
          </a:p>
          <a:p>
            <a:r>
              <a:rPr lang="tr-TR" sz="1400" dirty="0" err="1"/>
              <a:t>Vaswani</a:t>
            </a:r>
            <a:r>
              <a:rPr lang="tr-TR" sz="1400" dirty="0"/>
              <a:t>, A., </a:t>
            </a:r>
            <a:r>
              <a:rPr lang="tr-TR" sz="1400" dirty="0" err="1"/>
              <a:t>Shazeer</a:t>
            </a:r>
            <a:r>
              <a:rPr lang="tr-TR" sz="1400" dirty="0"/>
              <a:t>, N., </a:t>
            </a:r>
            <a:r>
              <a:rPr lang="tr-TR" sz="1400" dirty="0" err="1"/>
              <a:t>Parmar</a:t>
            </a:r>
            <a:r>
              <a:rPr lang="tr-TR" sz="1400" dirty="0"/>
              <a:t>, N., </a:t>
            </a:r>
            <a:r>
              <a:rPr lang="tr-TR" sz="1400" dirty="0" err="1"/>
              <a:t>Uszkoreit</a:t>
            </a:r>
            <a:r>
              <a:rPr lang="tr-TR" sz="1400" dirty="0"/>
              <a:t>, J., </a:t>
            </a:r>
            <a:r>
              <a:rPr lang="tr-TR" sz="1400" dirty="0" err="1"/>
              <a:t>Jones</a:t>
            </a:r>
            <a:r>
              <a:rPr lang="tr-TR" sz="1400" dirty="0"/>
              <a:t>, L., </a:t>
            </a:r>
            <a:r>
              <a:rPr lang="tr-TR" sz="1400" dirty="0" err="1"/>
              <a:t>Gomez</a:t>
            </a:r>
            <a:r>
              <a:rPr lang="tr-TR" sz="1400" dirty="0"/>
              <a:t>, A. N., </a:t>
            </a:r>
            <a:r>
              <a:rPr lang="tr-TR" sz="1400" dirty="0" err="1"/>
              <a:t>Kaiser</a:t>
            </a:r>
            <a:r>
              <a:rPr lang="tr-TR" sz="1400" dirty="0"/>
              <a:t>, </a:t>
            </a:r>
            <a:r>
              <a:rPr lang="tr-TR" sz="1400" dirty="0" err="1"/>
              <a:t>Ł</a:t>
            </a:r>
            <a:r>
              <a:rPr lang="tr-TR" sz="1400" dirty="0"/>
              <a:t>., &amp; </a:t>
            </a:r>
            <a:r>
              <a:rPr lang="tr-TR" sz="1400" dirty="0" err="1"/>
              <a:t>Polosukhin</a:t>
            </a:r>
            <a:r>
              <a:rPr lang="tr-TR" sz="1400" dirty="0"/>
              <a:t>, I. (2017). </a:t>
            </a:r>
            <a:r>
              <a:rPr lang="tr-TR" sz="1400" dirty="0" err="1"/>
              <a:t>Attention</a:t>
            </a:r>
            <a:r>
              <a:rPr lang="tr-TR" sz="1400" dirty="0"/>
              <a:t> is </a:t>
            </a:r>
            <a:r>
              <a:rPr lang="tr-TR" sz="1400" dirty="0" err="1"/>
              <a:t>all</a:t>
            </a:r>
            <a:r>
              <a:rPr lang="tr-TR" sz="1400" dirty="0"/>
              <a:t> </a:t>
            </a:r>
            <a:r>
              <a:rPr lang="tr-TR" sz="1400" dirty="0" err="1"/>
              <a:t>you</a:t>
            </a:r>
            <a:r>
              <a:rPr lang="tr-TR" sz="1400" dirty="0"/>
              <a:t> </a:t>
            </a:r>
            <a:r>
              <a:rPr lang="tr-TR" sz="1400" dirty="0" err="1"/>
              <a:t>need</a:t>
            </a:r>
            <a:r>
              <a:rPr lang="tr-TR" sz="1400" dirty="0"/>
              <a:t>. </a:t>
            </a:r>
            <a:r>
              <a:rPr lang="tr-TR" sz="1400" i="1" dirty="0" err="1"/>
              <a:t>Advances</a:t>
            </a:r>
            <a:r>
              <a:rPr lang="tr-TR" sz="1400" i="1" dirty="0"/>
              <a:t> in </a:t>
            </a:r>
            <a:r>
              <a:rPr lang="tr-TR" sz="1400" i="1" dirty="0" err="1"/>
              <a:t>Neural</a:t>
            </a:r>
            <a:r>
              <a:rPr lang="tr-TR" sz="1400" i="1" dirty="0"/>
              <a:t> Information </a:t>
            </a:r>
            <a:r>
              <a:rPr lang="tr-TR" sz="1400" i="1" dirty="0" err="1"/>
              <a:t>Processing</a:t>
            </a:r>
            <a:r>
              <a:rPr lang="tr-TR" sz="1400" i="1" dirty="0"/>
              <a:t> </a:t>
            </a:r>
            <a:r>
              <a:rPr lang="tr-TR" sz="1400" i="1" dirty="0" err="1"/>
              <a:t>Systems</a:t>
            </a:r>
            <a:r>
              <a:rPr lang="tr-TR" sz="1400" dirty="0"/>
              <a:t>, </a:t>
            </a:r>
            <a:r>
              <a:rPr lang="tr-TR" sz="1400" i="1" dirty="0"/>
              <a:t>30</a:t>
            </a:r>
            <a:r>
              <a:rPr lang="tr-TR" sz="1400" dirty="0"/>
              <a:t>, 5998–6008.</a:t>
            </a:r>
          </a:p>
          <a:p>
            <a:endParaRPr lang="tr-TR" sz="1400" dirty="0"/>
          </a:p>
          <a:p>
            <a:r>
              <a:rPr lang="tr-TR" sz="1400" dirty="0"/>
              <a:t>Pal, A., </a:t>
            </a:r>
            <a:r>
              <a:rPr lang="tr-TR" sz="1400" dirty="0" err="1"/>
              <a:t>Kanupriya</a:t>
            </a:r>
            <a:r>
              <a:rPr lang="tr-TR" sz="1400" dirty="0"/>
              <a:t>, Fan, L., &amp; </a:t>
            </a:r>
            <a:r>
              <a:rPr lang="tr-TR" sz="1400" dirty="0" err="1"/>
              <a:t>Igodifo</a:t>
            </a:r>
            <a:r>
              <a:rPr lang="tr-TR" sz="1400" dirty="0"/>
              <a:t>, V. (2024). </a:t>
            </a:r>
            <a:r>
              <a:rPr lang="tr-TR" sz="1400" i="1" dirty="0" err="1"/>
              <a:t>Text</a:t>
            </a:r>
            <a:r>
              <a:rPr lang="tr-TR" sz="1400" i="1" dirty="0"/>
              <a:t> </a:t>
            </a:r>
            <a:r>
              <a:rPr lang="tr-TR" sz="1400" i="1" dirty="0" err="1"/>
              <a:t>summarization</a:t>
            </a:r>
            <a:r>
              <a:rPr lang="tr-TR" sz="1400" i="1" dirty="0"/>
              <a:t> </a:t>
            </a:r>
            <a:r>
              <a:rPr lang="tr-TR" sz="1400" i="1" dirty="0" err="1"/>
              <a:t>using</a:t>
            </a:r>
            <a:r>
              <a:rPr lang="tr-TR" sz="1400" i="1" dirty="0"/>
              <a:t> BERT </a:t>
            </a:r>
            <a:r>
              <a:rPr lang="tr-TR" sz="1400" i="1" dirty="0" err="1"/>
              <a:t>and</a:t>
            </a:r>
            <a:r>
              <a:rPr lang="tr-TR" sz="1400" i="1" dirty="0"/>
              <a:t> T5</a:t>
            </a:r>
            <a:r>
              <a:rPr lang="tr-TR" sz="1400" dirty="0"/>
              <a:t>. </a:t>
            </a:r>
            <a:r>
              <a:rPr lang="tr-TR" sz="1400" dirty="0" err="1"/>
              <a:t>University</a:t>
            </a:r>
            <a:r>
              <a:rPr lang="tr-TR" sz="1400" dirty="0"/>
              <a:t> </a:t>
            </a:r>
            <a:r>
              <a:rPr lang="tr-TR" sz="1400" dirty="0" err="1"/>
              <a:t>College</a:t>
            </a:r>
            <a:r>
              <a:rPr lang="tr-TR" sz="1400" dirty="0"/>
              <a:t> </a:t>
            </a:r>
            <a:r>
              <a:rPr lang="tr-TR" sz="1400" dirty="0" err="1"/>
              <a:t>London</a:t>
            </a:r>
            <a:r>
              <a:rPr lang="tr-TR" sz="1400" dirty="0"/>
              <a:t>.</a:t>
            </a:r>
          </a:p>
          <a:p>
            <a:endParaRPr lang="tr-TR" sz="1400" dirty="0"/>
          </a:p>
          <a:p>
            <a:r>
              <a:rPr lang="tr-TR" sz="1400" dirty="0" err="1"/>
              <a:t>Zhao</a:t>
            </a:r>
            <a:r>
              <a:rPr lang="tr-TR" sz="1400" dirty="0"/>
              <a:t>, W. X., </a:t>
            </a:r>
            <a:r>
              <a:rPr lang="tr-TR" sz="1400" dirty="0" err="1"/>
              <a:t>Zhou</a:t>
            </a:r>
            <a:r>
              <a:rPr lang="tr-TR" sz="1400" dirty="0"/>
              <a:t>, K., </a:t>
            </a:r>
            <a:r>
              <a:rPr lang="tr-TR" sz="1400" dirty="0" err="1"/>
              <a:t>Li</a:t>
            </a:r>
            <a:r>
              <a:rPr lang="tr-TR" sz="1400" dirty="0"/>
              <a:t>, J., </a:t>
            </a:r>
            <a:r>
              <a:rPr lang="tr-TR" sz="1400" dirty="0" err="1"/>
              <a:t>Tang</a:t>
            </a:r>
            <a:r>
              <a:rPr lang="tr-TR" sz="1400" dirty="0"/>
              <a:t>, T., </a:t>
            </a:r>
            <a:r>
              <a:rPr lang="tr-TR" sz="1400" dirty="0" err="1"/>
              <a:t>Wang</a:t>
            </a:r>
            <a:r>
              <a:rPr lang="tr-TR" sz="1400" dirty="0"/>
              <a:t>, X., </a:t>
            </a:r>
            <a:r>
              <a:rPr lang="tr-TR" sz="1400" dirty="0" err="1"/>
              <a:t>Hou</a:t>
            </a:r>
            <a:r>
              <a:rPr lang="tr-TR" sz="1400" dirty="0"/>
              <a:t>, Y., et al. (2023). A </a:t>
            </a:r>
            <a:r>
              <a:rPr lang="tr-TR" sz="1400" dirty="0" err="1"/>
              <a:t>survey</a:t>
            </a:r>
            <a:r>
              <a:rPr lang="tr-TR" sz="1400" dirty="0"/>
              <a:t> of </a:t>
            </a:r>
            <a:r>
              <a:rPr lang="tr-TR" sz="1400" dirty="0" err="1"/>
              <a:t>large</a:t>
            </a:r>
            <a:r>
              <a:rPr lang="tr-TR" sz="1400" dirty="0"/>
              <a:t> </a:t>
            </a:r>
            <a:r>
              <a:rPr lang="tr-TR" sz="1400" dirty="0" err="1"/>
              <a:t>language</a:t>
            </a:r>
            <a:r>
              <a:rPr lang="tr-TR" sz="1400" dirty="0"/>
              <a:t> </a:t>
            </a:r>
            <a:r>
              <a:rPr lang="tr-TR" sz="1400" dirty="0" err="1"/>
              <a:t>models</a:t>
            </a:r>
            <a:r>
              <a:rPr lang="tr-TR" sz="1400" dirty="0"/>
              <a:t>.</a:t>
            </a:r>
          </a:p>
          <a:p>
            <a:endParaRPr lang="tr-TR" sz="1400" dirty="0"/>
          </a:p>
          <a:p>
            <a:r>
              <a:rPr lang="tr-TR" sz="1400" dirty="0" err="1"/>
              <a:t>Bogireddy</a:t>
            </a:r>
            <a:r>
              <a:rPr lang="tr-TR" sz="1400" dirty="0"/>
              <a:t>, S. R., &amp; </a:t>
            </a:r>
            <a:r>
              <a:rPr lang="tr-TR" sz="1400" dirty="0" err="1"/>
              <a:t>Dasari</a:t>
            </a:r>
            <a:r>
              <a:rPr lang="tr-TR" sz="1400" dirty="0"/>
              <a:t>, N. (2024, </a:t>
            </a:r>
            <a:r>
              <a:rPr lang="tr-TR" sz="1400" dirty="0" err="1"/>
              <a:t>June</a:t>
            </a:r>
            <a:r>
              <a:rPr lang="tr-TR" sz="1400" dirty="0"/>
              <a:t>). </a:t>
            </a:r>
            <a:r>
              <a:rPr lang="tr-TR" sz="1400" dirty="0" err="1"/>
              <a:t>Comparative</a:t>
            </a:r>
            <a:r>
              <a:rPr lang="tr-TR" sz="1400" dirty="0"/>
              <a:t> Analysis of ChatGPT-4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LLaMA</a:t>
            </a:r>
            <a:r>
              <a:rPr lang="tr-TR" sz="1400" dirty="0"/>
              <a:t>: </a:t>
            </a:r>
            <a:r>
              <a:rPr lang="tr-TR" sz="1400" dirty="0" err="1"/>
              <a:t>Performance</a:t>
            </a:r>
            <a:r>
              <a:rPr lang="tr-TR" sz="1400" dirty="0"/>
              <a:t> Evaluation on </a:t>
            </a:r>
            <a:r>
              <a:rPr lang="tr-TR" sz="1400" dirty="0" err="1"/>
              <a:t>Text</a:t>
            </a:r>
            <a:r>
              <a:rPr lang="tr-TR" sz="1400" dirty="0"/>
              <a:t> </a:t>
            </a:r>
            <a:r>
              <a:rPr lang="tr-TR" sz="1400" dirty="0" err="1"/>
              <a:t>Summarization</a:t>
            </a:r>
            <a:r>
              <a:rPr lang="tr-TR" sz="1400" dirty="0"/>
              <a:t>, Data Analysis,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Question</a:t>
            </a:r>
            <a:r>
              <a:rPr lang="tr-TR" sz="1400" dirty="0"/>
              <a:t> </a:t>
            </a:r>
            <a:r>
              <a:rPr lang="tr-TR" sz="1400" dirty="0" err="1"/>
              <a:t>Answering</a:t>
            </a:r>
            <a:r>
              <a:rPr lang="tr-TR" sz="1400" dirty="0"/>
              <a:t>. </a:t>
            </a:r>
            <a:r>
              <a:rPr lang="tr-TR" sz="1400" dirty="0" err="1"/>
              <a:t>In</a:t>
            </a:r>
            <a:r>
              <a:rPr lang="tr-TR" sz="1400" dirty="0"/>
              <a:t> 2024 15th International Conference on Computing </a:t>
            </a:r>
            <a:r>
              <a:rPr lang="tr-TR" sz="1400" dirty="0" err="1"/>
              <a:t>Communication</a:t>
            </a:r>
            <a:r>
              <a:rPr lang="tr-TR" sz="1400" dirty="0"/>
              <a:t> </a:t>
            </a:r>
            <a:r>
              <a:rPr lang="tr-TR" sz="1400" dirty="0" err="1"/>
              <a:t>and</a:t>
            </a:r>
            <a:r>
              <a:rPr lang="tr-TR" sz="1400" dirty="0"/>
              <a:t> Networking Technologies (ICCCNT) (</a:t>
            </a:r>
            <a:r>
              <a:rPr lang="tr-TR" sz="1400" dirty="0" err="1"/>
              <a:t>pp</a:t>
            </a:r>
            <a:r>
              <a:rPr lang="tr-TR" sz="1400" dirty="0"/>
              <a:t>. 1-7). IEEE.</a:t>
            </a:r>
          </a:p>
          <a:p>
            <a:endParaRPr lang="tr-TR" sz="1400" dirty="0"/>
          </a:p>
          <a:p>
            <a:r>
              <a:rPr lang="tr-TR" sz="1400" dirty="0" err="1"/>
              <a:t>Bharathi</a:t>
            </a:r>
            <a:r>
              <a:rPr lang="tr-TR" sz="1400" dirty="0"/>
              <a:t> </a:t>
            </a:r>
            <a:r>
              <a:rPr lang="tr-TR" sz="1400" dirty="0" err="1"/>
              <a:t>Mohan</a:t>
            </a:r>
            <a:r>
              <a:rPr lang="tr-TR" sz="1400" dirty="0"/>
              <a:t>, G., &amp; </a:t>
            </a:r>
            <a:r>
              <a:rPr lang="tr-TR" sz="1400" dirty="0" err="1"/>
              <a:t>Prasanna</a:t>
            </a:r>
            <a:r>
              <a:rPr lang="tr-TR" sz="1400" dirty="0"/>
              <a:t> Kumar, R. (2023). </a:t>
            </a:r>
            <a:r>
              <a:rPr lang="tr-TR" sz="1400" dirty="0" err="1"/>
              <a:t>Survey</a:t>
            </a:r>
            <a:r>
              <a:rPr lang="tr-TR" sz="1400" dirty="0"/>
              <a:t> of </a:t>
            </a:r>
            <a:r>
              <a:rPr lang="tr-TR" sz="1400" dirty="0" err="1"/>
              <a:t>text</a:t>
            </a:r>
            <a:r>
              <a:rPr lang="tr-TR" sz="1400" dirty="0"/>
              <a:t> </a:t>
            </a:r>
            <a:r>
              <a:rPr lang="tr-TR" sz="1400" dirty="0" err="1"/>
              <a:t>document</a:t>
            </a:r>
            <a:r>
              <a:rPr lang="tr-TR" sz="1400" dirty="0"/>
              <a:t> </a:t>
            </a:r>
            <a:r>
              <a:rPr lang="tr-TR" sz="1400" dirty="0" err="1"/>
              <a:t>summarization</a:t>
            </a:r>
            <a:r>
              <a:rPr lang="tr-TR" sz="1400" dirty="0"/>
              <a:t> </a:t>
            </a:r>
            <a:r>
              <a:rPr lang="tr-TR" sz="1400" dirty="0" err="1"/>
              <a:t>based</a:t>
            </a:r>
            <a:r>
              <a:rPr lang="tr-TR" sz="1400" dirty="0"/>
              <a:t> on </a:t>
            </a:r>
            <a:r>
              <a:rPr lang="tr-TR" sz="1400" dirty="0" err="1"/>
              <a:t>ensemble</a:t>
            </a:r>
            <a:r>
              <a:rPr lang="tr-TR" sz="1400" dirty="0"/>
              <a:t> </a:t>
            </a:r>
            <a:r>
              <a:rPr lang="tr-TR" sz="1400" dirty="0" err="1"/>
              <a:t>topic</a:t>
            </a:r>
            <a:r>
              <a:rPr lang="tr-TR" sz="1400" dirty="0"/>
              <a:t> </a:t>
            </a:r>
            <a:r>
              <a:rPr lang="tr-TR" sz="1400" dirty="0" err="1"/>
              <a:t>vector</a:t>
            </a:r>
            <a:r>
              <a:rPr lang="tr-TR" sz="1400" dirty="0"/>
              <a:t> </a:t>
            </a:r>
            <a:r>
              <a:rPr lang="tr-TR" sz="1400" dirty="0" err="1"/>
              <a:t>clustering</a:t>
            </a:r>
            <a:r>
              <a:rPr lang="tr-TR" sz="1400" dirty="0"/>
              <a:t> model. </a:t>
            </a:r>
            <a:r>
              <a:rPr lang="tr-TR" sz="1400" dirty="0" err="1"/>
              <a:t>In</a:t>
            </a:r>
            <a:r>
              <a:rPr lang="tr-TR" sz="1400" dirty="0"/>
              <a:t> </a:t>
            </a:r>
            <a:r>
              <a:rPr lang="tr-TR" sz="1400" dirty="0" err="1"/>
              <a:t>IoT</a:t>
            </a:r>
            <a:r>
              <a:rPr lang="tr-TR" sz="1400" dirty="0"/>
              <a:t> </a:t>
            </a:r>
            <a:r>
              <a:rPr lang="tr-TR" sz="1400" dirty="0" err="1"/>
              <a:t>Based</a:t>
            </a:r>
            <a:r>
              <a:rPr lang="tr-TR" sz="1400" dirty="0"/>
              <a:t> Control Networks </a:t>
            </a:r>
            <a:r>
              <a:rPr lang="tr-TR" sz="1400" dirty="0" err="1"/>
              <a:t>and</a:t>
            </a:r>
            <a:r>
              <a:rPr lang="tr-TR" sz="1400" dirty="0"/>
              <a:t> </a:t>
            </a:r>
            <a:r>
              <a:rPr lang="tr-TR" sz="1400" dirty="0" err="1"/>
              <a:t>Intelligent</a:t>
            </a:r>
            <a:r>
              <a:rPr lang="tr-TR" sz="1400" dirty="0"/>
              <a:t> </a:t>
            </a:r>
            <a:r>
              <a:rPr lang="tr-TR" sz="1400" dirty="0" err="1"/>
              <a:t>Systems</a:t>
            </a:r>
            <a:r>
              <a:rPr lang="tr-TR" sz="1400" dirty="0"/>
              <a:t>. </a:t>
            </a:r>
            <a:r>
              <a:rPr lang="tr-TR" sz="1400" dirty="0" err="1"/>
              <a:t>Singapore</a:t>
            </a:r>
            <a:r>
              <a:rPr lang="tr-TR" sz="1400" dirty="0"/>
              <a:t>: </a:t>
            </a:r>
            <a:r>
              <a:rPr lang="tr-TR" sz="1400" dirty="0" err="1"/>
              <a:t>Springer</a:t>
            </a:r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  <a:p>
            <a:endParaRPr lang="tr-TR" sz="14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A5C9C35-2375-49EB-B99C-17C87D42FE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 flipH="1">
            <a:off x="0" y="4682671"/>
            <a:ext cx="2898948" cy="2175328"/>
            <a:chOff x="-305" y="-1"/>
            <a:chExt cx="3832880" cy="2876136"/>
          </a:xfrm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BE7B8C5-3FC9-47E9-B555-AFCB849A4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15B6EFE-6DC2-4A72-AC12-BCCC3638A6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AE8C1B65-6799-4DD1-B262-01901DA126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03829674-8FAF-4E90-9FB7-C6CE17839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124929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Başlık 1">
            <a:extLst>
              <a:ext uri="{FF2B5EF4-FFF2-40B4-BE49-F238E27FC236}">
                <a16:creationId xmlns:a16="http://schemas.microsoft.com/office/drawing/2014/main" id="{90B37606-487D-D356-8D61-B93A9F607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5729" y="1764407"/>
            <a:ext cx="5760846" cy="231031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Dinlediğiniz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için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Teşekkür</a:t>
            </a:r>
            <a:r>
              <a:rPr lang="en-US" sz="52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5200" kern="1200" dirty="0" err="1">
                <a:solidFill>
                  <a:schemeClr val="tx2"/>
                </a:solidFill>
                <a:latin typeface="+mj-lt"/>
                <a:ea typeface="+mj-ea"/>
                <a:cs typeface="+mj-cs"/>
              </a:rPr>
              <a:t>Ederim</a:t>
            </a:r>
            <a:endParaRPr lang="en-US" sz="5200" kern="1200" dirty="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021749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7">
            <a:extLst>
              <a:ext uri="{FF2B5EF4-FFF2-40B4-BE49-F238E27FC236}">
                <a16:creationId xmlns:a16="http://schemas.microsoft.com/office/drawing/2014/main" id="{FA3C7DEA-BCC2-4295-8850-1479932961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9">
            <a:extLst>
              <a:ext uri="{FF2B5EF4-FFF2-40B4-BE49-F238E27FC236}">
                <a16:creationId xmlns:a16="http://schemas.microsoft.com/office/drawing/2014/main" id="{C289949D-B9F6-468A-86FE-2694DC5AE7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226" y="1755073"/>
            <a:ext cx="9833548" cy="1066802"/>
          </a:xfrm>
        </p:spPr>
        <p:txBody>
          <a:bodyPr anchor="b">
            <a:normAutofit/>
          </a:bodyPr>
          <a:lstStyle/>
          <a:p>
            <a:r>
              <a:rPr lang="tr-TR" sz="3600" dirty="0"/>
              <a:t>Giriş</a:t>
            </a:r>
            <a:endParaRPr lang="tr-TR" sz="3600" b="1" dirty="0">
              <a:solidFill>
                <a:schemeClr val="tx2"/>
              </a:solidFill>
            </a:endParaRPr>
          </a:p>
        </p:txBody>
      </p:sp>
      <p:grpSp>
        <p:nvGrpSpPr>
          <p:cNvPr id="26" name="Group 11">
            <a:extLst>
              <a:ext uri="{FF2B5EF4-FFF2-40B4-BE49-F238E27FC236}">
                <a16:creationId xmlns:a16="http://schemas.microsoft.com/office/drawing/2014/main" id="{E4DF0958-0C87-4C28-9554-2FADC788C2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867135" y="0"/>
            <a:ext cx="4324865" cy="2641149"/>
            <a:chOff x="6867015" y="-1"/>
            <a:chExt cx="5324985" cy="3251912"/>
          </a:xfrm>
          <a:solidFill>
            <a:schemeClr val="accent5">
              <a:alpha val="10000"/>
            </a:schemeClr>
          </a:solidFill>
        </p:grpSpPr>
        <p:sp>
          <p:nvSpPr>
            <p:cNvPr id="27" name="Freeform: Shape 12">
              <a:extLst>
                <a:ext uri="{FF2B5EF4-FFF2-40B4-BE49-F238E27FC236}">
                  <a16:creationId xmlns:a16="http://schemas.microsoft.com/office/drawing/2014/main" id="{DEC53B48-7B73-49D1-A6FD-9DBF5141EA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13">
              <a:extLst>
                <a:ext uri="{FF2B5EF4-FFF2-40B4-BE49-F238E27FC236}">
                  <a16:creationId xmlns:a16="http://schemas.microsoft.com/office/drawing/2014/main" id="{7DEDDC41-2C98-4AF1-A0EA-AEEC34827C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14">
              <a:extLst>
                <a:ext uri="{FF2B5EF4-FFF2-40B4-BE49-F238E27FC236}">
                  <a16:creationId xmlns:a16="http://schemas.microsoft.com/office/drawing/2014/main" id="{D2208F20-F93C-4530-8370-FC7818BABB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15">
              <a:extLst>
                <a:ext uri="{FF2B5EF4-FFF2-40B4-BE49-F238E27FC236}">
                  <a16:creationId xmlns:a16="http://schemas.microsoft.com/office/drawing/2014/main" id="{E52F51E0-B50B-43EA-B6AC-C16BD29C3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3C654-9EE6-1EFF-AE61-170D355F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79226" y="3049325"/>
            <a:ext cx="9833548" cy="2945574"/>
          </a:xfrm>
        </p:spPr>
        <p:txBody>
          <a:bodyPr anchor="ctr">
            <a:normAutofit/>
          </a:bodyPr>
          <a:lstStyle/>
          <a:p>
            <a:r>
              <a:rPr lang="tr-TR" sz="1800" dirty="0"/>
              <a:t>Doğal dil işleme (NLP) alanında son yıllarda önemli ilerlemeler yaşanmıştır. </a:t>
            </a:r>
          </a:p>
          <a:p>
            <a:endParaRPr lang="tr-TR" sz="1800" dirty="0"/>
          </a:p>
          <a:p>
            <a:endParaRPr lang="tr-TR" sz="1800" dirty="0"/>
          </a:p>
          <a:p>
            <a:r>
              <a:rPr lang="tr-TR" sz="1800" dirty="0" err="1"/>
              <a:t>Transformer</a:t>
            </a:r>
            <a:r>
              <a:rPr lang="tr-TR" sz="1800" dirty="0"/>
              <a:t> tabanlı modeller, metin üretimi ve özetleme gibi karmaşık görevlerde çığır açmıştır. </a:t>
            </a:r>
          </a:p>
          <a:p>
            <a:endParaRPr lang="tr-TR" sz="1800" dirty="0"/>
          </a:p>
        </p:txBody>
      </p:sp>
    </p:spTree>
    <p:extLst>
      <p:ext uri="{BB962C8B-B14F-4D97-AF65-F5344CB8AC3E}">
        <p14:creationId xmlns:p14="http://schemas.microsoft.com/office/powerpoint/2010/main" val="2789349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3" name="Rectangle 103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A65E56EE-6ACB-B855-9CAB-761D34047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tr-TR" sz="3600">
                <a:solidFill>
                  <a:schemeClr val="tx2"/>
                </a:solidFill>
              </a:rPr>
              <a:t>Araştırma Sorusu</a:t>
            </a:r>
          </a:p>
        </p:txBody>
      </p:sp>
      <p:grpSp>
        <p:nvGrpSpPr>
          <p:cNvPr id="1035" name="Group 103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1036" name="Freeform: Shape 103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7" name="Freeform: Shape 103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8" name="Freeform: Shape 103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Freeform: Shape 103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B53B4C97-E89E-2C35-F6AD-0A64A2347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1" y="2347240"/>
            <a:ext cx="5981891" cy="370780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800" dirty="0">
                <a:solidFill>
                  <a:schemeClr val="tx2"/>
                </a:solidFill>
              </a:rPr>
              <a:t>Metin üretimi ve özetleme görevlerinde BERT, GPT ve T5 modelleri ne düzeyde etkilidir?</a:t>
            </a:r>
          </a:p>
        </p:txBody>
      </p:sp>
      <p:grpSp>
        <p:nvGrpSpPr>
          <p:cNvPr id="1041" name="Group 104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1026" name="Picture 2" descr="Soru işareti nasıl yapılır? (?) Bilgisayar klavyesinde soru işareti - CHIP  Online">
            <a:extLst>
              <a:ext uri="{FF2B5EF4-FFF2-40B4-BE49-F238E27FC236}">
                <a16:creationId xmlns:a16="http://schemas.microsoft.com/office/drawing/2014/main" id="{6767A541-E35D-07A1-0905-790630890E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29378" y="3054425"/>
            <a:ext cx="3829463" cy="2151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0685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tr-TR" sz="5400" b="1" i="0">
                <a:effectLst/>
                <a:highlight>
                  <a:srgbClr val="FFFFFF"/>
                </a:highlight>
                <a:latin typeface="DeepSeek-CJK-patch"/>
              </a:rPr>
              <a:t>NLP (Doğal Dil İşleme):</a:t>
            </a:r>
            <a:endParaRPr lang="tr-TR" sz="5400"/>
          </a:p>
        </p:txBody>
      </p:sp>
      <p:sp>
        <p:nvSpPr>
          <p:cNvPr id="2057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3C654-9EE6-1EFF-AE61-170D355F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tr-TR" sz="2200" b="0" i="0">
                <a:effectLst/>
                <a:highlight>
                  <a:srgbClr val="FFFFFF"/>
                </a:highlight>
                <a:latin typeface="DeepSeek-CJK-patch"/>
              </a:rPr>
              <a:t>Bilgisayarların insan dilini anlama, işleme ve üretme yeteneğini geliştiren bir yapay zeka alanıdır. </a:t>
            </a:r>
          </a:p>
          <a:p>
            <a:pPr marL="0" indent="0">
              <a:buNone/>
            </a:pPr>
            <a:endParaRPr lang="tr-TR" sz="2200" b="0" i="0">
              <a:effectLst/>
              <a:highlight>
                <a:srgbClr val="FFFFFF"/>
              </a:highlight>
              <a:latin typeface="DeepSeek-CJK-patch"/>
            </a:endParaRPr>
          </a:p>
          <a:p>
            <a:pPr marL="0" indent="0">
              <a:buNone/>
            </a:pPr>
            <a:r>
              <a:rPr lang="tr-TR" sz="2200" b="0" i="0">
                <a:effectLst/>
                <a:highlight>
                  <a:srgbClr val="FFFFFF"/>
                </a:highlight>
                <a:latin typeface="DeepSeek-CJK-patch"/>
              </a:rPr>
              <a:t>Metin analizi, çeviri, duygu analizi, soru-cevap sistemleri gibi görevlerde kullanılır.</a:t>
            </a:r>
          </a:p>
          <a:p>
            <a:pPr marL="0" indent="0">
              <a:buNone/>
            </a:pPr>
            <a:endParaRPr lang="tr-TR" sz="2200"/>
          </a:p>
        </p:txBody>
      </p:sp>
      <p:pic>
        <p:nvPicPr>
          <p:cNvPr id="2050" name="Picture 2" descr="Doğal Dil İşleme">
            <a:extLst>
              <a:ext uri="{FF2B5EF4-FFF2-40B4-BE49-F238E27FC236}">
                <a16:creationId xmlns:a16="http://schemas.microsoft.com/office/drawing/2014/main" id="{90D6A8C4-3DD5-587E-C01D-C2ED97C928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694440"/>
            <a:ext cx="6903720" cy="3469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569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1E020063-2385-44AC-BD67-258E1F0B9F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E014A0B-5338-4077-AFE9-A90D04D44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9576" y="1261423"/>
            <a:ext cx="9829800" cy="1325880"/>
          </a:xfrm>
        </p:spPr>
        <p:txBody>
          <a:bodyPr anchor="b">
            <a:normAutofit/>
          </a:bodyPr>
          <a:lstStyle/>
          <a:p>
            <a:pPr algn="ctr"/>
            <a:r>
              <a:rPr lang="tr-TR" sz="3600" b="1" i="0">
                <a:solidFill>
                  <a:schemeClr val="tx2"/>
                </a:solidFill>
                <a:effectLst/>
                <a:highlight>
                  <a:srgbClr val="FFFFFF"/>
                </a:highlight>
                <a:latin typeface="DeepSeek-CJK-patch"/>
              </a:rPr>
              <a:t>Transformer Tabanlı Model Nedir?</a:t>
            </a:r>
            <a:endParaRPr lang="tr-TR" sz="3600">
              <a:solidFill>
                <a:schemeClr val="tx2"/>
              </a:solidFill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8127680-150F-4A90-9950-F66392578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05" y="-1"/>
            <a:ext cx="3362070" cy="2522849"/>
            <a:chOff x="-305" y="-1"/>
            <a:chExt cx="3832880" cy="2876136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5088F97A-8362-4967-B664-D748B846E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3815424" cy="2653659"/>
            </a:xfrm>
            <a:custGeom>
              <a:avLst/>
              <a:gdLst>
                <a:gd name="connsiteX0" fmla="*/ 3203055 w 3815424"/>
                <a:gd name="connsiteY0" fmla="*/ 0 h 2653659"/>
                <a:gd name="connsiteX1" fmla="*/ 3815424 w 3815424"/>
                <a:gd name="connsiteY1" fmla="*/ 0 h 2653659"/>
                <a:gd name="connsiteX2" fmla="*/ 3801025 w 3815424"/>
                <a:gd name="connsiteY2" fmla="*/ 214243 h 2653659"/>
                <a:gd name="connsiteX3" fmla="*/ 587142 w 3815424"/>
                <a:gd name="connsiteY3" fmla="*/ 2653659 h 2653659"/>
                <a:gd name="connsiteX4" fmla="*/ 53389 w 3815424"/>
                <a:gd name="connsiteY4" fmla="*/ 2605041 h 2653659"/>
                <a:gd name="connsiteX5" fmla="*/ 0 w 3815424"/>
                <a:gd name="connsiteY5" fmla="*/ 2593136 h 2653659"/>
                <a:gd name="connsiteX6" fmla="*/ 0 w 3815424"/>
                <a:gd name="connsiteY6" fmla="*/ 1994836 h 2653659"/>
                <a:gd name="connsiteX7" fmla="*/ 159710 w 3815424"/>
                <a:gd name="connsiteY7" fmla="*/ 2035054 h 2653659"/>
                <a:gd name="connsiteX8" fmla="*/ 587142 w 3815424"/>
                <a:gd name="connsiteY8" fmla="*/ 2075152 h 2653659"/>
                <a:gd name="connsiteX9" fmla="*/ 1549283 w 3815424"/>
                <a:gd name="connsiteY9" fmla="*/ 1900153 h 2653659"/>
                <a:gd name="connsiteX10" fmla="*/ 2406698 w 3815424"/>
                <a:gd name="connsiteY10" fmla="*/ 1418450 h 2653659"/>
                <a:gd name="connsiteX11" fmla="*/ 2996069 w 3815424"/>
                <a:gd name="connsiteY11" fmla="*/ 728678 h 2653659"/>
                <a:gd name="connsiteX12" fmla="*/ 3193967 w 3815424"/>
                <a:gd name="connsiteY12" fmla="*/ 137719 h 26536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30F9DEDE-4318-412A-81C5-C8C90F6897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15424" cy="2653660"/>
            </a:xfrm>
            <a:custGeom>
              <a:avLst/>
              <a:gdLst>
                <a:gd name="connsiteX0" fmla="*/ 3305038 w 3815424"/>
                <a:gd name="connsiteY0" fmla="*/ 0 h 2653660"/>
                <a:gd name="connsiteX1" fmla="*/ 3815424 w 3815424"/>
                <a:gd name="connsiteY1" fmla="*/ 0 h 2653660"/>
                <a:gd name="connsiteX2" fmla="*/ 3801025 w 3815424"/>
                <a:gd name="connsiteY2" fmla="*/ 214244 h 2653660"/>
                <a:gd name="connsiteX3" fmla="*/ 587142 w 3815424"/>
                <a:gd name="connsiteY3" fmla="*/ 2653660 h 2653660"/>
                <a:gd name="connsiteX4" fmla="*/ 53389 w 3815424"/>
                <a:gd name="connsiteY4" fmla="*/ 2605042 h 2653660"/>
                <a:gd name="connsiteX5" fmla="*/ 0 w 3815424"/>
                <a:gd name="connsiteY5" fmla="*/ 2593137 h 2653660"/>
                <a:gd name="connsiteX6" fmla="*/ 0 w 3815424"/>
                <a:gd name="connsiteY6" fmla="*/ 2094444 h 2653660"/>
                <a:gd name="connsiteX7" fmla="*/ 137675 w 3815424"/>
                <a:gd name="connsiteY7" fmla="*/ 2129195 h 2653660"/>
                <a:gd name="connsiteX8" fmla="*/ 587142 w 3815424"/>
                <a:gd name="connsiteY8" fmla="*/ 2171571 h 2653660"/>
                <a:gd name="connsiteX9" fmla="*/ 1585826 w 3815424"/>
                <a:gd name="connsiteY9" fmla="*/ 1990112 h 2653660"/>
                <a:gd name="connsiteX10" fmla="*/ 2473046 w 3815424"/>
                <a:gd name="connsiteY10" fmla="*/ 1491633 h 2653660"/>
                <a:gd name="connsiteX11" fmla="*/ 3086710 w 3815424"/>
                <a:gd name="connsiteY11" fmla="*/ 772838 h 2653660"/>
                <a:gd name="connsiteX12" fmla="*/ 3295217 w 3815424"/>
                <a:gd name="connsiteY12" fmla="*/ 149229 h 26536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9E97DE9-7844-4707-8928-1CD88ADB72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1"/>
              <a:ext cx="3815986" cy="2675935"/>
            </a:xfrm>
            <a:custGeom>
              <a:avLst/>
              <a:gdLst>
                <a:gd name="connsiteX0" fmla="*/ 3648768 w 3815986"/>
                <a:gd name="connsiteY0" fmla="*/ 0 h 2675935"/>
                <a:gd name="connsiteX1" fmla="*/ 3815986 w 3815986"/>
                <a:gd name="connsiteY1" fmla="*/ 0 h 2675935"/>
                <a:gd name="connsiteX2" fmla="*/ 3804695 w 3815986"/>
                <a:gd name="connsiteY2" fmla="*/ 200084 h 2675935"/>
                <a:gd name="connsiteX3" fmla="*/ 3762590 w 3815986"/>
                <a:gd name="connsiteY3" fmla="*/ 455543 h 2675935"/>
                <a:gd name="connsiteX4" fmla="*/ 3592332 w 3815986"/>
                <a:gd name="connsiteY4" fmla="*/ 947274 h 2675935"/>
                <a:gd name="connsiteX5" fmla="*/ 2953967 w 3815986"/>
                <a:gd name="connsiteY5" fmla="*/ 1782349 h 2675935"/>
                <a:gd name="connsiteX6" fmla="*/ 2530669 w 3815986"/>
                <a:gd name="connsiteY6" fmla="*/ 2109494 h 2675935"/>
                <a:gd name="connsiteX7" fmla="*/ 2057561 w 3815986"/>
                <a:gd name="connsiteY7" fmla="*/ 2369245 h 2675935"/>
                <a:gd name="connsiteX8" fmla="*/ 1007330 w 3815986"/>
                <a:gd name="connsiteY8" fmla="*/ 2655701 h 2675935"/>
                <a:gd name="connsiteX9" fmla="*/ 732765 w 3815986"/>
                <a:gd name="connsiteY9" fmla="*/ 2674696 h 2675935"/>
                <a:gd name="connsiteX10" fmla="*/ 457666 w 3815986"/>
                <a:gd name="connsiteY10" fmla="*/ 2670839 h 2675935"/>
                <a:gd name="connsiteX11" fmla="*/ 183574 w 3815986"/>
                <a:gd name="connsiteY11" fmla="*/ 2643312 h 2675935"/>
                <a:gd name="connsiteX12" fmla="*/ 0 w 3815986"/>
                <a:gd name="connsiteY12" fmla="*/ 2607798 h 2675935"/>
                <a:gd name="connsiteX13" fmla="*/ 0 w 3815986"/>
                <a:gd name="connsiteY13" fmla="*/ 2356652 h 2675935"/>
                <a:gd name="connsiteX14" fmla="*/ 222195 w 3815986"/>
                <a:gd name="connsiteY14" fmla="*/ 2396940 h 2675935"/>
                <a:gd name="connsiteX15" fmla="*/ 472364 w 3815986"/>
                <a:gd name="connsiteY15" fmla="*/ 2419092 h 2675935"/>
                <a:gd name="connsiteX16" fmla="*/ 974972 w 3815986"/>
                <a:gd name="connsiteY16" fmla="*/ 2402122 h 2675935"/>
                <a:gd name="connsiteX17" fmla="*/ 1468292 w 3815986"/>
                <a:gd name="connsiteY17" fmla="*/ 2304162 h 2675935"/>
                <a:gd name="connsiteX18" fmla="*/ 1940176 w 3815986"/>
                <a:gd name="connsiteY18" fmla="*/ 2133695 h 2675935"/>
                <a:gd name="connsiteX19" fmla="*/ 2783403 w 3815986"/>
                <a:gd name="connsiteY19" fmla="*/ 1609954 h 2675935"/>
                <a:gd name="connsiteX20" fmla="*/ 3128104 w 3815986"/>
                <a:gd name="connsiteY20" fmla="*/ 1260439 h 2675935"/>
                <a:gd name="connsiteX21" fmla="*/ 3400639 w 3815986"/>
                <a:gd name="connsiteY21" fmla="*/ 859052 h 2675935"/>
                <a:gd name="connsiteX22" fmla="*/ 3585595 w 3815986"/>
                <a:gd name="connsiteY22" fmla="*/ 415336 h 2675935"/>
                <a:gd name="connsiteX23" fmla="*/ 3635918 w 3815986"/>
                <a:gd name="connsiteY23" fmla="*/ 181137 h 26759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C58954E-44A5-4A0D-97A9-8A2BB43D68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-1"/>
              <a:ext cx="3832270" cy="2876136"/>
            </a:xfrm>
            <a:custGeom>
              <a:avLst/>
              <a:gdLst>
                <a:gd name="connsiteX0" fmla="*/ 3800718 w 3832270"/>
                <a:gd name="connsiteY0" fmla="*/ 0 h 2876136"/>
                <a:gd name="connsiteX1" fmla="*/ 3832270 w 3832270"/>
                <a:gd name="connsiteY1" fmla="*/ 0 h 2876136"/>
                <a:gd name="connsiteX2" fmla="*/ 3824562 w 3832270"/>
                <a:gd name="connsiteY2" fmla="*/ 143769 h 2876136"/>
                <a:gd name="connsiteX3" fmla="*/ 3628155 w 3832270"/>
                <a:gd name="connsiteY3" fmla="*/ 922055 h 2876136"/>
                <a:gd name="connsiteX4" fmla="*/ 3514853 w 3832270"/>
                <a:gd name="connsiteY4" fmla="*/ 1169078 h 2876136"/>
                <a:gd name="connsiteX5" fmla="*/ 3379198 w 3832270"/>
                <a:gd name="connsiteY5" fmla="*/ 1407037 h 2876136"/>
                <a:gd name="connsiteX6" fmla="*/ 3043787 w 3832270"/>
                <a:gd name="connsiteY6" fmla="*/ 1848342 h 2876136"/>
                <a:gd name="connsiteX7" fmla="*/ 2845661 w 3832270"/>
                <a:gd name="connsiteY7" fmla="*/ 2047444 h 2876136"/>
                <a:gd name="connsiteX8" fmla="*/ 2793197 w 3832270"/>
                <a:gd name="connsiteY8" fmla="*/ 2094689 h 2876136"/>
                <a:gd name="connsiteX9" fmla="*/ 2739710 w 3832270"/>
                <a:gd name="connsiteY9" fmla="*/ 2140969 h 2876136"/>
                <a:gd name="connsiteX10" fmla="*/ 2629166 w 3832270"/>
                <a:gd name="connsiteY10" fmla="*/ 2229867 h 2876136"/>
                <a:gd name="connsiteX11" fmla="*/ 2145952 w 3832270"/>
                <a:gd name="connsiteY11" fmla="*/ 2535994 h 2876136"/>
                <a:gd name="connsiteX12" fmla="*/ 1034987 w 3832270"/>
                <a:gd name="connsiteY12" fmla="*/ 2863910 h 2876136"/>
                <a:gd name="connsiteX13" fmla="*/ 741909 w 3832270"/>
                <a:gd name="connsiteY13" fmla="*/ 2875939 h 2876136"/>
                <a:gd name="connsiteX14" fmla="*/ 450208 w 3832270"/>
                <a:gd name="connsiteY14" fmla="*/ 2857451 h 2876136"/>
                <a:gd name="connsiteX15" fmla="*/ 22215 w 3832270"/>
                <a:gd name="connsiteY15" fmla="*/ 2775923 h 2876136"/>
                <a:gd name="connsiteX16" fmla="*/ 0 w 3832270"/>
                <a:gd name="connsiteY16" fmla="*/ 2769256 h 2876136"/>
                <a:gd name="connsiteX17" fmla="*/ 0 w 3832270"/>
                <a:gd name="connsiteY17" fmla="*/ 2590612 h 2876136"/>
                <a:gd name="connsiteX18" fmla="*/ 199046 w 3832270"/>
                <a:gd name="connsiteY18" fmla="*/ 2627410 h 2876136"/>
                <a:gd name="connsiteX19" fmla="*/ 468174 w 3832270"/>
                <a:gd name="connsiteY19" fmla="*/ 2649670 h 2876136"/>
                <a:gd name="connsiteX20" fmla="*/ 1003650 w 3832270"/>
                <a:gd name="connsiteY20" fmla="*/ 2622480 h 2876136"/>
                <a:gd name="connsiteX21" fmla="*/ 1266489 w 3832270"/>
                <a:gd name="connsiteY21" fmla="*/ 2573982 h 2876136"/>
                <a:gd name="connsiteX22" fmla="*/ 1524223 w 3832270"/>
                <a:gd name="connsiteY22" fmla="*/ 2504657 h 2876136"/>
                <a:gd name="connsiteX23" fmla="*/ 1775731 w 3832270"/>
                <a:gd name="connsiteY23" fmla="*/ 2416243 h 2876136"/>
                <a:gd name="connsiteX24" fmla="*/ 2019789 w 3832270"/>
                <a:gd name="connsiteY24" fmla="*/ 2309412 h 2876136"/>
                <a:gd name="connsiteX25" fmla="*/ 2482486 w 3832270"/>
                <a:gd name="connsiteY25" fmla="*/ 2046962 h 2876136"/>
                <a:gd name="connsiteX26" fmla="*/ 2591908 w 3832270"/>
                <a:gd name="connsiteY26" fmla="*/ 1971371 h 2876136"/>
                <a:gd name="connsiteX27" fmla="*/ 2645702 w 3832270"/>
                <a:gd name="connsiteY27" fmla="*/ 1932321 h 2876136"/>
                <a:gd name="connsiteX28" fmla="*/ 2698779 w 3832270"/>
                <a:gd name="connsiteY28" fmla="*/ 1892309 h 2876136"/>
                <a:gd name="connsiteX29" fmla="*/ 2903537 w 3832270"/>
                <a:gd name="connsiteY29" fmla="*/ 1722516 h 2876136"/>
                <a:gd name="connsiteX30" fmla="*/ 3269061 w 3832270"/>
                <a:gd name="connsiteY30" fmla="*/ 1337327 h 2876136"/>
                <a:gd name="connsiteX31" fmla="*/ 3424928 w 3832270"/>
                <a:gd name="connsiteY31" fmla="*/ 1122508 h 2876136"/>
                <a:gd name="connsiteX32" fmla="*/ 3557622 w 3832270"/>
                <a:gd name="connsiteY32" fmla="*/ 893226 h 2876136"/>
                <a:gd name="connsiteX33" fmla="*/ 3587019 w 3832270"/>
                <a:gd name="connsiteY33" fmla="*/ 833929 h 2876136"/>
                <a:gd name="connsiteX34" fmla="*/ 3601310 w 3832270"/>
                <a:gd name="connsiteY34" fmla="*/ 804040 h 2876136"/>
                <a:gd name="connsiteX35" fmla="*/ 3614885 w 3832270"/>
                <a:gd name="connsiteY35" fmla="*/ 773861 h 2876136"/>
                <a:gd name="connsiteX36" fmla="*/ 3640812 w 3832270"/>
                <a:gd name="connsiteY36" fmla="*/ 713022 h 2876136"/>
                <a:gd name="connsiteX37" fmla="*/ 3665105 w 3832270"/>
                <a:gd name="connsiteY37" fmla="*/ 651506 h 2876136"/>
                <a:gd name="connsiteX38" fmla="*/ 3744110 w 3832270"/>
                <a:gd name="connsiteY38" fmla="*/ 399567 h 2876136"/>
                <a:gd name="connsiteX39" fmla="*/ 3792123 w 3832270"/>
                <a:gd name="connsiteY39" fmla="*/ 140444 h 28761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3C654-9EE6-1EFF-AE61-170D355F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72" y="2827419"/>
            <a:ext cx="5126896" cy="3227626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tr-TR" sz="1500" b="1" dirty="0" err="1">
                <a:solidFill>
                  <a:schemeClr val="tx2"/>
                </a:solidFill>
                <a:highlight>
                  <a:srgbClr val="FFFFFF"/>
                </a:highlight>
              </a:rPr>
              <a:t>Transformer</a:t>
            </a:r>
            <a:r>
              <a:rPr lang="tr-TR" sz="1500" dirty="0">
                <a:solidFill>
                  <a:schemeClr val="tx2"/>
                </a:solidFill>
                <a:highlight>
                  <a:srgbClr val="FFFFFF"/>
                </a:highlight>
              </a:rPr>
              <a:t>, 2017 yılında Google tarafından yayımlanan </a:t>
            </a:r>
            <a:r>
              <a:rPr lang="tr-TR" sz="1500" b="1" dirty="0">
                <a:solidFill>
                  <a:schemeClr val="tx2"/>
                </a:solidFill>
                <a:highlight>
                  <a:srgbClr val="FFFFFF"/>
                </a:highlight>
              </a:rPr>
              <a:t>“</a:t>
            </a:r>
            <a:r>
              <a:rPr lang="tr-TR" sz="1500" b="1" dirty="0" err="1">
                <a:solidFill>
                  <a:schemeClr val="tx2"/>
                </a:solidFill>
                <a:highlight>
                  <a:srgbClr val="FFFFFF"/>
                </a:highlight>
              </a:rPr>
              <a:t>Attention</a:t>
            </a:r>
            <a:r>
              <a:rPr lang="tr-TR" sz="1500" b="1" dirty="0">
                <a:solidFill>
                  <a:schemeClr val="tx2"/>
                </a:solidFill>
                <a:highlight>
                  <a:srgbClr val="FFFFFF"/>
                </a:highlight>
              </a:rPr>
              <a:t> is </a:t>
            </a:r>
            <a:r>
              <a:rPr lang="tr-TR" sz="1500" b="1" dirty="0" err="1">
                <a:solidFill>
                  <a:schemeClr val="tx2"/>
                </a:solidFill>
                <a:highlight>
                  <a:srgbClr val="FFFFFF"/>
                </a:highlight>
              </a:rPr>
              <a:t>All</a:t>
            </a:r>
            <a:r>
              <a:rPr lang="tr-TR" sz="1500" b="1" dirty="0">
                <a:solidFill>
                  <a:schemeClr val="tx2"/>
                </a:solidFill>
                <a:highlight>
                  <a:srgbClr val="FFFFFF"/>
                </a:highlight>
              </a:rPr>
              <a:t> </a:t>
            </a:r>
            <a:r>
              <a:rPr lang="tr-TR" sz="1500" b="1" dirty="0" err="1">
                <a:solidFill>
                  <a:schemeClr val="tx2"/>
                </a:solidFill>
                <a:highlight>
                  <a:srgbClr val="FFFFFF"/>
                </a:highlight>
              </a:rPr>
              <a:t>You</a:t>
            </a:r>
            <a:r>
              <a:rPr lang="tr-TR" sz="1500" b="1" dirty="0">
                <a:solidFill>
                  <a:schemeClr val="tx2"/>
                </a:solidFill>
                <a:highlight>
                  <a:srgbClr val="FFFFFF"/>
                </a:highlight>
              </a:rPr>
              <a:t> </a:t>
            </a:r>
            <a:r>
              <a:rPr lang="tr-TR" sz="1500" b="1" dirty="0" err="1">
                <a:solidFill>
                  <a:schemeClr val="tx2"/>
                </a:solidFill>
                <a:highlight>
                  <a:srgbClr val="FFFFFF"/>
                </a:highlight>
              </a:rPr>
              <a:t>Need</a:t>
            </a:r>
            <a:r>
              <a:rPr lang="tr-TR" sz="1500" b="1" dirty="0">
                <a:solidFill>
                  <a:schemeClr val="tx2"/>
                </a:solidFill>
                <a:highlight>
                  <a:srgbClr val="FFFFFF"/>
                </a:highlight>
              </a:rPr>
              <a:t>”</a:t>
            </a:r>
            <a:r>
              <a:rPr lang="tr-TR" sz="1500" dirty="0">
                <a:solidFill>
                  <a:schemeClr val="tx2"/>
                </a:solidFill>
                <a:highlight>
                  <a:srgbClr val="FFFFFF"/>
                </a:highlight>
              </a:rPr>
              <a:t> adlı makalede tanıtılmıştır.</a:t>
            </a:r>
          </a:p>
          <a:p>
            <a:pPr marL="0" indent="0">
              <a:buNone/>
            </a:pPr>
            <a:endParaRPr lang="tr-TR" sz="1500" dirty="0">
              <a:solidFill>
                <a:schemeClr val="tx2"/>
              </a:solidFill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tr-TR" sz="1500" b="1" i="0" dirty="0" err="1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Transformer</a:t>
            </a:r>
            <a:r>
              <a:rPr lang="tr-TR" sz="15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 Tabanlı Bazı Modeller</a:t>
            </a:r>
          </a:p>
          <a:p>
            <a:pPr marL="0" indent="0">
              <a:buNone/>
            </a:pPr>
            <a:r>
              <a:rPr lang="tr-TR" sz="1500" b="1" dirty="0">
                <a:solidFill>
                  <a:schemeClr val="tx2"/>
                </a:solidFill>
                <a:highlight>
                  <a:srgbClr val="FFFFFF"/>
                </a:highlight>
              </a:rPr>
              <a:t>-BERT</a:t>
            </a:r>
          </a:p>
          <a:p>
            <a:pPr marL="0" indent="0">
              <a:buNone/>
            </a:pPr>
            <a:r>
              <a:rPr lang="tr-TR" sz="1500" b="1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-GPT</a:t>
            </a:r>
          </a:p>
          <a:p>
            <a:pPr marL="0" indent="0">
              <a:buNone/>
            </a:pPr>
            <a:r>
              <a:rPr lang="tr-TR" sz="1500" b="1" dirty="0">
                <a:solidFill>
                  <a:schemeClr val="tx2"/>
                </a:solidFill>
                <a:highlight>
                  <a:srgbClr val="FFFFFF"/>
                </a:highlight>
              </a:rPr>
              <a:t>-T5</a:t>
            </a:r>
          </a:p>
          <a:p>
            <a:pPr marL="0" indent="0">
              <a:buNone/>
            </a:pPr>
            <a:r>
              <a:rPr lang="tr-TR" sz="1500" dirty="0">
                <a:solidFill>
                  <a:schemeClr val="tx2"/>
                </a:solidFill>
                <a:highlight>
                  <a:srgbClr val="FFFFFF"/>
                </a:highlight>
              </a:rPr>
              <a:t>-BART</a:t>
            </a:r>
            <a:endParaRPr lang="tr-TR" sz="1500" b="0" i="0" dirty="0">
              <a:solidFill>
                <a:schemeClr val="tx2"/>
              </a:solidFill>
              <a:effectLst/>
              <a:highlight>
                <a:srgbClr val="FFFFFF"/>
              </a:highlight>
            </a:endParaRPr>
          </a:p>
          <a:p>
            <a:pPr marL="0" indent="0">
              <a:buNone/>
            </a:pPr>
            <a:r>
              <a:rPr lang="tr-TR" sz="1500" b="0" i="0" dirty="0">
                <a:solidFill>
                  <a:schemeClr val="tx2"/>
                </a:solidFill>
                <a:effectLst/>
                <a:highlight>
                  <a:srgbClr val="FFFFFF"/>
                </a:highlight>
              </a:rPr>
              <a:t> </a:t>
            </a:r>
            <a:endParaRPr lang="tr-TR" sz="1500" dirty="0">
              <a:solidFill>
                <a:schemeClr val="tx2"/>
              </a:solidFill>
            </a:endParaRP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66920E5-8640-4C24-A775-8647637094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 flipH="1">
            <a:off x="10185732" y="4852038"/>
            <a:ext cx="2151670" cy="1860256"/>
            <a:chOff x="-305" y="-4155"/>
            <a:chExt cx="2514948" cy="2174333"/>
          </a:xfrm>
        </p:grpSpPr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CBA3142-5A82-43CE-87A2-EB14B17A51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AEF5A1C7-9938-4A33-A5A4-2B05353B3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62A936D-E9F6-4A68-82C2-1D1CC77722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C68A9229-BBBE-4934-9700-BA72A1BB03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6" name="Graphic 6" descr="Robot">
            <a:extLst>
              <a:ext uri="{FF2B5EF4-FFF2-40B4-BE49-F238E27FC236}">
                <a16:creationId xmlns:a16="http://schemas.microsoft.com/office/drawing/2014/main" id="{F4462F5D-97D9-60EB-161C-EF53634C5F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98058" y="283771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304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/>
              <a:t>Transformer</a:t>
            </a:r>
            <a:r>
              <a:rPr lang="tr-TR" dirty="0"/>
              <a:t> Çeşitleri: Encoder-</a:t>
            </a:r>
            <a:r>
              <a:rPr lang="tr-TR" dirty="0" err="1"/>
              <a:t>Only</a:t>
            </a:r>
            <a:endParaRPr lang="tr-TR" b="0" i="0" dirty="0">
              <a:solidFill>
                <a:srgbClr val="404040"/>
              </a:solidFill>
              <a:effectLst/>
              <a:highlight>
                <a:srgbClr val="FFFFFF"/>
              </a:highlight>
              <a:latin typeface="DeepSeek-CJK-patch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3C654-9EE6-1EFF-AE61-170D355F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293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b="1" dirty="0"/>
              <a:t>Model Örneği:</a:t>
            </a:r>
            <a:r>
              <a:rPr lang="tr-TR" dirty="0"/>
              <a:t> </a:t>
            </a:r>
            <a:r>
              <a:rPr lang="tr-TR" b="1" dirty="0"/>
              <a:t>BERT </a:t>
            </a:r>
          </a:p>
          <a:p>
            <a:pPr marL="0" indent="0">
              <a:buNone/>
            </a:pPr>
            <a:endParaRPr lang="tr-TR" b="1" dirty="0"/>
          </a:p>
          <a:p>
            <a:pPr marL="0" indent="0">
              <a:buNone/>
            </a:pPr>
            <a:r>
              <a:rPr lang="tr-TR" b="1" dirty="0"/>
              <a:t>Yapı:</a:t>
            </a:r>
            <a:br>
              <a:rPr lang="tr-TR" dirty="0"/>
            </a:br>
            <a:r>
              <a:rPr lang="tr-TR" dirty="0"/>
              <a:t>– Sadece </a:t>
            </a:r>
            <a:r>
              <a:rPr lang="tr-TR" b="1" dirty="0" err="1"/>
              <a:t>encoder</a:t>
            </a:r>
            <a:r>
              <a:rPr lang="tr-TR" b="1" dirty="0"/>
              <a:t> bloklarından</a:t>
            </a:r>
            <a:r>
              <a:rPr lang="tr-TR" dirty="0"/>
              <a:t> oluşur.</a:t>
            </a:r>
          </a:p>
          <a:p>
            <a:pPr marL="0" indent="0">
              <a:buNone/>
            </a:pPr>
            <a:br>
              <a:rPr lang="tr-TR" dirty="0"/>
            </a:br>
            <a:r>
              <a:rPr lang="tr-TR" dirty="0"/>
              <a:t>– Kelimeler arasındaki tüm bağlamı aynı anda dikkate alır.</a:t>
            </a:r>
          </a:p>
        </p:txBody>
      </p:sp>
      <p:pic>
        <p:nvPicPr>
          <p:cNvPr id="6146" name="Picture 2" descr="Transformer's Encoder-Decoder – KiKaBeN">
            <a:extLst>
              <a:ext uri="{FF2B5EF4-FFF2-40B4-BE49-F238E27FC236}">
                <a16:creationId xmlns:a16="http://schemas.microsoft.com/office/drawing/2014/main" id="{AA2B04E8-EBB2-1469-F109-1EE83F4B9F5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3576" r="36779" b="2189"/>
          <a:stretch/>
        </p:blipFill>
        <p:spPr bwMode="auto">
          <a:xfrm>
            <a:off x="7529513" y="1690688"/>
            <a:ext cx="3543300" cy="41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579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/>
              <a:t>Transformer</a:t>
            </a:r>
            <a:r>
              <a:rPr lang="tr-TR" dirty="0"/>
              <a:t> Çeşitleri: Encoder-</a:t>
            </a:r>
            <a:r>
              <a:rPr lang="tr-TR" dirty="0" err="1"/>
              <a:t>Only</a:t>
            </a:r>
            <a:endParaRPr lang="tr-TR" b="0" i="0" dirty="0">
              <a:solidFill>
                <a:srgbClr val="404040"/>
              </a:solidFill>
              <a:effectLst/>
              <a:highlight>
                <a:srgbClr val="FFFFFF"/>
              </a:highlight>
              <a:latin typeface="DeepSeek-CJK-patch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3C654-9EE6-1EFF-AE61-170D355F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8293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b="1" dirty="0"/>
              <a:t>Kullanım Amaçları:</a:t>
            </a:r>
          </a:p>
          <a:p>
            <a:pPr marL="0" indent="0">
              <a:buNone/>
            </a:pPr>
            <a:endParaRPr lang="tr-TR" b="1" dirty="0"/>
          </a:p>
          <a:p>
            <a:r>
              <a:rPr lang="tr-TR" dirty="0"/>
              <a:t>Anlam çıkarımı (</a:t>
            </a:r>
            <a:r>
              <a:rPr lang="tr-TR" dirty="0" err="1"/>
              <a:t>semantic</a:t>
            </a:r>
            <a:r>
              <a:rPr lang="tr-TR" dirty="0"/>
              <a:t> </a:t>
            </a:r>
            <a:r>
              <a:rPr lang="tr-TR" dirty="0" err="1"/>
              <a:t>understanding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Duygu analizi (</a:t>
            </a:r>
            <a:r>
              <a:rPr lang="tr-TR" dirty="0" err="1"/>
              <a:t>sentiment</a:t>
            </a:r>
            <a:r>
              <a:rPr lang="tr-TR" dirty="0"/>
              <a:t> </a:t>
            </a:r>
            <a:r>
              <a:rPr lang="tr-TR" dirty="0" err="1"/>
              <a:t>analysis</a:t>
            </a:r>
            <a:r>
              <a:rPr lang="tr-TR" dirty="0"/>
              <a:t>)</a:t>
            </a:r>
            <a:br>
              <a:rPr lang="tr-TR" dirty="0"/>
            </a:br>
            <a:r>
              <a:rPr lang="tr-TR" dirty="0"/>
              <a:t>Soru-cevap sistemleri (Q&amp;A)</a:t>
            </a:r>
          </a:p>
          <a:p>
            <a:endParaRPr lang="tr-TR" dirty="0"/>
          </a:p>
          <a:p>
            <a:r>
              <a:rPr lang="tr-TR" dirty="0"/>
              <a:t>Cümle sınıflandırma (</a:t>
            </a:r>
            <a:r>
              <a:rPr lang="tr-TR" dirty="0" err="1"/>
              <a:t>sentence</a:t>
            </a:r>
            <a:r>
              <a:rPr lang="tr-TR" dirty="0"/>
              <a:t> </a:t>
            </a:r>
            <a:r>
              <a:rPr lang="tr-TR" dirty="0" err="1"/>
              <a:t>classification</a:t>
            </a:r>
            <a:r>
              <a:rPr lang="tr-TR" dirty="0"/>
              <a:t>)</a:t>
            </a:r>
          </a:p>
        </p:txBody>
      </p:sp>
      <p:pic>
        <p:nvPicPr>
          <p:cNvPr id="4" name="Picture 2" descr="Transformer's Encoder-Decoder – KiKaBeN">
            <a:extLst>
              <a:ext uri="{FF2B5EF4-FFF2-40B4-BE49-F238E27FC236}">
                <a16:creationId xmlns:a16="http://schemas.microsoft.com/office/drawing/2014/main" id="{3DD2589E-1FC2-BB60-336D-BE2A719C18A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66" t="3576" r="36779" b="2189"/>
          <a:stretch/>
        </p:blipFill>
        <p:spPr bwMode="auto">
          <a:xfrm>
            <a:off x="7529513" y="1690688"/>
            <a:ext cx="3543300" cy="41005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57821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CAE9DC1-C6B4-F87F-208F-F77F19BF3C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tr-TR" dirty="0" err="1"/>
              <a:t>Transformer</a:t>
            </a:r>
            <a:r>
              <a:rPr lang="tr-TR" dirty="0"/>
              <a:t> Çeşitleri: </a:t>
            </a:r>
            <a:r>
              <a:rPr lang="tr-TR" dirty="0" err="1"/>
              <a:t>Decoder-Only</a:t>
            </a:r>
            <a:endParaRPr lang="tr-TR" b="0" i="0" dirty="0">
              <a:solidFill>
                <a:srgbClr val="404040"/>
              </a:solidFill>
              <a:effectLst/>
              <a:highlight>
                <a:srgbClr val="FFFFFF"/>
              </a:highlight>
              <a:latin typeface="DeepSeek-CJK-patch"/>
            </a:endParaRP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C463C654-9EE6-1EFF-AE61-170D355F98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57531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tr-TR" b="1" dirty="0"/>
              <a:t>Model Örneği:</a:t>
            </a:r>
            <a:r>
              <a:rPr lang="tr-TR" dirty="0"/>
              <a:t> </a:t>
            </a:r>
            <a:r>
              <a:rPr lang="tr-TR" b="1" dirty="0"/>
              <a:t>GPT Serisi</a:t>
            </a:r>
          </a:p>
          <a:p>
            <a:endParaRPr lang="tr-TR" b="1" dirty="0"/>
          </a:p>
          <a:p>
            <a:pPr marL="0" indent="0">
              <a:buNone/>
            </a:pPr>
            <a:r>
              <a:rPr lang="tr-TR" b="1" dirty="0"/>
              <a:t>Yapı:</a:t>
            </a:r>
          </a:p>
          <a:p>
            <a:pPr marL="0" indent="0">
              <a:buNone/>
            </a:pPr>
            <a:endParaRPr lang="tr-TR" b="1" dirty="0"/>
          </a:p>
          <a:p>
            <a:r>
              <a:rPr lang="tr-TR" dirty="0"/>
              <a:t>Sadece </a:t>
            </a:r>
            <a:r>
              <a:rPr lang="tr-TR" b="1" dirty="0" err="1"/>
              <a:t>decoder</a:t>
            </a:r>
            <a:r>
              <a:rPr lang="tr-TR" b="1" dirty="0"/>
              <a:t> bloklarından</a:t>
            </a:r>
            <a:r>
              <a:rPr lang="tr-TR" dirty="0"/>
              <a:t> oluşur</a:t>
            </a:r>
          </a:p>
          <a:p>
            <a:endParaRPr lang="tr-TR" dirty="0"/>
          </a:p>
          <a:p>
            <a:r>
              <a:rPr lang="tr-TR" dirty="0"/>
              <a:t>Girdi metnini soldan sağa işler (</a:t>
            </a:r>
            <a:r>
              <a:rPr lang="tr-TR" dirty="0" err="1"/>
              <a:t>unidirectional</a:t>
            </a:r>
            <a:r>
              <a:rPr lang="tr-TR" dirty="0"/>
              <a:t>)</a:t>
            </a:r>
          </a:p>
          <a:p>
            <a:endParaRPr lang="tr-TR" dirty="0"/>
          </a:p>
          <a:p>
            <a:r>
              <a:rPr lang="tr-TR" dirty="0"/>
              <a:t>Her adımda bir sonraki kelimeyi tahmin eder</a:t>
            </a:r>
          </a:p>
          <a:p>
            <a:endParaRPr lang="tr-TR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91F3A91-6926-50AD-A241-58B9A149171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70" r="22374"/>
          <a:stretch/>
        </p:blipFill>
        <p:spPr bwMode="auto">
          <a:xfrm>
            <a:off x="8024810" y="1371355"/>
            <a:ext cx="3328989" cy="5121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713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3762</TotalTime>
  <Words>1582</Words>
  <Application>Microsoft Macintosh PowerPoint</Application>
  <PresentationFormat>Geniş ekran</PresentationFormat>
  <Paragraphs>224</Paragraphs>
  <Slides>24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24</vt:i4>
      </vt:variant>
    </vt:vector>
  </HeadingPairs>
  <TitlesOfParts>
    <vt:vector size="29" baseType="lpstr">
      <vt:lpstr>Aptos</vt:lpstr>
      <vt:lpstr>Aptos Display</vt:lpstr>
      <vt:lpstr>Arial</vt:lpstr>
      <vt:lpstr>DeepSeek-CJK-patch</vt:lpstr>
      <vt:lpstr>Office Teması</vt:lpstr>
      <vt:lpstr>BERT, GPT ve T5 Modellerinin Karşılaştırmalı İncelemesi</vt:lpstr>
      <vt:lpstr>Gündem</vt:lpstr>
      <vt:lpstr>Giriş</vt:lpstr>
      <vt:lpstr>Araştırma Sorusu</vt:lpstr>
      <vt:lpstr>NLP (Doğal Dil İşleme):</vt:lpstr>
      <vt:lpstr>Transformer Tabanlı Model Nedir?</vt:lpstr>
      <vt:lpstr>Transformer Çeşitleri: Encoder-Only</vt:lpstr>
      <vt:lpstr>Transformer Çeşitleri: Encoder-Only</vt:lpstr>
      <vt:lpstr>Transformer Çeşitleri: Decoder-Only</vt:lpstr>
      <vt:lpstr>Transformer Çeşitleri: Decoder-Only</vt:lpstr>
      <vt:lpstr>Transformer Çeşitleri: Encoder-Decoder</vt:lpstr>
      <vt:lpstr>Transformer Çeşitleri: Encoder-Decoder</vt:lpstr>
      <vt:lpstr>Karşılaştırma</vt:lpstr>
      <vt:lpstr>Deneysel Tasarım</vt:lpstr>
      <vt:lpstr>Görevler</vt:lpstr>
      <vt:lpstr>Görevler – Metin Üretimi</vt:lpstr>
      <vt:lpstr>Görevler – Metin Özetleme</vt:lpstr>
      <vt:lpstr>Kullanılacak Olan Metrikler</vt:lpstr>
      <vt:lpstr>Kullanılacak Olan Metrikler</vt:lpstr>
      <vt:lpstr>Sonuç ve Gelecek Çalışmalar</vt:lpstr>
      <vt:lpstr>Sonuç ve Gelecek Çalışmalar</vt:lpstr>
      <vt:lpstr>Kaynakça 1</vt:lpstr>
      <vt:lpstr>Kaynakça 2</vt:lpstr>
      <vt:lpstr>Dinlediğiniz için Teşekkür Ederim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BERT, GPT ve T5 Modellerinin Karşılaştırmalı İncelemesi</dc:title>
  <dc:creator>mertfurkanerguden@posta.mu.edu.tr</dc:creator>
  <cp:lastModifiedBy>mertfurkanerguden@posta.mu.edu.tr</cp:lastModifiedBy>
  <cp:revision>38</cp:revision>
  <dcterms:created xsi:type="dcterms:W3CDTF">2025-05-19T15:08:06Z</dcterms:created>
  <dcterms:modified xsi:type="dcterms:W3CDTF">2025-05-28T08:33:10Z</dcterms:modified>
</cp:coreProperties>
</file>