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2D61CB-77D0-4327-9CEF-A7B051DBC98D}">
  <a:tblStyle styleId="{A12D61CB-77D0-4327-9CEF-A7B051DBC9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74f59a2a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74f59a2a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752302ba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752302ba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74f59a2a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74f59a2a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752302ba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752302ba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4f59a2a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4f59a2a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752302ba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752302ba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74f59a2a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74f59a2a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752302b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752302b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74f59a2a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74f59a2a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752302b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752302b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4f59a2a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4f59a2a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74f59a2a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74f59a2a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752302ba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752302ba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752302ba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752302ba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51e501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51e501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752302ba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752302ba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752302ba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752302ba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752302ba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752302ba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752302ba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752302ba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51e5016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51e5016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752302ba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752302ba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74f59a2a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74f59a2a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51e5016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51e5016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752302ba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752302ba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752302ba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752302ba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752302ba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752302ba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752302ba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752302ba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4f59a2a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4f59a2a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4f59a2a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4f59a2a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4f59a2a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4f59a2a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4f59a2a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74f59a2a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74f59a2a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74f59a2a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752302b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752302b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Amazon Sales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Mert Furkan ERGÜDEN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2. Grafik: Aylara Göre Satış Miktarı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 title="Ekran Resmi 2025-05-11 16.57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433475"/>
            <a:ext cx="7033825" cy="30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2. Grafik: Aylara Göre Satış Miktarı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 title="ay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75" y="1590908"/>
            <a:ext cx="6430801" cy="31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rgbClr val="1A1C1E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3. Grafik: Ürünlere Göre Satış Dağılımı</a:t>
            </a:r>
            <a:endParaRPr b="1" sz="1200">
              <a:solidFill>
                <a:srgbClr val="1A1C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 title="Ekran Resmi 2025-05-11 16.59.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25" y="1370625"/>
            <a:ext cx="7401252" cy="26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rgbClr val="1A1C1E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3. Grafik: Ürünlere Göre Satış Dağılımı</a:t>
            </a:r>
            <a:endParaRPr b="1" sz="1200">
              <a:solidFill>
                <a:srgbClr val="1A1C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5" title="indir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0" y="1312275"/>
            <a:ext cx="8082899" cy="37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rgbClr val="1A1C1E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4. Grafik: Ödeme Yöntemlerine Göre Sipariş Sayısı ve Satış Miktarı</a:t>
            </a:r>
            <a:endParaRPr b="1" sz="1200">
              <a:solidFill>
                <a:srgbClr val="1A1C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6" title="Ekran Resmi 2025-05-11 16.59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0" y="1244900"/>
            <a:ext cx="7337624" cy="34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rgbClr val="1A1C1E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4. Grafik: Ödeme Yöntemlerine Göre Sipariş Sayısı ve Satış Miktarı</a:t>
            </a:r>
            <a:endParaRPr b="1" sz="1200">
              <a:solidFill>
                <a:srgbClr val="1A1C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 title="indir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6474"/>
            <a:ext cx="7573424" cy="37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700"/>
              <a:t>EDA 5. Grafik: Sipariş Durumuna Göre Dağılım ve Ortalama Sipariş Tutarı </a:t>
            </a:r>
            <a:endParaRPr b="1"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 title="Ekran Resmi 2025-05-11 17.01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50" y="1161125"/>
            <a:ext cx="6677270" cy="37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9450" y="540750"/>
            <a:ext cx="822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/>
              <a:t>EDA 5. Grafik: Sipariş Durumuna Göre Dağılım ve Ortalama Sipariş Tutarı </a:t>
            </a:r>
            <a:endParaRPr b="1"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65" name="Google Shape;165;p29" title="indir 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25" y="1166075"/>
            <a:ext cx="7396200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EDA:6. Grafik: Şehirlere Göre Satış Miktarı  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 title="Ekran Resmi 2025-05-11 17.01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0" y="1299504"/>
            <a:ext cx="8265748" cy="298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Arial"/>
                <a:ea typeface="Arial"/>
                <a:cs typeface="Arial"/>
                <a:sym typeface="Arial"/>
              </a:rPr>
              <a:t>EDA:6. Grafik: Şehirlere Göre Satış Miktarı  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 title="indir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1075950"/>
            <a:ext cx="8032051" cy="37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Gündem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1.</a:t>
            </a:r>
            <a:r>
              <a:rPr lang="tr"/>
              <a:t>Veri Seti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2.EDA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3. Veri Ön İşleme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4. Regresyon Modelleri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5.Sonuç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Ön İşleme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 title="Ekran Resmi 2025-05-11 17.11.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682252" cy="22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Ön İşleme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 title="Ekran Resmi 2025-05-11 17.12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702402" cy="36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Ön İşleme - Çıktı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588000" y="1738950"/>
            <a:ext cx="824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 VERİ ÖN İŞLEME ---------------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Modelde Kullanılacak Özellikler: ['Product', 'Category', 'Price', 'Quantity', 'Customer Location', 'Payment Method', 'Status', 'Month', 'Day', 'Weekday', 'Year']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Özelliklerin boyutu (X): (250, 11)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Hedef değişkenin boyutu (y): (250,)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Eğitim seti boyutu (X_train): (200, 11), (y_train): (200,)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seti boyutu (X_test): (50, 11), (y_test): (50,)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Ön işleme pipeline'ı oluşturuldu.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Modelleme KNN Regresyon </a:t>
            </a:r>
            <a:endParaRPr/>
          </a:p>
        </p:txBody>
      </p:sp>
      <p:pic>
        <p:nvPicPr>
          <p:cNvPr id="204" name="Google Shape;204;p35" title="Ekran Resmi 2025-05-12 07.17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75" y="1112075"/>
            <a:ext cx="747161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Modelleme KNN Regresyon - Çıktılar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646950" y="1081500"/>
            <a:ext cx="7850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 MODEL DEĞERLENDİRME (Regresyon) ---------------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Ortalama Mutlak Hata (MAE): 233.58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Ortalama Kare Hata (MSE): 121945.15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Ortalama Karekök Hata (RMSE): 349.21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R-kare (R2) Skoru: 0.87</a:t>
            </a:r>
            <a:endParaRPr/>
          </a:p>
        </p:txBody>
      </p:sp>
      <p:graphicFrame>
        <p:nvGraphicFramePr>
          <p:cNvPr id="211" name="Google Shape;211;p36"/>
          <p:cNvGraphicFramePr/>
          <p:nvPr/>
        </p:nvGraphicFramePr>
        <p:xfrm>
          <a:off x="396225" y="21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{A12D61CB-77D0-4327-9CEF-A7B051DBC98D}</a:tableStyleId>
              </a:tblPr>
              <a:tblGrid>
                <a:gridCol w="2334525"/>
                <a:gridCol w="59683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Ölçüt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Açıklama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MAE</a:t>
                      </a:r>
                      <a:r>
                        <a:rPr lang="tr" sz="1100"/>
                        <a:t>(Ortalama Mutlak Hata)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Tahmin edilen değerler ile gerçek değerler arasındaki mutlak farkların ortalamasıdır.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MSE</a:t>
                      </a:r>
                      <a:r>
                        <a:rPr lang="tr" sz="1100"/>
                        <a:t>(Ortalama Kare Hata)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Hataların karelerinin ortalamasıdır; büyük hatalara daha fazla ağırlık verir.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RMSE</a:t>
                      </a:r>
                      <a:r>
                        <a:rPr lang="tr" sz="1100"/>
                        <a:t>(Ortalama Karekök Hata)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MSE’nin kareköküdür; hata birimi orijinal veriyle aynı olur, yorumlaması kolaydır.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R² Skoru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Modelin hedef değişkendeki toplam varyansın ne kadarını açıkladığını gösterir.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Modelleme KNN Regresyon - Çıktılar Görsel</a:t>
            </a:r>
            <a:endParaRPr/>
          </a:p>
        </p:txBody>
      </p:sp>
      <p:pic>
        <p:nvPicPr>
          <p:cNvPr id="217" name="Google Shape;217;p37" title="indir (1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00" y="1192775"/>
            <a:ext cx="5651074" cy="35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Modelleme KNN Regresyon - Çıktılar Görsel</a:t>
            </a:r>
            <a:endParaRPr/>
          </a:p>
        </p:txBody>
      </p:sp>
      <p:pic>
        <p:nvPicPr>
          <p:cNvPr id="223" name="Google Shape;223;p38" title="indir (1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75" y="859200"/>
            <a:ext cx="6583375" cy="4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2. Modelleme : Linear Regresyon</a:t>
            </a:r>
            <a:endParaRPr/>
          </a:p>
        </p:txBody>
      </p:sp>
      <p:pic>
        <p:nvPicPr>
          <p:cNvPr id="229" name="Google Shape;229;p39" title="Ekran Resmi 2025-05-12 07.21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5" y="986250"/>
            <a:ext cx="7580252" cy="39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2. Modelleme : Linear Regresyon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576150" y="859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R-kare (R2) Skoru: 0.78</a:t>
            </a:r>
            <a:endParaRPr/>
          </a:p>
        </p:txBody>
      </p:sp>
      <p:pic>
        <p:nvPicPr>
          <p:cNvPr id="236" name="Google Shape;236;p40" title="indir (1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25" y="1263525"/>
            <a:ext cx="5789324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2. Modelleme : Linear Regresyon</a:t>
            </a:r>
            <a:endParaRPr/>
          </a:p>
        </p:txBody>
      </p:sp>
      <p:sp>
        <p:nvSpPr>
          <p:cNvPr id="242" name="Google Shape;242;p41"/>
          <p:cNvSpPr txBox="1"/>
          <p:nvPr/>
        </p:nvSpPr>
        <p:spPr>
          <a:xfrm>
            <a:off x="576150" y="859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R-kare (R2) Skoru: 0.78</a:t>
            </a:r>
            <a:endParaRPr/>
          </a:p>
        </p:txBody>
      </p:sp>
      <p:pic>
        <p:nvPicPr>
          <p:cNvPr id="243" name="Google Shape;243;p41" title="indir (1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525" y="1205400"/>
            <a:ext cx="5516493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İlk Keşif (Initial Exploration)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 title="Ekran Resmi 2025-05-11 15.21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00" y="1340575"/>
            <a:ext cx="4039000" cy="3129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021200" y="14699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t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(df.head())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21200" y="22930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t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(df.describe())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3. Modelleme : Random Forest Regresyon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576150" y="859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R-kare (R2) Skoru: 1.00</a:t>
            </a:r>
            <a:endParaRPr/>
          </a:p>
        </p:txBody>
      </p:sp>
      <p:pic>
        <p:nvPicPr>
          <p:cNvPr id="250" name="Google Shape;250;p42" title="Ekran Resmi 2025-05-12 07.24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50" y="859200"/>
            <a:ext cx="6813950" cy="39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3. Modelleme : </a:t>
            </a:r>
            <a:r>
              <a:rPr lang="tr"/>
              <a:t>Random Forest Regresyon</a:t>
            </a:r>
            <a:endParaRPr/>
          </a:p>
        </p:txBody>
      </p:sp>
      <p:sp>
        <p:nvSpPr>
          <p:cNvPr id="256" name="Google Shape;256;p43"/>
          <p:cNvSpPr txBox="1"/>
          <p:nvPr/>
        </p:nvSpPr>
        <p:spPr>
          <a:xfrm>
            <a:off x="576150" y="859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R-kare (R2) Skoru: 0.92</a:t>
            </a:r>
            <a:endParaRPr/>
          </a:p>
        </p:txBody>
      </p:sp>
      <p:pic>
        <p:nvPicPr>
          <p:cNvPr id="257" name="Google Shape;257;p43" title="indir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338" y="1273975"/>
            <a:ext cx="5789324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3. Modelleme : Random Forest Regresyon</a:t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576150" y="859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R-kare (R2) Skoru: 0.92</a:t>
            </a:r>
            <a:endParaRPr/>
          </a:p>
        </p:txBody>
      </p:sp>
      <p:pic>
        <p:nvPicPr>
          <p:cNvPr id="264" name="Google Shape;264;p44" title="indir (1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50" y="1253050"/>
            <a:ext cx="5669545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Sonuç</a:t>
            </a:r>
            <a:endParaRPr/>
          </a:p>
        </p:txBody>
      </p:sp>
      <p:graphicFrame>
        <p:nvGraphicFramePr>
          <p:cNvPr id="270" name="Google Shape;270;p45"/>
          <p:cNvGraphicFramePr/>
          <p:nvPr/>
        </p:nvGraphicFramePr>
        <p:xfrm>
          <a:off x="311700" y="13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{A12D61CB-77D0-4327-9CEF-A7B051DBC98D}</a:tableStyleId>
              </a:tblPr>
              <a:tblGrid>
                <a:gridCol w="2152025"/>
                <a:gridCol w="1858550"/>
                <a:gridCol w="1565375"/>
                <a:gridCol w="1457825"/>
                <a:gridCol w="1293575"/>
              </a:tblGrid>
              <a:tr h="58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Model Adı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MAE(Ortalama Mutlak Hata)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MSE(Ortalama Kare Hata)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RMSE(Ortalama Karekök Hata)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R² Skoru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1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408.64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292,643.12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540.96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KNN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182.28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114,398.02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338.23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Random Forest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32.73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3,679.49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İlk Keşif (Initial Exploration)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 title="Ekran Resmi 2025-05-11 15.22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134900"/>
            <a:ext cx="6841362" cy="37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27650" y="50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Seti Kardinalite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803850" y="12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{A12D61CB-77D0-4327-9CEF-A7B051DBC98D}</a:tableStyleId>
              </a:tblPr>
              <a:tblGrid>
                <a:gridCol w="1836750"/>
                <a:gridCol w="2138275"/>
                <a:gridCol w="3810550"/>
              </a:tblGrid>
              <a:tr h="43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Sütun Adı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Benzersiz Değer Sayısı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Açıklama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Order 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Her satır benzersiz; modelde kullanılmaz.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Product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Orta kardinalite; modelde kullanılabilir.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Category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Düşük kardinalite; işlenmesi kolaydır.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Customer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Orta kardinalite; dikkatli kullanılmalı.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Customer Location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Orta kardinalite; modelde yer alabilir.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Payment Method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Düşük kardinalite; kolay encode edilir.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Status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Çok düşük kardinalite; doğrudan kullanılır.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İlk Keşif (Initial Exploration)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729450" y="1446375"/>
            <a:ext cx="540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8" title="Ekran Resmi 2025-05-12 07.38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375"/>
            <a:ext cx="8839196" cy="220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Eksik Verilerin Tespiti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729450" y="1339626"/>
            <a:ext cx="650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99625" y="3833525"/>
            <a:ext cx="75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Çıktı: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Eksik Değer Analizi: Veri setinde eksik değer bulunmamaktadır.</a:t>
            </a:r>
            <a:endParaRPr/>
          </a:p>
        </p:txBody>
      </p:sp>
      <p:pic>
        <p:nvPicPr>
          <p:cNvPr id="96" name="Google Shape;96;p19" title="Ekran Resmi 2025-05-12 07.39.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0" y="1416326"/>
            <a:ext cx="7700992" cy="181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1. Grafik: Kategorilere Göre Toplam Satış Miktarı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801100" y="1404850"/>
            <a:ext cx="7163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20" title="Ekran Resmi 2025-05-12 07.39.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0" y="1543250"/>
            <a:ext cx="7524605" cy="18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729450" y="54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Arial"/>
                <a:ea typeface="Arial"/>
                <a:cs typeface="Arial"/>
                <a:sym typeface="Arial"/>
              </a:rPr>
              <a:t>EDA 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076275" y="685575"/>
            <a:ext cx="808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1. Grafik: Kategorilere Göre Toplam Satış Miktarı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00" y="1184775"/>
            <a:ext cx="7537300" cy="37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