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28EE5-4D61-4513-8AD2-144891715B2F}" v="24" dt="2021-05-20T08:24:26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Beam Exit</a:t>
            </a:r>
            <a:r>
              <a:rPr lang="tr-TR" baseline="0" dirty="0"/>
              <a:t> Energy for change in Rx</a:t>
            </a:r>
            <a:endParaRPr lang="tr-T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Eexit(keV)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Sheet1!$E$20:$E$26</c:f>
              <c:numCache>
                <c:formatCode>General</c:formatCode>
                <c:ptCount val="7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-3</c:v>
                </c:pt>
                <c:pt idx="4">
                  <c:v>3</c:v>
                </c:pt>
                <c:pt idx="5">
                  <c:v>10</c:v>
                </c:pt>
                <c:pt idx="6">
                  <c:v>-10</c:v>
                </c:pt>
              </c:numCache>
            </c:numRef>
          </c:xVal>
          <c:yVal>
            <c:numRef>
              <c:f>Sheet1!$F$20:$F$26</c:f>
              <c:numCache>
                <c:formatCode>General</c:formatCode>
                <c:ptCount val="7"/>
                <c:pt idx="0">
                  <c:v>536</c:v>
                </c:pt>
                <c:pt idx="1">
                  <c:v>535</c:v>
                </c:pt>
                <c:pt idx="2">
                  <c:v>538</c:v>
                </c:pt>
                <c:pt idx="3">
                  <c:v>548</c:v>
                </c:pt>
                <c:pt idx="4">
                  <c:v>528</c:v>
                </c:pt>
                <c:pt idx="5">
                  <c:v>530</c:v>
                </c:pt>
                <c:pt idx="6">
                  <c:v>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44-40BD-8219-2ADB566A4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021568"/>
        <c:axId val="754022400"/>
      </c:scatterChart>
      <c:valAx>
        <c:axId val="75402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dirty="0"/>
                  <a:t>Δ</a:t>
                </a:r>
                <a:r>
                  <a:rPr lang="tr-TR" dirty="0"/>
                  <a:t>Rx(mm)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54022400"/>
        <c:crosses val="autoZero"/>
        <c:crossBetween val="midCat"/>
      </c:valAx>
      <c:valAx>
        <c:axId val="7540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Eexit (keV)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5402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Percent Change in Eexit for percent change in Xe</a:t>
            </a:r>
          </a:p>
        </c:rich>
      </c:tx>
      <c:layout>
        <c:manualLayout>
          <c:xMode val="edge"/>
          <c:yMode val="edge"/>
          <c:x val="0.11124999999999999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Sheet1!$E$20:$E$26</c:f>
              <c:numCache>
                <c:formatCode>General</c:formatCode>
                <c:ptCount val="7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-3</c:v>
                </c:pt>
                <c:pt idx="4">
                  <c:v>3</c:v>
                </c:pt>
                <c:pt idx="5">
                  <c:v>10</c:v>
                </c:pt>
                <c:pt idx="6">
                  <c:v>-10</c:v>
                </c:pt>
              </c:numCache>
            </c:numRef>
          </c:xVal>
          <c:yVal>
            <c:numRef>
              <c:f>Sheet1!$G$20:$G$26</c:f>
              <c:numCache>
                <c:formatCode>General</c:formatCode>
                <c:ptCount val="7"/>
                <c:pt idx="0">
                  <c:v>0</c:v>
                </c:pt>
                <c:pt idx="1">
                  <c:v>-0.18656716417910449</c:v>
                </c:pt>
                <c:pt idx="2">
                  <c:v>0.37313432835820898</c:v>
                </c:pt>
                <c:pt idx="3">
                  <c:v>2.2388059701492535</c:v>
                </c:pt>
                <c:pt idx="4">
                  <c:v>-1.4925373134328359</c:v>
                </c:pt>
                <c:pt idx="5">
                  <c:v>-1.1194029850746268</c:v>
                </c:pt>
                <c:pt idx="6">
                  <c:v>2.0522388059701493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02-46E7-84D3-426914F31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524128"/>
        <c:axId val="673521216"/>
      </c:scatterChart>
      <c:valAx>
        <c:axId val="67352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Percent Change in Xe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3521216"/>
        <c:crosses val="autoZero"/>
        <c:crossBetween val="midCat"/>
      </c:valAx>
      <c:valAx>
        <c:axId val="67352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Percent</a:t>
                </a:r>
                <a:r>
                  <a:rPr lang="tr-TR" baseline="0"/>
                  <a:t> Change in Exit</a:t>
                </a:r>
                <a:endParaRPr lang="tr-TR"/>
              </a:p>
            </c:rich>
          </c:tx>
          <c:layout>
            <c:manualLayout>
              <c:xMode val="edge"/>
              <c:yMode val="edge"/>
              <c:x val="1.9444444444444445E-2"/>
              <c:y val="0.30081000291630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3524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Beam Exit</a:t>
            </a:r>
            <a:r>
              <a:rPr lang="tr-TR" baseline="0"/>
              <a:t> Energy for percent change in Xe</a:t>
            </a:r>
            <a:endParaRPr lang="tr-T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Sheet1!$D$20:$D$26</c:f>
              <c:numCache>
                <c:formatCode>General</c:formatCode>
                <c:ptCount val="7"/>
                <c:pt idx="0">
                  <c:v>0</c:v>
                </c:pt>
                <c:pt idx="1">
                  <c:v>-0.17699115044247787</c:v>
                </c:pt>
                <c:pt idx="2">
                  <c:v>0.17699115044247787</c:v>
                </c:pt>
                <c:pt idx="3">
                  <c:v>-0.53097345132743368</c:v>
                </c:pt>
                <c:pt idx="4">
                  <c:v>0.53097345132743368</c:v>
                </c:pt>
                <c:pt idx="5">
                  <c:v>1.7699115044247788</c:v>
                </c:pt>
                <c:pt idx="6">
                  <c:v>-1.7699115044247788</c:v>
                </c:pt>
              </c:numCache>
            </c:numRef>
          </c:xVal>
          <c:yVal>
            <c:numRef>
              <c:f>Sheet1!$F$20:$F$26</c:f>
              <c:numCache>
                <c:formatCode>General</c:formatCode>
                <c:ptCount val="7"/>
                <c:pt idx="0">
                  <c:v>536</c:v>
                </c:pt>
                <c:pt idx="1">
                  <c:v>535</c:v>
                </c:pt>
                <c:pt idx="2">
                  <c:v>538</c:v>
                </c:pt>
                <c:pt idx="3">
                  <c:v>548</c:v>
                </c:pt>
                <c:pt idx="4">
                  <c:v>528</c:v>
                </c:pt>
                <c:pt idx="5">
                  <c:v>530</c:v>
                </c:pt>
                <c:pt idx="6">
                  <c:v>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39-4083-AF0F-58FB54986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680048"/>
        <c:axId val="458676304"/>
      </c:scatterChart>
      <c:valAx>
        <c:axId val="45868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Percent Change in Xe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58676304"/>
        <c:crosses val="autoZero"/>
        <c:crossBetween val="midCat"/>
      </c:valAx>
      <c:valAx>
        <c:axId val="4586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Eexit(keV)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58680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6027-4B65-4CD0-9426-52D29172B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7AD9-C00B-471C-90BE-4CFEEF66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1FA-24B8-4084-B723-51191840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66A5-EFBF-4735-8572-A3E2D900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A4B44-85CB-40AD-A4AD-0CF3A5DD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5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B92A-0E14-4CFA-9CB3-46A82C80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E17DB-F0EA-4590-A56C-9AFB9AFEF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4D09-7897-43DD-8F6E-3085A506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C427-3B2A-4BFF-9DD7-B3CA6A3C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6386-300B-42C3-9499-6245A7DC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8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9B17-77F0-4093-9736-A614C420D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DCDD9-C6A9-4146-9663-D770FF16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220C-7955-4481-B52F-B704F9DC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EB70-A8EF-450C-8461-00B010C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58BF-954D-4D5D-8CB4-912662A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7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0DF2-0B5E-4B82-B136-EA958FE8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6E16-A646-413A-960C-CFC858F4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1973-349B-41DD-B7CA-B5916F1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FFE8-4C79-44E1-852B-AE4C60D8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8408-B496-4394-9E34-BC856694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32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F9B6-F73A-4E7B-B786-E2924329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725B-7F72-46EC-98BE-AF5148C1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E8A2-963B-454C-8C6C-5A93F3F0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EA12-56F4-4B99-8215-545FB86B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DF0D-E8DD-43E1-B4F8-2154F159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26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37B7-5E1C-4A5E-871E-AE7C51FF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F983-E43C-4788-8D95-4B9DA132D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5435-0BC3-49FA-B77D-03F88C7E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8B8A2-19D6-434D-A82F-D5E21A2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20060-5946-4760-9921-080363E3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58EB-6902-47CF-AAEC-3E5675D4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92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5562-379F-4EFF-AABF-49605E0C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4A45-3DAB-4552-AFBA-F560FA75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6F78-A570-4DDF-80E2-89DACF50A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B3A89-232A-4D22-8A26-E13E12E1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5BDC9-5173-4DE7-AE0D-DF470E09F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F378A-2C45-42C5-96DC-7CBE4EA7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26D3C-1307-45CB-B937-35D252E7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90B02-2AD2-486E-BD8D-6EBCD291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2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3BFD-2890-4E3C-9203-BB333670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FC2F8-0843-4C7F-83E7-E7E777F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5367C-A424-441A-B66D-4868D297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AF63A-D7F4-4674-A966-37E63F7F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8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E06EA-6D33-4948-A0ED-0065649F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7F022-369D-4665-96CC-3974276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17295-FE7C-4BBA-936D-F42D2487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43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1D7B-A54E-48AE-B49A-53A0828B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348C-A0A6-40A1-948A-8FC37D94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2399-091B-4C47-A76D-2FC80DAAD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9AAA-9F2D-446E-A099-6D9DBE84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FBAD9-D56A-4595-BAE2-57CCCF63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41398-6173-4744-9CB3-E9ACE3A8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7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FFA7-85EF-452F-A0DC-5FB19652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CB91-8300-41E4-9F32-6932065B7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02406-F1C6-4349-9824-9E80305D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4563-E3BB-4BC4-8334-CC1340FD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67A0-D632-41A3-9063-0B77F95C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FEA8-A967-46CD-9FFA-5300EB09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4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41F4A-A69C-48ED-AC73-F10C1643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9E6E-FF61-4460-98D1-931D4C15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98FE-FEAB-4D73-A0FB-8CD22469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DCAA-1C33-45B3-BE30-3EFB8B688AE6}" type="datetimeFigureOut">
              <a:rPr lang="tr-TR" smtClean="0"/>
              <a:t>20.05.2021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0EEC-1346-4B80-AC16-10AC49B8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F77D-67D8-4B50-9136-819B65841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D53D-60BF-427B-8892-2DA97AD61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31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904F-FA9C-4055-B567-EB8E0AD4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122" y="1735494"/>
            <a:ext cx="5495731" cy="2583015"/>
          </a:xfrm>
        </p:spPr>
        <p:txBody>
          <a:bodyPr anchor="b">
            <a:noAutofit/>
          </a:bodyPr>
          <a:lstStyle/>
          <a:p>
            <a:pPr algn="l"/>
            <a:r>
              <a:rPr lang="tr-T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Rhodotron Kavitesinde Elipsliğin Kalite Faktörüne ve Demet Enerjisine Etkisi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973079C-91F3-41C4-A82A-74050C7803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r="20937" b="-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B2305-9704-43F3-B38C-51446C6D60F3}"/>
              </a:ext>
            </a:extLst>
          </p:cNvPr>
          <p:cNvSpPr txBox="1"/>
          <p:nvPr/>
        </p:nvSpPr>
        <p:spPr>
          <a:xfrm>
            <a:off x="11080798" y="63347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20/05/2021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M.Furkan Er</a:t>
            </a:r>
          </a:p>
        </p:txBody>
      </p:sp>
    </p:spTree>
    <p:extLst>
      <p:ext uri="{BB962C8B-B14F-4D97-AF65-F5344CB8AC3E}">
        <p14:creationId xmlns:p14="http://schemas.microsoft.com/office/powerpoint/2010/main" val="142169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A5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AD277-7EE1-4945-90A8-F6DDF09C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rgbClr val="FFFFFF"/>
                </a:solidFill>
              </a:rPr>
              <a:t>Demet yönüne 10mm kısalan elipsleşme</a:t>
            </a:r>
            <a:br>
              <a:rPr lang="tr-TR" sz="3700" dirty="0">
                <a:solidFill>
                  <a:srgbClr val="FFFFFF"/>
                </a:solidFill>
              </a:rPr>
            </a:br>
            <a:r>
              <a:rPr lang="tr-TR" sz="3700" dirty="0">
                <a:solidFill>
                  <a:srgbClr val="FFFFFF"/>
                </a:solidFill>
              </a:rPr>
              <a:t>(Rx=743mm , Ry=763mm)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87E0D9-6D0D-4B32-84EA-00CC96D5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15" y="2660287"/>
            <a:ext cx="5082768" cy="36468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B75A-2DAB-4749-A2EA-43129BBE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40keV demetin bir geçiş sonrası enerjisi = 547keV</a:t>
            </a:r>
          </a:p>
          <a:p>
            <a:r>
              <a:rPr lang="tr-TR" sz="2000" dirty="0">
                <a:solidFill>
                  <a:srgbClr val="FFFFFF"/>
                </a:solidFill>
              </a:rPr>
              <a:t>Q factor = 45100</a:t>
            </a:r>
          </a:p>
          <a:p>
            <a:r>
              <a:rPr lang="tr-TR" sz="2000" dirty="0">
                <a:solidFill>
                  <a:srgbClr val="FFFFFF"/>
                </a:solidFill>
              </a:rPr>
              <a:t>Demetin elektrik alan ile etkileştiği mesafe(Xe) = 1110mm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2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9D48-8970-4F90-B656-69639196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rgbClr val="FFFFFF"/>
                </a:solidFill>
              </a:rPr>
              <a:t>Demet yönüne 10mm uzayan elipsleşme</a:t>
            </a:r>
            <a:br>
              <a:rPr lang="tr-TR" sz="3700" dirty="0">
                <a:solidFill>
                  <a:srgbClr val="FFFFFF"/>
                </a:solidFill>
              </a:rPr>
            </a:br>
            <a:r>
              <a:rPr lang="tr-TR" sz="3700" dirty="0">
                <a:solidFill>
                  <a:srgbClr val="FFFFFF"/>
                </a:solidFill>
              </a:rPr>
              <a:t>(Rx=763mm , Ry=743mm)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1333A51-7F95-4315-87A3-D362C3F0C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7" y="2590610"/>
            <a:ext cx="5495364" cy="37505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9710-A55D-465A-85F2-6FB3C554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40keV demetin bir geçiş sonrası enerjisi = 530keV</a:t>
            </a:r>
          </a:p>
          <a:p>
            <a:r>
              <a:rPr lang="tr-TR" sz="2000" dirty="0">
                <a:solidFill>
                  <a:srgbClr val="FFFFFF"/>
                </a:solidFill>
              </a:rPr>
              <a:t>Q factor = 45100</a:t>
            </a:r>
          </a:p>
          <a:p>
            <a:r>
              <a:rPr lang="tr-TR" sz="2000" dirty="0">
                <a:solidFill>
                  <a:srgbClr val="FFFFFF"/>
                </a:solidFill>
              </a:rPr>
              <a:t>Demetin elektrik alan ile etkileştiği mesafe(Xe) = 1150mm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8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8C9DBB-9CA2-43F5-931F-4ACC4D55D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46177"/>
              </p:ext>
            </p:extLst>
          </p:nvPr>
        </p:nvGraphicFramePr>
        <p:xfrm>
          <a:off x="3810000" y="685800"/>
          <a:ext cx="46448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289649-2AD2-4304-B374-0EE1E1594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155621"/>
              </p:ext>
            </p:extLst>
          </p:nvPr>
        </p:nvGraphicFramePr>
        <p:xfrm>
          <a:off x="6879771" y="3747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4E9DA1-C1D6-49B8-B81C-16FA77185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204807"/>
              </p:ext>
            </p:extLst>
          </p:nvPr>
        </p:nvGraphicFramePr>
        <p:xfrm>
          <a:off x="740229" y="37473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3219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1F778-F265-4B50-9495-76CC20B1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Kullanılan Parametreler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48AAF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B7FB6-D583-4FAF-88BC-EA301875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3162803"/>
            <a:ext cx="3067356" cy="26455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48AAF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6589D7-C401-4093-B99D-440D4D4C6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70" y="3162802"/>
            <a:ext cx="3067358" cy="264559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A043-AC19-40ED-AEAB-2F8E5364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057" y="762983"/>
            <a:ext cx="3515128" cy="5330923"/>
          </a:xfrm>
        </p:spPr>
        <p:txBody>
          <a:bodyPr anchor="ctr">
            <a:normAutofit/>
          </a:bodyPr>
          <a:lstStyle/>
          <a:p>
            <a:r>
              <a:rPr lang="tr-TR" sz="2400">
                <a:solidFill>
                  <a:srgbClr val="FFFFFF"/>
                </a:solidFill>
              </a:rPr>
              <a:t>Frekans = 107.5MHz</a:t>
            </a:r>
          </a:p>
          <a:p>
            <a:r>
              <a:rPr lang="tr-TR" sz="2400">
                <a:solidFill>
                  <a:srgbClr val="FFFFFF"/>
                </a:solidFill>
              </a:rPr>
              <a:t>RF Güç = 50kW</a:t>
            </a:r>
          </a:p>
          <a:p>
            <a:r>
              <a:rPr lang="tr-TR" sz="2400">
                <a:solidFill>
                  <a:srgbClr val="FFFFFF"/>
                </a:solidFill>
              </a:rPr>
              <a:t>Kovuk Dış Çap(R2) = 753mm</a:t>
            </a:r>
          </a:p>
          <a:p>
            <a:r>
              <a:rPr lang="tr-TR" sz="2400">
                <a:solidFill>
                  <a:srgbClr val="FFFFFF"/>
                </a:solidFill>
              </a:rPr>
              <a:t>Kovuk İç Çap(R1) = 188mm</a:t>
            </a:r>
          </a:p>
          <a:p>
            <a:r>
              <a:rPr lang="tr-TR" sz="2400">
                <a:solidFill>
                  <a:srgbClr val="FFFFFF"/>
                </a:solidFill>
              </a:rPr>
              <a:t>Kovuk Yükseklik(L) = 1462mm</a:t>
            </a:r>
          </a:p>
          <a:p>
            <a:r>
              <a:rPr lang="tr-TR" sz="2400">
                <a:solidFill>
                  <a:srgbClr val="FFFFFF"/>
                </a:solidFill>
              </a:rPr>
              <a:t>Kovuk İç Yükseklik = 930mm</a:t>
            </a:r>
          </a:p>
          <a:p>
            <a:r>
              <a:rPr lang="tr-TR" sz="2400">
                <a:solidFill>
                  <a:srgbClr val="FFFFFF"/>
                </a:solidFill>
              </a:rPr>
              <a:t>Konik Kesim Dış Çap = 273mm</a:t>
            </a:r>
          </a:p>
          <a:p>
            <a:r>
              <a:rPr lang="tr-TR" sz="2400">
                <a:solidFill>
                  <a:srgbClr val="FFFFFF"/>
                </a:solidFill>
              </a:rPr>
              <a:t>Kovuk Et Kalınlığı = 5mm</a:t>
            </a:r>
          </a:p>
          <a:p>
            <a:endParaRPr lang="tr-TR" sz="24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1B631-D8C4-4965-AC1C-D460D05610C0}"/>
              </a:ext>
            </a:extLst>
          </p:cNvPr>
          <p:cNvSpPr txBox="1"/>
          <p:nvPr/>
        </p:nvSpPr>
        <p:spPr>
          <a:xfrm>
            <a:off x="1631212" y="5839990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z=0 düzlemi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28469-D98E-4424-A503-4037C9A2846D}"/>
              </a:ext>
            </a:extLst>
          </p:cNvPr>
          <p:cNvSpPr txBox="1"/>
          <p:nvPr/>
        </p:nvSpPr>
        <p:spPr>
          <a:xfrm>
            <a:off x="5015257" y="5850342"/>
            <a:ext cx="1314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/>
              <a:t>y=0 düzlemi</a:t>
            </a:r>
          </a:p>
        </p:txBody>
      </p:sp>
    </p:spTree>
    <p:extLst>
      <p:ext uri="{BB962C8B-B14F-4D97-AF65-F5344CB8AC3E}">
        <p14:creationId xmlns:p14="http://schemas.microsoft.com/office/powerpoint/2010/main" val="35287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FDB5AF09-88CE-4EF8-8AB8-8E211E09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0" y="516265"/>
            <a:ext cx="5807895" cy="384113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49ABD55-ACAE-49A7-8A61-6A2E6E18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80" y="4538181"/>
            <a:ext cx="4592717" cy="197571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4B7ADCC-9A73-4E17-B148-A03102435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89" y="5811914"/>
            <a:ext cx="3252915" cy="70197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667BEA7-ACCC-46E7-9107-ED499B961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03" y="3778285"/>
            <a:ext cx="3370486" cy="1158221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9666C773-6C42-4F36-9A40-7B3838EC1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19" y="5161238"/>
            <a:ext cx="2043618" cy="510904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B061D960-7956-40E5-98F3-7146B5830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32" y="496571"/>
            <a:ext cx="4095431" cy="740611"/>
          </a:xfrm>
          <a:prstGeom prst="rect">
            <a:avLst/>
          </a:prstGeom>
        </p:spPr>
      </p:pic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DA4E9770-528E-4DCB-A76B-876EBDD03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89" y="1654552"/>
            <a:ext cx="3252916" cy="18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9EA66-9D4C-4218-9335-0060F54B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Rhodotron Kavitesinde Elipsleşme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B27A3-A4D5-4894-AEBE-1D7781FDC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456" y="2798385"/>
                <a:ext cx="10597729" cy="3283260"/>
              </a:xfrm>
            </p:spPr>
            <p:txBody>
              <a:bodyPr anchor="ctr">
                <a:normAutofit/>
              </a:bodyPr>
              <a:lstStyle/>
              <a:p>
                <a:r>
                  <a:rPr lang="tr-TR" sz="2100" dirty="0"/>
                  <a:t>Kovukta elipsleşme, kovuk dış çapını(R2) X ve Y doğrultularında Rx ve Ry olarak iki parçaya ayırıp, bu iki değeri simetrik değiştirerek yapılmıştır.</a:t>
                </a:r>
              </a:p>
              <a:p>
                <a:r>
                  <a:rPr lang="tr-TR" sz="2100" dirty="0"/>
                  <a:t>Elipsleşme halinde kovuğun eigenmode frekansının değişmediği teyit edilmiş, simülasyondan Q faktörü hesaplanmıştır.</a:t>
                </a:r>
              </a:p>
              <a:p>
                <a:r>
                  <a:rPr lang="tr-TR" sz="2100" dirty="0"/>
                  <a:t>Simülasyonda X doğrultusunda hareket eden 40keV enerjisinde bir elektron demeti kullanılmıştır.</a:t>
                </a:r>
              </a:p>
              <a:p>
                <a:r>
                  <a:rPr lang="tr-TR" sz="2100" dirty="0"/>
                  <a:t>Elipsleşme için </a:t>
                </a:r>
                <a:r>
                  <a:rPr lang="el-GR" sz="2100" dirty="0"/>
                  <a:t>Δ</a:t>
                </a:r>
                <a:r>
                  <a:rPr lang="tr-TR" sz="2100" dirty="0"/>
                  <a:t>Ry= ±1mm, </a:t>
                </a:r>
                <a:r>
                  <a:rPr lang="el-GR" sz="2100" dirty="0"/>
                  <a:t>Δ</a:t>
                </a:r>
                <a:r>
                  <a:rPr lang="tr-TR" sz="2100" dirty="0"/>
                  <a:t>Ry= ±3mm, </a:t>
                </a:r>
                <a:r>
                  <a:rPr lang="el-GR" sz="2100" dirty="0"/>
                  <a:t>Δ</a:t>
                </a:r>
                <a:r>
                  <a:rPr lang="tr-TR" sz="2100" dirty="0"/>
                  <a:t>Ry= ±10mm olarak 6 duruma bakılmıştır. Bahsi geçen durumlarda Rx değişimi </a:t>
                </a:r>
                <a:r>
                  <a:rPr lang="el-GR" sz="2100" dirty="0"/>
                  <a:t>Δ</a:t>
                </a:r>
                <a:r>
                  <a:rPr lang="tr-TR" sz="2100" dirty="0"/>
                  <a:t>Rx= </a:t>
                </a:r>
                <a:r>
                  <a:rPr lang="tr-TR" sz="2100" dirty="0">
                    <a:latin typeface="Miriam" panose="020B0604020202020204" pitchFamily="34" charset="-79"/>
                    <a:cs typeface="Miriam" panose="020B0604020202020204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tr-TR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" panose="020B0604020202020204" pitchFamily="34" charset="-79"/>
                      </a:rPr>
                      <m:t>∓</m:t>
                    </m:r>
                  </m:oMath>
                </a14:m>
                <a:r>
                  <a:rPr lang="tr-TR" sz="2100" dirty="0"/>
                  <a:t>1mm, </a:t>
                </a:r>
                <a:r>
                  <a:rPr lang="el-GR" sz="2100" dirty="0"/>
                  <a:t>Δ</a:t>
                </a:r>
                <a:r>
                  <a:rPr lang="tr-TR" sz="2100" dirty="0"/>
                  <a:t>Rx= </a:t>
                </a:r>
                <a14:m>
                  <m:oMath xmlns:m="http://schemas.openxmlformats.org/officeDocument/2006/math">
                    <m:r>
                      <a:rPr lang="tr-TR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" panose="020B0604020202020204" pitchFamily="34" charset="-79"/>
                      </a:rPr>
                      <m:t>∓</m:t>
                    </m:r>
                  </m:oMath>
                </a14:m>
                <a:r>
                  <a:rPr lang="tr-TR" sz="2100" dirty="0"/>
                  <a:t>3mm, </a:t>
                </a:r>
                <a:r>
                  <a:rPr lang="el-GR" sz="2100" dirty="0"/>
                  <a:t>Δ</a:t>
                </a:r>
                <a:r>
                  <a:rPr lang="tr-TR" sz="2100" dirty="0"/>
                  <a:t>Rx= </a:t>
                </a:r>
                <a14:m>
                  <m:oMath xmlns:m="http://schemas.openxmlformats.org/officeDocument/2006/math">
                    <m:r>
                      <a:rPr lang="tr-TR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" panose="020B0604020202020204" pitchFamily="34" charset="-79"/>
                      </a:rPr>
                      <m:t>∓</m:t>
                    </m:r>
                  </m:oMath>
                </a14:m>
                <a:r>
                  <a:rPr lang="tr-TR" sz="2100" dirty="0"/>
                  <a:t>10mm olmuştur.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B27A3-A4D5-4894-AEBE-1D7781FDC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456" y="2798385"/>
                <a:ext cx="10597729" cy="3283260"/>
              </a:xfr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4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B5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2F526-5FBB-4130-BFCE-40832EFA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tr-TR" sz="4100">
                <a:solidFill>
                  <a:srgbClr val="FFFFFF"/>
                </a:solidFill>
              </a:rPr>
              <a:t>Elipsleşmenin olmadığı durum</a:t>
            </a:r>
            <a:br>
              <a:rPr lang="tr-TR" sz="4100">
                <a:solidFill>
                  <a:srgbClr val="FFFFFF"/>
                </a:solidFill>
              </a:rPr>
            </a:br>
            <a:r>
              <a:rPr lang="tr-TR" sz="4100">
                <a:solidFill>
                  <a:srgbClr val="FFFFFF"/>
                </a:solidFill>
              </a:rPr>
              <a:t>(Rx=753mm , Ry=753mm)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BD099A-1536-432F-B429-E66EE9BA0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8813"/>
          <a:stretch/>
        </p:blipFill>
        <p:spPr>
          <a:xfrm>
            <a:off x="723195" y="2660287"/>
            <a:ext cx="6267007" cy="364688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EE78-2B6B-4EC9-B502-3AA218B8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40keV demetin bir geçiş sonrası enerjisi = 536keV</a:t>
            </a:r>
          </a:p>
          <a:p>
            <a:r>
              <a:rPr lang="tr-TR" sz="2000" dirty="0">
                <a:solidFill>
                  <a:srgbClr val="FFFFFF"/>
                </a:solidFill>
              </a:rPr>
              <a:t>Q factor = 45100</a:t>
            </a:r>
          </a:p>
          <a:p>
            <a:r>
              <a:rPr lang="tr-TR" sz="2000" dirty="0">
                <a:solidFill>
                  <a:srgbClr val="FFFFFF"/>
                </a:solidFill>
              </a:rPr>
              <a:t>Demetin elektrik alan ile etkileştiği mesafe(Xe) = 1130mm</a:t>
            </a:r>
          </a:p>
        </p:txBody>
      </p:sp>
    </p:spTree>
    <p:extLst>
      <p:ext uri="{BB962C8B-B14F-4D97-AF65-F5344CB8AC3E}">
        <p14:creationId xmlns:p14="http://schemas.microsoft.com/office/powerpoint/2010/main" val="363857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4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84F38-22CA-4D20-995F-3849F31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rgbClr val="FFFFFF"/>
                </a:solidFill>
              </a:rPr>
              <a:t>Demet yönünde 1mm kısalan elipsleşme</a:t>
            </a:r>
            <a:br>
              <a:rPr lang="tr-TR" sz="3700" dirty="0">
                <a:solidFill>
                  <a:srgbClr val="FFFFFF"/>
                </a:solidFill>
              </a:rPr>
            </a:br>
            <a:r>
              <a:rPr lang="tr-TR" sz="3700" dirty="0">
                <a:solidFill>
                  <a:srgbClr val="FFFFFF"/>
                </a:solidFill>
              </a:rPr>
              <a:t>(Rx=752mm , Ry=754mm)</a:t>
            </a:r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793CAA-4321-4EE1-B479-909354D09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r="1" b="9360"/>
          <a:stretch/>
        </p:blipFill>
        <p:spPr>
          <a:xfrm>
            <a:off x="702374" y="2660287"/>
            <a:ext cx="6308650" cy="3646887"/>
          </a:xfrm>
          <a:prstGeom prst="rect">
            <a:avLst/>
          </a:prstGeom>
        </p:spPr>
      </p:pic>
      <p:sp>
        <p:nvSpPr>
          <p:cNvPr id="65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FB3C-8800-4FB4-B6ED-628B2759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  <a:p>
            <a:r>
              <a:rPr lang="tr-TR" sz="2000" dirty="0">
                <a:solidFill>
                  <a:srgbClr val="FFFFFF"/>
                </a:solidFill>
              </a:rPr>
              <a:t>40keV demetin bir geçiş sonrası enerjisi = 535keV</a:t>
            </a:r>
          </a:p>
          <a:p>
            <a:r>
              <a:rPr lang="tr-TR" sz="2000" dirty="0">
                <a:solidFill>
                  <a:srgbClr val="FFFFFF"/>
                </a:solidFill>
              </a:rPr>
              <a:t>Q factor = 45100</a:t>
            </a:r>
          </a:p>
          <a:p>
            <a:r>
              <a:rPr lang="tr-TR" sz="2000" dirty="0">
                <a:solidFill>
                  <a:srgbClr val="FFFFFF"/>
                </a:solidFill>
              </a:rPr>
              <a:t>Demetin elektrik alan ile etkileştiği mesafe(Xe) = 1128mm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1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4614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6A7E5-F5C6-45F9-AC28-AEF3C857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rgbClr val="FFFFFF"/>
                </a:solidFill>
              </a:rPr>
              <a:t>Demet yönünde 1mm uzayan elipsleşme</a:t>
            </a:r>
            <a:br>
              <a:rPr lang="tr-TR" sz="3700" dirty="0">
                <a:solidFill>
                  <a:srgbClr val="FFFFFF"/>
                </a:solidFill>
              </a:rPr>
            </a:br>
            <a:r>
              <a:rPr lang="tr-TR" sz="3700" dirty="0">
                <a:solidFill>
                  <a:srgbClr val="FFFFFF"/>
                </a:solidFill>
              </a:rPr>
              <a:t>(Rx=754mm , Ry=752mm)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7EBDBB7-DE45-44E9-9A2C-986CA9816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" r="1" b="3596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F457-236A-4DFF-B658-F2F6DD38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40keV demetin bir geçiş sonrası enerjisi = 538keV</a:t>
            </a:r>
          </a:p>
          <a:p>
            <a:r>
              <a:rPr lang="tr-TR" sz="2000" dirty="0">
                <a:solidFill>
                  <a:srgbClr val="FFFFFF"/>
                </a:solidFill>
              </a:rPr>
              <a:t>Q factor = 45100</a:t>
            </a:r>
          </a:p>
          <a:p>
            <a:r>
              <a:rPr lang="tr-TR" sz="2000" dirty="0">
                <a:solidFill>
                  <a:srgbClr val="FFFFFF"/>
                </a:solidFill>
              </a:rPr>
              <a:t>Demetin elektrik alan ile etkileştiği mesafe(Xe) = 1132mm</a:t>
            </a:r>
          </a:p>
          <a:p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2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14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25F10-B4FD-4799-AAF7-E1236BD1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rgbClr val="FFFFFF"/>
                </a:solidFill>
              </a:rPr>
              <a:t>Demet yönüne 3mm kısalan elipsleşme</a:t>
            </a:r>
            <a:br>
              <a:rPr lang="tr-TR" sz="3700" dirty="0">
                <a:solidFill>
                  <a:srgbClr val="FFFFFF"/>
                </a:solidFill>
              </a:rPr>
            </a:br>
            <a:r>
              <a:rPr lang="tr-TR" sz="3700" dirty="0">
                <a:solidFill>
                  <a:srgbClr val="FFFFFF"/>
                </a:solidFill>
              </a:rPr>
              <a:t>(Rx=750mm , Ry=756mm)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D5FDB5-8454-4682-9E0E-9DD90EBBA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" r="1" b="1765"/>
          <a:stretch/>
        </p:blipFill>
        <p:spPr>
          <a:xfrm>
            <a:off x="702382" y="2660287"/>
            <a:ext cx="6308633" cy="36468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7072-27B4-454E-8B10-0DF305DD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40keV demetin bir geçiş sonrası enerjisi = 548keV</a:t>
            </a:r>
          </a:p>
          <a:p>
            <a:r>
              <a:rPr lang="tr-TR" sz="2000" dirty="0">
                <a:solidFill>
                  <a:srgbClr val="FFFFFF"/>
                </a:solidFill>
              </a:rPr>
              <a:t>Q factor = 45100</a:t>
            </a:r>
          </a:p>
          <a:p>
            <a:r>
              <a:rPr lang="tr-TR" sz="2000" dirty="0">
                <a:solidFill>
                  <a:srgbClr val="FFFFFF"/>
                </a:solidFill>
              </a:rPr>
              <a:t>Demetin elektrik alan ile etkileştiği mesafe(Xe) = 1124mm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1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1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D9416-B113-4C6A-9A53-7526CDF2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rgbClr val="FFFFFF"/>
                </a:solidFill>
              </a:rPr>
              <a:t>Demet yönüne 3mm uzayan elipsleşme</a:t>
            </a:r>
            <a:br>
              <a:rPr lang="tr-TR" sz="3700" dirty="0">
                <a:solidFill>
                  <a:srgbClr val="FFFFFF"/>
                </a:solidFill>
              </a:rPr>
            </a:br>
            <a:r>
              <a:rPr lang="tr-TR" sz="3700" dirty="0">
                <a:solidFill>
                  <a:srgbClr val="FFFFFF"/>
                </a:solidFill>
              </a:rPr>
              <a:t>(Rx=756mm , Ry=750mm)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A1FBE56-5B9C-4FF5-8367-D8A9716EF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51" y="2481070"/>
            <a:ext cx="5728997" cy="39100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8257-6D9F-4E44-A674-3174BB70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40keV demetin bir geçiş sonrası enerjisi = 528keV</a:t>
            </a:r>
          </a:p>
          <a:p>
            <a:r>
              <a:rPr lang="tr-TR" sz="2000" dirty="0">
                <a:solidFill>
                  <a:srgbClr val="FFFFFF"/>
                </a:solidFill>
              </a:rPr>
              <a:t>Q factor = 45100</a:t>
            </a:r>
          </a:p>
          <a:p>
            <a:r>
              <a:rPr lang="tr-TR" sz="2000" dirty="0">
                <a:solidFill>
                  <a:srgbClr val="FFFFFF"/>
                </a:solidFill>
              </a:rPr>
              <a:t>Demetin elektrik alan ile etkileştiği mesafe(Xe) = 1136mm</a:t>
            </a:r>
          </a:p>
          <a:p>
            <a:endParaRPr lang="tr-T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7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489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Miriam</vt:lpstr>
      <vt:lpstr>Times New Roman</vt:lpstr>
      <vt:lpstr>Office Theme</vt:lpstr>
      <vt:lpstr>Rhodotron Kavitesinde Elipsliğin Kalite Faktörüne ve Demet Enerjisine Etkisi</vt:lpstr>
      <vt:lpstr>Kullanılan Parametreler </vt:lpstr>
      <vt:lpstr>PowerPoint Presentation</vt:lpstr>
      <vt:lpstr>Rhodotron Kavitesinde Elipsleşme</vt:lpstr>
      <vt:lpstr>Elipsleşmenin olmadığı durum (Rx=753mm , Ry=753mm)</vt:lpstr>
      <vt:lpstr>Demet yönünde 1mm kısalan elipsleşme (Rx=752mm , Ry=754mm)</vt:lpstr>
      <vt:lpstr>Demet yönünde 1mm uzayan elipsleşme (Rx=754mm , Ry=752mm)</vt:lpstr>
      <vt:lpstr>Demet yönüne 3mm kısalan elipsleşme (Rx=750mm , Ry=756mm)</vt:lpstr>
      <vt:lpstr>Demet yönüne 3mm uzayan elipsleşme (Rx=756mm , Ry=750mm)</vt:lpstr>
      <vt:lpstr>Demet yönüne 10mm kısalan elipsleşme (Rx=743mm , Ry=763mm)</vt:lpstr>
      <vt:lpstr>Demet yönüne 10mm uzayan elipsleşme (Rx=763mm , Ry=743mm)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Furkan Er</dc:creator>
  <cp:lastModifiedBy>M Furkan Er</cp:lastModifiedBy>
  <cp:revision>12</cp:revision>
  <dcterms:created xsi:type="dcterms:W3CDTF">2021-05-19T09:28:56Z</dcterms:created>
  <dcterms:modified xsi:type="dcterms:W3CDTF">2021-05-20T10:20:21Z</dcterms:modified>
</cp:coreProperties>
</file>