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4706" autoAdjust="0"/>
  </p:normalViewPr>
  <p:slideViewPr>
    <p:cSldViewPr snapToGrid="0">
      <p:cViewPr varScale="1">
        <p:scale>
          <a:sx n="96" d="100"/>
          <a:sy n="96" d="100"/>
        </p:scale>
        <p:origin x="62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6FE20-6B29-4AAD-B908-06C5859EAFE5}" type="datetime1">
              <a:rPr lang="tr-TR" smtClean="0"/>
              <a:t>15.05.2022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AE16B-A792-4401-8DAA-67B986E5EE7E}" type="datetime1">
              <a:rPr lang="tr-TR" noProof="0" smtClean="0"/>
              <a:t>15.05.2022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5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153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822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852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813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840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55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01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19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669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614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60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83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61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34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048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Düz Bağlayıcı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Düz Bağlayıcı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Düz Bağlayıcı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Düz Bağlayıcı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Düz Bağlayıcı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Düz Bağlayıcı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Düz Bağlayıcı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Düz Bağlayıcı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Düz Bağlayıcı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Düz Bağlayıcı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Düz Bağlayıcı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Düz Bağlayıcı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Düz Bağlayıcı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Düz Bağlayıcı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Düz Bağlayıcı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Düz Bağlayıcı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Düz Bağlayıcı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üz Bağlayıcı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üz Bağlayıcı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Düz Bağlayıcı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Düz Bağlayıcı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Düz Bağlayıcı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Düz Bağlayıcı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Düz Bağlayıcı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Düz Bağlayıcı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Düz Bağlayıcı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Düz Bağlayıcı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Düz Bağlayıcı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Düz Bağlayıcı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Düz Bağlayıcı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Düz Bağlayıcı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Düz Bağlayıcı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Düz Bağlayıcı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Düz Bağlayıcı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Düz Bağlayıcı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Düz Bağlayıcı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Düz Bağlayıcı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Düz Bağlayıcı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Düz Bağlayıcı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Düz Bağlayıcı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Alt Bilgi Yer Tutucusu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212" name="Tarih Yer Tutucus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214" name="Slayt Numarası Yer Tutucus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Düz Bağlayıcı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Düz Bağlayıcı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Düz Bağlayıcı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Düz Bağlayıcı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Düz Bağlayıcı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Dikdörtgen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60" name="Düz Bağlayıcı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Düz Bağlayıcı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Düz Bağlayıcı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Düz Bağlayıcı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Dikdörtgen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cxnSp>
        <p:nvCxnSpPr>
          <p:cNvPr id="59" name="Düz Bağlayıcı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-13663" y="-2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Düz Bağlayıcı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Düz Bağlayıcı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Bağlayıcı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Düz Bağlayıcı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Düz Bağlayıcı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Düz Bağlayıcı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Düz Bağlayıcı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Düz Bağlayıcı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Düz Bağlayıcı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Düz Bağlayıcı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cxnSp>
        <p:nvCxnSpPr>
          <p:cNvPr id="148" name="Düz Bağlayıcı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4" y="251791"/>
            <a:ext cx="10156033" cy="5040835"/>
          </a:xfrm>
        </p:spPr>
        <p:txBody>
          <a:bodyPr rtlCol="0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tr-TR" dirty="0"/>
              <a:t>FM Vericilerin Güç Testleri</a:t>
            </a:r>
            <a:br>
              <a:rPr lang="tr-TR" dirty="0"/>
            </a:br>
            <a:br>
              <a:rPr lang="tr-TR" dirty="0"/>
            </a:br>
            <a:r>
              <a:rPr lang="tr-TR" sz="2000" dirty="0"/>
              <a:t>(08.04.2022)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Sinan Öz, Aslıhan Çağlar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 Güç Testi - KAYRA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10</a:t>
            </a:fld>
            <a:endParaRPr lang="tr-TR" noProof="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56A374-AADF-4DA1-A221-6395CC16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1" y="636392"/>
            <a:ext cx="3668760" cy="549930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A55B29C-4324-CE78-625F-D5C5AF0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500" y="636392"/>
            <a:ext cx="4062688" cy="54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 Güç Testi - ÇOLPAN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11</a:t>
            </a:fld>
            <a:endParaRPr lang="tr-TR" noProof="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AF1A260-8935-096D-BFA7-CA1E59BD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9" y="620720"/>
            <a:ext cx="4193947" cy="550314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198B95-8B3E-17BB-0EF3-D606ADCD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977" y="625894"/>
            <a:ext cx="4313498" cy="54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 Güç Testi - ERLİK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12</a:t>
            </a:fld>
            <a:endParaRPr lang="tr-TR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B17936-D2D0-42F8-6107-80C65B8D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6" y="616019"/>
            <a:ext cx="3626981" cy="54997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0D2579-FE7B-1119-1F78-A86A0F448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44" y="616018"/>
            <a:ext cx="4320924" cy="54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10827871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Vericilerin Karşılaştırılması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13</a:t>
            </a:fld>
            <a:endParaRPr lang="tr-TR" noProof="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B505399-2929-3F15-89E5-27585BF2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8" y="1517857"/>
            <a:ext cx="8016935" cy="4346825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2477D6A-C295-956C-7677-0F35113B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5" y="702673"/>
            <a:ext cx="10912932" cy="596078"/>
          </a:xfrm>
        </p:spPr>
        <p:txBody>
          <a:bodyPr rtlCol="0">
            <a:normAutofit fontScale="55000" lnSpcReduction="200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Grafik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exciterda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ilk ayarlanan güç çıkışına göre çizilmiştir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Bütün vericilerde PJ1000M ön kuvvetlendirici kullanılmıştır.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48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10827871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Vericilerin Karşılaştırılması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14</a:t>
            </a:fld>
            <a:endParaRPr lang="tr-TR" noProof="0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2477D6A-C295-956C-7677-0F35113B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5" y="702673"/>
            <a:ext cx="10912932" cy="596078"/>
          </a:xfrm>
        </p:spPr>
        <p:txBody>
          <a:bodyPr rtlCol="0">
            <a:normAutofit fontScale="55000" lnSpcReduction="200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Grafik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exciterda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anlık bir üst değer çıkıp tekrar düşülen güç çıkışına göre çizilmiştir.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Bütün vericilerde PJ1000M ön kuvvetlendirici kullanılmıştır.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437769-14A4-1976-CE9D-D5C92845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9" y="1517857"/>
            <a:ext cx="8016935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10827871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Vericilerin Karşılaştırılması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15</a:t>
            </a:fld>
            <a:endParaRPr lang="tr-TR" noProof="0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2477D6A-C295-956C-7677-0F35113B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5" y="702673"/>
            <a:ext cx="10912932" cy="596078"/>
          </a:xfrm>
        </p:spPr>
        <p:txBody>
          <a:bodyPr rtlCol="0">
            <a:normAutofit fontScale="55000" lnSpcReduction="200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Grafik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exciterda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ilk ayarlanan güç çıkışına göre çizilmiştir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Bütün vericilerde PJ1000C ön kuvvetlendirici kullanılmıştır.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9F58C7-C85B-EADB-5939-B87F4A50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5" y="1465190"/>
            <a:ext cx="7955970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10827871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Vericilerin Karşılaştırılması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16</a:t>
            </a:fld>
            <a:endParaRPr lang="tr-TR" noProof="0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2477D6A-C295-956C-7677-0F35113B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5" y="702673"/>
            <a:ext cx="10912932" cy="596078"/>
          </a:xfrm>
        </p:spPr>
        <p:txBody>
          <a:bodyPr rtlCol="0">
            <a:normAutofit fontScale="55000" lnSpcReduction="200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Grafik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exciterda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anlık bir üst değer çıkıp tekrar düşülen güç çıkışına göre çizilmiştir.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D2E2D"/>
                </a:solidFill>
                <a:latin typeface="Arial"/>
              </a:rPr>
              <a:t>Bütün vericilerde PJ1000C ön kuvvetlendirici kullanılmıştır.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931F277-F12F-3BA2-0CD2-FC422104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7" y="1500632"/>
            <a:ext cx="7955970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/>
          <a:lstStyle/>
          <a:p>
            <a:pPr rtl="0"/>
            <a:r>
              <a:rPr lang="tr-TR" dirty="0"/>
              <a:t>İçindekiler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8723" y="1020417"/>
            <a:ext cx="11744738" cy="500932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Sürekli Güç Ölçümleri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Exciter</a:t>
            </a:r>
            <a:r>
              <a:rPr lang="tr-TR" dirty="0"/>
              <a:t> Güç Testi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Pre-Amplifier</a:t>
            </a:r>
            <a:r>
              <a:rPr lang="tr-TR" dirty="0"/>
              <a:t> Güç Testi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tr-TR" dirty="0"/>
              <a:t>PJ1000M-LCD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tr-TR" dirty="0"/>
              <a:t>PJ1000C-LCD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FM Verici Güç Testi</a:t>
            </a:r>
          </a:p>
          <a:p>
            <a:pPr marL="0" indent="0" rtl="0">
              <a:buNone/>
            </a:pP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marL="0" indent="0" rtl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2</a:t>
            </a:fld>
            <a:endParaRPr lang="tr-TR" noProof="0" dirty="0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A6C5AB11-4B21-7D57-20C2-D122F37129DC}"/>
              </a:ext>
            </a:extLst>
          </p:cNvPr>
          <p:cNvGrpSpPr/>
          <p:nvPr/>
        </p:nvGrpSpPr>
        <p:grpSpPr>
          <a:xfrm>
            <a:off x="7980712" y="345885"/>
            <a:ext cx="3617964" cy="5582457"/>
            <a:chOff x="7805597" y="255126"/>
            <a:chExt cx="3617964" cy="5582457"/>
          </a:xfrm>
        </p:grpSpPr>
        <p:pic>
          <p:nvPicPr>
            <p:cNvPr id="7" name="Resim 6" descr="metin, iç mekan, birkaç içeren bir resim&#10;&#10;Açıklama otomatik olarak oluşturuldu">
              <a:extLst>
                <a:ext uri="{FF2B5EF4-FFF2-40B4-BE49-F238E27FC236}">
                  <a16:creationId xmlns:a16="http://schemas.microsoft.com/office/drawing/2014/main" id="{587E532A-7075-DBEC-F94D-DBDBF4BDD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87"/>
            <a:stretch/>
          </p:blipFill>
          <p:spPr>
            <a:xfrm>
              <a:off x="7805597" y="255126"/>
              <a:ext cx="3617964" cy="5582457"/>
            </a:xfrm>
            <a:prstGeom prst="rect">
              <a:avLst/>
            </a:prstGeom>
          </p:spPr>
        </p:pic>
        <p:sp>
          <p:nvSpPr>
            <p:cNvPr id="8" name="Akış Çizelgesi: İşlem 7">
              <a:extLst>
                <a:ext uri="{FF2B5EF4-FFF2-40B4-BE49-F238E27FC236}">
                  <a16:creationId xmlns:a16="http://schemas.microsoft.com/office/drawing/2014/main" id="{84BB8BE4-F65B-9655-4084-703F7B880F33}"/>
                </a:ext>
              </a:extLst>
            </p:cNvPr>
            <p:cNvSpPr/>
            <p:nvPr/>
          </p:nvSpPr>
          <p:spPr>
            <a:xfrm>
              <a:off x="7841528" y="5377797"/>
              <a:ext cx="1707345" cy="459786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600" dirty="0"/>
                <a:t>15 kW RF Yük</a:t>
              </a:r>
            </a:p>
          </p:txBody>
        </p:sp>
        <p:sp>
          <p:nvSpPr>
            <p:cNvPr id="11" name="Akış Çizelgesi: İşlem 10">
              <a:extLst>
                <a:ext uri="{FF2B5EF4-FFF2-40B4-BE49-F238E27FC236}">
                  <a16:creationId xmlns:a16="http://schemas.microsoft.com/office/drawing/2014/main" id="{A12A5067-98C9-4446-B115-432BF71660E8}"/>
                </a:ext>
              </a:extLst>
            </p:cNvPr>
            <p:cNvSpPr/>
            <p:nvPr/>
          </p:nvSpPr>
          <p:spPr>
            <a:xfrm>
              <a:off x="8265484" y="384932"/>
              <a:ext cx="2392521" cy="171312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600" dirty="0"/>
                <a:t>1 5/8 inç koaksiyel kablo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5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/>
          <a:lstStyle/>
          <a:p>
            <a:pPr rtl="0"/>
            <a:r>
              <a:rPr lang="tr-TR" dirty="0"/>
              <a:t>Sürekli Güç Ölçümleri-</a:t>
            </a:r>
            <a:r>
              <a:rPr lang="tr-TR" dirty="0" err="1"/>
              <a:t>Exciter</a:t>
            </a:r>
            <a:r>
              <a:rPr lang="tr-TR" dirty="0"/>
              <a:t> Güç Testi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3</a:t>
            </a:fld>
            <a:endParaRPr lang="tr-TR" noProof="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34E09A3-3308-11B3-81CC-CA6222E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8"/>
            <a:ext cx="11068877" cy="124570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Güç Ölçüm Düzeneği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8F791832-B5B1-5A68-B249-A9CCF5008B7E}"/>
              </a:ext>
            </a:extLst>
          </p:cNvPr>
          <p:cNvGrpSpPr/>
          <p:nvPr/>
        </p:nvGrpSpPr>
        <p:grpSpPr>
          <a:xfrm>
            <a:off x="573110" y="1349746"/>
            <a:ext cx="10013324" cy="4201047"/>
            <a:chOff x="-651137" y="1369065"/>
            <a:chExt cx="10399690" cy="4682093"/>
          </a:xfrm>
        </p:grpSpPr>
        <p:pic>
          <p:nvPicPr>
            <p:cNvPr id="11" name="Resim 10" descr="metin, cihaz, ofis içeren bir resim&#10;&#10;Açıklama otomatik olarak oluşturuldu">
              <a:extLst>
                <a:ext uri="{FF2B5EF4-FFF2-40B4-BE49-F238E27FC236}">
                  <a16:creationId xmlns:a16="http://schemas.microsoft.com/office/drawing/2014/main" id="{16298E0B-D561-13AD-52CA-40F1BCC37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51137" y="1369065"/>
              <a:ext cx="10399690" cy="4682093"/>
            </a:xfrm>
            <a:prstGeom prst="rect">
              <a:avLst/>
            </a:prstGeom>
          </p:spPr>
        </p:pic>
        <p:sp>
          <p:nvSpPr>
            <p:cNvPr id="12" name="Akış Çizelgesi: İşlem 11">
              <a:extLst>
                <a:ext uri="{FF2B5EF4-FFF2-40B4-BE49-F238E27FC236}">
                  <a16:creationId xmlns:a16="http://schemas.microsoft.com/office/drawing/2014/main" id="{7A5B9BDD-F034-4C44-1DD6-952082C857C4}"/>
                </a:ext>
              </a:extLst>
            </p:cNvPr>
            <p:cNvSpPr/>
            <p:nvPr/>
          </p:nvSpPr>
          <p:spPr>
            <a:xfrm>
              <a:off x="4963796" y="4121716"/>
              <a:ext cx="1290034" cy="457899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/>
                <a:t>Watt</a:t>
              </a:r>
              <a:r>
                <a:rPr lang="tr-TR" sz="1400" dirty="0"/>
                <a:t>-Metre</a:t>
              </a:r>
            </a:p>
          </p:txBody>
        </p:sp>
        <p:sp>
          <p:nvSpPr>
            <p:cNvPr id="14" name="Akış Çizelgesi: İşlem 13">
              <a:extLst>
                <a:ext uri="{FF2B5EF4-FFF2-40B4-BE49-F238E27FC236}">
                  <a16:creationId xmlns:a16="http://schemas.microsoft.com/office/drawing/2014/main" id="{3EAD11E5-64BC-B9C3-2CE5-E8678E2392D7}"/>
                </a:ext>
              </a:extLst>
            </p:cNvPr>
            <p:cNvSpPr/>
            <p:nvPr/>
          </p:nvSpPr>
          <p:spPr>
            <a:xfrm>
              <a:off x="6867267" y="3710112"/>
              <a:ext cx="1290034" cy="45789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2 kW RF Yük</a:t>
              </a:r>
            </a:p>
          </p:txBody>
        </p:sp>
        <p:sp>
          <p:nvSpPr>
            <p:cNvPr id="15" name="Akış Çizelgesi: İşlem 14">
              <a:extLst>
                <a:ext uri="{FF2B5EF4-FFF2-40B4-BE49-F238E27FC236}">
                  <a16:creationId xmlns:a16="http://schemas.microsoft.com/office/drawing/2014/main" id="{2A14D867-4AA8-52E8-A49B-AC4382C9B048}"/>
                </a:ext>
              </a:extLst>
            </p:cNvPr>
            <p:cNvSpPr/>
            <p:nvPr/>
          </p:nvSpPr>
          <p:spPr>
            <a:xfrm>
              <a:off x="3553347" y="1531377"/>
              <a:ext cx="1946872" cy="457899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N-7/16 Koaksiyel Kablo</a:t>
              </a:r>
            </a:p>
          </p:txBody>
        </p:sp>
        <p:sp>
          <p:nvSpPr>
            <p:cNvPr id="17" name="Akış Çizelgesi: İşlem 16">
              <a:extLst>
                <a:ext uri="{FF2B5EF4-FFF2-40B4-BE49-F238E27FC236}">
                  <a16:creationId xmlns:a16="http://schemas.microsoft.com/office/drawing/2014/main" id="{EC5B5F96-5D6B-3A13-1DAB-9C35099A3E6B}"/>
                </a:ext>
              </a:extLst>
            </p:cNvPr>
            <p:cNvSpPr/>
            <p:nvPr/>
          </p:nvSpPr>
          <p:spPr>
            <a:xfrm rot="21399285">
              <a:off x="2186810" y="3412157"/>
              <a:ext cx="1290034" cy="45789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/>
                <a:t>Exciter</a:t>
              </a:r>
              <a:endParaRPr lang="tr-TR" sz="1400" dirty="0"/>
            </a:p>
          </p:txBody>
        </p: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712CDCC-6519-8FBA-F375-845D1A614A58}"/>
              </a:ext>
            </a:extLst>
          </p:cNvPr>
          <p:cNvSpPr txBox="1"/>
          <p:nvPr/>
        </p:nvSpPr>
        <p:spPr>
          <a:xfrm>
            <a:off x="514617" y="5649075"/>
            <a:ext cx="571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/>
              <a:t>BLF278 MOS </a:t>
            </a:r>
            <a:r>
              <a:rPr lang="tr-TR" sz="1400" dirty="0" err="1"/>
              <a:t>Transistör</a:t>
            </a:r>
            <a:r>
              <a:rPr lang="tr-TR" sz="1400" dirty="0"/>
              <a:t> kullanılmıştır.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 err="1"/>
              <a:t>Watt</a:t>
            </a:r>
            <a:r>
              <a:rPr lang="tr-TR" sz="1400" dirty="0"/>
              <a:t>-Metre üzerinde 50 </a:t>
            </a:r>
            <a:r>
              <a:rPr lang="tr-TR" sz="1400" dirty="0" err="1"/>
              <a:t>W’lık</a:t>
            </a:r>
            <a:r>
              <a:rPr lang="tr-TR" sz="1400" dirty="0"/>
              <a:t> ölçüm elemanı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41714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/>
          <a:lstStyle/>
          <a:p>
            <a:pPr rtl="0"/>
            <a:r>
              <a:rPr lang="tr-TR" dirty="0"/>
              <a:t>Sürekli Güç Ölçümleri-</a:t>
            </a:r>
            <a:r>
              <a:rPr lang="tr-TR" dirty="0" err="1"/>
              <a:t>Exciter</a:t>
            </a:r>
            <a:r>
              <a:rPr lang="tr-TR" dirty="0"/>
              <a:t> Güç Testi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4</a:t>
            </a:fld>
            <a:endParaRPr lang="tr-TR" noProof="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34E09A3-3308-11B3-81CC-CA6222E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8"/>
            <a:ext cx="11068877" cy="124570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Güç Ölçüm 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Sonucu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C622C7B-EFB2-1113-44D4-09DA82C0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6" y="1240770"/>
            <a:ext cx="8191892" cy="48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11068877" cy="596078"/>
          </a:xfrm>
        </p:spPr>
        <p:txBody>
          <a:bodyPr rtlCol="0" anchor="t">
            <a:normAutofit fontScale="90000"/>
          </a:bodyPr>
          <a:lstStyle/>
          <a:p>
            <a:r>
              <a:rPr lang="tr-TR" sz="3600" dirty="0"/>
              <a:t>Sürekli Güç Ölçümleri - </a:t>
            </a:r>
            <a:r>
              <a:rPr lang="tr-TR" sz="3600" dirty="0" err="1"/>
              <a:t>Pre-Amplifier</a:t>
            </a:r>
            <a:r>
              <a:rPr lang="tr-TR" sz="3600" dirty="0"/>
              <a:t> Güç Testi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5</a:t>
            </a:fld>
            <a:endParaRPr lang="tr-TR" noProof="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34E09A3-3308-11B3-81CC-CA6222E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8"/>
            <a:ext cx="11068877" cy="124570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Güç Ölçüm Düzeneği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712CDCC-6519-8FBA-F375-845D1A614A58}"/>
              </a:ext>
            </a:extLst>
          </p:cNvPr>
          <p:cNvSpPr txBox="1"/>
          <p:nvPr/>
        </p:nvSpPr>
        <p:spPr>
          <a:xfrm>
            <a:off x="533667" y="5649075"/>
            <a:ext cx="57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 err="1"/>
              <a:t>Watt</a:t>
            </a:r>
            <a:r>
              <a:rPr lang="tr-TR" sz="1400" dirty="0"/>
              <a:t>-Metre üzerinde 1000 </a:t>
            </a:r>
            <a:r>
              <a:rPr lang="tr-TR" sz="1400" dirty="0" err="1"/>
              <a:t>W’lık</a:t>
            </a:r>
            <a:r>
              <a:rPr lang="tr-TR" sz="1400" dirty="0"/>
              <a:t> ölçüm elemanı bulunmaktadır.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2D23E341-00C3-E303-B3B9-C0C9DE00AFB0}"/>
              </a:ext>
            </a:extLst>
          </p:cNvPr>
          <p:cNvGrpSpPr/>
          <p:nvPr/>
        </p:nvGrpSpPr>
        <p:grpSpPr>
          <a:xfrm>
            <a:off x="615950" y="1373477"/>
            <a:ext cx="8515350" cy="4111046"/>
            <a:chOff x="1238250" y="1373477"/>
            <a:chExt cx="8515350" cy="4111046"/>
          </a:xfrm>
        </p:grpSpPr>
        <p:pic>
          <p:nvPicPr>
            <p:cNvPr id="5" name="Resim 4" descr="metin, iç mekan, öğütme makinesi içeren bir resim&#10;&#10;Açıklama otomatik olarak oluşturuldu">
              <a:extLst>
                <a:ext uri="{FF2B5EF4-FFF2-40B4-BE49-F238E27FC236}">
                  <a16:creationId xmlns:a16="http://schemas.microsoft.com/office/drawing/2014/main" id="{BCEBD465-F4FA-FDF8-0A3E-3BC52410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6"/>
            <a:stretch/>
          </p:blipFill>
          <p:spPr>
            <a:xfrm>
              <a:off x="1238250" y="1373477"/>
              <a:ext cx="8515350" cy="4111046"/>
            </a:xfrm>
            <a:prstGeom prst="rect">
              <a:avLst/>
            </a:prstGeom>
          </p:spPr>
        </p:pic>
        <p:sp>
          <p:nvSpPr>
            <p:cNvPr id="16" name="Akış Çizelgesi: İşlem 15">
              <a:extLst>
                <a:ext uri="{FF2B5EF4-FFF2-40B4-BE49-F238E27FC236}">
                  <a16:creationId xmlns:a16="http://schemas.microsoft.com/office/drawing/2014/main" id="{CD32CA46-17FD-64B4-48D9-21A265BC3D04}"/>
                </a:ext>
              </a:extLst>
            </p:cNvPr>
            <p:cNvSpPr/>
            <p:nvPr/>
          </p:nvSpPr>
          <p:spPr>
            <a:xfrm rot="20631615">
              <a:off x="3399386" y="2222858"/>
              <a:ext cx="673284" cy="27747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Exciter</a:t>
              </a:r>
              <a:endParaRPr lang="tr-TR" sz="1200" dirty="0"/>
            </a:p>
          </p:txBody>
        </p:sp>
        <p:sp>
          <p:nvSpPr>
            <p:cNvPr id="20" name="Akış Çizelgesi: İşlem 19">
              <a:extLst>
                <a:ext uri="{FF2B5EF4-FFF2-40B4-BE49-F238E27FC236}">
                  <a16:creationId xmlns:a16="http://schemas.microsoft.com/office/drawing/2014/main" id="{5481F7CE-E93B-E272-F448-3BBDDA0A7258}"/>
                </a:ext>
              </a:extLst>
            </p:cNvPr>
            <p:cNvSpPr/>
            <p:nvPr/>
          </p:nvSpPr>
          <p:spPr>
            <a:xfrm>
              <a:off x="5187951" y="4521200"/>
              <a:ext cx="996950" cy="395374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Watt</a:t>
              </a:r>
              <a:r>
                <a:rPr lang="tr-TR" sz="1200" dirty="0"/>
                <a:t>-Metre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355688A4-DAE9-2851-A98B-801270E1C4DF}"/>
                </a:ext>
              </a:extLst>
            </p:cNvPr>
            <p:cNvSpPr/>
            <p:nvPr/>
          </p:nvSpPr>
          <p:spPr>
            <a:xfrm>
              <a:off x="6096000" y="3573790"/>
              <a:ext cx="1096857" cy="324174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2 kW RF Yük</a:t>
              </a:r>
            </a:p>
          </p:txBody>
        </p:sp>
        <p:sp>
          <p:nvSpPr>
            <p:cNvPr id="22" name="Akış Çizelgesi: İşlem 21">
              <a:extLst>
                <a:ext uri="{FF2B5EF4-FFF2-40B4-BE49-F238E27FC236}">
                  <a16:creationId xmlns:a16="http://schemas.microsoft.com/office/drawing/2014/main" id="{0BEF2FED-D1B8-4622-68C2-66476BEED956}"/>
                </a:ext>
              </a:extLst>
            </p:cNvPr>
            <p:cNvSpPr/>
            <p:nvPr/>
          </p:nvSpPr>
          <p:spPr>
            <a:xfrm>
              <a:off x="6096000" y="2314311"/>
              <a:ext cx="1874542" cy="410854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7/8 flanş-7/16 Koaksiyel Kablo</a:t>
              </a:r>
            </a:p>
          </p:txBody>
        </p:sp>
        <p:sp>
          <p:nvSpPr>
            <p:cNvPr id="6" name="Akış Çizelgesi: İşlem 5">
              <a:extLst>
                <a:ext uri="{FF2B5EF4-FFF2-40B4-BE49-F238E27FC236}">
                  <a16:creationId xmlns:a16="http://schemas.microsoft.com/office/drawing/2014/main" id="{97612C15-74C8-BB7B-980C-49D834B246B5}"/>
                </a:ext>
              </a:extLst>
            </p:cNvPr>
            <p:cNvSpPr/>
            <p:nvPr/>
          </p:nvSpPr>
          <p:spPr>
            <a:xfrm rot="20327507">
              <a:off x="3377309" y="2815895"/>
              <a:ext cx="1162050" cy="398008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PJ1000C-LCD</a:t>
              </a:r>
              <a:endParaRPr lang="tr-TR" sz="1200" dirty="0"/>
            </a:p>
          </p:txBody>
        </p:sp>
        <p:sp>
          <p:nvSpPr>
            <p:cNvPr id="23" name="Akış Çizelgesi: İşlem 22">
              <a:extLst>
                <a:ext uri="{FF2B5EF4-FFF2-40B4-BE49-F238E27FC236}">
                  <a16:creationId xmlns:a16="http://schemas.microsoft.com/office/drawing/2014/main" id="{F4A7B94D-C838-B877-8141-27CB1AC2FADE}"/>
                </a:ext>
              </a:extLst>
            </p:cNvPr>
            <p:cNvSpPr/>
            <p:nvPr/>
          </p:nvSpPr>
          <p:spPr>
            <a:xfrm rot="20327507">
              <a:off x="3516943" y="3625713"/>
              <a:ext cx="1162050" cy="39800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PJ1000M-LCD</a:t>
              </a:r>
              <a:endParaRPr lang="tr-T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- </a:t>
            </a:r>
            <a:r>
              <a:rPr lang="tr-TR" dirty="0" err="1"/>
              <a:t>Pre-Amplifier</a:t>
            </a:r>
            <a:r>
              <a:rPr lang="tr-TR" dirty="0"/>
              <a:t> Güç Testi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6</a:t>
            </a:fld>
            <a:endParaRPr lang="tr-TR" noProof="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34E09A3-3308-11B3-81CC-CA6222E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8"/>
            <a:ext cx="11068877" cy="124570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Güç Ölçüm 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Sonucu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296E87-ECCC-FC0C-5622-EDD98CCF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0" y="1305211"/>
            <a:ext cx="8531853" cy="47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- </a:t>
            </a:r>
            <a:r>
              <a:rPr lang="tr-TR" dirty="0" err="1"/>
              <a:t>Pre-Amplifier</a:t>
            </a:r>
            <a:r>
              <a:rPr lang="tr-TR" dirty="0"/>
              <a:t> Güç Testi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7</a:t>
            </a:fld>
            <a:endParaRPr lang="tr-TR" noProof="0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34E09A3-3308-11B3-81CC-CA6222E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8"/>
            <a:ext cx="11068877" cy="124570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Güç Ölçüm 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Sonucu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534F39D-3B8D-3121-7627-EE8A771C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454664"/>
            <a:ext cx="8991601" cy="46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FM Verici Güç Testi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8</a:t>
            </a:fld>
            <a:endParaRPr lang="tr-TR" noProof="0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BAD9C57B-C4D8-9380-0358-B0C29253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901147"/>
            <a:ext cx="11635946" cy="2962015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Fm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verici güç ölçümleri aşağıdaki adımlardan oluşmaktadır;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>
                <a:solidFill>
                  <a:srgbClr val="2D2E2D"/>
                </a:solidFill>
                <a:latin typeface="Arial"/>
              </a:rPr>
              <a:t>Exciterın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gücü 0.5 W’a ayarlanarak ölçüm alındıktan sonra gücü anlık 1 W’a çıkarılıp tekrar 0.5 W’a düşülerek  tekrar ölçüm alınmıştır. ( Bunlar grafiklerde (i) ve (ii) olarak adlandırılmıştır.)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2D2E2D"/>
                </a:solidFill>
                <a:latin typeface="Arial"/>
              </a:rPr>
              <a:t>İki adet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pre-amplifier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 olduğu için her biri bütün vericilerde test edilmiştir. (Bunlar grafikte PJ1000M ve PJ1000C olarak adlandırılmıştır.)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2D2E2D"/>
                </a:solidFill>
                <a:latin typeface="Arial"/>
              </a:rPr>
              <a:t>Alınan ölçümlerde hem </a:t>
            </a:r>
            <a:r>
              <a:rPr lang="tr-TR" dirty="0" err="1">
                <a:solidFill>
                  <a:srgbClr val="2D2E2D"/>
                </a:solidFill>
                <a:latin typeface="Arial"/>
              </a:rPr>
              <a:t>watt</a:t>
            </a:r>
            <a:r>
              <a:rPr lang="tr-TR" dirty="0">
                <a:solidFill>
                  <a:srgbClr val="2D2E2D"/>
                </a:solidFill>
                <a:latin typeface="Arial"/>
              </a:rPr>
              <a:t>-metrenin hem de vericinin gösterge ekranındaki yüzdelik güç çıkış oranları kayıt edilmiştir.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00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8724" y="172549"/>
            <a:ext cx="9067799" cy="596078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tr-TR" dirty="0"/>
              <a:t>Sürekli Güç Ölçümleri – Verici Güç Testi - ÜLKER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4F6F88-6D94-4F76-9A29-9C434E4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tr-TR" noProof="0" smtClean="0"/>
              <a:t>9</a:t>
            </a:fld>
            <a:endParaRPr lang="tr-TR" noProof="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EC6C37-0292-96C3-5468-ECA209B3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7" y="606238"/>
            <a:ext cx="3601346" cy="54972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BA69761-1B96-9D63-0307-21830C9E4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91" y="606238"/>
            <a:ext cx="3596263" cy="54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klava Desenli Çizgil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9_TF03031015" id="{390893EB-C702-46A2-9E45-ED477A230356}" vid="{6C0DB551-3927-4012-93A8-67A0B0842775}"/>
    </a:ext>
  </a:extLst>
</a:theme>
</file>

<file path=ppt/theme/theme2.xml><?xml version="1.0" encoding="utf-8"?>
<a:theme xmlns:a="http://schemas.openxmlformats.org/drawingml/2006/main" name="Ofis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389</Words>
  <Application>Microsoft Office PowerPoint</Application>
  <PresentationFormat>Geniş ekran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Baklava Desenli Çizgiler 16x9</vt:lpstr>
      <vt:lpstr>FM Vericilerin Güç Testleri  (08.04.2022)</vt:lpstr>
      <vt:lpstr>İçindekiler</vt:lpstr>
      <vt:lpstr>Sürekli Güç Ölçümleri-Exciter Güç Testi</vt:lpstr>
      <vt:lpstr>Sürekli Güç Ölçümleri-Exciter Güç Testi</vt:lpstr>
      <vt:lpstr>Sürekli Güç Ölçümleri - Pre-Amplifier Güç Testi </vt:lpstr>
      <vt:lpstr>Sürekli Güç Ölçümleri - Pre-Amplifier Güç Testi </vt:lpstr>
      <vt:lpstr>Sürekli Güç Ölçümleri - Pre-Amplifier Güç Testi </vt:lpstr>
      <vt:lpstr>Sürekli Güç Ölçümleri – FM Verici Güç Testi </vt:lpstr>
      <vt:lpstr>Sürekli Güç Ölçümleri – Verici Güç Testi - ÜLKER </vt:lpstr>
      <vt:lpstr>Sürekli Güç Ölçümleri – Verici Güç Testi - KAYRA </vt:lpstr>
      <vt:lpstr>Sürekli Güç Ölçümleri – Verici Güç Testi - ÇOLPAN </vt:lpstr>
      <vt:lpstr>Sürekli Güç Ölçümleri – Verici Güç Testi - ERLİK </vt:lpstr>
      <vt:lpstr>Sürekli Güç Ölçümleri – Vericilerin Karşılaştırılması </vt:lpstr>
      <vt:lpstr>Sürekli Güç Ölçümleri – Vericilerin Karşılaştırılması </vt:lpstr>
      <vt:lpstr>Sürekli Güç Ölçümleri – Vericilerin Karşılaştırılması </vt:lpstr>
      <vt:lpstr>Sürekli Güç Ölçümleri – Vericilerin Karşılaştırılması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ASLIHAN ÇAĞLAR</dc:creator>
  <cp:lastModifiedBy>ASLIHAN ÇAĞLAR</cp:lastModifiedBy>
  <cp:revision>60</cp:revision>
  <dcterms:created xsi:type="dcterms:W3CDTF">2022-02-02T16:23:10Z</dcterms:created>
  <dcterms:modified xsi:type="dcterms:W3CDTF">2022-05-14T21:18:01Z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