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09" r:id="rId2"/>
    <p:sldId id="340" r:id="rId3"/>
    <p:sldId id="341" r:id="rId4"/>
    <p:sldId id="342" r:id="rId5"/>
    <p:sldId id="343" r:id="rId6"/>
    <p:sldId id="344" r:id="rId7"/>
    <p:sldId id="345" r:id="rId8"/>
    <p:sldId id="346" r:id="rId9"/>
    <p:sldId id="347" r:id="rId10"/>
    <p:sldId id="348" r:id="rId11"/>
    <p:sldId id="349" r:id="rId12"/>
    <p:sldId id="260" r:id="rId1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94655" autoAdjust="0"/>
  </p:normalViewPr>
  <p:slideViewPr>
    <p:cSldViewPr>
      <p:cViewPr varScale="1">
        <p:scale>
          <a:sx n="108" d="100"/>
          <a:sy n="108" d="100"/>
        </p:scale>
        <p:origin x="181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34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sz="quarter" idx="1"/>
          </p:nvPr>
        </p:nvSpPr>
        <p:spPr>
          <a:xfrm>
            <a:off x="4021295" y="0"/>
            <a:ext cx="3076363" cy="511731"/>
          </a:xfrm>
          <a:prstGeom prst="rect">
            <a:avLst/>
          </a:prstGeom>
        </p:spPr>
        <p:txBody>
          <a:bodyPr vert="horz" lIns="94768" tIns="47384" rIns="94768" bIns="47384" rtlCol="0"/>
          <a:lstStyle>
            <a:lvl1pPr algn="r">
              <a:defRPr sz="1200"/>
            </a:lvl1pPr>
          </a:lstStyle>
          <a:p>
            <a:fld id="{ADB6FF1F-555E-4388-A8B0-D1E524B355D1}" type="datetimeFigureOut">
              <a:rPr lang="pt-PT" smtClean="0"/>
              <a:pPr/>
              <a:t>22/06/2022</a:t>
            </a:fld>
            <a:endParaRPr lang="pt-PT"/>
          </a:p>
        </p:txBody>
      </p:sp>
      <p:sp>
        <p:nvSpPr>
          <p:cNvPr id="4" name="Marcador de Posição do Rodapé 3"/>
          <p:cNvSpPr>
            <a:spLocks noGrp="1"/>
          </p:cNvSpPr>
          <p:nvPr>
            <p:ph type="ftr" sz="quarter" idx="2"/>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5" name="Marcador de Posição do Número do Diapositivo 4"/>
          <p:cNvSpPr>
            <a:spLocks noGrp="1"/>
          </p:cNvSpPr>
          <p:nvPr>
            <p:ph type="sldNum" sz="quarter" idx="3"/>
          </p:nvPr>
        </p:nvSpPr>
        <p:spPr>
          <a:xfrm>
            <a:off x="4021295" y="9721106"/>
            <a:ext cx="3076363" cy="511731"/>
          </a:xfrm>
          <a:prstGeom prst="rect">
            <a:avLst/>
          </a:prstGeom>
        </p:spPr>
        <p:txBody>
          <a:bodyPr vert="horz" lIns="94768" tIns="47384" rIns="94768" bIns="47384" rtlCol="0" anchor="b"/>
          <a:lstStyle>
            <a:lvl1pPr algn="r">
              <a:defRPr sz="1200"/>
            </a:lvl1pPr>
          </a:lstStyle>
          <a:p>
            <a:fld id="{CD9FB018-1958-45C1-ABFF-E1E983EC4F43}" type="slidenum">
              <a:rPr lang="pt-PT" smtClean="0"/>
              <a:pPr/>
              <a:t>‹#›</a:t>
            </a:fld>
            <a:endParaRPr lang="pt-PT"/>
          </a:p>
        </p:txBody>
      </p:sp>
    </p:spTree>
    <p:extLst>
      <p:ext uri="{BB962C8B-B14F-4D97-AF65-F5344CB8AC3E}">
        <p14:creationId xmlns:p14="http://schemas.microsoft.com/office/powerpoint/2010/main" val="253478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vl1pPr>
          </a:lstStyle>
          <a:p>
            <a:fld id="{E77E319B-B046-487F-8D03-B96E4F1A43D0}" type="datetimeFigureOut">
              <a:rPr lang="pt-PT" smtClean="0"/>
              <a:pPr/>
              <a:t>22/06/2022</a:t>
            </a:fld>
            <a:endParaRPr lang="pt-PT"/>
          </a:p>
        </p:txBody>
      </p:sp>
      <p:sp>
        <p:nvSpPr>
          <p:cNvPr id="4" name="Marcador de Posição da Imagem do Diapositivo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rtlCol="0" anchor="ctr"/>
          <a:lstStyle/>
          <a:p>
            <a:endParaRPr lang="pt-PT"/>
          </a:p>
        </p:txBody>
      </p:sp>
      <p:sp>
        <p:nvSpPr>
          <p:cNvPr id="5" name="Marcador de Posição de Notas 4"/>
          <p:cNvSpPr>
            <a:spLocks noGrp="1"/>
          </p:cNvSpPr>
          <p:nvPr>
            <p:ph type="body" sz="quarter" idx="3"/>
          </p:nvPr>
        </p:nvSpPr>
        <p:spPr>
          <a:xfrm>
            <a:off x="709931" y="4861442"/>
            <a:ext cx="5679440" cy="4605576"/>
          </a:xfrm>
          <a:prstGeom prst="rect">
            <a:avLst/>
          </a:prstGeom>
        </p:spPr>
        <p:txBody>
          <a:bodyPr vert="horz" lIns="94768" tIns="47384" rIns="94768" bIns="47384"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vl1pPr>
          </a:lstStyle>
          <a:p>
            <a:fld id="{F3DD545E-D36A-4832-938A-2ECADA69E4C6}" type="slidenum">
              <a:rPr lang="pt-PT" smtClean="0"/>
              <a:pPr/>
              <a:t>‹#›</a:t>
            </a:fld>
            <a:endParaRPr lang="pt-PT"/>
          </a:p>
        </p:txBody>
      </p:sp>
    </p:spTree>
    <p:extLst>
      <p:ext uri="{BB962C8B-B14F-4D97-AF65-F5344CB8AC3E}">
        <p14:creationId xmlns:p14="http://schemas.microsoft.com/office/powerpoint/2010/main" val="173776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083343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260551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389134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296837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0379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247469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233603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086270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65091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80256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a:t>Clique para editar o estilo do título do Modelo Global</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 do subtítulo do modelo global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6/22/2022</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6/22/2022</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6/22/2022</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idx="1"/>
          </p:nvPr>
        </p:nvSpPr>
        <p:spPr/>
        <p:txBody>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6/22/2022</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de texto do modelo global</a:t>
            </a:r>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6/22/2022</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6/22/2022</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p:cNvSpPr>
            <a:spLocks noGrp="1"/>
          </p:cNvSpPr>
          <p:nvPr>
            <p:ph type="dt" sz="half" idx="10"/>
          </p:nvPr>
        </p:nvSpPr>
        <p:spPr/>
        <p:txBody>
          <a:bodyPr/>
          <a:lstStyle/>
          <a:p>
            <a:fld id="{A4A3E61B-3AB3-490F-90D4-269C8A444AE7}" type="datetimeFigureOut">
              <a:rPr lang="en-US" smtClean="0"/>
              <a:pPr/>
              <a:t>6/22/2022</a:t>
            </a:fld>
            <a:endParaRPr lang="en-US"/>
          </a:p>
        </p:txBody>
      </p:sp>
      <p:sp>
        <p:nvSpPr>
          <p:cNvPr id="8" name="Marcador de Posição do Rodapé 7"/>
          <p:cNvSpPr>
            <a:spLocks noGrp="1"/>
          </p:cNvSpPr>
          <p:nvPr>
            <p:ph type="ftr" sz="quarter" idx="11"/>
          </p:nvPr>
        </p:nvSpPr>
        <p:spPr/>
        <p:txBody>
          <a:bodyPr/>
          <a:lstStyle/>
          <a:p>
            <a:endParaRPr lang="en-US"/>
          </a:p>
        </p:txBody>
      </p:sp>
      <p:sp>
        <p:nvSpPr>
          <p:cNvPr id="9" name="Marcador de Posição do Número do Diapositivo 8"/>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a Data 2"/>
          <p:cNvSpPr>
            <a:spLocks noGrp="1"/>
          </p:cNvSpPr>
          <p:nvPr>
            <p:ph type="dt" sz="half" idx="10"/>
          </p:nvPr>
        </p:nvSpPr>
        <p:spPr/>
        <p:txBody>
          <a:bodyPr/>
          <a:lstStyle/>
          <a:p>
            <a:fld id="{A4A3E61B-3AB3-490F-90D4-269C8A444AE7}" type="datetimeFigureOut">
              <a:rPr lang="en-US" smtClean="0"/>
              <a:pPr/>
              <a:t>6/22/2022</a:t>
            </a:fld>
            <a:endParaRPr lang="en-US"/>
          </a:p>
        </p:txBody>
      </p:sp>
      <p:sp>
        <p:nvSpPr>
          <p:cNvPr id="4" name="Marcador de Posição do Rodapé 3"/>
          <p:cNvSpPr>
            <a:spLocks noGrp="1"/>
          </p:cNvSpPr>
          <p:nvPr>
            <p:ph type="ftr" sz="quarter" idx="11"/>
          </p:nvPr>
        </p:nvSpPr>
        <p:spPr/>
        <p:txBody>
          <a:bodyPr/>
          <a:lstStyle/>
          <a:p>
            <a:endParaRPr lang="en-US"/>
          </a:p>
        </p:txBody>
      </p:sp>
      <p:sp>
        <p:nvSpPr>
          <p:cNvPr id="5" name="Marcador de Posição do Número do Diapositivo 4"/>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A4A3E61B-3AB3-490F-90D4-269C8A444AE7}" type="datetimeFigureOut">
              <a:rPr lang="en-US" smtClean="0"/>
              <a:pPr/>
              <a:t>6/22/2022</a:t>
            </a:fld>
            <a:endParaRPr lang="en-US"/>
          </a:p>
        </p:txBody>
      </p:sp>
      <p:sp>
        <p:nvSpPr>
          <p:cNvPr id="3" name="Marcador de Posição do Rodapé 2"/>
          <p:cNvSpPr>
            <a:spLocks noGrp="1"/>
          </p:cNvSpPr>
          <p:nvPr>
            <p:ph type="ftr" sz="quarter" idx="11"/>
          </p:nvPr>
        </p:nvSpPr>
        <p:spPr/>
        <p:txBody>
          <a:bodyPr/>
          <a:lstStyle/>
          <a:p>
            <a:endParaRPr lang="en-US"/>
          </a:p>
        </p:txBody>
      </p:sp>
      <p:sp>
        <p:nvSpPr>
          <p:cNvPr id="4" name="Marcador de Posição do Número do Diapositivo 3"/>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a:t>Clique para editar o estilo do título do Modelo Global</a:t>
            </a:r>
            <a:endParaRPr lang="en-US"/>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6/22/2022</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a:t>Clique para editar o estilo do título do Modelo Global</a:t>
            </a:r>
            <a:endParaRPr lang="en-US"/>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6/22/2022</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E61B-3AB3-490F-90D4-269C8A444AE7}" type="datetimeFigureOut">
              <a:rPr lang="en-US" smtClean="0"/>
              <a:pPr/>
              <a:t>6/22/2022</a:t>
            </a:fld>
            <a:endParaRPr lang="en-US"/>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5C66F-FC7B-4C52-931F-EAABACA1CB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hyperlink" Target="mailto:muhammetsezgin@ipvc.pt"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hyperlink" Target="mailto:muhammetsezgin@ipvc.pt"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mailto:muhammetsezgin@ipvc.p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mailto:muhammetsezgin@ipvc.pt"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hyperlink" Target="mailto:muhammetsezgin@ipvc.p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hyperlink" Target="mailto:muhammetsezgin@ipvc.p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mailto:muhammetsezgin@ipvc.p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hyperlink" Target="mailto:muhammetsezgin@ipvc.p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hyperlink" Target="mailto:muhammetsezgin@ipvc.p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hyperlink" Target="mailto:muhammetsezgin@ipvc.pt"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 y="0"/>
            <a:ext cx="9982200" cy="6858000"/>
          </a:xfrm>
          <a:prstGeom prst="rect">
            <a:avLst/>
          </a:prstGeom>
        </p:spPr>
      </p:pic>
      <p:sp>
        <p:nvSpPr>
          <p:cNvPr id="2" name="Título 1"/>
          <p:cNvSpPr>
            <a:spLocks noGrp="1"/>
          </p:cNvSpPr>
          <p:nvPr>
            <p:ph type="ctrTitle"/>
          </p:nvPr>
        </p:nvSpPr>
        <p:spPr>
          <a:xfrm>
            <a:off x="1828800" y="3115184"/>
            <a:ext cx="5486400" cy="552329"/>
          </a:xfrm>
        </p:spPr>
        <p:txBody>
          <a:bodyPr>
            <a:normAutofit fontScale="90000"/>
          </a:bodyPr>
          <a:lstStyle/>
          <a:p>
            <a:r>
              <a:rPr lang="pt-PT" sz="2500" b="1" dirty="0">
                <a:solidFill>
                  <a:schemeClr val="bg1"/>
                </a:solidFill>
                <a:latin typeface="Arial" charset="0"/>
                <a:ea typeface="Arial" charset="0"/>
                <a:cs typeface="Arial" charset="0"/>
              </a:rPr>
              <a:t>DEGREE IN COMPUTER ENGINEERING</a:t>
            </a:r>
          </a:p>
        </p:txBody>
      </p:sp>
      <p:sp>
        <p:nvSpPr>
          <p:cNvPr id="3" name="Subtítulo 2"/>
          <p:cNvSpPr>
            <a:spLocks noGrp="1"/>
          </p:cNvSpPr>
          <p:nvPr>
            <p:ph type="subTitle" idx="1"/>
          </p:nvPr>
        </p:nvSpPr>
        <p:spPr>
          <a:xfrm>
            <a:off x="2000250" y="3904310"/>
            <a:ext cx="5143500" cy="896289"/>
          </a:xfrm>
        </p:spPr>
        <p:txBody>
          <a:bodyPr>
            <a:normAutofit fontScale="62500" lnSpcReduction="20000"/>
          </a:bodyPr>
          <a:lstStyle/>
          <a:p>
            <a:r>
              <a:rPr lang="en-US" dirty="0">
                <a:solidFill>
                  <a:srgbClr val="FFFF00"/>
                </a:solidFill>
                <a:latin typeface="Arial" charset="0"/>
                <a:ea typeface="Arial" charset="0"/>
                <a:cs typeface="Arial" charset="0"/>
              </a:rPr>
              <a:t>ARTIFICIAL INTELLIGENCE</a:t>
            </a:r>
          </a:p>
          <a:p>
            <a:r>
              <a:rPr lang="en-US" dirty="0">
                <a:solidFill>
                  <a:srgbClr val="FFFF00"/>
                </a:solidFill>
                <a:latin typeface="Arial" charset="0"/>
                <a:ea typeface="Arial" charset="0"/>
                <a:cs typeface="Arial" charset="0"/>
              </a:rPr>
              <a:t>~ PW1-Solving problems by search or </a:t>
            </a:r>
            <a:r>
              <a:rPr lang="en-US" dirty="0" err="1">
                <a:solidFill>
                  <a:srgbClr val="FFFF00"/>
                </a:solidFill>
                <a:latin typeface="Arial" charset="0"/>
                <a:ea typeface="Arial" charset="0"/>
                <a:cs typeface="Arial" charset="0"/>
              </a:rPr>
              <a:t>PathFinding</a:t>
            </a:r>
            <a:r>
              <a:rPr lang="en-US" dirty="0">
                <a:solidFill>
                  <a:srgbClr val="FFFF00"/>
                </a:solidFill>
                <a:latin typeface="Arial" charset="0"/>
                <a:ea typeface="Arial" charset="0"/>
                <a:cs typeface="Arial" charset="0"/>
              </a:rPr>
              <a:t>; </a:t>
            </a:r>
            <a:r>
              <a:rPr lang="pt-PT" dirty="0">
                <a:solidFill>
                  <a:schemeClr val="bg1"/>
                </a:solidFill>
                <a:latin typeface="Arial" charset="0"/>
                <a:ea typeface="Arial" charset="0"/>
                <a:cs typeface="Arial" charset="0"/>
              </a:rPr>
              <a:t>~</a:t>
            </a:r>
          </a:p>
        </p:txBody>
      </p:sp>
      <p:sp>
        <p:nvSpPr>
          <p:cNvPr id="6" name="Subtítulo 2"/>
          <p:cNvSpPr txBox="1">
            <a:spLocks/>
          </p:cNvSpPr>
          <p:nvPr/>
        </p:nvSpPr>
        <p:spPr>
          <a:xfrm>
            <a:off x="762000" y="6394330"/>
            <a:ext cx="8191499" cy="276444"/>
          </a:xfrm>
          <a:prstGeom prst="rect">
            <a:avLst/>
          </a:prstGeom>
        </p:spPr>
        <p:txBody>
          <a:bodyPr vert="horz" lIns="68580" tIns="34290" rIns="68580" bIns="3429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sz="1100" b="1" u="sng" dirty="0" err="1">
                <a:solidFill>
                  <a:schemeClr val="bg1"/>
                </a:solidFill>
                <a:latin typeface="Arial" charset="0"/>
                <a:ea typeface="Arial" charset="0"/>
                <a:cs typeface="Arial" charset="0"/>
              </a:rPr>
              <a:t>Degree</a:t>
            </a:r>
            <a:r>
              <a:rPr lang="pt-PT" sz="1100" b="1" u="sng" dirty="0">
                <a:solidFill>
                  <a:schemeClr val="bg1"/>
                </a:solidFill>
                <a:latin typeface="Arial" charset="0"/>
                <a:ea typeface="Arial" charset="0"/>
                <a:cs typeface="Arial" charset="0"/>
              </a:rPr>
              <a:t> </a:t>
            </a:r>
            <a:r>
              <a:rPr lang="pt-PT" sz="1100" b="1" u="sng" dirty="0" err="1">
                <a:solidFill>
                  <a:schemeClr val="bg1"/>
                </a:solidFill>
                <a:latin typeface="Arial" charset="0"/>
                <a:ea typeface="Arial" charset="0"/>
                <a:cs typeface="Arial" charset="0"/>
              </a:rPr>
              <a:t>of</a:t>
            </a:r>
            <a:r>
              <a:rPr lang="pt-PT" sz="1100" b="1" u="sng" dirty="0">
                <a:solidFill>
                  <a:schemeClr val="bg1"/>
                </a:solidFill>
                <a:latin typeface="Arial" charset="0"/>
                <a:ea typeface="Arial" charset="0"/>
                <a:cs typeface="Arial" charset="0"/>
              </a:rPr>
              <a:t> </a:t>
            </a:r>
            <a:r>
              <a:rPr lang="pt-PT" sz="1100" b="1" u="sng" dirty="0" err="1">
                <a:solidFill>
                  <a:schemeClr val="bg1"/>
                </a:solidFill>
                <a:latin typeface="Arial" charset="0"/>
                <a:ea typeface="Arial" charset="0"/>
                <a:cs typeface="Arial" charset="0"/>
              </a:rPr>
              <a:t>Computer</a:t>
            </a:r>
            <a:r>
              <a:rPr lang="pt-PT" sz="1100" b="1" u="sng" dirty="0">
                <a:solidFill>
                  <a:schemeClr val="bg1"/>
                </a:solidFill>
                <a:latin typeface="Arial" charset="0"/>
                <a:ea typeface="Arial" charset="0"/>
                <a:cs typeface="Arial" charset="0"/>
              </a:rPr>
              <a:t> </a:t>
            </a:r>
            <a:r>
              <a:rPr lang="pt-PT" sz="1100" b="1" u="sng" dirty="0" err="1">
                <a:solidFill>
                  <a:schemeClr val="bg1"/>
                </a:solidFill>
                <a:latin typeface="Arial" charset="0"/>
                <a:ea typeface="Arial" charset="0"/>
                <a:cs typeface="Arial" charset="0"/>
              </a:rPr>
              <a:t>Science</a:t>
            </a:r>
            <a:r>
              <a:rPr lang="pt-PT" sz="1100" b="1" u="sng" dirty="0">
                <a:solidFill>
                  <a:schemeClr val="bg1"/>
                </a:solidFill>
                <a:latin typeface="Arial" charset="0"/>
                <a:ea typeface="Arial" charset="0"/>
                <a:cs typeface="Arial" charset="0"/>
              </a:rPr>
              <a:t> | Escola Superior de Tecnologia e Gestão| Curricular </a:t>
            </a:r>
            <a:r>
              <a:rPr lang="pt-PT" sz="1100" b="1" u="sng" dirty="0" err="1">
                <a:solidFill>
                  <a:schemeClr val="bg1"/>
                </a:solidFill>
                <a:latin typeface="Arial" charset="0"/>
                <a:ea typeface="Arial" charset="0"/>
                <a:cs typeface="Arial" charset="0"/>
              </a:rPr>
              <a:t>Unit</a:t>
            </a:r>
            <a:r>
              <a:rPr lang="pt-PT" sz="1100" b="1" u="sng" dirty="0">
                <a:solidFill>
                  <a:schemeClr val="bg1"/>
                </a:solidFill>
                <a:latin typeface="Arial" charset="0"/>
                <a:ea typeface="Arial" charset="0"/>
                <a:cs typeface="Arial" charset="0"/>
              </a:rPr>
              <a:t> Artificial </a:t>
            </a:r>
            <a:r>
              <a:rPr lang="pt-PT" sz="1100" b="1" u="sng" dirty="0" err="1">
                <a:solidFill>
                  <a:schemeClr val="bg1"/>
                </a:solidFill>
                <a:latin typeface="Arial" charset="0"/>
                <a:ea typeface="Arial" charset="0"/>
                <a:cs typeface="Arial" charset="0"/>
              </a:rPr>
              <a:t>Intelligence</a:t>
            </a:r>
            <a:r>
              <a:rPr lang="pt-PT" sz="1100" b="1" u="sng" dirty="0">
                <a:solidFill>
                  <a:schemeClr val="bg1"/>
                </a:solidFill>
                <a:latin typeface="Arial" charset="0"/>
                <a:ea typeface="Arial" charset="0"/>
                <a:cs typeface="Arial" charset="0"/>
              </a:rPr>
              <a:t>| </a:t>
            </a:r>
            <a:r>
              <a:rPr lang="pt-PT" sz="1100" b="1" u="sng" dirty="0" err="1">
                <a:solidFill>
                  <a:schemeClr val="bg1"/>
                </a:solidFill>
                <a:latin typeface="Arial" charset="0"/>
                <a:ea typeface="Arial" charset="0"/>
                <a:cs typeface="Arial" charset="0"/>
              </a:rPr>
              <a:t>Academic</a:t>
            </a:r>
            <a:r>
              <a:rPr lang="pt-PT" sz="1100" b="1" u="sng" dirty="0">
                <a:solidFill>
                  <a:schemeClr val="bg1"/>
                </a:solidFill>
                <a:latin typeface="Arial" charset="0"/>
                <a:ea typeface="Arial" charset="0"/>
                <a:cs typeface="Arial" charset="0"/>
              </a:rPr>
              <a:t> </a:t>
            </a:r>
            <a:r>
              <a:rPr lang="pt-PT" sz="1100" b="1" u="sng" dirty="0" err="1">
                <a:solidFill>
                  <a:schemeClr val="bg1"/>
                </a:solidFill>
                <a:latin typeface="Arial" charset="0"/>
                <a:ea typeface="Arial" charset="0"/>
                <a:cs typeface="Arial" charset="0"/>
              </a:rPr>
              <a:t>Year</a:t>
            </a:r>
            <a:r>
              <a:rPr lang="pt-PT" sz="1100" b="1" u="sng" dirty="0">
                <a:solidFill>
                  <a:schemeClr val="bg1"/>
                </a:solidFill>
                <a:latin typeface="Arial" charset="0"/>
                <a:ea typeface="Arial" charset="0"/>
                <a:cs typeface="Arial" charset="0"/>
              </a:rPr>
              <a:t>  </a:t>
            </a:r>
            <a:r>
              <a:rPr lang="pt-PT" sz="1100" dirty="0">
                <a:solidFill>
                  <a:schemeClr val="bg1"/>
                </a:solidFill>
                <a:latin typeface="Arial" charset="0"/>
                <a:ea typeface="Arial" charset="0"/>
                <a:cs typeface="Arial" charset="0"/>
              </a:rPr>
              <a:t>2021/2022</a:t>
            </a: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130" y="392731"/>
            <a:ext cx="3872752" cy="962356"/>
          </a:xfrm>
          <a:prstGeom prst="rect">
            <a:avLst/>
          </a:prstGeom>
        </p:spPr>
      </p:pic>
      <p:sp>
        <p:nvSpPr>
          <p:cNvPr id="10" name="Subtítulo 2">
            <a:extLst>
              <a:ext uri="{FF2B5EF4-FFF2-40B4-BE49-F238E27FC236}">
                <a16:creationId xmlns:a16="http://schemas.microsoft.com/office/drawing/2014/main" id="{CDB7617E-BD9F-40A8-BCFA-781CEC4CEE46}"/>
              </a:ext>
            </a:extLst>
          </p:cNvPr>
          <p:cNvSpPr txBox="1">
            <a:spLocks/>
          </p:cNvSpPr>
          <p:nvPr/>
        </p:nvSpPr>
        <p:spPr>
          <a:xfrm>
            <a:off x="4953495" y="5615784"/>
            <a:ext cx="3486150" cy="571436"/>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050" dirty="0">
                <a:solidFill>
                  <a:schemeClr val="bg1"/>
                </a:solidFill>
                <a:latin typeface="Arial" charset="0"/>
                <a:ea typeface="Arial" charset="0"/>
                <a:cs typeface="Arial" charset="0"/>
              </a:rPr>
              <a:t>Jorge Ribeiro</a:t>
            </a:r>
          </a:p>
          <a:p>
            <a:pPr marL="171450" indent="-171450" algn="l">
              <a:buFont typeface="Arial" panose="020B0604020202020204" pitchFamily="34" charset="0"/>
              <a:buChar char="•"/>
            </a:pPr>
            <a:r>
              <a:rPr lang="pt-PT" sz="1050" dirty="0">
                <a:solidFill>
                  <a:schemeClr val="bg1"/>
                </a:solidFill>
                <a:latin typeface="Arial" charset="0"/>
                <a:ea typeface="Arial" charset="0"/>
                <a:cs typeface="Arial" charset="0"/>
              </a:rPr>
              <a:t>jribeiro@estg.ipvc.pt</a:t>
            </a:r>
          </a:p>
          <a:p>
            <a:pPr algn="l"/>
            <a:endParaRPr lang="pt-PT" sz="1050" dirty="0">
              <a:solidFill>
                <a:schemeClr val="bg1"/>
              </a:solidFill>
              <a:latin typeface="Arial" charset="0"/>
              <a:ea typeface="Arial" charset="0"/>
              <a:cs typeface="Arial" charset="0"/>
            </a:endParaRPr>
          </a:p>
          <a:p>
            <a:pPr algn="l"/>
            <a:endParaRPr lang="pt-PT" sz="1050" dirty="0">
              <a:solidFill>
                <a:schemeClr val="bg1"/>
              </a:solidFill>
              <a:latin typeface="Arial" charset="0"/>
              <a:ea typeface="Arial" charset="0"/>
              <a:cs typeface="Arial" charset="0"/>
            </a:endParaRPr>
          </a:p>
          <a:p>
            <a:pPr algn="l"/>
            <a:endParaRPr lang="pt-PT" sz="1050" dirty="0">
              <a:solidFill>
                <a:schemeClr val="bg1"/>
              </a:solidFill>
              <a:latin typeface="Arial" charset="0"/>
              <a:ea typeface="Arial" charset="0"/>
              <a:cs typeface="Arial" charset="0"/>
            </a:endParaRPr>
          </a:p>
        </p:txBody>
      </p:sp>
      <p:sp>
        <p:nvSpPr>
          <p:cNvPr id="8" name="Subtítulo 2">
            <a:extLst>
              <a:ext uri="{FF2B5EF4-FFF2-40B4-BE49-F238E27FC236}">
                <a16:creationId xmlns:a16="http://schemas.microsoft.com/office/drawing/2014/main" id="{691EC4ED-17BC-435A-9221-66A1A252A082}"/>
              </a:ext>
            </a:extLst>
          </p:cNvPr>
          <p:cNvSpPr txBox="1">
            <a:spLocks/>
          </p:cNvSpPr>
          <p:nvPr/>
        </p:nvSpPr>
        <p:spPr>
          <a:xfrm>
            <a:off x="1483178" y="5635668"/>
            <a:ext cx="3486150" cy="571436"/>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050" dirty="0">
                <a:solidFill>
                  <a:schemeClr val="bg1"/>
                </a:solidFill>
                <a:latin typeface="Arial" charset="0"/>
                <a:ea typeface="Arial" charset="0"/>
                <a:cs typeface="Arial" charset="0"/>
              </a:rPr>
              <a:t>29043 – muhammetsezgin@ipvc.pt</a:t>
            </a:r>
          </a:p>
          <a:p>
            <a:pPr algn="l"/>
            <a:r>
              <a:rPr lang="pt-PT" sz="1050" dirty="0">
                <a:solidFill>
                  <a:schemeClr val="bg1"/>
                </a:solidFill>
                <a:latin typeface="Arial" charset="0"/>
                <a:ea typeface="Arial" charset="0"/>
                <a:cs typeface="Arial" charset="0"/>
              </a:rPr>
              <a:t>muhammetsezgin@ipvc.pt</a:t>
            </a:r>
          </a:p>
          <a:p>
            <a:pPr algn="l"/>
            <a:endParaRPr lang="pt-PT" sz="105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96230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10</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3"/>
          <a:stretch>
            <a:fillRect/>
          </a:stretch>
        </p:blipFill>
        <p:spPr>
          <a:xfrm>
            <a:off x="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14" name="Text Box 13">
            <a:extLst>
              <a:ext uri="{FF2B5EF4-FFF2-40B4-BE49-F238E27FC236}">
                <a16:creationId xmlns:a16="http://schemas.microsoft.com/office/drawing/2014/main" id="{AF04E7F8-9D41-47E8-8CEC-DBBB26F851FA}"/>
              </a:ext>
            </a:extLst>
          </p:cNvPr>
          <p:cNvSpPr txBox="1">
            <a:spLocks noChangeArrowheads="1"/>
          </p:cNvSpPr>
          <p:nvPr/>
        </p:nvSpPr>
        <p:spPr bwMode="auto">
          <a:xfrm>
            <a:off x="306388" y="165502"/>
            <a:ext cx="6323009"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en-US" sz="1600" b="1" dirty="0">
                <a:effectLst>
                  <a:outerShdw blurRad="38100" dist="38100" dir="2700000" algn="tl">
                    <a:srgbClr val="C0C0C0"/>
                  </a:outerShdw>
                </a:effectLst>
                <a:latin typeface="Arial"/>
                <a:cs typeface="Arial"/>
              </a:rPr>
              <a:t>PW1-Solving problems by search or </a:t>
            </a:r>
            <a:r>
              <a:rPr lang="en-US" sz="1600" b="1" dirty="0" err="1">
                <a:effectLst>
                  <a:outerShdw blurRad="38100" dist="38100" dir="2700000" algn="tl">
                    <a:srgbClr val="C0C0C0"/>
                  </a:outerShdw>
                </a:effectLst>
                <a:latin typeface="Arial"/>
                <a:cs typeface="Arial"/>
              </a:rPr>
              <a:t>PathFinding</a:t>
            </a:r>
            <a:endParaRPr lang="pt-PT" sz="1600" b="1" dirty="0">
              <a:effectLst>
                <a:outerShdw blurRad="38100" dist="38100" dir="2700000" algn="tl">
                  <a:srgbClr val="C0C0C0"/>
                </a:outerShdw>
              </a:effectLst>
              <a:latin typeface="Arial" charset="0"/>
            </a:endParaRPr>
          </a:p>
        </p:txBody>
      </p:sp>
      <p:sp>
        <p:nvSpPr>
          <p:cNvPr id="24" name="Line 15">
            <a:extLst>
              <a:ext uri="{FF2B5EF4-FFF2-40B4-BE49-F238E27FC236}">
                <a16:creationId xmlns:a16="http://schemas.microsoft.com/office/drawing/2014/main" id="{7B41749E-4A4C-4EB2-88A9-E98AB790A038}"/>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pic>
        <p:nvPicPr>
          <p:cNvPr id="26" name="Imagem 25">
            <a:extLst>
              <a:ext uri="{FF2B5EF4-FFF2-40B4-BE49-F238E27FC236}">
                <a16:creationId xmlns:a16="http://schemas.microsoft.com/office/drawing/2014/main" id="{BF4D7729-546E-4DEC-986C-46184BA23747}"/>
              </a:ext>
            </a:extLst>
          </p:cNvPr>
          <p:cNvPicPr>
            <a:picLocks noChangeAspect="1"/>
          </p:cNvPicPr>
          <p:nvPr/>
        </p:nvPicPr>
        <p:blipFill>
          <a:blip r:embed="rId5"/>
          <a:stretch>
            <a:fillRect/>
          </a:stretch>
        </p:blipFill>
        <p:spPr>
          <a:xfrm>
            <a:off x="101225" y="904241"/>
            <a:ext cx="9014192" cy="266482"/>
          </a:xfrm>
          <a:prstGeom prst="rect">
            <a:avLst/>
          </a:prstGeom>
        </p:spPr>
      </p:pic>
      <p:sp>
        <p:nvSpPr>
          <p:cNvPr id="27" name="Rectângulo 19">
            <a:extLst>
              <a:ext uri="{FF2B5EF4-FFF2-40B4-BE49-F238E27FC236}">
                <a16:creationId xmlns:a16="http://schemas.microsoft.com/office/drawing/2014/main" id="{7DE05330-3A49-4AD5-A6E6-EDA878DD167D}"/>
              </a:ext>
            </a:extLst>
          </p:cNvPr>
          <p:cNvSpPr/>
          <p:nvPr/>
        </p:nvSpPr>
        <p:spPr>
          <a:xfrm>
            <a:off x="5535613" y="610184"/>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Computer</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8" name="Imagem 27">
            <a:extLst>
              <a:ext uri="{FF2B5EF4-FFF2-40B4-BE49-F238E27FC236}">
                <a16:creationId xmlns:a16="http://schemas.microsoft.com/office/drawing/2014/main" id="{FCC83E7D-6246-481A-A571-4E44CDF059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29" name="Text Box 13">
            <a:extLst>
              <a:ext uri="{FF2B5EF4-FFF2-40B4-BE49-F238E27FC236}">
                <a16:creationId xmlns:a16="http://schemas.microsoft.com/office/drawing/2014/main" id="{1ED48F0B-C635-4760-B6C2-003F2550C784}"/>
              </a:ext>
            </a:extLst>
          </p:cNvPr>
          <p:cNvSpPr txBox="1">
            <a:spLocks noChangeArrowheads="1"/>
          </p:cNvSpPr>
          <p:nvPr/>
        </p:nvSpPr>
        <p:spPr bwMode="auto">
          <a:xfrm>
            <a:off x="306388" y="463535"/>
            <a:ext cx="6018212"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pt-PT" sz="1600" b="1" dirty="0">
                <a:effectLst>
                  <a:outerShdw blurRad="38100" dist="38100" dir="2700000" algn="tl">
                    <a:srgbClr val="C0C0C0"/>
                  </a:outerShdw>
                </a:effectLst>
                <a:highlight>
                  <a:srgbClr val="FFFF00"/>
                </a:highlight>
                <a:latin typeface="Arial"/>
                <a:cs typeface="Arial"/>
              </a:rPr>
              <a:t>State</a:t>
            </a:r>
            <a:endParaRPr lang="pt-PT" sz="1600" b="1" dirty="0">
              <a:solidFill>
                <a:srgbClr val="C00000"/>
              </a:solidFill>
              <a:effectLst>
                <a:outerShdw blurRad="38100" dist="38100" dir="2700000" algn="tl">
                  <a:srgbClr val="C0C0C0"/>
                </a:outerShdw>
              </a:effectLst>
              <a:highlight>
                <a:srgbClr val="FFFF00"/>
              </a:highlight>
              <a:latin typeface="Arial" charset="0"/>
            </a:endParaRPr>
          </a:p>
        </p:txBody>
      </p:sp>
      <p:sp>
        <p:nvSpPr>
          <p:cNvPr id="13" name="Subtítulo 2">
            <a:extLst>
              <a:ext uri="{FF2B5EF4-FFF2-40B4-BE49-F238E27FC236}">
                <a16:creationId xmlns:a16="http://schemas.microsoft.com/office/drawing/2014/main" id="{13C46084-D461-92BA-9C41-8642428FC2BA}"/>
              </a:ext>
            </a:extLst>
          </p:cNvPr>
          <p:cNvSpPr txBox="1">
            <a:spLocks/>
          </p:cNvSpPr>
          <p:nvPr/>
        </p:nvSpPr>
        <p:spPr>
          <a:xfrm>
            <a:off x="836017" y="6524516"/>
            <a:ext cx="7698382" cy="162409"/>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000" dirty="0">
                <a:latin typeface="Arial" charset="0"/>
                <a:ea typeface="Arial" charset="0"/>
                <a:cs typeface="Arial" charset="0"/>
              </a:rPr>
              <a:t>@2022, 29043 – </a:t>
            </a:r>
            <a:r>
              <a:rPr lang="en-US" sz="1000" dirty="0">
                <a:latin typeface="Arial" charset="0"/>
                <a:ea typeface="Arial" charset="0"/>
                <a:cs typeface="Arial" charset="0"/>
                <a:hlinkClick r:id="rId7"/>
              </a:rPr>
              <a:t>muhammetsezgin@ipvc.pt</a:t>
            </a:r>
            <a:r>
              <a:rPr lang="en-US" sz="1000" dirty="0">
                <a:latin typeface="Arial" charset="0"/>
                <a:ea typeface="Arial" charset="0"/>
                <a:cs typeface="Arial" charset="0"/>
              </a:rPr>
              <a:t> | Curricular Unit: ARTIFICIAL INTELLIGENCE - Academic Year 2021/2022</a:t>
            </a:r>
            <a:endParaRPr lang="pt-PT" sz="1000" b="1" dirty="0">
              <a:latin typeface="Arial" charset="0"/>
              <a:ea typeface="Arial" charset="0"/>
              <a:cs typeface="Arial" charset="0"/>
            </a:endParaRPr>
          </a:p>
        </p:txBody>
      </p:sp>
      <p:pic>
        <p:nvPicPr>
          <p:cNvPr id="18" name="Resim 17" descr="metin içeren bir resim&#10;&#10;Açıklama otomatik olarak oluşturuldu">
            <a:extLst>
              <a:ext uri="{FF2B5EF4-FFF2-40B4-BE49-F238E27FC236}">
                <a16:creationId xmlns:a16="http://schemas.microsoft.com/office/drawing/2014/main" id="{487F2CD5-4FF5-F163-B381-80EEA9FBDE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9704" y="1189218"/>
            <a:ext cx="8595695" cy="4761878"/>
          </a:xfrm>
          <a:prstGeom prst="rect">
            <a:avLst/>
          </a:prstGeom>
        </p:spPr>
      </p:pic>
    </p:spTree>
    <p:extLst>
      <p:ext uri="{BB962C8B-B14F-4D97-AF65-F5344CB8AC3E}">
        <p14:creationId xmlns:p14="http://schemas.microsoft.com/office/powerpoint/2010/main" val="3843583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11</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3"/>
          <a:stretch>
            <a:fillRect/>
          </a:stretch>
        </p:blipFill>
        <p:spPr>
          <a:xfrm>
            <a:off x="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14" name="Text Box 13">
            <a:extLst>
              <a:ext uri="{FF2B5EF4-FFF2-40B4-BE49-F238E27FC236}">
                <a16:creationId xmlns:a16="http://schemas.microsoft.com/office/drawing/2014/main" id="{AF04E7F8-9D41-47E8-8CEC-DBBB26F851FA}"/>
              </a:ext>
            </a:extLst>
          </p:cNvPr>
          <p:cNvSpPr txBox="1">
            <a:spLocks noChangeArrowheads="1"/>
          </p:cNvSpPr>
          <p:nvPr/>
        </p:nvSpPr>
        <p:spPr bwMode="auto">
          <a:xfrm>
            <a:off x="306388" y="165502"/>
            <a:ext cx="6323009"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en-US" sz="1600" b="1" dirty="0">
                <a:effectLst>
                  <a:outerShdw blurRad="38100" dist="38100" dir="2700000" algn="tl">
                    <a:srgbClr val="C0C0C0"/>
                  </a:outerShdw>
                </a:effectLst>
                <a:latin typeface="Arial"/>
                <a:cs typeface="Arial"/>
              </a:rPr>
              <a:t>PW1-Solving problems by search or </a:t>
            </a:r>
            <a:r>
              <a:rPr lang="en-US" sz="1600" b="1" dirty="0" err="1">
                <a:effectLst>
                  <a:outerShdw blurRad="38100" dist="38100" dir="2700000" algn="tl">
                    <a:srgbClr val="C0C0C0"/>
                  </a:outerShdw>
                </a:effectLst>
                <a:latin typeface="Arial"/>
                <a:cs typeface="Arial"/>
              </a:rPr>
              <a:t>PathFinding</a:t>
            </a:r>
            <a:endParaRPr lang="pt-PT" sz="1600" b="1" dirty="0">
              <a:effectLst>
                <a:outerShdw blurRad="38100" dist="38100" dir="2700000" algn="tl">
                  <a:srgbClr val="C0C0C0"/>
                </a:outerShdw>
              </a:effectLst>
              <a:latin typeface="Arial" charset="0"/>
            </a:endParaRPr>
          </a:p>
        </p:txBody>
      </p:sp>
      <p:sp>
        <p:nvSpPr>
          <p:cNvPr id="24" name="Line 15">
            <a:extLst>
              <a:ext uri="{FF2B5EF4-FFF2-40B4-BE49-F238E27FC236}">
                <a16:creationId xmlns:a16="http://schemas.microsoft.com/office/drawing/2014/main" id="{7B41749E-4A4C-4EB2-88A9-E98AB790A038}"/>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pic>
        <p:nvPicPr>
          <p:cNvPr id="26" name="Imagem 25">
            <a:extLst>
              <a:ext uri="{FF2B5EF4-FFF2-40B4-BE49-F238E27FC236}">
                <a16:creationId xmlns:a16="http://schemas.microsoft.com/office/drawing/2014/main" id="{BF4D7729-546E-4DEC-986C-46184BA23747}"/>
              </a:ext>
            </a:extLst>
          </p:cNvPr>
          <p:cNvPicPr>
            <a:picLocks noChangeAspect="1"/>
          </p:cNvPicPr>
          <p:nvPr/>
        </p:nvPicPr>
        <p:blipFill>
          <a:blip r:embed="rId5"/>
          <a:stretch>
            <a:fillRect/>
          </a:stretch>
        </p:blipFill>
        <p:spPr>
          <a:xfrm>
            <a:off x="101225" y="904241"/>
            <a:ext cx="9014192" cy="266482"/>
          </a:xfrm>
          <a:prstGeom prst="rect">
            <a:avLst/>
          </a:prstGeom>
        </p:spPr>
      </p:pic>
      <p:sp>
        <p:nvSpPr>
          <p:cNvPr id="27" name="Rectângulo 19">
            <a:extLst>
              <a:ext uri="{FF2B5EF4-FFF2-40B4-BE49-F238E27FC236}">
                <a16:creationId xmlns:a16="http://schemas.microsoft.com/office/drawing/2014/main" id="{7DE05330-3A49-4AD5-A6E6-EDA878DD167D}"/>
              </a:ext>
            </a:extLst>
          </p:cNvPr>
          <p:cNvSpPr/>
          <p:nvPr/>
        </p:nvSpPr>
        <p:spPr>
          <a:xfrm>
            <a:off x="5535613" y="610184"/>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Computer</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8" name="Imagem 27">
            <a:extLst>
              <a:ext uri="{FF2B5EF4-FFF2-40B4-BE49-F238E27FC236}">
                <a16:creationId xmlns:a16="http://schemas.microsoft.com/office/drawing/2014/main" id="{FCC83E7D-6246-481A-A571-4E44CDF059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29" name="Text Box 13">
            <a:extLst>
              <a:ext uri="{FF2B5EF4-FFF2-40B4-BE49-F238E27FC236}">
                <a16:creationId xmlns:a16="http://schemas.microsoft.com/office/drawing/2014/main" id="{1ED48F0B-C635-4760-B6C2-003F2550C784}"/>
              </a:ext>
            </a:extLst>
          </p:cNvPr>
          <p:cNvSpPr txBox="1">
            <a:spLocks noChangeArrowheads="1"/>
          </p:cNvSpPr>
          <p:nvPr/>
        </p:nvSpPr>
        <p:spPr bwMode="auto">
          <a:xfrm>
            <a:off x="330273" y="473845"/>
            <a:ext cx="6018212"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solidFill>
                  <a:srgbClr val="C00000"/>
                </a:solidFill>
                <a:effectLst>
                  <a:outerShdw blurRad="38100" dist="38100" dir="2700000" algn="tl">
                    <a:srgbClr val="C0C0C0"/>
                  </a:outerShdw>
                </a:effectLst>
                <a:highlight>
                  <a:srgbClr val="FFFF00"/>
                </a:highlight>
                <a:latin typeface="Arial"/>
                <a:cs typeface="Arial"/>
              </a:rPr>
              <a:t>Move and update functions</a:t>
            </a:r>
            <a:endParaRPr lang="pt-PT" sz="1600" b="1" dirty="0">
              <a:solidFill>
                <a:srgbClr val="C00000"/>
              </a:solidFill>
              <a:effectLst>
                <a:outerShdw blurRad="38100" dist="38100" dir="2700000" algn="tl">
                  <a:srgbClr val="C0C0C0"/>
                </a:outerShdw>
              </a:effectLst>
              <a:highlight>
                <a:srgbClr val="FFFF00"/>
              </a:highlight>
              <a:latin typeface="Arial" charset="0"/>
            </a:endParaRPr>
          </a:p>
        </p:txBody>
      </p:sp>
      <p:sp>
        <p:nvSpPr>
          <p:cNvPr id="13" name="Subtítulo 2">
            <a:extLst>
              <a:ext uri="{FF2B5EF4-FFF2-40B4-BE49-F238E27FC236}">
                <a16:creationId xmlns:a16="http://schemas.microsoft.com/office/drawing/2014/main" id="{13C46084-D461-92BA-9C41-8642428FC2BA}"/>
              </a:ext>
            </a:extLst>
          </p:cNvPr>
          <p:cNvSpPr txBox="1">
            <a:spLocks/>
          </p:cNvSpPr>
          <p:nvPr/>
        </p:nvSpPr>
        <p:spPr>
          <a:xfrm>
            <a:off x="836017" y="6524516"/>
            <a:ext cx="7698382" cy="162409"/>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000" dirty="0">
                <a:latin typeface="Arial" charset="0"/>
                <a:ea typeface="Arial" charset="0"/>
                <a:cs typeface="Arial" charset="0"/>
              </a:rPr>
              <a:t>@2022, 29043 – </a:t>
            </a:r>
            <a:r>
              <a:rPr lang="en-US" sz="1000" dirty="0">
                <a:latin typeface="Arial" charset="0"/>
                <a:ea typeface="Arial" charset="0"/>
                <a:cs typeface="Arial" charset="0"/>
                <a:hlinkClick r:id="rId7"/>
              </a:rPr>
              <a:t>muhammetsezgin@ipvc.pt</a:t>
            </a:r>
            <a:r>
              <a:rPr lang="en-US" sz="1000" dirty="0">
                <a:latin typeface="Arial" charset="0"/>
                <a:ea typeface="Arial" charset="0"/>
                <a:cs typeface="Arial" charset="0"/>
              </a:rPr>
              <a:t> | Curricular Unit: ARTIFICIAL INTELLIGENCE - Academic Year 2021/2022</a:t>
            </a:r>
            <a:endParaRPr lang="pt-PT" sz="1000" b="1" dirty="0">
              <a:latin typeface="Arial" charset="0"/>
              <a:ea typeface="Arial" charset="0"/>
              <a:cs typeface="Arial" charset="0"/>
            </a:endParaRPr>
          </a:p>
        </p:txBody>
      </p:sp>
      <p:pic>
        <p:nvPicPr>
          <p:cNvPr id="19" name="İçerik Yer Tutucusu 4" descr="metin içeren bir resim&#10;&#10;Açıklama otomatik olarak oluşturuldu">
            <a:extLst>
              <a:ext uri="{FF2B5EF4-FFF2-40B4-BE49-F238E27FC236}">
                <a16:creationId xmlns:a16="http://schemas.microsoft.com/office/drawing/2014/main" id="{13AC2BFE-EB60-3842-44A3-1D4C537C0D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6305" y="1153963"/>
            <a:ext cx="8233231" cy="5219699"/>
          </a:xfrm>
          <a:prstGeom prst="rect">
            <a:avLst/>
          </a:prstGeom>
        </p:spPr>
      </p:pic>
    </p:spTree>
    <p:extLst>
      <p:ext uri="{BB962C8B-B14F-4D97-AF65-F5344CB8AC3E}">
        <p14:creationId xmlns:p14="http://schemas.microsoft.com/office/powerpoint/2010/main" val="313982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ítulo 2"/>
          <p:cNvSpPr>
            <a:spLocks noGrp="1"/>
          </p:cNvSpPr>
          <p:nvPr>
            <p:ph type="subTitle" idx="1"/>
          </p:nvPr>
        </p:nvSpPr>
        <p:spPr>
          <a:xfrm>
            <a:off x="2000250" y="5867400"/>
            <a:ext cx="5143500" cy="489738"/>
          </a:xfrm>
        </p:spPr>
        <p:txBody>
          <a:bodyPr>
            <a:normAutofit/>
          </a:bodyPr>
          <a:lstStyle/>
          <a:p>
            <a:r>
              <a:rPr lang="pt-PT" sz="1500" dirty="0" err="1">
                <a:solidFill>
                  <a:schemeClr val="bg1"/>
                </a:solidFill>
                <a:latin typeface="Arial" charset="0"/>
                <a:ea typeface="Arial" charset="0"/>
                <a:cs typeface="Arial" charset="0"/>
              </a:rPr>
              <a:t>www.ipvc.pt</a:t>
            </a:r>
            <a:endParaRPr lang="pt-PT" sz="1500" dirty="0">
              <a:solidFill>
                <a:schemeClr val="bg1"/>
              </a:solidFill>
              <a:latin typeface="Arial" charset="0"/>
              <a:ea typeface="Arial" charset="0"/>
              <a:cs typeface="Arial" charset="0"/>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06" y="3409950"/>
            <a:ext cx="4048787" cy="1006100"/>
          </a:xfrm>
          <a:prstGeom prst="rect">
            <a:avLst/>
          </a:prstGeom>
        </p:spPr>
      </p:pic>
    </p:spTree>
    <p:extLst>
      <p:ext uri="{BB962C8B-B14F-4D97-AF65-F5344CB8AC3E}">
        <p14:creationId xmlns:p14="http://schemas.microsoft.com/office/powerpoint/2010/main" val="94725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3"/>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000" dirty="0">
                <a:latin typeface="Arial" charset="0"/>
                <a:ea typeface="Arial" charset="0"/>
                <a:cs typeface="Arial" charset="0"/>
              </a:rPr>
              <a:t>@2022, 29043 – </a:t>
            </a:r>
            <a:r>
              <a:rPr lang="en-US" sz="1000" dirty="0">
                <a:latin typeface="Arial" charset="0"/>
                <a:ea typeface="Arial" charset="0"/>
                <a:cs typeface="Arial" charset="0"/>
                <a:hlinkClick r:id="rId4"/>
              </a:rPr>
              <a:t>muhammetsezgin@ipvc.pt</a:t>
            </a:r>
            <a:r>
              <a:rPr lang="en-US" sz="1000" dirty="0">
                <a:latin typeface="Arial" charset="0"/>
                <a:ea typeface="Arial" charset="0"/>
                <a:cs typeface="Arial" charset="0"/>
              </a:rPr>
              <a:t> | Curricular Unit: ARTIFICIAL INTELLIGENCE - Academic Year 2021/2022</a:t>
            </a:r>
            <a:endParaRPr lang="pt-PT" sz="10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14" name="Text Box 13">
            <a:extLst>
              <a:ext uri="{FF2B5EF4-FFF2-40B4-BE49-F238E27FC236}">
                <a16:creationId xmlns:a16="http://schemas.microsoft.com/office/drawing/2014/main" id="{AF04E7F8-9D41-47E8-8CEC-DBBB26F851FA}"/>
              </a:ext>
            </a:extLst>
          </p:cNvPr>
          <p:cNvSpPr txBox="1">
            <a:spLocks noChangeArrowheads="1"/>
          </p:cNvSpPr>
          <p:nvPr/>
        </p:nvSpPr>
        <p:spPr bwMode="auto">
          <a:xfrm>
            <a:off x="306388" y="165502"/>
            <a:ext cx="6323009"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en-US" sz="1600" b="1" dirty="0">
                <a:effectLst>
                  <a:outerShdw blurRad="38100" dist="38100" dir="2700000" algn="tl">
                    <a:srgbClr val="C0C0C0"/>
                  </a:outerShdw>
                </a:effectLst>
                <a:latin typeface="Arial"/>
                <a:cs typeface="Arial"/>
              </a:rPr>
              <a:t>PW1-Solving problems by search or </a:t>
            </a:r>
            <a:r>
              <a:rPr lang="en-US" sz="1600" b="1" dirty="0" err="1">
                <a:effectLst>
                  <a:outerShdw blurRad="38100" dist="38100" dir="2700000" algn="tl">
                    <a:srgbClr val="C0C0C0"/>
                  </a:outerShdw>
                </a:effectLst>
                <a:latin typeface="Arial"/>
                <a:cs typeface="Arial"/>
              </a:rPr>
              <a:t>PathFinding</a:t>
            </a:r>
            <a:endParaRPr lang="pt-PT" sz="1600" b="1" dirty="0">
              <a:effectLst>
                <a:outerShdw blurRad="38100" dist="38100" dir="2700000" algn="tl">
                  <a:srgbClr val="C0C0C0"/>
                </a:outerShdw>
              </a:effectLst>
              <a:latin typeface="Arial" charset="0"/>
            </a:endParaRPr>
          </a:p>
        </p:txBody>
      </p:sp>
      <p:sp>
        <p:nvSpPr>
          <p:cNvPr id="24" name="Line 15">
            <a:extLst>
              <a:ext uri="{FF2B5EF4-FFF2-40B4-BE49-F238E27FC236}">
                <a16:creationId xmlns:a16="http://schemas.microsoft.com/office/drawing/2014/main" id="{7B41749E-4A4C-4EB2-88A9-E98AB790A038}"/>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pic>
        <p:nvPicPr>
          <p:cNvPr id="26" name="Imagem 25">
            <a:extLst>
              <a:ext uri="{FF2B5EF4-FFF2-40B4-BE49-F238E27FC236}">
                <a16:creationId xmlns:a16="http://schemas.microsoft.com/office/drawing/2014/main" id="{BF4D7729-546E-4DEC-986C-46184BA23747}"/>
              </a:ext>
            </a:extLst>
          </p:cNvPr>
          <p:cNvPicPr>
            <a:picLocks noChangeAspect="1"/>
          </p:cNvPicPr>
          <p:nvPr/>
        </p:nvPicPr>
        <p:blipFill>
          <a:blip r:embed="rId6"/>
          <a:stretch>
            <a:fillRect/>
          </a:stretch>
        </p:blipFill>
        <p:spPr>
          <a:xfrm>
            <a:off x="101225" y="904241"/>
            <a:ext cx="9014192" cy="266482"/>
          </a:xfrm>
          <a:prstGeom prst="rect">
            <a:avLst/>
          </a:prstGeom>
        </p:spPr>
      </p:pic>
      <p:sp>
        <p:nvSpPr>
          <p:cNvPr id="27" name="Rectângulo 19">
            <a:extLst>
              <a:ext uri="{FF2B5EF4-FFF2-40B4-BE49-F238E27FC236}">
                <a16:creationId xmlns:a16="http://schemas.microsoft.com/office/drawing/2014/main" id="{7DE05330-3A49-4AD5-A6E6-EDA878DD167D}"/>
              </a:ext>
            </a:extLst>
          </p:cNvPr>
          <p:cNvSpPr/>
          <p:nvPr/>
        </p:nvSpPr>
        <p:spPr>
          <a:xfrm>
            <a:off x="5535613" y="610184"/>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Computer</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8" name="Imagem 27">
            <a:extLst>
              <a:ext uri="{FF2B5EF4-FFF2-40B4-BE49-F238E27FC236}">
                <a16:creationId xmlns:a16="http://schemas.microsoft.com/office/drawing/2014/main" id="{FCC83E7D-6246-481A-A571-4E44CDF0596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29" name="Text Box 13">
            <a:extLst>
              <a:ext uri="{FF2B5EF4-FFF2-40B4-BE49-F238E27FC236}">
                <a16:creationId xmlns:a16="http://schemas.microsoft.com/office/drawing/2014/main" id="{1ED48F0B-C635-4760-B6C2-003F2550C784}"/>
              </a:ext>
            </a:extLst>
          </p:cNvPr>
          <p:cNvSpPr txBox="1">
            <a:spLocks noChangeArrowheads="1"/>
          </p:cNvSpPr>
          <p:nvPr/>
        </p:nvSpPr>
        <p:spPr bwMode="auto">
          <a:xfrm>
            <a:off x="328677" y="435997"/>
            <a:ext cx="6018212"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en-US" sz="1600" b="1" dirty="0">
                <a:solidFill>
                  <a:srgbClr val="C00000"/>
                </a:solidFill>
                <a:effectLst>
                  <a:outerShdw blurRad="38100" dist="38100" dir="2700000" algn="tl">
                    <a:srgbClr val="C0C0C0"/>
                  </a:outerShdw>
                </a:effectLst>
                <a:highlight>
                  <a:srgbClr val="FFFF00"/>
                </a:highlight>
                <a:latin typeface="Arial"/>
                <a:cs typeface="Arial"/>
              </a:rPr>
              <a:t>DAY OR NIGHT GAME</a:t>
            </a:r>
            <a:endParaRPr lang="pt-PT" sz="1600" b="1" dirty="0">
              <a:solidFill>
                <a:srgbClr val="C00000"/>
              </a:solidFill>
              <a:effectLst>
                <a:outerShdw blurRad="38100" dist="38100" dir="2700000" algn="tl">
                  <a:srgbClr val="C0C0C0"/>
                </a:outerShdw>
              </a:effectLst>
              <a:highlight>
                <a:srgbClr val="FFFF00"/>
              </a:highlight>
              <a:latin typeface="Arial" charset="0"/>
            </a:endParaRPr>
          </a:p>
        </p:txBody>
      </p:sp>
      <p:sp>
        <p:nvSpPr>
          <p:cNvPr id="13" name="İçerik Yer Tutucusu 2">
            <a:extLst>
              <a:ext uri="{FF2B5EF4-FFF2-40B4-BE49-F238E27FC236}">
                <a16:creationId xmlns:a16="http://schemas.microsoft.com/office/drawing/2014/main" id="{5D2CD313-96BB-8EB4-AF4D-950F01A27ECA}"/>
              </a:ext>
            </a:extLst>
          </p:cNvPr>
          <p:cNvSpPr txBox="1">
            <a:spLocks/>
          </p:cNvSpPr>
          <p:nvPr/>
        </p:nvSpPr>
        <p:spPr>
          <a:xfrm>
            <a:off x="155005" y="1174737"/>
            <a:ext cx="8865833" cy="118746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1600"/>
              <a:t>RULES</a:t>
            </a:r>
          </a:p>
          <a:p>
            <a:r>
              <a:rPr lang="en-US" sz="1600">
                <a:solidFill>
                  <a:srgbClr val="000000"/>
                </a:solidFill>
                <a:latin typeface="Times New Roman" panose="02020603050405020304" pitchFamily="18" charset="0"/>
              </a:rPr>
              <a:t>The game is played on a black and white board. Only black squares can be added, and only white squares can be moved.</a:t>
            </a:r>
            <a:endParaRPr lang="tr-TR" sz="1600" dirty="0">
              <a:solidFill>
                <a:srgbClr val="000000"/>
              </a:solidFill>
              <a:latin typeface="Times New Roman" panose="02020603050405020304" pitchFamily="18" charset="0"/>
            </a:endParaRPr>
          </a:p>
        </p:txBody>
      </p:sp>
      <p:pic>
        <p:nvPicPr>
          <p:cNvPr id="18" name="Resim 17" descr="metin içeren bir resim&#10;&#10;Açıklama otomatik olarak oluşturuldu">
            <a:extLst>
              <a:ext uri="{FF2B5EF4-FFF2-40B4-BE49-F238E27FC236}">
                <a16:creationId xmlns:a16="http://schemas.microsoft.com/office/drawing/2014/main" id="{3EDB4F8B-5A9B-3B36-C10F-38F738D0FD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90" y="2156740"/>
            <a:ext cx="9040813" cy="4229444"/>
          </a:xfrm>
          <a:prstGeom prst="rect">
            <a:avLst/>
          </a:prstGeom>
        </p:spPr>
      </p:pic>
    </p:spTree>
    <p:extLst>
      <p:ext uri="{BB962C8B-B14F-4D97-AF65-F5344CB8AC3E}">
        <p14:creationId xmlns:p14="http://schemas.microsoft.com/office/powerpoint/2010/main" val="123523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3"/>
          <a:stretch>
            <a:fillRect/>
          </a:stretch>
        </p:blipFill>
        <p:spPr>
          <a:xfrm>
            <a:off x="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14" name="Text Box 13">
            <a:extLst>
              <a:ext uri="{FF2B5EF4-FFF2-40B4-BE49-F238E27FC236}">
                <a16:creationId xmlns:a16="http://schemas.microsoft.com/office/drawing/2014/main" id="{AF04E7F8-9D41-47E8-8CEC-DBBB26F851FA}"/>
              </a:ext>
            </a:extLst>
          </p:cNvPr>
          <p:cNvSpPr txBox="1">
            <a:spLocks noChangeArrowheads="1"/>
          </p:cNvSpPr>
          <p:nvPr/>
        </p:nvSpPr>
        <p:spPr bwMode="auto">
          <a:xfrm>
            <a:off x="306388" y="165502"/>
            <a:ext cx="6323009"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en-US" sz="1600" b="1" dirty="0">
                <a:effectLst>
                  <a:outerShdw blurRad="38100" dist="38100" dir="2700000" algn="tl">
                    <a:srgbClr val="C0C0C0"/>
                  </a:outerShdw>
                </a:effectLst>
                <a:latin typeface="Arial"/>
                <a:cs typeface="Arial"/>
              </a:rPr>
              <a:t>PW1-Solving problems by search or </a:t>
            </a:r>
            <a:r>
              <a:rPr lang="en-US" sz="1600" b="1" dirty="0" err="1">
                <a:effectLst>
                  <a:outerShdw blurRad="38100" dist="38100" dir="2700000" algn="tl">
                    <a:srgbClr val="C0C0C0"/>
                  </a:outerShdw>
                </a:effectLst>
                <a:latin typeface="Arial"/>
                <a:cs typeface="Arial"/>
              </a:rPr>
              <a:t>PathFinding</a:t>
            </a:r>
            <a:endParaRPr lang="pt-PT" sz="1600" b="1" dirty="0">
              <a:effectLst>
                <a:outerShdw blurRad="38100" dist="38100" dir="2700000" algn="tl">
                  <a:srgbClr val="C0C0C0"/>
                </a:outerShdw>
              </a:effectLst>
              <a:latin typeface="Arial" charset="0"/>
            </a:endParaRPr>
          </a:p>
        </p:txBody>
      </p:sp>
      <p:sp>
        <p:nvSpPr>
          <p:cNvPr id="24" name="Line 15">
            <a:extLst>
              <a:ext uri="{FF2B5EF4-FFF2-40B4-BE49-F238E27FC236}">
                <a16:creationId xmlns:a16="http://schemas.microsoft.com/office/drawing/2014/main" id="{7B41749E-4A4C-4EB2-88A9-E98AB790A038}"/>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pic>
        <p:nvPicPr>
          <p:cNvPr id="26" name="Imagem 25">
            <a:extLst>
              <a:ext uri="{FF2B5EF4-FFF2-40B4-BE49-F238E27FC236}">
                <a16:creationId xmlns:a16="http://schemas.microsoft.com/office/drawing/2014/main" id="{BF4D7729-546E-4DEC-986C-46184BA23747}"/>
              </a:ext>
            </a:extLst>
          </p:cNvPr>
          <p:cNvPicPr>
            <a:picLocks noChangeAspect="1"/>
          </p:cNvPicPr>
          <p:nvPr/>
        </p:nvPicPr>
        <p:blipFill>
          <a:blip r:embed="rId5"/>
          <a:stretch>
            <a:fillRect/>
          </a:stretch>
        </p:blipFill>
        <p:spPr>
          <a:xfrm>
            <a:off x="101225" y="904241"/>
            <a:ext cx="9014192" cy="266482"/>
          </a:xfrm>
          <a:prstGeom prst="rect">
            <a:avLst/>
          </a:prstGeom>
        </p:spPr>
      </p:pic>
      <p:sp>
        <p:nvSpPr>
          <p:cNvPr id="27" name="Rectângulo 19">
            <a:extLst>
              <a:ext uri="{FF2B5EF4-FFF2-40B4-BE49-F238E27FC236}">
                <a16:creationId xmlns:a16="http://schemas.microsoft.com/office/drawing/2014/main" id="{7DE05330-3A49-4AD5-A6E6-EDA878DD167D}"/>
              </a:ext>
            </a:extLst>
          </p:cNvPr>
          <p:cNvSpPr/>
          <p:nvPr/>
        </p:nvSpPr>
        <p:spPr>
          <a:xfrm>
            <a:off x="5535613" y="610184"/>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Computer</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8" name="Imagem 27">
            <a:extLst>
              <a:ext uri="{FF2B5EF4-FFF2-40B4-BE49-F238E27FC236}">
                <a16:creationId xmlns:a16="http://schemas.microsoft.com/office/drawing/2014/main" id="{FCC83E7D-6246-481A-A571-4E44CDF059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29" name="Text Box 13">
            <a:extLst>
              <a:ext uri="{FF2B5EF4-FFF2-40B4-BE49-F238E27FC236}">
                <a16:creationId xmlns:a16="http://schemas.microsoft.com/office/drawing/2014/main" id="{1ED48F0B-C635-4760-B6C2-003F2550C784}"/>
              </a:ext>
            </a:extLst>
          </p:cNvPr>
          <p:cNvSpPr txBox="1">
            <a:spLocks noChangeArrowheads="1"/>
          </p:cNvSpPr>
          <p:nvPr/>
        </p:nvSpPr>
        <p:spPr bwMode="auto">
          <a:xfrm>
            <a:off x="328677" y="435997"/>
            <a:ext cx="6018212"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en-US" sz="1600" b="1" dirty="0">
                <a:solidFill>
                  <a:srgbClr val="C00000"/>
                </a:solidFill>
                <a:effectLst>
                  <a:outerShdw blurRad="38100" dist="38100" dir="2700000" algn="tl">
                    <a:srgbClr val="C0C0C0"/>
                  </a:outerShdw>
                </a:effectLst>
                <a:highlight>
                  <a:srgbClr val="FFFF00"/>
                </a:highlight>
                <a:latin typeface="Arial"/>
                <a:cs typeface="Arial"/>
              </a:rPr>
              <a:t>Introduction</a:t>
            </a:r>
            <a:endParaRPr lang="pt-PT" sz="1600" b="1" dirty="0">
              <a:solidFill>
                <a:srgbClr val="C00000"/>
              </a:solidFill>
              <a:effectLst>
                <a:outerShdw blurRad="38100" dist="38100" dir="2700000" algn="tl">
                  <a:srgbClr val="C0C0C0"/>
                </a:outerShdw>
              </a:effectLst>
              <a:highlight>
                <a:srgbClr val="FFFF00"/>
              </a:highlight>
              <a:latin typeface="Arial" charset="0"/>
            </a:endParaRPr>
          </a:p>
        </p:txBody>
      </p:sp>
      <p:sp>
        <p:nvSpPr>
          <p:cNvPr id="13" name="Subtítulo 2">
            <a:extLst>
              <a:ext uri="{FF2B5EF4-FFF2-40B4-BE49-F238E27FC236}">
                <a16:creationId xmlns:a16="http://schemas.microsoft.com/office/drawing/2014/main" id="{13C46084-D461-92BA-9C41-8642428FC2BA}"/>
              </a:ext>
            </a:extLst>
          </p:cNvPr>
          <p:cNvSpPr txBox="1">
            <a:spLocks/>
          </p:cNvSpPr>
          <p:nvPr/>
        </p:nvSpPr>
        <p:spPr>
          <a:xfrm>
            <a:off x="836017" y="6524516"/>
            <a:ext cx="7698382" cy="162409"/>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000" dirty="0">
                <a:latin typeface="Arial" charset="0"/>
                <a:ea typeface="Arial" charset="0"/>
                <a:cs typeface="Arial" charset="0"/>
              </a:rPr>
              <a:t>@2022, 29043 – </a:t>
            </a:r>
            <a:r>
              <a:rPr lang="en-US" sz="1000" dirty="0">
                <a:latin typeface="Arial" charset="0"/>
                <a:ea typeface="Arial" charset="0"/>
                <a:cs typeface="Arial" charset="0"/>
                <a:hlinkClick r:id="rId7"/>
              </a:rPr>
              <a:t>muhammetsezgin@ipvc.pt</a:t>
            </a:r>
            <a:r>
              <a:rPr lang="en-US" sz="1000" dirty="0">
                <a:latin typeface="Arial" charset="0"/>
                <a:ea typeface="Arial" charset="0"/>
                <a:cs typeface="Arial" charset="0"/>
              </a:rPr>
              <a:t> | Curricular Unit: ARTIFICIAL INTELLIGENCE - Academic Year 2021/2022</a:t>
            </a:r>
            <a:endParaRPr lang="pt-PT" sz="1000" b="1" dirty="0">
              <a:latin typeface="Arial" charset="0"/>
              <a:ea typeface="Arial" charset="0"/>
              <a:cs typeface="Arial" charset="0"/>
            </a:endParaRPr>
          </a:p>
        </p:txBody>
      </p:sp>
      <p:sp>
        <p:nvSpPr>
          <p:cNvPr id="18" name="İçerik Yer Tutucusu 2">
            <a:extLst>
              <a:ext uri="{FF2B5EF4-FFF2-40B4-BE49-F238E27FC236}">
                <a16:creationId xmlns:a16="http://schemas.microsoft.com/office/drawing/2014/main" id="{CB7EC40E-3404-90A6-D285-A86C7C26B2B1}"/>
              </a:ext>
            </a:extLst>
          </p:cNvPr>
          <p:cNvSpPr txBox="1">
            <a:spLocks/>
          </p:cNvSpPr>
          <p:nvPr/>
        </p:nvSpPr>
        <p:spPr>
          <a:xfrm>
            <a:off x="105213" y="1488613"/>
            <a:ext cx="8596668" cy="3880773"/>
          </a:xfrm>
          <a:prstGeom prst="rect">
            <a:avLst/>
          </a:prstGeom>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b="1" dirty="0">
                <a:solidFill>
                  <a:schemeClr val="tx1"/>
                </a:solidFill>
                <a:effectLst>
                  <a:outerShdw blurRad="38100" dist="38100" dir="2700000" algn="tl">
                    <a:srgbClr val="000000">
                      <a:alpha val="43137"/>
                    </a:srgbClr>
                  </a:outerShdw>
                </a:effectLst>
              </a:rPr>
              <a:t>Day Or Night game is a pretty simple game. Players can learn the game rules and start playing within minutes.</a:t>
            </a:r>
          </a:p>
          <a:p>
            <a:pPr marL="457200" indent="-457200" algn="l">
              <a:buFont typeface="Arial" panose="020B0604020202020204" pitchFamily="34" charset="0"/>
              <a:buChar char="•"/>
            </a:pPr>
            <a:r>
              <a:rPr lang="en-US" b="1" dirty="0">
                <a:solidFill>
                  <a:schemeClr val="tx1"/>
                </a:solidFill>
                <a:effectLst>
                  <a:outerShdw blurRad="38100" dist="38100" dir="2700000" algn="tl">
                    <a:srgbClr val="000000">
                      <a:alpha val="43137"/>
                    </a:srgbClr>
                  </a:outerShdw>
                </a:effectLst>
              </a:rPr>
              <a:t>The game, which becomes more complicated as the duration of the game increases, can be played on boards of any size.</a:t>
            </a:r>
            <a:endParaRPr lang="tr-TR" b="1" dirty="0">
              <a:solidFill>
                <a:schemeClr val="tx1"/>
              </a:solidFill>
              <a:effectLst>
                <a:outerShdw blurRad="38100" dist="38100" dir="2700000" algn="tl">
                  <a:srgbClr val="000000">
                    <a:alpha val="43137"/>
                  </a:srgbClr>
                </a:outerShdw>
              </a:effectLst>
            </a:endParaRPr>
          </a:p>
          <a:p>
            <a:pPr marL="457200" indent="-457200" algn="l">
              <a:buFont typeface="Arial" panose="020B0604020202020204" pitchFamily="34" charset="0"/>
              <a:buChar char="•"/>
            </a:pPr>
            <a:r>
              <a:rPr lang="en-US" b="1" dirty="0">
                <a:solidFill>
                  <a:schemeClr val="tx1"/>
                </a:solidFill>
                <a:effectLst>
                  <a:outerShdw blurRad="38100" dist="38100" dir="2700000" algn="tl">
                    <a:srgbClr val="000000">
                      <a:alpha val="43137"/>
                    </a:srgbClr>
                  </a:outerShdw>
                </a:effectLst>
              </a:rPr>
              <a:t>While writing the game, I totally depended on </a:t>
            </a:r>
            <a:r>
              <a:rPr lang="en-US" b="1" dirty="0" err="1">
                <a:solidFill>
                  <a:schemeClr val="tx1"/>
                </a:solidFill>
                <a:effectLst>
                  <a:outerShdw blurRad="38100" dist="38100" dir="2700000" algn="tl">
                    <a:srgbClr val="000000">
                      <a:alpha val="43137"/>
                    </a:srgbClr>
                  </a:outerShdw>
                </a:effectLst>
              </a:rPr>
              <a:t>github</a:t>
            </a:r>
            <a:r>
              <a:rPr lang="en-US" b="1" dirty="0">
                <a:solidFill>
                  <a:schemeClr val="tx1"/>
                </a:solidFill>
                <a:effectLst>
                  <a:outerShdw blurRad="38100" dist="38100" dir="2700000" algn="tl">
                    <a:srgbClr val="000000">
                      <a:alpha val="43137"/>
                    </a:srgbClr>
                  </a:outerShdw>
                </a:effectLst>
              </a:rPr>
              <a:t> codes.</a:t>
            </a:r>
            <a:endParaRPr lang="tr-TR" b="1" dirty="0">
              <a:solidFill>
                <a:schemeClr val="tx1"/>
              </a:solidFill>
              <a:effectLst>
                <a:outerShdw blurRad="38100" dist="38100" dir="2700000" algn="tl">
                  <a:srgbClr val="000000">
                    <a:alpha val="43137"/>
                  </a:srgbClr>
                </a:outerShdw>
              </a:effectLst>
            </a:endParaRPr>
          </a:p>
          <a:p>
            <a:pPr marL="457200" indent="-457200" algn="l">
              <a:buFont typeface="Arial" panose="020B0604020202020204" pitchFamily="34" charset="0"/>
              <a:buChar char="•"/>
            </a:pPr>
            <a:r>
              <a:rPr lang="en-US" b="1" dirty="0">
                <a:solidFill>
                  <a:schemeClr val="tx1"/>
                </a:solidFill>
                <a:effectLst>
                  <a:outerShdw blurRad="38100" dist="38100" dir="2700000" algn="tl">
                    <a:srgbClr val="000000">
                      <a:alpha val="43137"/>
                    </a:srgbClr>
                  </a:outerShdw>
                </a:effectLst>
              </a:rPr>
              <a:t>The minimax algorithm is used for the game.</a:t>
            </a:r>
          </a:p>
          <a:p>
            <a:pPr marL="457200" indent="-457200" algn="l">
              <a:buFont typeface="Arial" panose="020B0604020202020204" pitchFamily="34" charset="0"/>
              <a:buChar char="•"/>
            </a:pPr>
            <a:r>
              <a:rPr lang="en-US" b="1" dirty="0">
                <a:solidFill>
                  <a:schemeClr val="tx1"/>
                </a:solidFill>
                <a:effectLst>
                  <a:outerShdw blurRad="38100" dist="38100" dir="2700000" algn="tl">
                    <a:srgbClr val="000000">
                      <a:alpha val="43137"/>
                    </a:srgbClr>
                  </a:outerShdw>
                </a:effectLst>
              </a:rPr>
              <a:t>Game rules and winning conditions have been applied.</a:t>
            </a:r>
          </a:p>
          <a:p>
            <a:pPr marL="457200" indent="-457200" algn="l">
              <a:buFont typeface="Arial" panose="020B0604020202020204" pitchFamily="34" charset="0"/>
              <a:buChar char="•"/>
            </a:pPr>
            <a:r>
              <a:rPr lang="en-US" b="1" dirty="0">
                <a:solidFill>
                  <a:schemeClr val="tx1"/>
                </a:solidFill>
                <a:effectLst>
                  <a:outerShdw blurRad="38100" dist="38100" dir="2700000" algn="tl">
                    <a:srgbClr val="000000">
                      <a:alpha val="43137"/>
                    </a:srgbClr>
                  </a:outerShdw>
                </a:effectLst>
              </a:rPr>
              <a:t>The game can be played as human-human, human-random, random-random and minimax-human.</a:t>
            </a:r>
            <a:endParaRPr lang="tr-TR" b="1" dirty="0">
              <a:solidFill>
                <a:schemeClr val="tx1"/>
              </a:solidFill>
              <a:effectLst>
                <a:outerShdw blurRad="38100" dist="38100" dir="2700000" algn="tl">
                  <a:srgbClr val="000000">
                    <a:alpha val="43137"/>
                  </a:srgbClr>
                </a:outerShdw>
              </a:effectLst>
            </a:endParaRPr>
          </a:p>
          <a:p>
            <a:pPr marL="457200" indent="-457200" algn="l">
              <a:buFont typeface="Arial" panose="020B0604020202020204" pitchFamily="34" charset="0"/>
              <a:buChar char="•"/>
            </a:pPr>
            <a:r>
              <a:rPr lang="en-US" b="1" dirty="0">
                <a:solidFill>
                  <a:schemeClr val="tx1"/>
                </a:solidFill>
                <a:effectLst>
                  <a:outerShdw blurRad="38100" dist="38100" dir="2700000" algn="tl">
                    <a:srgbClr val="000000">
                      <a:alpha val="43137"/>
                    </a:srgbClr>
                  </a:outerShdw>
                </a:effectLst>
              </a:rPr>
              <a:t>All game codes are written by me.</a:t>
            </a:r>
            <a:endParaRPr lang="tr-TR" b="1" dirty="0">
              <a:solidFill>
                <a:schemeClr val="tx1"/>
              </a:solidFill>
              <a:effectLst>
                <a:outerShdw blurRad="38100" dist="38100" dir="2700000" algn="tl">
                  <a:srgbClr val="000000">
                    <a:alpha val="43137"/>
                  </a:srgbClr>
                </a:outerShdw>
              </a:effectLst>
            </a:endParaRPr>
          </a:p>
          <a:p>
            <a:pPr marL="457200" indent="-457200" algn="l">
              <a:buFont typeface="Arial" panose="020B0604020202020204" pitchFamily="34" charset="0"/>
              <a:buChar char="•"/>
            </a:pPr>
            <a:r>
              <a:rPr lang="en-US" b="1" dirty="0">
                <a:solidFill>
                  <a:schemeClr val="tx1"/>
                </a:solidFill>
                <a:effectLst>
                  <a:outerShdw blurRad="38100" dist="38100" dir="2700000" algn="tl">
                    <a:srgbClr val="000000">
                      <a:alpha val="43137"/>
                    </a:srgbClr>
                  </a:outerShdw>
                </a:effectLst>
              </a:rPr>
              <a:t>Changes in the code are explained below</a:t>
            </a:r>
            <a:endParaRPr lang="tr-TR" b="1" dirty="0">
              <a:solidFill>
                <a:schemeClr val="tx1"/>
              </a:solidFill>
              <a:effectLst>
                <a:outerShdw blurRad="38100" dist="38100" dir="2700000" algn="tl">
                  <a:srgbClr val="000000">
                    <a:alpha val="43137"/>
                  </a:srgbClr>
                </a:outerShdw>
              </a:effectLst>
            </a:endParaRPr>
          </a:p>
          <a:p>
            <a:endParaRPr lang="tr-TR" dirty="0"/>
          </a:p>
          <a:p>
            <a:endParaRPr lang="en-US" dirty="0"/>
          </a:p>
        </p:txBody>
      </p:sp>
    </p:spTree>
    <p:extLst>
      <p:ext uri="{BB962C8B-B14F-4D97-AF65-F5344CB8AC3E}">
        <p14:creationId xmlns:p14="http://schemas.microsoft.com/office/powerpoint/2010/main" val="4173974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3"/>
          <a:stretch>
            <a:fillRect/>
          </a:stretch>
        </p:blipFill>
        <p:spPr>
          <a:xfrm>
            <a:off x="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14" name="Text Box 13">
            <a:extLst>
              <a:ext uri="{FF2B5EF4-FFF2-40B4-BE49-F238E27FC236}">
                <a16:creationId xmlns:a16="http://schemas.microsoft.com/office/drawing/2014/main" id="{AF04E7F8-9D41-47E8-8CEC-DBBB26F851FA}"/>
              </a:ext>
            </a:extLst>
          </p:cNvPr>
          <p:cNvSpPr txBox="1">
            <a:spLocks noChangeArrowheads="1"/>
          </p:cNvSpPr>
          <p:nvPr/>
        </p:nvSpPr>
        <p:spPr bwMode="auto">
          <a:xfrm>
            <a:off x="306388" y="165502"/>
            <a:ext cx="6323009"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en-US" sz="1600" b="1" dirty="0">
                <a:effectLst>
                  <a:outerShdw blurRad="38100" dist="38100" dir="2700000" algn="tl">
                    <a:srgbClr val="C0C0C0"/>
                  </a:outerShdw>
                </a:effectLst>
                <a:latin typeface="Arial"/>
                <a:cs typeface="Arial"/>
              </a:rPr>
              <a:t>PW1-Solving problems by search or </a:t>
            </a:r>
            <a:r>
              <a:rPr lang="en-US" sz="1600" b="1" dirty="0" err="1">
                <a:effectLst>
                  <a:outerShdw blurRad="38100" dist="38100" dir="2700000" algn="tl">
                    <a:srgbClr val="C0C0C0"/>
                  </a:outerShdw>
                </a:effectLst>
                <a:latin typeface="Arial"/>
                <a:cs typeface="Arial"/>
              </a:rPr>
              <a:t>PathFinding</a:t>
            </a:r>
            <a:endParaRPr lang="pt-PT" sz="1600" b="1" dirty="0">
              <a:effectLst>
                <a:outerShdw blurRad="38100" dist="38100" dir="2700000" algn="tl">
                  <a:srgbClr val="C0C0C0"/>
                </a:outerShdw>
              </a:effectLst>
              <a:latin typeface="Arial" charset="0"/>
            </a:endParaRPr>
          </a:p>
        </p:txBody>
      </p:sp>
      <p:sp>
        <p:nvSpPr>
          <p:cNvPr id="24" name="Line 15">
            <a:extLst>
              <a:ext uri="{FF2B5EF4-FFF2-40B4-BE49-F238E27FC236}">
                <a16:creationId xmlns:a16="http://schemas.microsoft.com/office/drawing/2014/main" id="{7B41749E-4A4C-4EB2-88A9-E98AB790A038}"/>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pic>
        <p:nvPicPr>
          <p:cNvPr id="26" name="Imagem 25">
            <a:extLst>
              <a:ext uri="{FF2B5EF4-FFF2-40B4-BE49-F238E27FC236}">
                <a16:creationId xmlns:a16="http://schemas.microsoft.com/office/drawing/2014/main" id="{BF4D7729-546E-4DEC-986C-46184BA23747}"/>
              </a:ext>
            </a:extLst>
          </p:cNvPr>
          <p:cNvPicPr>
            <a:picLocks noChangeAspect="1"/>
          </p:cNvPicPr>
          <p:nvPr/>
        </p:nvPicPr>
        <p:blipFill>
          <a:blip r:embed="rId5"/>
          <a:stretch>
            <a:fillRect/>
          </a:stretch>
        </p:blipFill>
        <p:spPr>
          <a:xfrm>
            <a:off x="101225" y="904241"/>
            <a:ext cx="9014192" cy="266482"/>
          </a:xfrm>
          <a:prstGeom prst="rect">
            <a:avLst/>
          </a:prstGeom>
        </p:spPr>
      </p:pic>
      <p:sp>
        <p:nvSpPr>
          <p:cNvPr id="27" name="Rectângulo 19">
            <a:extLst>
              <a:ext uri="{FF2B5EF4-FFF2-40B4-BE49-F238E27FC236}">
                <a16:creationId xmlns:a16="http://schemas.microsoft.com/office/drawing/2014/main" id="{7DE05330-3A49-4AD5-A6E6-EDA878DD167D}"/>
              </a:ext>
            </a:extLst>
          </p:cNvPr>
          <p:cNvSpPr/>
          <p:nvPr/>
        </p:nvSpPr>
        <p:spPr>
          <a:xfrm>
            <a:off x="5535613" y="610184"/>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Computer</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8" name="Imagem 27">
            <a:extLst>
              <a:ext uri="{FF2B5EF4-FFF2-40B4-BE49-F238E27FC236}">
                <a16:creationId xmlns:a16="http://schemas.microsoft.com/office/drawing/2014/main" id="{FCC83E7D-6246-481A-A571-4E44CDF059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29" name="Text Box 13">
            <a:extLst>
              <a:ext uri="{FF2B5EF4-FFF2-40B4-BE49-F238E27FC236}">
                <a16:creationId xmlns:a16="http://schemas.microsoft.com/office/drawing/2014/main" id="{1ED48F0B-C635-4760-B6C2-003F2550C784}"/>
              </a:ext>
            </a:extLst>
          </p:cNvPr>
          <p:cNvSpPr txBox="1">
            <a:spLocks noChangeArrowheads="1"/>
          </p:cNvSpPr>
          <p:nvPr/>
        </p:nvSpPr>
        <p:spPr bwMode="auto">
          <a:xfrm>
            <a:off x="328677" y="435997"/>
            <a:ext cx="6018212"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tr-TR" sz="1600" b="1" dirty="0">
                <a:solidFill>
                  <a:srgbClr val="C00000"/>
                </a:solidFill>
                <a:effectLst>
                  <a:outerShdw blurRad="38100" dist="38100" dir="2700000" algn="tl">
                    <a:srgbClr val="C0C0C0"/>
                  </a:outerShdw>
                </a:effectLst>
                <a:highlight>
                  <a:srgbClr val="FFFF00"/>
                </a:highlight>
                <a:latin typeface="Arial"/>
                <a:cs typeface="Arial"/>
              </a:rPr>
              <a:t>Human Class</a:t>
            </a:r>
            <a:endParaRPr lang="pt-PT" sz="1600" b="1" dirty="0">
              <a:solidFill>
                <a:srgbClr val="C00000"/>
              </a:solidFill>
              <a:effectLst>
                <a:outerShdw blurRad="38100" dist="38100" dir="2700000" algn="tl">
                  <a:srgbClr val="C0C0C0"/>
                </a:outerShdw>
              </a:effectLst>
              <a:highlight>
                <a:srgbClr val="FFFF00"/>
              </a:highlight>
              <a:latin typeface="Arial" charset="0"/>
            </a:endParaRPr>
          </a:p>
        </p:txBody>
      </p:sp>
      <p:sp>
        <p:nvSpPr>
          <p:cNvPr id="13" name="Subtítulo 2">
            <a:extLst>
              <a:ext uri="{FF2B5EF4-FFF2-40B4-BE49-F238E27FC236}">
                <a16:creationId xmlns:a16="http://schemas.microsoft.com/office/drawing/2014/main" id="{13C46084-D461-92BA-9C41-8642428FC2BA}"/>
              </a:ext>
            </a:extLst>
          </p:cNvPr>
          <p:cNvSpPr txBox="1">
            <a:spLocks/>
          </p:cNvSpPr>
          <p:nvPr/>
        </p:nvSpPr>
        <p:spPr>
          <a:xfrm>
            <a:off x="836017" y="6524516"/>
            <a:ext cx="7698382" cy="162409"/>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000" dirty="0">
                <a:latin typeface="Arial" charset="0"/>
                <a:ea typeface="Arial" charset="0"/>
                <a:cs typeface="Arial" charset="0"/>
              </a:rPr>
              <a:t>@2022, 29043 – </a:t>
            </a:r>
            <a:r>
              <a:rPr lang="en-US" sz="1000" dirty="0">
                <a:latin typeface="Arial" charset="0"/>
                <a:ea typeface="Arial" charset="0"/>
                <a:cs typeface="Arial" charset="0"/>
                <a:hlinkClick r:id="rId7"/>
              </a:rPr>
              <a:t>muhammetsezgin@ipvc.pt</a:t>
            </a:r>
            <a:r>
              <a:rPr lang="en-US" sz="1000" dirty="0">
                <a:latin typeface="Arial" charset="0"/>
                <a:ea typeface="Arial" charset="0"/>
                <a:cs typeface="Arial" charset="0"/>
              </a:rPr>
              <a:t> | Curricular Unit: ARTIFICIAL INTELLIGENCE - Academic Year 2021/2022</a:t>
            </a:r>
            <a:endParaRPr lang="pt-PT" sz="1000" b="1" dirty="0">
              <a:latin typeface="Arial" charset="0"/>
              <a:ea typeface="Arial" charset="0"/>
              <a:cs typeface="Arial" charset="0"/>
            </a:endParaRPr>
          </a:p>
        </p:txBody>
      </p:sp>
      <p:sp>
        <p:nvSpPr>
          <p:cNvPr id="19" name="İçerik Yer Tutucusu 6">
            <a:extLst>
              <a:ext uri="{FF2B5EF4-FFF2-40B4-BE49-F238E27FC236}">
                <a16:creationId xmlns:a16="http://schemas.microsoft.com/office/drawing/2014/main" id="{1378115F-E2D0-D246-89F2-943C6D5BCD74}"/>
              </a:ext>
            </a:extLst>
          </p:cNvPr>
          <p:cNvSpPr txBox="1">
            <a:spLocks/>
          </p:cNvSpPr>
          <p:nvPr/>
        </p:nvSpPr>
        <p:spPr>
          <a:xfrm>
            <a:off x="233686" y="1177620"/>
            <a:ext cx="8596668" cy="86249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tr-TR" sz="1600" b="1" dirty="0">
                <a:solidFill>
                  <a:schemeClr val="tx1"/>
                </a:solidFill>
                <a:effectLst>
                  <a:outerShdw blurRad="38100" dist="38100" dir="2700000" algn="tl">
                    <a:srgbClr val="000000">
                      <a:alpha val="43137"/>
                    </a:srgbClr>
                  </a:outerShdw>
                </a:effectLst>
              </a:rPr>
              <a:t>Human </a:t>
            </a:r>
            <a:r>
              <a:rPr lang="tr-TR" sz="1600" b="1" dirty="0" err="1">
                <a:solidFill>
                  <a:schemeClr val="tx1"/>
                </a:solidFill>
                <a:effectLst>
                  <a:outerShdw blurRad="38100" dist="38100" dir="2700000" algn="tl">
                    <a:srgbClr val="000000">
                      <a:alpha val="43137"/>
                    </a:srgbClr>
                  </a:outerShdw>
                </a:effectLst>
              </a:rPr>
              <a:t>class</a:t>
            </a:r>
            <a:r>
              <a:rPr lang="tr-TR" sz="1600" b="1" dirty="0">
                <a:solidFill>
                  <a:schemeClr val="tx1"/>
                </a:solidFill>
                <a:effectLst>
                  <a:outerShdw blurRad="38100" dist="38100" dir="2700000" algn="tl">
                    <a:srgbClr val="000000">
                      <a:alpha val="43137"/>
                    </a:srgbClr>
                  </a:outerShdw>
                </a:effectLst>
              </a:rPr>
              <a:t> has 3 </a:t>
            </a:r>
            <a:r>
              <a:rPr lang="tr-TR" sz="1600" b="1" dirty="0" err="1">
                <a:solidFill>
                  <a:schemeClr val="tx1"/>
                </a:solidFill>
                <a:effectLst>
                  <a:outerShdw blurRad="38100" dist="38100" dir="2700000" algn="tl">
                    <a:srgbClr val="000000">
                      <a:alpha val="43137"/>
                    </a:srgbClr>
                  </a:outerShdw>
                </a:effectLst>
              </a:rPr>
              <a:t>variable</a:t>
            </a:r>
            <a:r>
              <a:rPr lang="tr-TR" sz="1600" b="1" dirty="0">
                <a:solidFill>
                  <a:schemeClr val="tx1"/>
                </a:solidFill>
                <a:effectLst>
                  <a:outerShdw blurRad="38100" dist="38100" dir="2700000" algn="tl">
                    <a:srgbClr val="000000">
                      <a:alpha val="43137"/>
                    </a:srgbClr>
                  </a:outerShdw>
                </a:effectLst>
              </a:rPr>
              <a:t>. </a:t>
            </a:r>
            <a:r>
              <a:rPr lang="tr-TR" sz="1600" b="1" dirty="0" err="1">
                <a:solidFill>
                  <a:schemeClr val="tx1"/>
                </a:solidFill>
                <a:effectLst>
                  <a:outerShdw blurRad="38100" dist="38100" dir="2700000" algn="tl">
                    <a:srgbClr val="000000">
                      <a:alpha val="43137"/>
                    </a:srgbClr>
                  </a:outerShdw>
                </a:effectLst>
              </a:rPr>
              <a:t>These</a:t>
            </a:r>
            <a:r>
              <a:rPr lang="tr-TR" sz="1600" b="1" dirty="0">
                <a:solidFill>
                  <a:schemeClr val="tx1"/>
                </a:solidFill>
                <a:effectLst>
                  <a:outerShdw blurRad="38100" dist="38100" dir="2700000" algn="tl">
                    <a:srgbClr val="000000">
                      <a:alpha val="43137"/>
                    </a:srgbClr>
                  </a:outerShdw>
                </a:effectLst>
              </a:rPr>
              <a:t> </a:t>
            </a:r>
            <a:r>
              <a:rPr lang="tr-TR" sz="1600" b="1" dirty="0" err="1">
                <a:solidFill>
                  <a:schemeClr val="tx1"/>
                </a:solidFill>
                <a:effectLst>
                  <a:outerShdw blurRad="38100" dist="38100" dir="2700000" algn="tl">
                    <a:srgbClr val="000000">
                      <a:alpha val="43137"/>
                    </a:srgbClr>
                  </a:outerShdw>
                </a:effectLst>
              </a:rPr>
              <a:t>are</a:t>
            </a:r>
            <a:r>
              <a:rPr lang="tr-TR" sz="1600" b="1" dirty="0">
                <a:solidFill>
                  <a:schemeClr val="tx1"/>
                </a:solidFill>
                <a:effectLst>
                  <a:outerShdw blurRad="38100" dist="38100" dir="2700000" algn="tl">
                    <a:srgbClr val="000000">
                      <a:alpha val="43137"/>
                    </a:srgbClr>
                  </a:outerShdw>
                </a:effectLst>
              </a:rPr>
              <a:t> </a:t>
            </a:r>
            <a:r>
              <a:rPr lang="tr-TR" sz="1600" b="1" dirty="0" err="1">
                <a:solidFill>
                  <a:schemeClr val="tx1"/>
                </a:solidFill>
                <a:effectLst>
                  <a:outerShdw blurRad="38100" dist="38100" dir="2700000" algn="tl">
                    <a:srgbClr val="000000">
                      <a:alpha val="43137"/>
                    </a:srgbClr>
                  </a:outerShdw>
                </a:effectLst>
              </a:rPr>
              <a:t>row,col</a:t>
            </a:r>
            <a:r>
              <a:rPr lang="tr-TR" sz="1600" b="1" dirty="0">
                <a:solidFill>
                  <a:schemeClr val="tx1"/>
                </a:solidFill>
                <a:effectLst>
                  <a:outerShdw blurRad="38100" dist="38100" dir="2700000" algn="tl">
                    <a:srgbClr val="000000">
                      <a:alpha val="43137"/>
                    </a:srgbClr>
                  </a:outerShdw>
                </a:effectLst>
              </a:rPr>
              <a:t> </a:t>
            </a:r>
            <a:r>
              <a:rPr lang="tr-TR" sz="1600" b="1" dirty="0" err="1">
                <a:solidFill>
                  <a:schemeClr val="tx1"/>
                </a:solidFill>
                <a:effectLst>
                  <a:outerShdw blurRad="38100" dist="38100" dir="2700000" algn="tl">
                    <a:srgbClr val="000000">
                      <a:alpha val="43137"/>
                    </a:srgbClr>
                  </a:outerShdw>
                </a:effectLst>
              </a:rPr>
              <a:t>and</a:t>
            </a:r>
            <a:r>
              <a:rPr lang="tr-TR" sz="1600" b="1" dirty="0">
                <a:solidFill>
                  <a:schemeClr val="tx1"/>
                </a:solidFill>
                <a:effectLst>
                  <a:outerShdw blurRad="38100" dist="38100" dir="2700000" algn="tl">
                    <a:srgbClr val="000000">
                      <a:alpha val="43137"/>
                    </a:srgbClr>
                  </a:outerShdw>
                </a:effectLst>
              </a:rPr>
              <a:t> </a:t>
            </a:r>
            <a:r>
              <a:rPr lang="tr-TR" sz="1600" b="1" dirty="0" err="1">
                <a:solidFill>
                  <a:schemeClr val="tx1"/>
                </a:solidFill>
                <a:effectLst>
                  <a:outerShdw blurRad="38100" dist="38100" dir="2700000" algn="tl">
                    <a:srgbClr val="000000">
                      <a:alpha val="43137"/>
                    </a:srgbClr>
                  </a:outerShdw>
                </a:effectLst>
              </a:rPr>
              <a:t>players</a:t>
            </a:r>
            <a:r>
              <a:rPr lang="tr-TR" sz="1600" b="1" dirty="0">
                <a:solidFill>
                  <a:schemeClr val="tx1"/>
                </a:solidFill>
                <a:effectLst>
                  <a:outerShdw blurRad="38100" dist="38100" dir="2700000" algn="tl">
                    <a:srgbClr val="000000">
                      <a:alpha val="43137"/>
                    </a:srgbClr>
                  </a:outerShdw>
                </a:effectLst>
              </a:rPr>
              <a:t> </a:t>
            </a:r>
            <a:r>
              <a:rPr lang="tr-TR" sz="1600" b="1" dirty="0" err="1">
                <a:solidFill>
                  <a:schemeClr val="tx1"/>
                </a:solidFill>
                <a:effectLst>
                  <a:outerShdw blurRad="38100" dist="38100" dir="2700000" algn="tl">
                    <a:srgbClr val="000000">
                      <a:alpha val="43137"/>
                    </a:srgbClr>
                  </a:outerShdw>
                </a:effectLst>
              </a:rPr>
              <a:t>move</a:t>
            </a:r>
            <a:r>
              <a:rPr lang="tr-TR" sz="1600" b="1" dirty="0">
                <a:solidFill>
                  <a:schemeClr val="tx1"/>
                </a:solidFill>
                <a:effectLst>
                  <a:outerShdw blurRad="38100" dist="38100" dir="2700000" algn="tl">
                    <a:srgbClr val="000000">
                      <a:alpha val="43137"/>
                    </a:srgbClr>
                  </a:outerShdw>
                </a:effectLst>
              </a:rPr>
              <a:t>(</a:t>
            </a:r>
            <a:r>
              <a:rPr lang="tr-TR" sz="1600" b="1" dirty="0" err="1">
                <a:solidFill>
                  <a:schemeClr val="tx1"/>
                </a:solidFill>
                <a:effectLst>
                  <a:outerShdw blurRad="38100" dist="38100" dir="2700000" algn="tl">
                    <a:srgbClr val="000000">
                      <a:alpha val="43137"/>
                    </a:srgbClr>
                  </a:outerShdw>
                </a:effectLst>
              </a:rPr>
              <a:t>drop</a:t>
            </a:r>
            <a:r>
              <a:rPr lang="tr-TR" sz="1600" b="1" dirty="0">
                <a:solidFill>
                  <a:schemeClr val="tx1"/>
                </a:solidFill>
                <a:effectLst>
                  <a:outerShdw blurRad="38100" dist="38100" dir="2700000" algn="tl">
                    <a:srgbClr val="000000">
                      <a:alpha val="43137"/>
                    </a:srgbClr>
                  </a:outerShdw>
                </a:effectLst>
              </a:rPr>
              <a:t> </a:t>
            </a:r>
            <a:r>
              <a:rPr lang="tr-TR" sz="1600" b="1" dirty="0" err="1">
                <a:solidFill>
                  <a:schemeClr val="tx1"/>
                </a:solidFill>
                <a:effectLst>
                  <a:outerShdw blurRad="38100" dist="38100" dir="2700000" algn="tl">
                    <a:srgbClr val="000000">
                      <a:alpha val="43137"/>
                    </a:srgbClr>
                  </a:outerShdw>
                </a:effectLst>
              </a:rPr>
              <a:t>or</a:t>
            </a:r>
            <a:r>
              <a:rPr lang="tr-TR" sz="1600" b="1" dirty="0">
                <a:solidFill>
                  <a:schemeClr val="tx1"/>
                </a:solidFill>
                <a:effectLst>
                  <a:outerShdw blurRad="38100" dist="38100" dir="2700000" algn="tl">
                    <a:srgbClr val="000000">
                      <a:alpha val="43137"/>
                    </a:srgbClr>
                  </a:outerShdw>
                </a:effectLst>
              </a:rPr>
              <a:t> </a:t>
            </a:r>
            <a:r>
              <a:rPr lang="tr-TR" sz="1600" b="1" dirty="0" err="1">
                <a:solidFill>
                  <a:schemeClr val="tx1"/>
                </a:solidFill>
                <a:effectLst>
                  <a:outerShdw blurRad="38100" dist="38100" dir="2700000" algn="tl">
                    <a:srgbClr val="000000">
                      <a:alpha val="43137"/>
                    </a:srgbClr>
                  </a:outerShdw>
                </a:effectLst>
              </a:rPr>
              <a:t>move</a:t>
            </a:r>
            <a:r>
              <a:rPr lang="tr-TR" sz="1600" b="1" dirty="0">
                <a:solidFill>
                  <a:schemeClr val="tx1"/>
                </a:solidFill>
                <a:effectLst>
                  <a:outerShdw blurRad="38100" dist="38100" dir="2700000" algn="tl">
                    <a:srgbClr val="000000">
                      <a:alpha val="43137"/>
                    </a:srgbClr>
                  </a:outerShdw>
                </a:effectLst>
              </a:rPr>
              <a:t>).</a:t>
            </a:r>
            <a:r>
              <a:rPr lang="en-US" sz="1600" b="1" dirty="0">
                <a:solidFill>
                  <a:schemeClr val="tx1"/>
                </a:solidFill>
                <a:effectLst>
                  <a:outerShdw blurRad="38100" dist="38100" dir="2700000" algn="tl">
                    <a:srgbClr val="000000">
                      <a:alpha val="43137"/>
                    </a:srgbClr>
                  </a:outerShdw>
                </a:effectLst>
              </a:rPr>
              <a:t> Changes will occur in the state class</a:t>
            </a:r>
            <a:endParaRPr lang="tr-TR" sz="1600" b="1" dirty="0">
              <a:solidFill>
                <a:schemeClr val="tx1"/>
              </a:solidFill>
              <a:effectLst>
                <a:outerShdw blurRad="38100" dist="38100" dir="2700000" algn="tl">
                  <a:srgbClr val="000000">
                    <a:alpha val="43137"/>
                  </a:srgbClr>
                </a:outerShdw>
              </a:effectLst>
            </a:endParaRPr>
          </a:p>
        </p:txBody>
      </p:sp>
      <p:pic>
        <p:nvPicPr>
          <p:cNvPr id="20" name="Resim 19" descr="metin içeren bir resim&#10;&#10;Açıklama otomatik olarak oluşturuldu">
            <a:extLst>
              <a:ext uri="{FF2B5EF4-FFF2-40B4-BE49-F238E27FC236}">
                <a16:creationId xmlns:a16="http://schemas.microsoft.com/office/drawing/2014/main" id="{FCF3189D-76C7-AE84-079A-E4F3B869C73D}"/>
              </a:ext>
              <a:ext uri="{C183D7F6-B498-43B3-948B-1728B52AA6E4}">
                <adec:decorative xmlns:adec="http://schemas.microsoft.com/office/drawing/2017/decorative" val="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181" y="1895172"/>
            <a:ext cx="8941236" cy="4217876"/>
          </a:xfrm>
          <a:prstGeom prst="rect">
            <a:avLst/>
          </a:prstGeom>
        </p:spPr>
      </p:pic>
    </p:spTree>
    <p:extLst>
      <p:ext uri="{BB962C8B-B14F-4D97-AF65-F5344CB8AC3E}">
        <p14:creationId xmlns:p14="http://schemas.microsoft.com/office/powerpoint/2010/main" val="250162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5</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3"/>
          <a:stretch>
            <a:fillRect/>
          </a:stretch>
        </p:blipFill>
        <p:spPr>
          <a:xfrm>
            <a:off x="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14" name="Text Box 13">
            <a:extLst>
              <a:ext uri="{FF2B5EF4-FFF2-40B4-BE49-F238E27FC236}">
                <a16:creationId xmlns:a16="http://schemas.microsoft.com/office/drawing/2014/main" id="{AF04E7F8-9D41-47E8-8CEC-DBBB26F851FA}"/>
              </a:ext>
            </a:extLst>
          </p:cNvPr>
          <p:cNvSpPr txBox="1">
            <a:spLocks noChangeArrowheads="1"/>
          </p:cNvSpPr>
          <p:nvPr/>
        </p:nvSpPr>
        <p:spPr bwMode="auto">
          <a:xfrm>
            <a:off x="306388" y="165502"/>
            <a:ext cx="6323009"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en-US" sz="1600" b="1" dirty="0">
                <a:effectLst>
                  <a:outerShdw blurRad="38100" dist="38100" dir="2700000" algn="tl">
                    <a:srgbClr val="C0C0C0"/>
                  </a:outerShdw>
                </a:effectLst>
                <a:latin typeface="Arial"/>
                <a:cs typeface="Arial"/>
              </a:rPr>
              <a:t>PW1-Solving problems by search or </a:t>
            </a:r>
            <a:r>
              <a:rPr lang="en-US" sz="1600" b="1" dirty="0" err="1">
                <a:effectLst>
                  <a:outerShdw blurRad="38100" dist="38100" dir="2700000" algn="tl">
                    <a:srgbClr val="C0C0C0"/>
                  </a:outerShdw>
                </a:effectLst>
                <a:latin typeface="Arial"/>
                <a:cs typeface="Arial"/>
              </a:rPr>
              <a:t>PathFinding</a:t>
            </a:r>
            <a:endParaRPr lang="pt-PT" sz="1600" b="1" dirty="0">
              <a:effectLst>
                <a:outerShdw blurRad="38100" dist="38100" dir="2700000" algn="tl">
                  <a:srgbClr val="C0C0C0"/>
                </a:outerShdw>
              </a:effectLst>
              <a:latin typeface="Arial" charset="0"/>
            </a:endParaRPr>
          </a:p>
        </p:txBody>
      </p:sp>
      <p:sp>
        <p:nvSpPr>
          <p:cNvPr id="24" name="Line 15">
            <a:extLst>
              <a:ext uri="{FF2B5EF4-FFF2-40B4-BE49-F238E27FC236}">
                <a16:creationId xmlns:a16="http://schemas.microsoft.com/office/drawing/2014/main" id="{7B41749E-4A4C-4EB2-88A9-E98AB790A038}"/>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pic>
        <p:nvPicPr>
          <p:cNvPr id="26" name="Imagem 25">
            <a:extLst>
              <a:ext uri="{FF2B5EF4-FFF2-40B4-BE49-F238E27FC236}">
                <a16:creationId xmlns:a16="http://schemas.microsoft.com/office/drawing/2014/main" id="{BF4D7729-546E-4DEC-986C-46184BA23747}"/>
              </a:ext>
            </a:extLst>
          </p:cNvPr>
          <p:cNvPicPr>
            <a:picLocks noChangeAspect="1"/>
          </p:cNvPicPr>
          <p:nvPr/>
        </p:nvPicPr>
        <p:blipFill>
          <a:blip r:embed="rId5"/>
          <a:stretch>
            <a:fillRect/>
          </a:stretch>
        </p:blipFill>
        <p:spPr>
          <a:xfrm>
            <a:off x="101225" y="904241"/>
            <a:ext cx="9014192" cy="266482"/>
          </a:xfrm>
          <a:prstGeom prst="rect">
            <a:avLst/>
          </a:prstGeom>
        </p:spPr>
      </p:pic>
      <p:sp>
        <p:nvSpPr>
          <p:cNvPr id="27" name="Rectângulo 19">
            <a:extLst>
              <a:ext uri="{FF2B5EF4-FFF2-40B4-BE49-F238E27FC236}">
                <a16:creationId xmlns:a16="http://schemas.microsoft.com/office/drawing/2014/main" id="{7DE05330-3A49-4AD5-A6E6-EDA878DD167D}"/>
              </a:ext>
            </a:extLst>
          </p:cNvPr>
          <p:cNvSpPr/>
          <p:nvPr/>
        </p:nvSpPr>
        <p:spPr>
          <a:xfrm>
            <a:off x="5535613" y="610184"/>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Computer</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8" name="Imagem 27">
            <a:extLst>
              <a:ext uri="{FF2B5EF4-FFF2-40B4-BE49-F238E27FC236}">
                <a16:creationId xmlns:a16="http://schemas.microsoft.com/office/drawing/2014/main" id="{FCC83E7D-6246-481A-A571-4E44CDF059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29" name="Text Box 13">
            <a:extLst>
              <a:ext uri="{FF2B5EF4-FFF2-40B4-BE49-F238E27FC236}">
                <a16:creationId xmlns:a16="http://schemas.microsoft.com/office/drawing/2014/main" id="{1ED48F0B-C635-4760-B6C2-003F2550C784}"/>
              </a:ext>
            </a:extLst>
          </p:cNvPr>
          <p:cNvSpPr txBox="1">
            <a:spLocks noChangeArrowheads="1"/>
          </p:cNvSpPr>
          <p:nvPr/>
        </p:nvSpPr>
        <p:spPr bwMode="auto">
          <a:xfrm>
            <a:off x="328677" y="435997"/>
            <a:ext cx="6018212"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tr-TR" sz="1600" b="1" dirty="0" err="1">
                <a:solidFill>
                  <a:srgbClr val="C00000"/>
                </a:solidFill>
                <a:effectLst>
                  <a:outerShdw blurRad="38100" dist="38100" dir="2700000" algn="tl">
                    <a:srgbClr val="C0C0C0"/>
                  </a:outerShdw>
                </a:effectLst>
                <a:highlight>
                  <a:srgbClr val="FFFF00"/>
                </a:highlight>
                <a:latin typeface="Arial"/>
                <a:cs typeface="Arial"/>
              </a:rPr>
              <a:t>Minimax</a:t>
            </a:r>
            <a:r>
              <a:rPr lang="tr-TR" sz="1600" b="1" dirty="0">
                <a:solidFill>
                  <a:srgbClr val="C00000"/>
                </a:solidFill>
                <a:effectLst>
                  <a:outerShdw blurRad="38100" dist="38100" dir="2700000" algn="tl">
                    <a:srgbClr val="C0C0C0"/>
                  </a:outerShdw>
                </a:effectLst>
                <a:highlight>
                  <a:srgbClr val="FFFF00"/>
                </a:highlight>
                <a:latin typeface="Arial"/>
                <a:cs typeface="Arial"/>
              </a:rPr>
              <a:t> Class</a:t>
            </a:r>
            <a:endParaRPr lang="pt-PT" sz="1600" b="1" dirty="0">
              <a:solidFill>
                <a:srgbClr val="C00000"/>
              </a:solidFill>
              <a:effectLst>
                <a:outerShdw blurRad="38100" dist="38100" dir="2700000" algn="tl">
                  <a:srgbClr val="C0C0C0"/>
                </a:outerShdw>
              </a:effectLst>
              <a:highlight>
                <a:srgbClr val="FFFF00"/>
              </a:highlight>
              <a:latin typeface="Arial" charset="0"/>
            </a:endParaRPr>
          </a:p>
        </p:txBody>
      </p:sp>
      <p:sp>
        <p:nvSpPr>
          <p:cNvPr id="13" name="Subtítulo 2">
            <a:extLst>
              <a:ext uri="{FF2B5EF4-FFF2-40B4-BE49-F238E27FC236}">
                <a16:creationId xmlns:a16="http://schemas.microsoft.com/office/drawing/2014/main" id="{13C46084-D461-92BA-9C41-8642428FC2BA}"/>
              </a:ext>
            </a:extLst>
          </p:cNvPr>
          <p:cNvSpPr txBox="1">
            <a:spLocks/>
          </p:cNvSpPr>
          <p:nvPr/>
        </p:nvSpPr>
        <p:spPr>
          <a:xfrm>
            <a:off x="836017" y="6524516"/>
            <a:ext cx="7698382" cy="162409"/>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000" dirty="0">
                <a:latin typeface="Arial" charset="0"/>
                <a:ea typeface="Arial" charset="0"/>
                <a:cs typeface="Arial" charset="0"/>
              </a:rPr>
              <a:t>@2022, 29043 – </a:t>
            </a:r>
            <a:r>
              <a:rPr lang="en-US" sz="1000" dirty="0">
                <a:latin typeface="Arial" charset="0"/>
                <a:ea typeface="Arial" charset="0"/>
                <a:cs typeface="Arial" charset="0"/>
                <a:hlinkClick r:id="rId7"/>
              </a:rPr>
              <a:t>muhammetsezgin@ipvc.pt</a:t>
            </a:r>
            <a:r>
              <a:rPr lang="en-US" sz="1000" dirty="0">
                <a:latin typeface="Arial" charset="0"/>
                <a:ea typeface="Arial" charset="0"/>
                <a:cs typeface="Arial" charset="0"/>
              </a:rPr>
              <a:t> | Curricular Unit: ARTIFICIAL INTELLIGENCE - Academic Year 2021/2022</a:t>
            </a:r>
            <a:endParaRPr lang="pt-PT" sz="1000" b="1" dirty="0">
              <a:latin typeface="Arial" charset="0"/>
              <a:ea typeface="Arial" charset="0"/>
              <a:cs typeface="Arial" charset="0"/>
            </a:endParaRPr>
          </a:p>
        </p:txBody>
      </p:sp>
      <p:sp>
        <p:nvSpPr>
          <p:cNvPr id="18" name="İçerik Yer Tutucusu 2">
            <a:extLst>
              <a:ext uri="{FF2B5EF4-FFF2-40B4-BE49-F238E27FC236}">
                <a16:creationId xmlns:a16="http://schemas.microsoft.com/office/drawing/2014/main" id="{37219C2A-91D3-2C21-B4D1-67C77F5E526E}"/>
              </a:ext>
            </a:extLst>
          </p:cNvPr>
          <p:cNvSpPr txBox="1">
            <a:spLocks/>
          </p:cNvSpPr>
          <p:nvPr/>
        </p:nvSpPr>
        <p:spPr>
          <a:xfrm>
            <a:off x="238125" y="949839"/>
            <a:ext cx="8644095" cy="9929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1600" b="1" dirty="0">
              <a:solidFill>
                <a:schemeClr val="tx1"/>
              </a:solidFill>
              <a:effectLst>
                <a:outerShdw blurRad="38100" dist="38100" dir="2700000" algn="tl">
                  <a:srgbClr val="000000">
                    <a:alpha val="43137"/>
                  </a:srgbClr>
                </a:outerShdw>
              </a:effectLst>
            </a:endParaRPr>
          </a:p>
          <a:p>
            <a:r>
              <a:rPr lang="en-US" sz="1600" b="1" dirty="0">
                <a:solidFill>
                  <a:schemeClr val="tx1"/>
                </a:solidFill>
                <a:effectLst>
                  <a:outerShdw blurRad="38100" dist="38100" dir="2700000" algn="tl">
                    <a:srgbClr val="000000">
                      <a:alpha val="43137"/>
                    </a:srgbClr>
                  </a:outerShdw>
                </a:effectLst>
              </a:rPr>
              <a:t>Minimax algorithm has been updated according to the rules of the game</a:t>
            </a:r>
            <a:endParaRPr lang="tr-TR" sz="1600" b="1" dirty="0">
              <a:solidFill>
                <a:schemeClr val="tx1"/>
              </a:solidFill>
              <a:effectLst>
                <a:outerShdw blurRad="38100" dist="38100" dir="2700000" algn="tl">
                  <a:srgbClr val="000000">
                    <a:alpha val="43137"/>
                  </a:srgbClr>
                </a:outerShdw>
              </a:effectLst>
            </a:endParaRPr>
          </a:p>
        </p:txBody>
      </p:sp>
      <p:pic>
        <p:nvPicPr>
          <p:cNvPr id="19" name="Resim 18">
            <a:extLst>
              <a:ext uri="{FF2B5EF4-FFF2-40B4-BE49-F238E27FC236}">
                <a16:creationId xmlns:a16="http://schemas.microsoft.com/office/drawing/2014/main" id="{DE04F509-908C-B08D-DABF-C026926443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7509" y="1798087"/>
            <a:ext cx="8049193" cy="4616194"/>
          </a:xfrm>
          <a:prstGeom prst="rect">
            <a:avLst/>
          </a:prstGeom>
        </p:spPr>
      </p:pic>
    </p:spTree>
    <p:extLst>
      <p:ext uri="{BB962C8B-B14F-4D97-AF65-F5344CB8AC3E}">
        <p14:creationId xmlns:p14="http://schemas.microsoft.com/office/powerpoint/2010/main" val="130192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6</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3"/>
          <a:stretch>
            <a:fillRect/>
          </a:stretch>
        </p:blipFill>
        <p:spPr>
          <a:xfrm>
            <a:off x="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14" name="Text Box 13">
            <a:extLst>
              <a:ext uri="{FF2B5EF4-FFF2-40B4-BE49-F238E27FC236}">
                <a16:creationId xmlns:a16="http://schemas.microsoft.com/office/drawing/2014/main" id="{AF04E7F8-9D41-47E8-8CEC-DBBB26F851FA}"/>
              </a:ext>
            </a:extLst>
          </p:cNvPr>
          <p:cNvSpPr txBox="1">
            <a:spLocks noChangeArrowheads="1"/>
          </p:cNvSpPr>
          <p:nvPr/>
        </p:nvSpPr>
        <p:spPr bwMode="auto">
          <a:xfrm>
            <a:off x="306388" y="165502"/>
            <a:ext cx="6323009"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en-US" sz="1600" b="1" dirty="0">
                <a:effectLst>
                  <a:outerShdw blurRad="38100" dist="38100" dir="2700000" algn="tl">
                    <a:srgbClr val="C0C0C0"/>
                  </a:outerShdw>
                </a:effectLst>
                <a:latin typeface="Arial"/>
                <a:cs typeface="Arial"/>
              </a:rPr>
              <a:t>PW1-Solving problems by search or </a:t>
            </a:r>
            <a:r>
              <a:rPr lang="en-US" sz="1600" b="1" dirty="0" err="1">
                <a:effectLst>
                  <a:outerShdw blurRad="38100" dist="38100" dir="2700000" algn="tl">
                    <a:srgbClr val="C0C0C0"/>
                  </a:outerShdw>
                </a:effectLst>
                <a:latin typeface="Arial"/>
                <a:cs typeface="Arial"/>
              </a:rPr>
              <a:t>PathFinding</a:t>
            </a:r>
            <a:endParaRPr lang="pt-PT" sz="1600" b="1" dirty="0">
              <a:effectLst>
                <a:outerShdw blurRad="38100" dist="38100" dir="2700000" algn="tl">
                  <a:srgbClr val="C0C0C0"/>
                </a:outerShdw>
              </a:effectLst>
              <a:latin typeface="Arial" charset="0"/>
            </a:endParaRPr>
          </a:p>
        </p:txBody>
      </p:sp>
      <p:sp>
        <p:nvSpPr>
          <p:cNvPr id="24" name="Line 15">
            <a:extLst>
              <a:ext uri="{FF2B5EF4-FFF2-40B4-BE49-F238E27FC236}">
                <a16:creationId xmlns:a16="http://schemas.microsoft.com/office/drawing/2014/main" id="{7B41749E-4A4C-4EB2-88A9-E98AB790A038}"/>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pic>
        <p:nvPicPr>
          <p:cNvPr id="26" name="Imagem 25">
            <a:extLst>
              <a:ext uri="{FF2B5EF4-FFF2-40B4-BE49-F238E27FC236}">
                <a16:creationId xmlns:a16="http://schemas.microsoft.com/office/drawing/2014/main" id="{BF4D7729-546E-4DEC-986C-46184BA23747}"/>
              </a:ext>
            </a:extLst>
          </p:cNvPr>
          <p:cNvPicPr>
            <a:picLocks noChangeAspect="1"/>
          </p:cNvPicPr>
          <p:nvPr/>
        </p:nvPicPr>
        <p:blipFill>
          <a:blip r:embed="rId5"/>
          <a:stretch>
            <a:fillRect/>
          </a:stretch>
        </p:blipFill>
        <p:spPr>
          <a:xfrm>
            <a:off x="101225" y="904241"/>
            <a:ext cx="9014192" cy="266482"/>
          </a:xfrm>
          <a:prstGeom prst="rect">
            <a:avLst/>
          </a:prstGeom>
        </p:spPr>
      </p:pic>
      <p:sp>
        <p:nvSpPr>
          <p:cNvPr id="27" name="Rectângulo 19">
            <a:extLst>
              <a:ext uri="{FF2B5EF4-FFF2-40B4-BE49-F238E27FC236}">
                <a16:creationId xmlns:a16="http://schemas.microsoft.com/office/drawing/2014/main" id="{7DE05330-3A49-4AD5-A6E6-EDA878DD167D}"/>
              </a:ext>
            </a:extLst>
          </p:cNvPr>
          <p:cNvSpPr/>
          <p:nvPr/>
        </p:nvSpPr>
        <p:spPr>
          <a:xfrm>
            <a:off x="5535613" y="610184"/>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Computer</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8" name="Imagem 27">
            <a:extLst>
              <a:ext uri="{FF2B5EF4-FFF2-40B4-BE49-F238E27FC236}">
                <a16:creationId xmlns:a16="http://schemas.microsoft.com/office/drawing/2014/main" id="{FCC83E7D-6246-481A-A571-4E44CDF059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29" name="Text Box 13">
            <a:extLst>
              <a:ext uri="{FF2B5EF4-FFF2-40B4-BE49-F238E27FC236}">
                <a16:creationId xmlns:a16="http://schemas.microsoft.com/office/drawing/2014/main" id="{1ED48F0B-C635-4760-B6C2-003F2550C784}"/>
              </a:ext>
            </a:extLst>
          </p:cNvPr>
          <p:cNvSpPr txBox="1">
            <a:spLocks noChangeArrowheads="1"/>
          </p:cNvSpPr>
          <p:nvPr/>
        </p:nvSpPr>
        <p:spPr bwMode="auto">
          <a:xfrm>
            <a:off x="328677" y="435997"/>
            <a:ext cx="6018212"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en-US" sz="1600" b="1" dirty="0">
                <a:solidFill>
                  <a:srgbClr val="C00000"/>
                </a:solidFill>
                <a:effectLst>
                  <a:outerShdw blurRad="38100" dist="38100" dir="2700000" algn="tl">
                    <a:srgbClr val="C0C0C0"/>
                  </a:outerShdw>
                </a:effectLst>
                <a:highlight>
                  <a:srgbClr val="FFFF00"/>
                </a:highlight>
                <a:latin typeface="Arial"/>
                <a:cs typeface="Arial"/>
              </a:rPr>
              <a:t>Minimax Explanation</a:t>
            </a:r>
            <a:endParaRPr lang="pt-PT" sz="1600" b="1" dirty="0">
              <a:solidFill>
                <a:srgbClr val="C00000"/>
              </a:solidFill>
              <a:effectLst>
                <a:outerShdw blurRad="38100" dist="38100" dir="2700000" algn="tl">
                  <a:srgbClr val="C0C0C0"/>
                </a:outerShdw>
              </a:effectLst>
              <a:highlight>
                <a:srgbClr val="FFFF00"/>
              </a:highlight>
              <a:latin typeface="Arial" charset="0"/>
            </a:endParaRPr>
          </a:p>
        </p:txBody>
      </p:sp>
      <p:sp>
        <p:nvSpPr>
          <p:cNvPr id="13" name="Subtítulo 2">
            <a:extLst>
              <a:ext uri="{FF2B5EF4-FFF2-40B4-BE49-F238E27FC236}">
                <a16:creationId xmlns:a16="http://schemas.microsoft.com/office/drawing/2014/main" id="{13C46084-D461-92BA-9C41-8642428FC2BA}"/>
              </a:ext>
            </a:extLst>
          </p:cNvPr>
          <p:cNvSpPr txBox="1">
            <a:spLocks/>
          </p:cNvSpPr>
          <p:nvPr/>
        </p:nvSpPr>
        <p:spPr>
          <a:xfrm>
            <a:off x="836017" y="6524516"/>
            <a:ext cx="7698382" cy="162409"/>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000" dirty="0">
                <a:latin typeface="Arial" charset="0"/>
                <a:ea typeface="Arial" charset="0"/>
                <a:cs typeface="Arial" charset="0"/>
              </a:rPr>
              <a:t>@2022, 29043 – </a:t>
            </a:r>
            <a:r>
              <a:rPr lang="en-US" sz="1000" dirty="0">
                <a:latin typeface="Arial" charset="0"/>
                <a:ea typeface="Arial" charset="0"/>
                <a:cs typeface="Arial" charset="0"/>
                <a:hlinkClick r:id="rId7"/>
              </a:rPr>
              <a:t>muhammetsezgin@ipvc.pt</a:t>
            </a:r>
            <a:r>
              <a:rPr lang="en-US" sz="1000" dirty="0">
                <a:latin typeface="Arial" charset="0"/>
                <a:ea typeface="Arial" charset="0"/>
                <a:cs typeface="Arial" charset="0"/>
              </a:rPr>
              <a:t> | Curricular Unit: ARTIFICIAL INTELLIGENCE - Academic Year 2021/2022</a:t>
            </a:r>
            <a:endParaRPr lang="pt-PT" sz="1000" b="1" dirty="0">
              <a:latin typeface="Arial" charset="0"/>
              <a:ea typeface="Arial" charset="0"/>
              <a:cs typeface="Arial" charset="0"/>
            </a:endParaRPr>
          </a:p>
        </p:txBody>
      </p:sp>
      <p:sp>
        <p:nvSpPr>
          <p:cNvPr id="18" name="İçerik Yer Tutucusu 2">
            <a:extLst>
              <a:ext uri="{FF2B5EF4-FFF2-40B4-BE49-F238E27FC236}">
                <a16:creationId xmlns:a16="http://schemas.microsoft.com/office/drawing/2014/main" id="{EAC4551D-8AD1-F518-EB42-6B7629ED3FF3}"/>
              </a:ext>
            </a:extLst>
          </p:cNvPr>
          <p:cNvSpPr txBox="1">
            <a:spLocks/>
          </p:cNvSpPr>
          <p:nvPr/>
        </p:nvSpPr>
        <p:spPr>
          <a:xfrm>
            <a:off x="273666" y="1120281"/>
            <a:ext cx="8596668" cy="3680319"/>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b="1" dirty="0">
              <a:solidFill>
                <a:schemeClr val="tx1"/>
              </a:solidFill>
              <a:effectLst>
                <a:outerShdw blurRad="38100" dist="38100" dir="2700000" algn="tl">
                  <a:srgbClr val="000000">
                    <a:alpha val="43137"/>
                  </a:srgbClr>
                </a:outerShdw>
              </a:effectLst>
            </a:endParaRPr>
          </a:p>
          <a:p>
            <a:pPr algn="l"/>
            <a:r>
              <a:rPr lang="en-US" b="1" dirty="0">
                <a:solidFill>
                  <a:schemeClr val="tx1"/>
                </a:solidFill>
                <a:effectLst>
                  <a:outerShdw blurRad="38100" dist="38100" dir="2700000" algn="tl">
                    <a:srgbClr val="000000">
                      <a:alpha val="43137"/>
                    </a:srgbClr>
                  </a:outerShdw>
                </a:effectLst>
              </a:rPr>
              <a:t>The minimax algorithm is basically an algorithm that evaluates the odds where the opposing player's scores are the lowest and their own scores are the highest. This algorithm, which is realized with the regenerative function algorithm, always acts by thinking that the opposite player will make the best move.</a:t>
            </a:r>
            <a:endParaRPr lang="tr-TR" b="1" dirty="0">
              <a:solidFill>
                <a:schemeClr val="tx1"/>
              </a:solidFill>
              <a:effectLst>
                <a:outerShdw blurRad="38100" dist="38100" dir="2700000" algn="tl">
                  <a:srgbClr val="000000">
                    <a:alpha val="43137"/>
                  </a:srgbClr>
                </a:outerShdw>
              </a:effectLst>
            </a:endParaRPr>
          </a:p>
          <a:p>
            <a:pPr algn="l"/>
            <a:r>
              <a:rPr lang="en-US" b="1" dirty="0">
                <a:solidFill>
                  <a:schemeClr val="tx1"/>
                </a:solidFill>
                <a:effectLst>
                  <a:outerShdw blurRad="38100" dist="38100" dir="2700000" algn="tl">
                    <a:srgbClr val="000000">
                      <a:alpha val="43137"/>
                    </a:srgbClr>
                  </a:outerShdw>
                </a:effectLst>
              </a:rPr>
              <a:t>In the Human-Computer game, the computer calculates the highest score for itself, thanks to the heuristic function, after the human player's move and displays a move in this direction.</a:t>
            </a:r>
            <a:endParaRPr lang="tr-TR"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8529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7</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3"/>
          <a:stretch>
            <a:fillRect/>
          </a:stretch>
        </p:blipFill>
        <p:spPr>
          <a:xfrm>
            <a:off x="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14" name="Text Box 13">
            <a:extLst>
              <a:ext uri="{FF2B5EF4-FFF2-40B4-BE49-F238E27FC236}">
                <a16:creationId xmlns:a16="http://schemas.microsoft.com/office/drawing/2014/main" id="{AF04E7F8-9D41-47E8-8CEC-DBBB26F851FA}"/>
              </a:ext>
            </a:extLst>
          </p:cNvPr>
          <p:cNvSpPr txBox="1">
            <a:spLocks noChangeArrowheads="1"/>
          </p:cNvSpPr>
          <p:nvPr/>
        </p:nvSpPr>
        <p:spPr bwMode="auto">
          <a:xfrm>
            <a:off x="306388" y="165502"/>
            <a:ext cx="6323009"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en-US" sz="1600" b="1" dirty="0">
                <a:effectLst>
                  <a:outerShdw blurRad="38100" dist="38100" dir="2700000" algn="tl">
                    <a:srgbClr val="C0C0C0"/>
                  </a:outerShdw>
                </a:effectLst>
                <a:latin typeface="Arial"/>
                <a:cs typeface="Arial"/>
              </a:rPr>
              <a:t>PW1-Solving problems by search or </a:t>
            </a:r>
            <a:r>
              <a:rPr lang="en-US" sz="1600" b="1" dirty="0" err="1">
                <a:effectLst>
                  <a:outerShdw blurRad="38100" dist="38100" dir="2700000" algn="tl">
                    <a:srgbClr val="C0C0C0"/>
                  </a:outerShdw>
                </a:effectLst>
                <a:latin typeface="Arial"/>
                <a:cs typeface="Arial"/>
              </a:rPr>
              <a:t>PathFinding</a:t>
            </a:r>
            <a:endParaRPr lang="pt-PT" sz="1600" b="1" dirty="0">
              <a:effectLst>
                <a:outerShdw blurRad="38100" dist="38100" dir="2700000" algn="tl">
                  <a:srgbClr val="C0C0C0"/>
                </a:outerShdw>
              </a:effectLst>
              <a:latin typeface="Arial" charset="0"/>
            </a:endParaRPr>
          </a:p>
        </p:txBody>
      </p:sp>
      <p:sp>
        <p:nvSpPr>
          <p:cNvPr id="24" name="Line 15">
            <a:extLst>
              <a:ext uri="{FF2B5EF4-FFF2-40B4-BE49-F238E27FC236}">
                <a16:creationId xmlns:a16="http://schemas.microsoft.com/office/drawing/2014/main" id="{7B41749E-4A4C-4EB2-88A9-E98AB790A038}"/>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pic>
        <p:nvPicPr>
          <p:cNvPr id="26" name="Imagem 25">
            <a:extLst>
              <a:ext uri="{FF2B5EF4-FFF2-40B4-BE49-F238E27FC236}">
                <a16:creationId xmlns:a16="http://schemas.microsoft.com/office/drawing/2014/main" id="{BF4D7729-546E-4DEC-986C-46184BA23747}"/>
              </a:ext>
            </a:extLst>
          </p:cNvPr>
          <p:cNvPicPr>
            <a:picLocks noChangeAspect="1"/>
          </p:cNvPicPr>
          <p:nvPr/>
        </p:nvPicPr>
        <p:blipFill>
          <a:blip r:embed="rId5"/>
          <a:stretch>
            <a:fillRect/>
          </a:stretch>
        </p:blipFill>
        <p:spPr>
          <a:xfrm>
            <a:off x="101225" y="904241"/>
            <a:ext cx="9014192" cy="266482"/>
          </a:xfrm>
          <a:prstGeom prst="rect">
            <a:avLst/>
          </a:prstGeom>
        </p:spPr>
      </p:pic>
      <p:sp>
        <p:nvSpPr>
          <p:cNvPr id="27" name="Rectângulo 19">
            <a:extLst>
              <a:ext uri="{FF2B5EF4-FFF2-40B4-BE49-F238E27FC236}">
                <a16:creationId xmlns:a16="http://schemas.microsoft.com/office/drawing/2014/main" id="{7DE05330-3A49-4AD5-A6E6-EDA878DD167D}"/>
              </a:ext>
            </a:extLst>
          </p:cNvPr>
          <p:cNvSpPr/>
          <p:nvPr/>
        </p:nvSpPr>
        <p:spPr>
          <a:xfrm>
            <a:off x="5535613" y="610184"/>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Computer</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8" name="Imagem 27">
            <a:extLst>
              <a:ext uri="{FF2B5EF4-FFF2-40B4-BE49-F238E27FC236}">
                <a16:creationId xmlns:a16="http://schemas.microsoft.com/office/drawing/2014/main" id="{FCC83E7D-6246-481A-A571-4E44CDF059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29" name="Text Box 13">
            <a:extLst>
              <a:ext uri="{FF2B5EF4-FFF2-40B4-BE49-F238E27FC236}">
                <a16:creationId xmlns:a16="http://schemas.microsoft.com/office/drawing/2014/main" id="{1ED48F0B-C635-4760-B6C2-003F2550C784}"/>
              </a:ext>
            </a:extLst>
          </p:cNvPr>
          <p:cNvSpPr txBox="1">
            <a:spLocks noChangeArrowheads="1"/>
          </p:cNvSpPr>
          <p:nvPr/>
        </p:nvSpPr>
        <p:spPr bwMode="auto">
          <a:xfrm>
            <a:off x="328677" y="435997"/>
            <a:ext cx="6018212"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en-US" sz="1600" b="1" dirty="0">
                <a:solidFill>
                  <a:srgbClr val="C00000"/>
                </a:solidFill>
                <a:effectLst>
                  <a:outerShdw blurRad="38100" dist="38100" dir="2700000" algn="tl">
                    <a:srgbClr val="C0C0C0"/>
                  </a:outerShdw>
                </a:effectLst>
                <a:highlight>
                  <a:srgbClr val="FFFF00"/>
                </a:highlight>
                <a:latin typeface="Arial"/>
                <a:cs typeface="Arial"/>
              </a:rPr>
              <a:t>Minimax Explanation</a:t>
            </a:r>
            <a:endParaRPr lang="pt-PT" sz="1600" b="1" dirty="0">
              <a:solidFill>
                <a:srgbClr val="C00000"/>
              </a:solidFill>
              <a:effectLst>
                <a:outerShdw blurRad="38100" dist="38100" dir="2700000" algn="tl">
                  <a:srgbClr val="C0C0C0"/>
                </a:outerShdw>
              </a:effectLst>
              <a:highlight>
                <a:srgbClr val="FFFF00"/>
              </a:highlight>
              <a:latin typeface="Arial" charset="0"/>
            </a:endParaRPr>
          </a:p>
        </p:txBody>
      </p:sp>
      <p:sp>
        <p:nvSpPr>
          <p:cNvPr id="13" name="Subtítulo 2">
            <a:extLst>
              <a:ext uri="{FF2B5EF4-FFF2-40B4-BE49-F238E27FC236}">
                <a16:creationId xmlns:a16="http://schemas.microsoft.com/office/drawing/2014/main" id="{13C46084-D461-92BA-9C41-8642428FC2BA}"/>
              </a:ext>
            </a:extLst>
          </p:cNvPr>
          <p:cNvSpPr txBox="1">
            <a:spLocks/>
          </p:cNvSpPr>
          <p:nvPr/>
        </p:nvSpPr>
        <p:spPr>
          <a:xfrm>
            <a:off x="836017" y="6524516"/>
            <a:ext cx="7698382" cy="162409"/>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000" dirty="0">
                <a:latin typeface="Arial" charset="0"/>
                <a:ea typeface="Arial" charset="0"/>
                <a:cs typeface="Arial" charset="0"/>
              </a:rPr>
              <a:t>@2022, 29043 – </a:t>
            </a:r>
            <a:r>
              <a:rPr lang="en-US" sz="1000" dirty="0">
                <a:latin typeface="Arial" charset="0"/>
                <a:ea typeface="Arial" charset="0"/>
                <a:cs typeface="Arial" charset="0"/>
                <a:hlinkClick r:id="rId7"/>
              </a:rPr>
              <a:t>muhammetsezgin@ipvc.pt</a:t>
            </a:r>
            <a:r>
              <a:rPr lang="en-US" sz="1000" dirty="0">
                <a:latin typeface="Arial" charset="0"/>
                <a:ea typeface="Arial" charset="0"/>
                <a:cs typeface="Arial" charset="0"/>
              </a:rPr>
              <a:t> | Curricular Unit: ARTIFICIAL INTELLIGENCE - Academic Year 2021/2022</a:t>
            </a:r>
            <a:endParaRPr lang="pt-PT" sz="1000" b="1" dirty="0">
              <a:latin typeface="Arial" charset="0"/>
              <a:ea typeface="Arial" charset="0"/>
              <a:cs typeface="Arial" charset="0"/>
            </a:endParaRPr>
          </a:p>
        </p:txBody>
      </p:sp>
      <p:pic>
        <p:nvPicPr>
          <p:cNvPr id="19" name="İçerik Yer Tutucusu 4" descr="metin içeren bir resim&#10;&#10;Açıklama otomatik olarak oluşturuldu">
            <a:extLst>
              <a:ext uri="{FF2B5EF4-FFF2-40B4-BE49-F238E27FC236}">
                <a16:creationId xmlns:a16="http://schemas.microsoft.com/office/drawing/2014/main" id="{0DCFFF8E-A9C1-CE4A-9819-D7F647D52A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6388" y="1175902"/>
            <a:ext cx="8556612" cy="5262461"/>
          </a:xfrm>
          <a:prstGeom prst="rect">
            <a:avLst/>
          </a:prstGeom>
        </p:spPr>
      </p:pic>
    </p:spTree>
    <p:extLst>
      <p:ext uri="{BB962C8B-B14F-4D97-AF65-F5344CB8AC3E}">
        <p14:creationId xmlns:p14="http://schemas.microsoft.com/office/powerpoint/2010/main" val="2687908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8</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3"/>
          <a:stretch>
            <a:fillRect/>
          </a:stretch>
        </p:blipFill>
        <p:spPr>
          <a:xfrm>
            <a:off x="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14" name="Text Box 13">
            <a:extLst>
              <a:ext uri="{FF2B5EF4-FFF2-40B4-BE49-F238E27FC236}">
                <a16:creationId xmlns:a16="http://schemas.microsoft.com/office/drawing/2014/main" id="{AF04E7F8-9D41-47E8-8CEC-DBBB26F851FA}"/>
              </a:ext>
            </a:extLst>
          </p:cNvPr>
          <p:cNvSpPr txBox="1">
            <a:spLocks noChangeArrowheads="1"/>
          </p:cNvSpPr>
          <p:nvPr/>
        </p:nvSpPr>
        <p:spPr bwMode="auto">
          <a:xfrm>
            <a:off x="306388" y="165502"/>
            <a:ext cx="6323009"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en-US" sz="1600" b="1" dirty="0">
                <a:effectLst>
                  <a:outerShdw blurRad="38100" dist="38100" dir="2700000" algn="tl">
                    <a:srgbClr val="C0C0C0"/>
                  </a:outerShdw>
                </a:effectLst>
                <a:latin typeface="Arial"/>
                <a:cs typeface="Arial"/>
              </a:rPr>
              <a:t>PW1-Solving problems by search or </a:t>
            </a:r>
            <a:r>
              <a:rPr lang="en-US" sz="1600" b="1" dirty="0" err="1">
                <a:effectLst>
                  <a:outerShdw blurRad="38100" dist="38100" dir="2700000" algn="tl">
                    <a:srgbClr val="C0C0C0"/>
                  </a:outerShdw>
                </a:effectLst>
                <a:latin typeface="Arial"/>
                <a:cs typeface="Arial"/>
              </a:rPr>
              <a:t>PathFinding</a:t>
            </a:r>
            <a:endParaRPr lang="pt-PT" sz="1600" b="1" dirty="0">
              <a:effectLst>
                <a:outerShdw blurRad="38100" dist="38100" dir="2700000" algn="tl">
                  <a:srgbClr val="C0C0C0"/>
                </a:outerShdw>
              </a:effectLst>
              <a:latin typeface="Arial" charset="0"/>
            </a:endParaRPr>
          </a:p>
        </p:txBody>
      </p:sp>
      <p:sp>
        <p:nvSpPr>
          <p:cNvPr id="24" name="Line 15">
            <a:extLst>
              <a:ext uri="{FF2B5EF4-FFF2-40B4-BE49-F238E27FC236}">
                <a16:creationId xmlns:a16="http://schemas.microsoft.com/office/drawing/2014/main" id="{7B41749E-4A4C-4EB2-88A9-E98AB790A038}"/>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pic>
        <p:nvPicPr>
          <p:cNvPr id="26" name="Imagem 25">
            <a:extLst>
              <a:ext uri="{FF2B5EF4-FFF2-40B4-BE49-F238E27FC236}">
                <a16:creationId xmlns:a16="http://schemas.microsoft.com/office/drawing/2014/main" id="{BF4D7729-546E-4DEC-986C-46184BA23747}"/>
              </a:ext>
            </a:extLst>
          </p:cNvPr>
          <p:cNvPicPr>
            <a:picLocks noChangeAspect="1"/>
          </p:cNvPicPr>
          <p:nvPr/>
        </p:nvPicPr>
        <p:blipFill>
          <a:blip r:embed="rId5"/>
          <a:stretch>
            <a:fillRect/>
          </a:stretch>
        </p:blipFill>
        <p:spPr>
          <a:xfrm>
            <a:off x="101225" y="904241"/>
            <a:ext cx="9014192" cy="266482"/>
          </a:xfrm>
          <a:prstGeom prst="rect">
            <a:avLst/>
          </a:prstGeom>
        </p:spPr>
      </p:pic>
      <p:sp>
        <p:nvSpPr>
          <p:cNvPr id="27" name="Rectângulo 19">
            <a:extLst>
              <a:ext uri="{FF2B5EF4-FFF2-40B4-BE49-F238E27FC236}">
                <a16:creationId xmlns:a16="http://schemas.microsoft.com/office/drawing/2014/main" id="{7DE05330-3A49-4AD5-A6E6-EDA878DD167D}"/>
              </a:ext>
            </a:extLst>
          </p:cNvPr>
          <p:cNvSpPr/>
          <p:nvPr/>
        </p:nvSpPr>
        <p:spPr>
          <a:xfrm>
            <a:off x="5535613" y="610184"/>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Computer</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8" name="Imagem 27">
            <a:extLst>
              <a:ext uri="{FF2B5EF4-FFF2-40B4-BE49-F238E27FC236}">
                <a16:creationId xmlns:a16="http://schemas.microsoft.com/office/drawing/2014/main" id="{FCC83E7D-6246-481A-A571-4E44CDF059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29" name="Text Box 13">
            <a:extLst>
              <a:ext uri="{FF2B5EF4-FFF2-40B4-BE49-F238E27FC236}">
                <a16:creationId xmlns:a16="http://schemas.microsoft.com/office/drawing/2014/main" id="{1ED48F0B-C635-4760-B6C2-003F2550C784}"/>
              </a:ext>
            </a:extLst>
          </p:cNvPr>
          <p:cNvSpPr txBox="1">
            <a:spLocks noChangeArrowheads="1"/>
          </p:cNvSpPr>
          <p:nvPr/>
        </p:nvSpPr>
        <p:spPr bwMode="auto">
          <a:xfrm>
            <a:off x="328677" y="435997"/>
            <a:ext cx="6018212"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tr-TR" sz="1600" b="1" dirty="0" err="1">
                <a:solidFill>
                  <a:srgbClr val="C00000"/>
                </a:solidFill>
                <a:effectLst>
                  <a:outerShdw blurRad="38100" dist="38100" dir="2700000" algn="tl">
                    <a:srgbClr val="C0C0C0"/>
                  </a:outerShdw>
                </a:effectLst>
                <a:highlight>
                  <a:srgbClr val="FFFF00"/>
                </a:highlight>
                <a:latin typeface="Arial"/>
                <a:cs typeface="Arial"/>
              </a:rPr>
              <a:t>Random</a:t>
            </a:r>
            <a:r>
              <a:rPr lang="tr-TR" sz="1600" b="1" dirty="0">
                <a:solidFill>
                  <a:srgbClr val="C00000"/>
                </a:solidFill>
                <a:effectLst>
                  <a:outerShdw blurRad="38100" dist="38100" dir="2700000" algn="tl">
                    <a:srgbClr val="C0C0C0"/>
                  </a:outerShdw>
                </a:effectLst>
                <a:highlight>
                  <a:srgbClr val="FFFF00"/>
                </a:highlight>
                <a:latin typeface="Arial"/>
                <a:cs typeface="Arial"/>
              </a:rPr>
              <a:t> Class</a:t>
            </a:r>
            <a:endParaRPr lang="pt-PT" sz="1600" b="1" dirty="0">
              <a:solidFill>
                <a:srgbClr val="C00000"/>
              </a:solidFill>
              <a:effectLst>
                <a:outerShdw blurRad="38100" dist="38100" dir="2700000" algn="tl">
                  <a:srgbClr val="C0C0C0"/>
                </a:outerShdw>
              </a:effectLst>
              <a:highlight>
                <a:srgbClr val="FFFF00"/>
              </a:highlight>
              <a:latin typeface="Arial" charset="0"/>
            </a:endParaRPr>
          </a:p>
        </p:txBody>
      </p:sp>
      <p:sp>
        <p:nvSpPr>
          <p:cNvPr id="13" name="Subtítulo 2">
            <a:extLst>
              <a:ext uri="{FF2B5EF4-FFF2-40B4-BE49-F238E27FC236}">
                <a16:creationId xmlns:a16="http://schemas.microsoft.com/office/drawing/2014/main" id="{13C46084-D461-92BA-9C41-8642428FC2BA}"/>
              </a:ext>
            </a:extLst>
          </p:cNvPr>
          <p:cNvSpPr txBox="1">
            <a:spLocks/>
          </p:cNvSpPr>
          <p:nvPr/>
        </p:nvSpPr>
        <p:spPr>
          <a:xfrm>
            <a:off x="836017" y="6524516"/>
            <a:ext cx="7698382" cy="162409"/>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000" dirty="0">
                <a:latin typeface="Arial" charset="0"/>
                <a:ea typeface="Arial" charset="0"/>
                <a:cs typeface="Arial" charset="0"/>
              </a:rPr>
              <a:t>@2022, 29043 – </a:t>
            </a:r>
            <a:r>
              <a:rPr lang="en-US" sz="1000" dirty="0">
                <a:latin typeface="Arial" charset="0"/>
                <a:ea typeface="Arial" charset="0"/>
                <a:cs typeface="Arial" charset="0"/>
                <a:hlinkClick r:id="rId7"/>
              </a:rPr>
              <a:t>muhammetsezgin@ipvc.pt</a:t>
            </a:r>
            <a:r>
              <a:rPr lang="en-US" sz="1000" dirty="0">
                <a:latin typeface="Arial" charset="0"/>
                <a:ea typeface="Arial" charset="0"/>
                <a:cs typeface="Arial" charset="0"/>
              </a:rPr>
              <a:t> | Curricular Unit: ARTIFICIAL INTELLIGENCE - Academic Year 2021/2022</a:t>
            </a:r>
            <a:endParaRPr lang="pt-PT" sz="1000" b="1" dirty="0">
              <a:latin typeface="Arial" charset="0"/>
              <a:ea typeface="Arial" charset="0"/>
              <a:cs typeface="Arial" charset="0"/>
            </a:endParaRPr>
          </a:p>
        </p:txBody>
      </p:sp>
      <p:sp>
        <p:nvSpPr>
          <p:cNvPr id="18" name="İçerik Yer Tutucusu 2">
            <a:extLst>
              <a:ext uri="{FF2B5EF4-FFF2-40B4-BE49-F238E27FC236}">
                <a16:creationId xmlns:a16="http://schemas.microsoft.com/office/drawing/2014/main" id="{AA2016F0-6CCE-86B3-E0C4-8E8944F61B8F}"/>
              </a:ext>
            </a:extLst>
          </p:cNvPr>
          <p:cNvSpPr txBox="1">
            <a:spLocks/>
          </p:cNvSpPr>
          <p:nvPr/>
        </p:nvSpPr>
        <p:spPr>
          <a:xfrm>
            <a:off x="226588" y="1248305"/>
            <a:ext cx="8596668" cy="1571095"/>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b="1" dirty="0">
              <a:solidFill>
                <a:schemeClr val="tx1"/>
              </a:solidFill>
              <a:effectLst>
                <a:outerShdw blurRad="38100" dist="38100" dir="2700000" algn="tl">
                  <a:srgbClr val="000000">
                    <a:alpha val="43137"/>
                  </a:srgbClr>
                </a:outerShdw>
              </a:effectLst>
            </a:endParaRPr>
          </a:p>
          <a:p>
            <a:pPr algn="l"/>
            <a:r>
              <a:rPr lang="en-US" b="1" dirty="0">
                <a:solidFill>
                  <a:schemeClr val="tx1"/>
                </a:solidFill>
                <a:effectLst>
                  <a:outerShdw blurRad="38100" dist="38100" dir="2700000" algn="tl">
                    <a:srgbClr val="000000">
                      <a:alpha val="43137"/>
                    </a:srgbClr>
                  </a:outerShdw>
                </a:effectLst>
              </a:rPr>
              <a:t>Random class has also been updated according to the newly added col feature and is in working condition.</a:t>
            </a:r>
            <a:endParaRPr lang="tr-TR" b="1" dirty="0">
              <a:solidFill>
                <a:schemeClr val="tx1"/>
              </a:solidFill>
              <a:effectLst>
                <a:outerShdw blurRad="38100" dist="38100" dir="2700000" algn="tl">
                  <a:srgbClr val="000000">
                    <a:alpha val="43137"/>
                  </a:srgbClr>
                </a:outerShdw>
              </a:effectLst>
            </a:endParaRPr>
          </a:p>
        </p:txBody>
      </p:sp>
      <p:pic>
        <p:nvPicPr>
          <p:cNvPr id="20" name="Resim 19" descr="metin içeren bir resim&#10;&#10;Açıklama otomatik olarak oluşturuldu">
            <a:extLst>
              <a:ext uri="{FF2B5EF4-FFF2-40B4-BE49-F238E27FC236}">
                <a16:creationId xmlns:a16="http://schemas.microsoft.com/office/drawing/2014/main" id="{0721BAE1-004F-7A4A-0B68-523B724BC1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711" y="2538259"/>
            <a:ext cx="8442013" cy="3781953"/>
          </a:xfrm>
          <a:prstGeom prst="rect">
            <a:avLst/>
          </a:prstGeom>
        </p:spPr>
      </p:pic>
    </p:spTree>
    <p:extLst>
      <p:ext uri="{BB962C8B-B14F-4D97-AF65-F5344CB8AC3E}">
        <p14:creationId xmlns:p14="http://schemas.microsoft.com/office/powerpoint/2010/main" val="338675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9</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3"/>
          <a:stretch>
            <a:fillRect/>
          </a:stretch>
        </p:blipFill>
        <p:spPr>
          <a:xfrm>
            <a:off x="0" y="6320212"/>
            <a:ext cx="9144000" cy="253252"/>
          </a:xfrm>
          <a:prstGeom prst="rect">
            <a:avLst/>
          </a:prstGeom>
        </p:spPr>
      </p:pic>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14" name="Text Box 13">
            <a:extLst>
              <a:ext uri="{FF2B5EF4-FFF2-40B4-BE49-F238E27FC236}">
                <a16:creationId xmlns:a16="http://schemas.microsoft.com/office/drawing/2014/main" id="{AF04E7F8-9D41-47E8-8CEC-DBBB26F851FA}"/>
              </a:ext>
            </a:extLst>
          </p:cNvPr>
          <p:cNvSpPr txBox="1">
            <a:spLocks noChangeArrowheads="1"/>
          </p:cNvSpPr>
          <p:nvPr/>
        </p:nvSpPr>
        <p:spPr bwMode="auto">
          <a:xfrm>
            <a:off x="306388" y="165502"/>
            <a:ext cx="6323009"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en-US" sz="1600" b="1" dirty="0">
                <a:effectLst>
                  <a:outerShdw blurRad="38100" dist="38100" dir="2700000" algn="tl">
                    <a:srgbClr val="C0C0C0"/>
                  </a:outerShdw>
                </a:effectLst>
                <a:latin typeface="Arial"/>
                <a:cs typeface="Arial"/>
              </a:rPr>
              <a:t>PW1-Solving problems by search or </a:t>
            </a:r>
            <a:r>
              <a:rPr lang="en-US" sz="1600" b="1" dirty="0" err="1">
                <a:effectLst>
                  <a:outerShdw blurRad="38100" dist="38100" dir="2700000" algn="tl">
                    <a:srgbClr val="C0C0C0"/>
                  </a:outerShdw>
                </a:effectLst>
                <a:latin typeface="Arial"/>
                <a:cs typeface="Arial"/>
              </a:rPr>
              <a:t>PathFinding</a:t>
            </a:r>
            <a:endParaRPr lang="pt-PT" sz="1600" b="1" dirty="0">
              <a:effectLst>
                <a:outerShdw blurRad="38100" dist="38100" dir="2700000" algn="tl">
                  <a:srgbClr val="C0C0C0"/>
                </a:outerShdw>
              </a:effectLst>
              <a:latin typeface="Arial" charset="0"/>
            </a:endParaRPr>
          </a:p>
        </p:txBody>
      </p:sp>
      <p:sp>
        <p:nvSpPr>
          <p:cNvPr id="24" name="Line 15">
            <a:extLst>
              <a:ext uri="{FF2B5EF4-FFF2-40B4-BE49-F238E27FC236}">
                <a16:creationId xmlns:a16="http://schemas.microsoft.com/office/drawing/2014/main" id="{7B41749E-4A4C-4EB2-88A9-E98AB790A038}"/>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pic>
        <p:nvPicPr>
          <p:cNvPr id="26" name="Imagem 25">
            <a:extLst>
              <a:ext uri="{FF2B5EF4-FFF2-40B4-BE49-F238E27FC236}">
                <a16:creationId xmlns:a16="http://schemas.microsoft.com/office/drawing/2014/main" id="{BF4D7729-546E-4DEC-986C-46184BA23747}"/>
              </a:ext>
            </a:extLst>
          </p:cNvPr>
          <p:cNvPicPr>
            <a:picLocks noChangeAspect="1"/>
          </p:cNvPicPr>
          <p:nvPr/>
        </p:nvPicPr>
        <p:blipFill>
          <a:blip r:embed="rId5"/>
          <a:stretch>
            <a:fillRect/>
          </a:stretch>
        </p:blipFill>
        <p:spPr>
          <a:xfrm>
            <a:off x="101225" y="904241"/>
            <a:ext cx="9014192" cy="266482"/>
          </a:xfrm>
          <a:prstGeom prst="rect">
            <a:avLst/>
          </a:prstGeom>
        </p:spPr>
      </p:pic>
      <p:sp>
        <p:nvSpPr>
          <p:cNvPr id="27" name="Rectângulo 19">
            <a:extLst>
              <a:ext uri="{FF2B5EF4-FFF2-40B4-BE49-F238E27FC236}">
                <a16:creationId xmlns:a16="http://schemas.microsoft.com/office/drawing/2014/main" id="{7DE05330-3A49-4AD5-A6E6-EDA878DD167D}"/>
              </a:ext>
            </a:extLst>
          </p:cNvPr>
          <p:cNvSpPr/>
          <p:nvPr/>
        </p:nvSpPr>
        <p:spPr>
          <a:xfrm>
            <a:off x="5535613" y="610184"/>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Computer</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8" name="Imagem 27">
            <a:extLst>
              <a:ext uri="{FF2B5EF4-FFF2-40B4-BE49-F238E27FC236}">
                <a16:creationId xmlns:a16="http://schemas.microsoft.com/office/drawing/2014/main" id="{FCC83E7D-6246-481A-A571-4E44CDF059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29" name="Text Box 13">
            <a:extLst>
              <a:ext uri="{FF2B5EF4-FFF2-40B4-BE49-F238E27FC236}">
                <a16:creationId xmlns:a16="http://schemas.microsoft.com/office/drawing/2014/main" id="{1ED48F0B-C635-4760-B6C2-003F2550C784}"/>
              </a:ext>
            </a:extLst>
          </p:cNvPr>
          <p:cNvSpPr txBox="1">
            <a:spLocks noChangeArrowheads="1"/>
          </p:cNvSpPr>
          <p:nvPr/>
        </p:nvSpPr>
        <p:spPr bwMode="auto">
          <a:xfrm>
            <a:off x="306388" y="463535"/>
            <a:ext cx="6018212" cy="338554"/>
          </a:xfrm>
          <a:prstGeom prst="rect">
            <a:avLst/>
          </a:prstGeom>
          <a:noFill/>
          <a:ln w="9525">
            <a:noFill/>
            <a:miter lim="800000"/>
            <a:headEnd/>
            <a:tailEnd/>
          </a:ln>
          <a:effectLst/>
        </p:spPr>
        <p:txBody>
          <a:bodyPr wrap="square">
            <a:spAutoFit/>
          </a:bodyPr>
          <a:lstStyle/>
          <a:p>
            <a:pPr>
              <a:spcBef>
                <a:spcPct val="50000"/>
              </a:spcBef>
              <a:defRPr/>
            </a:pPr>
            <a:r>
              <a:rPr lang="pt-PT" sz="1600" b="1" dirty="0">
                <a:solidFill>
                  <a:srgbClr val="C00000"/>
                </a:solidFill>
                <a:effectLst>
                  <a:outerShdw blurRad="38100" dist="38100" dir="2700000" algn="tl">
                    <a:srgbClr val="C0C0C0"/>
                  </a:outerShdw>
                </a:effectLst>
                <a:latin typeface="Arial"/>
                <a:cs typeface="Arial"/>
              </a:rPr>
              <a:t>■</a:t>
            </a:r>
            <a:r>
              <a:rPr lang="pt-PT" sz="1600" b="1" dirty="0">
                <a:effectLst>
                  <a:outerShdw blurRad="38100" dist="38100" dir="2700000" algn="tl">
                    <a:srgbClr val="C0C0C0"/>
                  </a:outerShdw>
                </a:effectLst>
                <a:latin typeface="Arial"/>
                <a:cs typeface="Arial"/>
              </a:rPr>
              <a:t> </a:t>
            </a:r>
            <a:r>
              <a:rPr lang="pt-PT" sz="1600" b="1" dirty="0">
                <a:effectLst>
                  <a:outerShdw blurRad="38100" dist="38100" dir="2700000" algn="tl">
                    <a:srgbClr val="C0C0C0"/>
                  </a:outerShdw>
                </a:effectLst>
                <a:highlight>
                  <a:srgbClr val="FFFF00"/>
                </a:highlight>
                <a:latin typeface="Arial"/>
                <a:cs typeface="Arial"/>
              </a:rPr>
              <a:t>State</a:t>
            </a:r>
            <a:endParaRPr lang="pt-PT" sz="1600" b="1" dirty="0">
              <a:solidFill>
                <a:srgbClr val="C00000"/>
              </a:solidFill>
              <a:effectLst>
                <a:outerShdw blurRad="38100" dist="38100" dir="2700000" algn="tl">
                  <a:srgbClr val="C0C0C0"/>
                </a:outerShdw>
              </a:effectLst>
              <a:highlight>
                <a:srgbClr val="FFFF00"/>
              </a:highlight>
              <a:latin typeface="Arial" charset="0"/>
            </a:endParaRPr>
          </a:p>
        </p:txBody>
      </p:sp>
      <p:sp>
        <p:nvSpPr>
          <p:cNvPr id="13" name="Subtítulo 2">
            <a:extLst>
              <a:ext uri="{FF2B5EF4-FFF2-40B4-BE49-F238E27FC236}">
                <a16:creationId xmlns:a16="http://schemas.microsoft.com/office/drawing/2014/main" id="{13C46084-D461-92BA-9C41-8642428FC2BA}"/>
              </a:ext>
            </a:extLst>
          </p:cNvPr>
          <p:cNvSpPr txBox="1">
            <a:spLocks/>
          </p:cNvSpPr>
          <p:nvPr/>
        </p:nvSpPr>
        <p:spPr>
          <a:xfrm>
            <a:off x="836017" y="6524516"/>
            <a:ext cx="7698382" cy="162409"/>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000" dirty="0">
                <a:latin typeface="Arial" charset="0"/>
                <a:ea typeface="Arial" charset="0"/>
                <a:cs typeface="Arial" charset="0"/>
              </a:rPr>
              <a:t>@2022, 29043 – </a:t>
            </a:r>
            <a:r>
              <a:rPr lang="en-US" sz="1000" dirty="0">
                <a:latin typeface="Arial" charset="0"/>
                <a:ea typeface="Arial" charset="0"/>
                <a:cs typeface="Arial" charset="0"/>
                <a:hlinkClick r:id="rId7"/>
              </a:rPr>
              <a:t>muhammetsezgin@ipvc.pt</a:t>
            </a:r>
            <a:r>
              <a:rPr lang="en-US" sz="1000" dirty="0">
                <a:latin typeface="Arial" charset="0"/>
                <a:ea typeface="Arial" charset="0"/>
                <a:cs typeface="Arial" charset="0"/>
              </a:rPr>
              <a:t> | Curricular Unit: ARTIFICIAL INTELLIGENCE - Academic Year 2021/2022</a:t>
            </a:r>
            <a:endParaRPr lang="pt-PT" sz="1000" b="1" dirty="0">
              <a:latin typeface="Arial" charset="0"/>
              <a:ea typeface="Arial" charset="0"/>
              <a:cs typeface="Arial" charset="0"/>
            </a:endParaRPr>
          </a:p>
        </p:txBody>
      </p:sp>
      <p:sp>
        <p:nvSpPr>
          <p:cNvPr id="19" name="İçerik Yer Tutucusu 2">
            <a:extLst>
              <a:ext uri="{FF2B5EF4-FFF2-40B4-BE49-F238E27FC236}">
                <a16:creationId xmlns:a16="http://schemas.microsoft.com/office/drawing/2014/main" id="{A1644676-0DEB-BEC2-892C-3BE3264116CD}"/>
              </a:ext>
            </a:extLst>
          </p:cNvPr>
          <p:cNvSpPr txBox="1">
            <a:spLocks/>
          </p:cNvSpPr>
          <p:nvPr/>
        </p:nvSpPr>
        <p:spPr>
          <a:xfrm>
            <a:off x="274499" y="1197383"/>
            <a:ext cx="8596668" cy="936217"/>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b="1" dirty="0">
                <a:solidFill>
                  <a:schemeClr val="tx1"/>
                </a:solidFill>
                <a:effectLst>
                  <a:outerShdw blurRad="38100" dist="38100" dir="2700000" algn="tl">
                    <a:srgbClr val="000000">
                      <a:alpha val="43137"/>
                    </a:srgbClr>
                  </a:outerShdw>
                </a:effectLst>
              </a:rPr>
              <a:t>State game rules are determined by the codes. Writing the game rules was the most difficult part. In particular, writing by adhering to </a:t>
            </a:r>
            <a:r>
              <a:rPr lang="en-US" sz="1600" b="1" dirty="0" err="1">
                <a:solidFill>
                  <a:schemeClr val="tx1"/>
                </a:solidFill>
                <a:effectLst>
                  <a:outerShdw blurRad="38100" dist="38100" dir="2700000" algn="tl">
                    <a:srgbClr val="000000">
                      <a:alpha val="43137"/>
                    </a:srgbClr>
                  </a:outerShdw>
                </a:effectLst>
              </a:rPr>
              <a:t>github</a:t>
            </a:r>
            <a:r>
              <a:rPr lang="en-US" sz="1600" b="1" dirty="0">
                <a:solidFill>
                  <a:schemeClr val="tx1"/>
                </a:solidFill>
                <a:effectLst>
                  <a:outerShdw blurRad="38100" dist="38100" dir="2700000" algn="tl">
                    <a:srgbClr val="000000">
                      <a:alpha val="43137"/>
                    </a:srgbClr>
                  </a:outerShdw>
                </a:effectLst>
              </a:rPr>
              <a:t> codes sometimes made it harder for me. The required rules have been fulfilled.</a:t>
            </a:r>
            <a:endParaRPr lang="tr-TR" sz="1600" b="1" dirty="0">
              <a:solidFill>
                <a:schemeClr val="tx1"/>
              </a:solidFill>
              <a:effectLst>
                <a:outerShdw blurRad="38100" dist="38100" dir="2700000" algn="tl">
                  <a:srgbClr val="000000">
                    <a:alpha val="43137"/>
                  </a:srgbClr>
                </a:outerShdw>
              </a:effectLst>
            </a:endParaRPr>
          </a:p>
        </p:txBody>
      </p:sp>
      <p:pic>
        <p:nvPicPr>
          <p:cNvPr id="22" name="Resim 21" descr="metin içeren bir resim&#10;&#10;Açıklama otomatik olarak oluşturuldu">
            <a:extLst>
              <a:ext uri="{FF2B5EF4-FFF2-40B4-BE49-F238E27FC236}">
                <a16:creationId xmlns:a16="http://schemas.microsoft.com/office/drawing/2014/main" id="{018DDFCE-9052-55F0-C8D9-58719EA42A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6388" y="2142478"/>
            <a:ext cx="8226346" cy="4154861"/>
          </a:xfrm>
          <a:prstGeom prst="rect">
            <a:avLst/>
          </a:prstGeom>
        </p:spPr>
      </p:pic>
    </p:spTree>
    <p:extLst>
      <p:ext uri="{BB962C8B-B14F-4D97-AF65-F5344CB8AC3E}">
        <p14:creationId xmlns:p14="http://schemas.microsoft.com/office/powerpoint/2010/main" val="373058328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5036</TotalTime>
  <Words>759</Words>
  <Application>Microsoft Office PowerPoint</Application>
  <PresentationFormat>Ekran Gösterisi (4:3)</PresentationFormat>
  <Paragraphs>89</Paragraphs>
  <Slides>12</Slides>
  <Notes>10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Calibri</vt:lpstr>
      <vt:lpstr>Times New Roman</vt:lpstr>
      <vt:lpstr>Tema do Office</vt:lpstr>
      <vt:lpstr>DEGREE IN COMPUTER ENGINEERING</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Jorge Ribeiro</dc:creator>
  <cp:lastModifiedBy>Muhammet Furkan sezgin</cp:lastModifiedBy>
  <cp:revision>272</cp:revision>
  <cp:lastPrinted>2021-02-22T18:49:33Z</cp:lastPrinted>
  <dcterms:created xsi:type="dcterms:W3CDTF">2011-05-31T09:21:51Z</dcterms:created>
  <dcterms:modified xsi:type="dcterms:W3CDTF">2022-06-22T17:34:47Z</dcterms:modified>
</cp:coreProperties>
</file>