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71" r:id="rId3"/>
    <p:sldId id="270" r:id="rId4"/>
    <p:sldId id="272" r:id="rId5"/>
    <p:sldId id="273" r:id="rId6"/>
    <p:sldId id="269" r:id="rId7"/>
    <p:sldId id="260" r:id="rId8"/>
    <p:sldId id="267" r:id="rId9"/>
    <p:sldId id="268" r:id="rId10"/>
    <p:sldId id="265" r:id="rId11"/>
    <p:sldId id="264" r:id="rId12"/>
    <p:sldId id="266" r:id="rId13"/>
    <p:sldId id="261" r:id="rId14"/>
    <p:sldId id="262" r:id="rId15"/>
    <p:sldId id="263" r:id="rId16"/>
    <p:sldId id="274" r:id="rId17"/>
    <p:sldId id="276" r:id="rId18"/>
    <p:sldId id="277" r:id="rId19"/>
    <p:sldId id="275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8A"/>
    <a:srgbClr val="B91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Escuro 2 - Destaque 1/Destaqu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96"/>
  </p:normalViewPr>
  <p:slideViewPr>
    <p:cSldViewPr snapToGrid="0" snapToObjects="1">
      <p:cViewPr>
        <p:scale>
          <a:sx n="80" d="100"/>
          <a:sy n="80" d="100"/>
        </p:scale>
        <p:origin x="10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7C585-0E8D-5E4F-8542-F1C6C0D236C1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1DB65-CF7D-6B4F-B04E-7B2A6CE3973A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815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67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0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465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2458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872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7212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2784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0406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817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6354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11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7904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1060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7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56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6828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687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1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3976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90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13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2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1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7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661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6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864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92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68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049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46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31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267" y="2235200"/>
            <a:ext cx="11633201" cy="914400"/>
          </a:xfrm>
        </p:spPr>
        <p:txBody>
          <a:bodyPr>
            <a:normAutofit/>
          </a:bodyPr>
          <a:lstStyle/>
          <a:p>
            <a:pPr algn="l"/>
            <a:r>
              <a:rPr lang="pt-PT" dirty="0" smtClean="0">
                <a:latin typeface="+mn-lt"/>
                <a:ea typeface="Roboto" charset="0"/>
                <a:cs typeface="Roboto" charset="0"/>
              </a:rPr>
              <a:t>::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Banking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data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mining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case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study</a:t>
            </a:r>
            <a:endParaRPr lang="pt-PT" sz="4800" dirty="0">
              <a:latin typeface="+mn-lt"/>
              <a:ea typeface="Roboto" charset="0"/>
              <a:cs typeface="Roboto" charset="0"/>
            </a:endParaRPr>
          </a:p>
        </p:txBody>
      </p:sp>
      <p:pic>
        <p:nvPicPr>
          <p:cNvPr id="1026" name="Picture 2" descr="e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510064"/>
            <a:ext cx="2999411" cy="10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53999" y="3454399"/>
            <a:ext cx="106002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João Miguel Polónia Pascoal Faria</a:t>
            </a:r>
          </a:p>
          <a:p>
            <a:r>
              <a:rPr lang="pt-PT" sz="2800" b="1" dirty="0" smtClean="0"/>
              <a:t>Márcio Filipe Vilela Fontes</a:t>
            </a:r>
          </a:p>
          <a:p>
            <a:endParaRPr lang="pt-PT" sz="2800" b="1" dirty="0" smtClean="0"/>
          </a:p>
          <a:p>
            <a:r>
              <a:rPr lang="pt-PT" sz="2400" b="1" dirty="0" smtClean="0"/>
              <a:t>Supervisor</a:t>
            </a:r>
            <a:r>
              <a:rPr lang="pt-PT" sz="2400" dirty="0" smtClean="0"/>
              <a:t>: Prof. João Pedro Carvalho Leal Mendes Moreira</a:t>
            </a:r>
          </a:p>
          <a:p>
            <a:endParaRPr lang="pt-PT" sz="2000" b="1" dirty="0" smtClean="0"/>
          </a:p>
          <a:p>
            <a:r>
              <a:rPr lang="pt-PT" sz="2000" dirty="0" smtClean="0"/>
              <a:t>Mestrado Integrado em Engenharia Informática e Computação</a:t>
            </a:r>
            <a:endParaRPr lang="pt-PT" sz="2000" b="1" dirty="0"/>
          </a:p>
          <a:p>
            <a:endParaRPr lang="pt-PT" sz="2000" dirty="0" smtClean="0"/>
          </a:p>
          <a:p>
            <a:r>
              <a:rPr lang="pt-PT" sz="1600" dirty="0" smtClean="0"/>
              <a:t>Faculdade de Engenharia da Universidade do Porto</a:t>
            </a:r>
          </a:p>
          <a:p>
            <a:r>
              <a:rPr lang="pt-PT" sz="1600" dirty="0" err="1" smtClean="0"/>
              <a:t>January</a:t>
            </a:r>
            <a:r>
              <a:rPr lang="pt-PT" sz="1600" dirty="0" smtClean="0"/>
              <a:t> 6, 2016</a:t>
            </a:r>
          </a:p>
          <a:p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6407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13482"/>
            <a:ext cx="621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Average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Salary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District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10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84" y="1579418"/>
            <a:ext cx="6681631" cy="51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7267"/>
            <a:ext cx="8434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Crimes </a:t>
            </a:r>
            <a:r>
              <a:rPr lang="pt-PT" sz="4400" dirty="0" err="1" smtClean="0">
                <a:solidFill>
                  <a:srgbClr val="00568A"/>
                </a:solidFill>
              </a:rPr>
              <a:t>and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>
                <a:solidFill>
                  <a:srgbClr val="00568A"/>
                </a:solidFill>
              </a:rPr>
              <a:t>U</a:t>
            </a:r>
            <a:r>
              <a:rPr lang="pt-PT" sz="4400" dirty="0" err="1" smtClean="0">
                <a:solidFill>
                  <a:srgbClr val="00568A"/>
                </a:solidFill>
              </a:rPr>
              <a:t>nemployment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increase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11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" y="1848379"/>
            <a:ext cx="6070102" cy="469053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"/>
          <a:stretch/>
        </p:blipFill>
        <p:spPr>
          <a:xfrm>
            <a:off x="6096000" y="1797580"/>
            <a:ext cx="6096000" cy="47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5052"/>
            <a:ext cx="5705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Credit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cards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12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96"/>
          <a:stretch/>
        </p:blipFill>
        <p:spPr>
          <a:xfrm>
            <a:off x="1990388" y="1578264"/>
            <a:ext cx="8211224" cy="47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7267"/>
            <a:ext cx="4326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Clients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Region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13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66" y="1581534"/>
            <a:ext cx="6828367" cy="52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4989"/>
            <a:ext cx="6034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amount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comparison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14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9"/>
          <a:stretch/>
        </p:blipFill>
        <p:spPr>
          <a:xfrm>
            <a:off x="2417482" y="1579418"/>
            <a:ext cx="7357036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23309"/>
            <a:ext cx="616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duration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15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578264"/>
            <a:ext cx="6832600" cy="5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#5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16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457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Predictive</a:t>
            </a:r>
            <a:r>
              <a:rPr lang="pt-PT" sz="6000" dirty="0" smtClean="0">
                <a:solidFill>
                  <a:srgbClr val="00568A"/>
                </a:solidFill>
              </a:rPr>
              <a:t> 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#6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17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9068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Limitations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err="1" smtClean="0">
                <a:solidFill>
                  <a:srgbClr val="00568A"/>
                </a:solidFill>
              </a:rPr>
              <a:t>and</a:t>
            </a:r>
            <a:r>
              <a:rPr lang="pt-PT" sz="6000" dirty="0" smtClean="0">
                <a:solidFill>
                  <a:srgbClr val="00568A"/>
                </a:solidFill>
              </a:rPr>
              <a:t> Future </a:t>
            </a:r>
            <a:r>
              <a:rPr lang="pt-PT" sz="6000" dirty="0" err="1" smtClean="0">
                <a:solidFill>
                  <a:srgbClr val="00568A"/>
                </a:solidFill>
              </a:rPr>
              <a:t>Work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#7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18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3898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smtClean="0">
                <a:solidFill>
                  <a:srgbClr val="00568A"/>
                </a:solidFill>
              </a:rPr>
              <a:t>Conclusions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#8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19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2807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Annexes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#1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3302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solidFill>
                  <a:srgbClr val="00568A"/>
                </a:solidFill>
              </a:rPr>
              <a:t>CRISP-DM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</a:t>
            </a:r>
            <a:r>
              <a:rPr lang="pt-PT" sz="5400" dirty="0" smtClean="0">
                <a:solidFill>
                  <a:srgbClr val="B9122B"/>
                </a:solidFill>
              </a:rPr>
              <a:t>AN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4988"/>
            <a:ext cx="4079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Data </a:t>
            </a:r>
            <a:r>
              <a:rPr lang="pt-PT" sz="4400" dirty="0" err="1" smtClean="0">
                <a:solidFill>
                  <a:srgbClr val="00568A"/>
                </a:solidFill>
              </a:rPr>
              <a:t>preparation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20</a:t>
            </a:fld>
            <a:endParaRPr lang="pt-PT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26404"/>
              </p:ext>
            </p:extLst>
          </p:nvPr>
        </p:nvGraphicFramePr>
        <p:xfrm>
          <a:off x="623455" y="2362178"/>
          <a:ext cx="37200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/>
                <a:gridCol w="859155"/>
                <a:gridCol w="1033082"/>
                <a:gridCol w="1070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disp_id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client_id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type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OWNER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OWNER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DISPONENT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27203" y="1846212"/>
            <a:ext cx="208808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Disposition</a:t>
            </a:r>
            <a:endParaRPr lang="pt-PT" b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16136"/>
              </p:ext>
            </p:extLst>
          </p:nvPr>
        </p:nvGraphicFramePr>
        <p:xfrm>
          <a:off x="623455" y="4560872"/>
          <a:ext cx="4248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082"/>
                <a:gridCol w="966724"/>
                <a:gridCol w="1483043"/>
                <a:gridCol w="7654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district_id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frequency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date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576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monthly</a:t>
                      </a:r>
                      <a:r>
                        <a:rPr lang="pt-PT" sz="1400" baseline="0" dirty="0" smtClean="0"/>
                        <a:t> </a:t>
                      </a:r>
                      <a:r>
                        <a:rPr lang="pt-PT" sz="1400" baseline="0" dirty="0" err="1" smtClean="0"/>
                        <a:t>issuance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930101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3818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 smtClean="0"/>
                        <a:t>monthly</a:t>
                      </a:r>
                      <a:r>
                        <a:rPr lang="pt-PT" sz="1400" baseline="0" dirty="0" smtClean="0"/>
                        <a:t> </a:t>
                      </a:r>
                      <a:r>
                        <a:rPr lang="pt-PT" sz="1400" baseline="0" dirty="0" err="1" smtClean="0"/>
                        <a:t>issuance</a:t>
                      </a:r>
                      <a:endParaRPr lang="pt-PT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930101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704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 smtClean="0"/>
                        <a:t>monthly</a:t>
                      </a:r>
                      <a:r>
                        <a:rPr lang="pt-PT" sz="1400" baseline="0" dirty="0" smtClean="0"/>
                        <a:t> </a:t>
                      </a:r>
                      <a:r>
                        <a:rPr lang="pt-PT" sz="1400" baseline="0" dirty="0" err="1" smtClean="0"/>
                        <a:t>issuance</a:t>
                      </a:r>
                      <a:endParaRPr lang="pt-PT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930101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531496" y="4011212"/>
            <a:ext cx="208808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Account</a:t>
            </a:r>
            <a:endParaRPr lang="pt-PT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454641" y="1900973"/>
            <a:ext cx="240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Credit</a:t>
            </a:r>
            <a:r>
              <a:rPr lang="pt-PT" b="1" dirty="0" smtClean="0"/>
              <a:t> </a:t>
            </a:r>
            <a:r>
              <a:rPr lang="pt-PT" b="1" dirty="0" err="1" smtClean="0"/>
              <a:t>card</a:t>
            </a:r>
            <a:r>
              <a:rPr lang="pt-PT" b="1" dirty="0" smtClean="0"/>
              <a:t> (</a:t>
            </a:r>
            <a:r>
              <a:rPr lang="pt-PT" b="1" dirty="0" err="1" smtClean="0"/>
              <a:t>sanctions</a:t>
            </a:r>
            <a:r>
              <a:rPr lang="pt-PT" b="1" dirty="0" smtClean="0"/>
              <a:t>)</a:t>
            </a:r>
            <a:endParaRPr lang="pt-PT" b="1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08786"/>
              </p:ext>
            </p:extLst>
          </p:nvPr>
        </p:nvGraphicFramePr>
        <p:xfrm>
          <a:off x="5534851" y="2373844"/>
          <a:ext cx="5188405" cy="14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95"/>
                <a:gridCol w="857415"/>
                <a:gridCol w="679768"/>
                <a:gridCol w="765493"/>
                <a:gridCol w="1033082"/>
                <a:gridCol w="1083852"/>
              </a:tblGrid>
              <a:tr h="347508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card_id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disp_id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type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issued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k_symbol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9285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classic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931107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5740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negative ...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588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classic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940119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4034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negative ...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747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4915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classic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940205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1539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negative ...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3031"/>
              </p:ext>
            </p:extLst>
          </p:nvPr>
        </p:nvGraphicFramePr>
        <p:xfrm>
          <a:off x="5504370" y="4560416"/>
          <a:ext cx="6212459" cy="14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408"/>
                <a:gridCol w="1100455"/>
                <a:gridCol w="765492"/>
                <a:gridCol w="586105"/>
                <a:gridCol w="1120013"/>
                <a:gridCol w="800418"/>
                <a:gridCol w="984568"/>
              </a:tblGrid>
              <a:tr h="347508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order_id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account_src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date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bank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account_dst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amount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k_symbol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931105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QR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13943797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7266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household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930905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QR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13943797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7266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household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931205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QR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13943797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7266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household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424160" y="4039844"/>
            <a:ext cx="240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Payment</a:t>
            </a:r>
            <a:r>
              <a:rPr lang="pt-PT" b="1" dirty="0" smtClean="0"/>
              <a:t> </a:t>
            </a:r>
            <a:r>
              <a:rPr lang="pt-PT" b="1" dirty="0" err="1" smtClean="0"/>
              <a:t>Orders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9773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</a:t>
            </a:r>
            <a:r>
              <a:rPr lang="pt-PT" sz="5400" dirty="0" smtClean="0">
                <a:solidFill>
                  <a:srgbClr val="B9122B"/>
                </a:solidFill>
              </a:rPr>
              <a:t>AN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4988"/>
            <a:ext cx="4079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Data </a:t>
            </a:r>
            <a:r>
              <a:rPr lang="pt-PT" sz="4400" dirty="0" err="1" smtClean="0">
                <a:solidFill>
                  <a:srgbClr val="00568A"/>
                </a:solidFill>
              </a:rPr>
              <a:t>preparation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21</a:t>
            </a:fld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527203" y="1846212"/>
            <a:ext cx="208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District</a:t>
            </a:r>
            <a:endParaRPr lang="pt-PT" b="1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3874"/>
              </p:ext>
            </p:extLst>
          </p:nvPr>
        </p:nvGraphicFramePr>
        <p:xfrm>
          <a:off x="623455" y="2370043"/>
          <a:ext cx="10293669" cy="14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82"/>
                <a:gridCol w="1060386"/>
                <a:gridCol w="1425512"/>
                <a:gridCol w="2020634"/>
                <a:gridCol w="1623441"/>
                <a:gridCol w="1623441"/>
                <a:gridCol w="984568"/>
                <a:gridCol w="979805"/>
              </a:tblGrid>
              <a:tr h="347508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code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name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region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ratio_urban_inhabitants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unemployment_95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unemployment_96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crimes_95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crimes_96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Hl.m</a:t>
                      </a:r>
                      <a:r>
                        <a:rPr lang="pt-PT" sz="1400" dirty="0" smtClean="0"/>
                        <a:t>. Praha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Prague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0.29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0.43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85677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99107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Benesov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Central Bohemia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46.7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1.57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1.85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2159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2674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Beroun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Central Bohemia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41.7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1.95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2.21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2824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2813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531496" y="4011212"/>
            <a:ext cx="208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Client</a:t>
            </a:r>
            <a:endParaRPr lang="pt-PT" b="1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6180"/>
              </p:ext>
            </p:extLst>
          </p:nvPr>
        </p:nvGraphicFramePr>
        <p:xfrm>
          <a:off x="623454" y="4557496"/>
          <a:ext cx="5900992" cy="14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/>
                <a:gridCol w="1254442"/>
                <a:gridCol w="966724"/>
                <a:gridCol w="584518"/>
                <a:gridCol w="713105"/>
                <a:gridCol w="538480"/>
                <a:gridCol w="984568"/>
              </a:tblGrid>
              <a:tr h="347508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client_id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birth_number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district_id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year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month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day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gender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706213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1970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f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450204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1945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m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406009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1940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f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3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</a:t>
            </a:r>
            <a:r>
              <a:rPr lang="pt-PT" sz="5400" dirty="0" smtClean="0">
                <a:solidFill>
                  <a:srgbClr val="B9122B"/>
                </a:solidFill>
              </a:rPr>
              <a:t>AN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15502" y="513363"/>
            <a:ext cx="936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>
                <a:solidFill>
                  <a:srgbClr val="00568A"/>
                </a:solidFill>
              </a:rPr>
              <a:t>Decision</a:t>
            </a:r>
            <a:r>
              <a:rPr lang="pt-PT" sz="3200" dirty="0" smtClean="0">
                <a:solidFill>
                  <a:srgbClr val="00568A"/>
                </a:solidFill>
              </a:rPr>
              <a:t> </a:t>
            </a:r>
            <a:r>
              <a:rPr lang="pt-PT" sz="3200" dirty="0" err="1" smtClean="0">
                <a:solidFill>
                  <a:srgbClr val="00568A"/>
                </a:solidFill>
              </a:rPr>
              <a:t>Tree</a:t>
            </a:r>
            <a:r>
              <a:rPr lang="pt-PT" sz="3200" dirty="0" smtClean="0">
                <a:solidFill>
                  <a:srgbClr val="00568A"/>
                </a:solidFill>
              </a:rPr>
              <a:t> </a:t>
            </a:r>
            <a:r>
              <a:rPr lang="mr-IN" sz="3200" dirty="0" smtClean="0">
                <a:solidFill>
                  <a:srgbClr val="00568A"/>
                </a:solidFill>
              </a:rPr>
              <a:t>–</a:t>
            </a:r>
            <a:r>
              <a:rPr lang="pt-PT" sz="3200" dirty="0" smtClean="0">
                <a:solidFill>
                  <a:srgbClr val="00568A"/>
                </a:solidFill>
              </a:rPr>
              <a:t> </a:t>
            </a:r>
            <a:r>
              <a:rPr lang="pt-PT" sz="3200" dirty="0" err="1" smtClean="0">
                <a:solidFill>
                  <a:srgbClr val="00568A"/>
                </a:solidFill>
              </a:rPr>
              <a:t>Loan</a:t>
            </a:r>
            <a:r>
              <a:rPr lang="pt-PT" sz="3200" dirty="0" smtClean="0">
                <a:solidFill>
                  <a:srgbClr val="00568A"/>
                </a:solidFill>
              </a:rPr>
              <a:t> </a:t>
            </a:r>
            <a:r>
              <a:rPr lang="pt-PT" sz="3200" dirty="0" err="1" smtClean="0">
                <a:solidFill>
                  <a:srgbClr val="00568A"/>
                </a:solidFill>
              </a:rPr>
              <a:t>success</a:t>
            </a:r>
            <a:r>
              <a:rPr lang="pt-PT" sz="3200" dirty="0">
                <a:solidFill>
                  <a:srgbClr val="00568A"/>
                </a:solidFill>
              </a:rPr>
              <a:t> </a:t>
            </a:r>
            <a:r>
              <a:rPr lang="pt-PT" sz="3200" dirty="0" smtClean="0">
                <a:solidFill>
                  <a:srgbClr val="00568A"/>
                </a:solidFill>
              </a:rPr>
              <a:t>(</a:t>
            </a:r>
            <a:r>
              <a:rPr lang="pt-PT" sz="3200" dirty="0" err="1" smtClean="0">
                <a:solidFill>
                  <a:srgbClr val="00568A"/>
                </a:solidFill>
              </a:rPr>
              <a:t>amount</a:t>
            </a:r>
            <a:r>
              <a:rPr lang="pt-PT" sz="3200" dirty="0" smtClean="0">
                <a:solidFill>
                  <a:srgbClr val="00568A"/>
                </a:solidFill>
              </a:rPr>
              <a:t>, </a:t>
            </a:r>
            <a:r>
              <a:rPr lang="pt-PT" sz="3200" dirty="0" err="1" smtClean="0">
                <a:solidFill>
                  <a:srgbClr val="00568A"/>
                </a:solidFill>
              </a:rPr>
              <a:t>salary</a:t>
            </a:r>
            <a:r>
              <a:rPr lang="pt-PT" sz="3200" dirty="0" smtClean="0">
                <a:solidFill>
                  <a:srgbClr val="00568A"/>
                </a:solidFill>
              </a:rPr>
              <a:t>, </a:t>
            </a:r>
            <a:r>
              <a:rPr lang="pt-PT" sz="3200" dirty="0" err="1" smtClean="0">
                <a:solidFill>
                  <a:srgbClr val="00568A"/>
                </a:solidFill>
              </a:rPr>
              <a:t>duration</a:t>
            </a:r>
            <a:r>
              <a:rPr lang="pt-PT" sz="3200" dirty="0" smtClean="0">
                <a:solidFill>
                  <a:srgbClr val="00568A"/>
                </a:solidFill>
              </a:rPr>
              <a:t>)</a:t>
            </a:r>
            <a:endParaRPr lang="pt-PT" sz="32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24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4" y="346365"/>
            <a:ext cx="1911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smtClean="0">
                <a:solidFill>
                  <a:srgbClr val="B9122B"/>
                </a:solidFill>
              </a:rPr>
              <a:t>#CDM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3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534653" y="423309"/>
            <a:ext cx="2473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CRISP-DM</a:t>
            </a:r>
            <a:endParaRPr lang="pt-PT" sz="4400" dirty="0">
              <a:solidFill>
                <a:srgbClr val="00568A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"/>
          <a:stretch/>
        </p:blipFill>
        <p:spPr>
          <a:xfrm>
            <a:off x="3352800" y="1579418"/>
            <a:ext cx="5486400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#2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4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6303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Domain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err="1" smtClean="0">
                <a:solidFill>
                  <a:srgbClr val="00568A"/>
                </a:solidFill>
              </a:rPr>
              <a:t>description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#DD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5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623455" y="1925783"/>
            <a:ext cx="93846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/>
              <a:t>Topic</a:t>
            </a:r>
            <a:endParaRPr lang="pt-PT" sz="2400" b="1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smtClean="0"/>
              <a:t>Data </a:t>
            </a:r>
            <a:r>
              <a:rPr lang="pt-PT" dirty="0" err="1" smtClean="0"/>
              <a:t>about</a:t>
            </a:r>
            <a:r>
              <a:rPr lang="pt-PT" dirty="0" smtClean="0"/>
              <a:t> </a:t>
            </a:r>
            <a:r>
              <a:rPr lang="pt-PT" dirty="0" err="1" smtClean="0"/>
              <a:t>banking</a:t>
            </a:r>
            <a:r>
              <a:rPr lang="pt-PT" dirty="0" smtClean="0"/>
              <a:t> </a:t>
            </a:r>
            <a:r>
              <a:rPr lang="pt-PT" dirty="0" err="1" smtClean="0"/>
              <a:t>operations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regular </a:t>
            </a:r>
            <a:r>
              <a:rPr lang="pt-PT" dirty="0" err="1" smtClean="0"/>
              <a:t>bank</a:t>
            </a:r>
            <a:r>
              <a:rPr lang="pt-PT" dirty="0" smtClean="0"/>
              <a:t>, </a:t>
            </a:r>
            <a:r>
              <a:rPr lang="pt-PT" dirty="0" err="1" smtClean="0"/>
              <a:t>containing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  <a:r>
              <a:rPr lang="pt-PT" dirty="0" err="1" smtClean="0"/>
              <a:t>about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, </a:t>
            </a:r>
            <a:r>
              <a:rPr lang="pt-PT" dirty="0" err="1" smtClean="0"/>
              <a:t>loans</a:t>
            </a:r>
            <a:r>
              <a:rPr lang="pt-PT" dirty="0" smtClean="0"/>
              <a:t>, </a:t>
            </a:r>
            <a:r>
              <a:rPr lang="pt-PT" dirty="0" err="1" smtClean="0"/>
              <a:t>transactions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credit</a:t>
            </a:r>
            <a:r>
              <a:rPr lang="pt-PT" dirty="0" smtClean="0"/>
              <a:t> </a:t>
            </a:r>
            <a:r>
              <a:rPr lang="pt-PT" dirty="0" err="1" smtClean="0"/>
              <a:t>cards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also</a:t>
            </a:r>
            <a:r>
              <a:rPr lang="pt-PT" dirty="0" smtClean="0"/>
              <a:t> </a:t>
            </a:r>
            <a:r>
              <a:rPr lang="pt-PT" dirty="0" err="1" smtClean="0"/>
              <a:t>demographic</a:t>
            </a:r>
            <a:r>
              <a:rPr lang="pt-PT" dirty="0" smtClean="0"/>
              <a:t> data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understanding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environment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bank</a:t>
            </a:r>
            <a:r>
              <a:rPr lang="pt-PT" dirty="0" smtClean="0"/>
              <a:t> </a:t>
            </a:r>
            <a:r>
              <a:rPr lang="pt-PT" dirty="0" err="1" smtClean="0"/>
              <a:t>wants</a:t>
            </a:r>
            <a:r>
              <a:rPr lang="pt-PT" dirty="0" smtClean="0"/>
              <a:t> to improve </a:t>
            </a:r>
            <a:r>
              <a:rPr lang="pt-PT" dirty="0" err="1" smtClean="0"/>
              <a:t>their</a:t>
            </a:r>
            <a:r>
              <a:rPr lang="pt-PT" dirty="0" smtClean="0"/>
              <a:t> </a:t>
            </a:r>
            <a:r>
              <a:rPr lang="pt-PT" dirty="0" err="1" smtClean="0"/>
              <a:t>understanding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customers</a:t>
            </a:r>
            <a:r>
              <a:rPr lang="pt-PT" dirty="0" smtClean="0"/>
              <a:t> in </a:t>
            </a:r>
            <a:r>
              <a:rPr lang="pt-PT" dirty="0" err="1" smtClean="0"/>
              <a:t>order</a:t>
            </a:r>
            <a:r>
              <a:rPr lang="pt-PT" dirty="0" smtClean="0"/>
              <a:t> to </a:t>
            </a:r>
            <a:r>
              <a:rPr lang="pt-PT" dirty="0" err="1" smtClean="0"/>
              <a:t>perform</a:t>
            </a:r>
            <a:r>
              <a:rPr lang="pt-PT" dirty="0" smtClean="0"/>
              <a:t> </a:t>
            </a:r>
            <a:r>
              <a:rPr lang="pt-PT" dirty="0" err="1" smtClean="0"/>
              <a:t>actions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to improve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services</a:t>
            </a:r>
            <a:r>
              <a:rPr lang="pt-PT" dirty="0" smtClean="0"/>
              <a:t>.</a:t>
            </a:r>
            <a:endParaRPr lang="pt-PT" dirty="0"/>
          </a:p>
          <a:p>
            <a:endParaRPr lang="pt-PT" dirty="0" smtClean="0"/>
          </a:p>
          <a:p>
            <a:r>
              <a:rPr lang="pt-PT" sz="2400" b="1" dirty="0" err="1" smtClean="0">
                <a:solidFill>
                  <a:srgbClr val="B9122B"/>
                </a:solidFill>
              </a:rPr>
              <a:t>Descriptive</a:t>
            </a:r>
            <a:r>
              <a:rPr lang="pt-PT" sz="2400" b="1" dirty="0" smtClean="0">
                <a:solidFill>
                  <a:srgbClr val="B9122B"/>
                </a:solidFill>
              </a:rPr>
              <a:t> </a:t>
            </a:r>
            <a:r>
              <a:rPr lang="pt-PT" sz="2400" b="1" dirty="0" err="1" smtClean="0">
                <a:solidFill>
                  <a:srgbClr val="B9122B"/>
                </a:solidFill>
              </a:rPr>
              <a:t>Goals</a:t>
            </a:r>
            <a:endParaRPr lang="pt-PT" sz="2400" b="1" dirty="0">
              <a:solidFill>
                <a:srgbClr val="B9122B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Study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, </a:t>
            </a:r>
            <a:r>
              <a:rPr lang="pt-PT" dirty="0" err="1" smtClean="0"/>
              <a:t>concerning</a:t>
            </a:r>
            <a:r>
              <a:rPr lang="pt-PT" dirty="0" smtClean="0"/>
              <a:t> </a:t>
            </a:r>
            <a:r>
              <a:rPr lang="pt-PT" dirty="0" err="1" smtClean="0"/>
              <a:t>their</a:t>
            </a:r>
            <a:r>
              <a:rPr lang="pt-PT" dirty="0" smtClean="0"/>
              <a:t> </a:t>
            </a:r>
            <a:r>
              <a:rPr lang="pt-PT" dirty="0" err="1" smtClean="0"/>
              <a:t>loans</a:t>
            </a:r>
            <a:r>
              <a:rPr lang="pt-PT" dirty="0" smtClean="0"/>
              <a:t> (</a:t>
            </a:r>
            <a:r>
              <a:rPr lang="pt-PT" dirty="0" err="1" smtClean="0"/>
              <a:t>amounts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durations</a:t>
            </a:r>
            <a:r>
              <a:rPr lang="pt-PT" dirty="0" smtClean="0"/>
              <a:t>), </a:t>
            </a:r>
            <a:r>
              <a:rPr lang="pt-PT" dirty="0" err="1" smtClean="0"/>
              <a:t>transactions</a:t>
            </a:r>
            <a:r>
              <a:rPr lang="pt-PT" dirty="0" smtClean="0"/>
              <a:t>, etc. to </a:t>
            </a:r>
            <a:r>
              <a:rPr lang="pt-PT" dirty="0" err="1" smtClean="0"/>
              <a:t>formulate</a:t>
            </a:r>
            <a:r>
              <a:rPr lang="pt-PT" dirty="0" smtClean="0"/>
              <a:t> a </a:t>
            </a:r>
            <a:r>
              <a:rPr lang="pt-PT" dirty="0" err="1" smtClean="0"/>
              <a:t>process</a:t>
            </a:r>
            <a:r>
              <a:rPr lang="pt-PT" dirty="0" smtClean="0"/>
              <a:t> to </a:t>
            </a:r>
            <a:r>
              <a:rPr lang="pt-PT" dirty="0" err="1" smtClean="0"/>
              <a:t>achieve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b="1" dirty="0" err="1" smtClean="0"/>
              <a:t>predictive</a:t>
            </a:r>
            <a:r>
              <a:rPr lang="pt-PT" b="1" dirty="0" smtClean="0"/>
              <a:t> </a:t>
            </a:r>
            <a:r>
              <a:rPr lang="pt-PT" b="1" dirty="0" err="1" smtClean="0"/>
              <a:t>goal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Study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environment</a:t>
            </a:r>
            <a:r>
              <a:rPr lang="pt-PT" dirty="0" smtClean="0"/>
              <a:t> to </a:t>
            </a:r>
            <a:r>
              <a:rPr lang="pt-PT" dirty="0" err="1" smtClean="0"/>
              <a:t>understand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bank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target,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districts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they</a:t>
            </a:r>
            <a:r>
              <a:rPr lang="pt-PT" dirty="0" smtClean="0"/>
              <a:t> are </a:t>
            </a:r>
            <a:r>
              <a:rPr lang="pt-PT" dirty="0" err="1" smtClean="0"/>
              <a:t>located</a:t>
            </a:r>
            <a:r>
              <a:rPr lang="pt-PT" dirty="0" smtClean="0"/>
              <a:t>, etc.</a:t>
            </a:r>
            <a:endParaRPr lang="pt-PT" dirty="0"/>
          </a:p>
          <a:p>
            <a:endParaRPr lang="pt-PT" dirty="0" smtClean="0">
              <a:solidFill>
                <a:srgbClr val="B9122B"/>
              </a:solidFill>
            </a:endParaRPr>
          </a:p>
          <a:p>
            <a:r>
              <a:rPr lang="pt-PT" sz="2400" b="1" dirty="0" err="1" smtClean="0">
                <a:solidFill>
                  <a:srgbClr val="B9122B"/>
                </a:solidFill>
              </a:rPr>
              <a:t>Predictive</a:t>
            </a:r>
            <a:r>
              <a:rPr lang="pt-PT" sz="2400" b="1" dirty="0" smtClean="0">
                <a:solidFill>
                  <a:srgbClr val="B9122B"/>
                </a:solidFill>
              </a:rPr>
              <a:t> </a:t>
            </a:r>
            <a:r>
              <a:rPr lang="pt-PT" sz="2400" b="1" dirty="0" err="1" smtClean="0">
                <a:solidFill>
                  <a:srgbClr val="B9122B"/>
                </a:solidFill>
              </a:rPr>
              <a:t>Goal</a:t>
            </a:r>
            <a:endParaRPr lang="pt-PT" sz="2400" b="1" dirty="0" smtClean="0">
              <a:solidFill>
                <a:srgbClr val="B9122B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pt-PT" dirty="0" smtClean="0"/>
              <a:t>Determine </a:t>
            </a:r>
            <a:r>
              <a:rPr lang="pt-PT" dirty="0" err="1" smtClean="0"/>
              <a:t>whether</a:t>
            </a:r>
            <a:r>
              <a:rPr lang="pt-PT" dirty="0" smtClean="0"/>
              <a:t> a </a:t>
            </a:r>
            <a:r>
              <a:rPr lang="pt-PT" dirty="0" err="1" smtClean="0"/>
              <a:t>loan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end</a:t>
            </a:r>
            <a:r>
              <a:rPr lang="pt-PT" dirty="0" smtClean="0"/>
              <a:t> </a:t>
            </a:r>
            <a:r>
              <a:rPr lang="pt-PT" dirty="0" err="1" smtClean="0"/>
              <a:t>successfully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37893" y="456504"/>
            <a:ext cx="4678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Domain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description</a:t>
            </a:r>
            <a:endParaRPr lang="pt-PT" sz="44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#3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6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9388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Exploratory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smtClean="0">
                <a:solidFill>
                  <a:srgbClr val="00568A"/>
                </a:solidFill>
              </a:rPr>
              <a:t>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</a:t>
            </a:r>
            <a:r>
              <a:rPr lang="pt-PT" sz="5400" dirty="0" smtClean="0">
                <a:solidFill>
                  <a:srgbClr val="B9122B"/>
                </a:solidFill>
              </a:rPr>
              <a:t>EDA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292439" y="423309"/>
            <a:ext cx="4079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Data </a:t>
            </a:r>
            <a:r>
              <a:rPr lang="pt-PT" sz="4400" dirty="0" err="1" smtClean="0">
                <a:solidFill>
                  <a:srgbClr val="00568A"/>
                </a:solidFill>
              </a:rPr>
              <a:t>preparation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7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623455" y="1925783"/>
            <a:ext cx="93846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/>
              <a:t>Extract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implicit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knowledge</a:t>
            </a:r>
            <a:endParaRPr lang="pt-PT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Extract</a:t>
            </a:r>
            <a:r>
              <a:rPr lang="pt-PT" dirty="0" smtClean="0"/>
              <a:t> </a:t>
            </a:r>
            <a:r>
              <a:rPr lang="pt-PT" i="1" dirty="0" err="1" smtClean="0"/>
              <a:t>birthdate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i="1" dirty="0" err="1" smtClean="0"/>
              <a:t>gender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i="1" dirty="0" err="1" smtClean="0"/>
              <a:t>birthnumber</a:t>
            </a:r>
            <a:r>
              <a:rPr lang="pt-PT" dirty="0" smtClean="0"/>
              <a:t> (</a:t>
            </a:r>
            <a:r>
              <a:rPr lang="pt-PT" dirty="0" err="1" smtClean="0"/>
              <a:t>Clients</a:t>
            </a:r>
            <a:r>
              <a:rPr lang="pt-PT" dirty="0" smtClean="0"/>
              <a:t> </a:t>
            </a:r>
            <a:r>
              <a:rPr lang="pt-PT" dirty="0" err="1" smtClean="0"/>
              <a:t>relation</a:t>
            </a:r>
            <a:r>
              <a:rPr lang="pt-PT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Extract</a:t>
            </a:r>
            <a:r>
              <a:rPr lang="pt-PT" dirty="0" smtClean="0"/>
              <a:t> age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i="1" dirty="0" err="1" smtClean="0"/>
              <a:t>birthnumber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b="1" dirty="0" smtClean="0"/>
              <a:t>note</a:t>
            </a:r>
            <a:r>
              <a:rPr lang="pt-PT" dirty="0" smtClean="0"/>
              <a:t>: assume 2016 as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year</a:t>
            </a:r>
            <a:r>
              <a:rPr lang="pt-PT" dirty="0" smtClean="0"/>
              <a:t>)</a:t>
            </a:r>
            <a:endParaRPr lang="pt-PT" dirty="0"/>
          </a:p>
          <a:p>
            <a:endParaRPr lang="pt-PT" i="1" dirty="0" smtClean="0"/>
          </a:p>
          <a:p>
            <a:r>
              <a:rPr lang="pt-PT" sz="2400" b="1" dirty="0" smtClean="0"/>
              <a:t>Complete </a:t>
            </a:r>
            <a:r>
              <a:rPr lang="pt-PT" sz="2400" b="1" dirty="0" err="1" smtClean="0"/>
              <a:t>missing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values</a:t>
            </a:r>
            <a:endParaRPr lang="pt-PT" sz="2400" dirty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District</a:t>
            </a:r>
            <a:r>
              <a:rPr lang="pt-PT" dirty="0" smtClean="0"/>
              <a:t> </a:t>
            </a:r>
            <a:r>
              <a:rPr lang="pt-PT" i="1" dirty="0" err="1" smtClean="0"/>
              <a:t>Jesenik</a:t>
            </a:r>
            <a:r>
              <a:rPr lang="pt-PT" dirty="0" smtClean="0"/>
              <a:t> </a:t>
            </a:r>
            <a:r>
              <a:rPr lang="pt-PT" dirty="0" err="1" smtClean="0"/>
              <a:t>had</a:t>
            </a:r>
            <a:r>
              <a:rPr lang="pt-PT" dirty="0" smtClean="0"/>
              <a:t> </a:t>
            </a:r>
            <a:r>
              <a:rPr lang="pt-PT" dirty="0" err="1" smtClean="0"/>
              <a:t>missing</a:t>
            </a:r>
            <a:r>
              <a:rPr lang="pt-PT" dirty="0" smtClean="0"/>
              <a:t> </a:t>
            </a:r>
            <a:r>
              <a:rPr lang="pt-PT" dirty="0" err="1" smtClean="0"/>
              <a:t>values</a:t>
            </a:r>
            <a:r>
              <a:rPr lang="pt-PT" dirty="0" smtClean="0"/>
              <a:t> (</a:t>
            </a:r>
            <a:r>
              <a:rPr lang="pt-PT" dirty="0" err="1" smtClean="0"/>
              <a:t>unemployment</a:t>
            </a:r>
            <a:r>
              <a:rPr lang="pt-PT" dirty="0" smtClean="0"/>
              <a:t> rate 1996 </a:t>
            </a:r>
            <a:r>
              <a:rPr lang="pt-PT" dirty="0" err="1" smtClean="0"/>
              <a:t>and</a:t>
            </a:r>
            <a:r>
              <a:rPr lang="pt-PT" dirty="0" smtClean="0"/>
              <a:t> crimes in 1996)</a:t>
            </a: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ones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replaced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median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districts</a:t>
            </a:r>
            <a:endParaRPr lang="pt-PT" dirty="0" smtClean="0"/>
          </a:p>
          <a:p>
            <a:endParaRPr lang="pt-PT" dirty="0"/>
          </a:p>
          <a:p>
            <a:r>
              <a:rPr lang="pt-PT" sz="2400" b="1" dirty="0" err="1" smtClean="0"/>
              <a:t>Extract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useful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information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from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transactions</a:t>
            </a:r>
            <a:endParaRPr lang="pt-PT" dirty="0" smtClean="0"/>
          </a:p>
          <a:p>
            <a:pPr marL="342900" indent="-342900">
              <a:buFont typeface="Arial" charset="0"/>
              <a:buChar char="•"/>
            </a:pPr>
            <a:r>
              <a:rPr lang="pt-PT" dirty="0" err="1" smtClean="0"/>
              <a:t>Accounts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history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sanctions</a:t>
            </a:r>
            <a:endParaRPr lang="pt-PT" dirty="0" smtClean="0"/>
          </a:p>
          <a:p>
            <a:pPr marL="342900" indent="-342900">
              <a:buFont typeface="Arial" charset="0"/>
              <a:buChar char="•"/>
            </a:pPr>
            <a:endParaRPr lang="pt-PT" dirty="0"/>
          </a:p>
          <a:p>
            <a:r>
              <a:rPr lang="pt-PT" sz="2400" b="1" dirty="0" err="1" smtClean="0"/>
              <a:t>Discretization</a:t>
            </a:r>
            <a:endParaRPr lang="pt-PT" sz="2400" b="1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smtClean="0"/>
              <a:t>Use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techniques</a:t>
            </a:r>
            <a:r>
              <a:rPr lang="pt-PT" dirty="0" smtClean="0"/>
              <a:t> for </a:t>
            </a:r>
            <a:r>
              <a:rPr lang="pt-PT" dirty="0" err="1" smtClean="0"/>
              <a:t>converting</a:t>
            </a:r>
            <a:r>
              <a:rPr lang="pt-PT" dirty="0" smtClean="0"/>
              <a:t> </a:t>
            </a:r>
            <a:r>
              <a:rPr lang="pt-PT" dirty="0" err="1" smtClean="0"/>
              <a:t>quantitative</a:t>
            </a:r>
            <a:r>
              <a:rPr lang="pt-PT" dirty="0" smtClean="0"/>
              <a:t> to </a:t>
            </a:r>
            <a:r>
              <a:rPr lang="pt-PT" dirty="0" err="1" smtClean="0"/>
              <a:t>qualitative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05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#4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8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841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Descriptive</a:t>
            </a:r>
            <a:r>
              <a:rPr lang="pt-PT" sz="6000" dirty="0" smtClean="0">
                <a:solidFill>
                  <a:srgbClr val="00568A"/>
                </a:solidFill>
              </a:rPr>
              <a:t> 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4988"/>
            <a:ext cx="46844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Gender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9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578264"/>
            <a:ext cx="6832599" cy="5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1176</TotalTime>
  <Words>899</Words>
  <Application>Microsoft Macintosh PowerPoint</Application>
  <PresentationFormat>Ecrã Panorâmico</PresentationFormat>
  <Paragraphs>331</Paragraphs>
  <Slides>22</Slides>
  <Notes>21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Mangal</vt:lpstr>
      <vt:lpstr>Roboto</vt:lpstr>
      <vt:lpstr>Arial</vt:lpstr>
      <vt:lpstr>Tema do Office</vt:lpstr>
      <vt:lpstr>:: Banking data mining case study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:: Traffic estimation using mobile probes</dc:title>
  <dc:creator>Márcio Fontes</dc:creator>
  <cp:lastModifiedBy> </cp:lastModifiedBy>
  <cp:revision>25</cp:revision>
  <dcterms:created xsi:type="dcterms:W3CDTF">2017-01-04T17:47:41Z</dcterms:created>
  <dcterms:modified xsi:type="dcterms:W3CDTF">2017-01-05T18:40:38Z</dcterms:modified>
</cp:coreProperties>
</file>