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71" r:id="rId3"/>
    <p:sldId id="270" r:id="rId4"/>
    <p:sldId id="272" r:id="rId5"/>
    <p:sldId id="273" r:id="rId6"/>
    <p:sldId id="269" r:id="rId7"/>
    <p:sldId id="260" r:id="rId8"/>
    <p:sldId id="267" r:id="rId9"/>
    <p:sldId id="268" r:id="rId10"/>
    <p:sldId id="265" r:id="rId11"/>
    <p:sldId id="264" r:id="rId12"/>
    <p:sldId id="266" r:id="rId13"/>
    <p:sldId id="261" r:id="rId14"/>
    <p:sldId id="262" r:id="rId15"/>
    <p:sldId id="263" r:id="rId16"/>
    <p:sldId id="274" r:id="rId17"/>
    <p:sldId id="276" r:id="rId18"/>
    <p:sldId id="277" r:id="rId19"/>
    <p:sldId id="275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68A"/>
    <a:srgbClr val="B91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édio 3 - Destaqu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Estilo Escuro 2 - Destaque 1/Destaqu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/>
    <p:restoredTop sz="94696"/>
  </p:normalViewPr>
  <p:slideViewPr>
    <p:cSldViewPr snapToGrid="0" snapToObjects="1">
      <p:cViewPr>
        <p:scale>
          <a:sx n="80" d="100"/>
          <a:sy n="80" d="100"/>
        </p:scale>
        <p:origin x="10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7C585-0E8D-5E4F-8542-F1C6C0D236C1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1DB65-CF7D-6B4F-B04E-7B2A6CE3973A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8156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678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707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4658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2458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872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7212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2784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0406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4817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6354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8119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79047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10600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175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7561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6828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4687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017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3976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905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139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de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023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61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570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661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256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864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392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5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868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049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446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331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6267" y="2235200"/>
            <a:ext cx="11633201" cy="914400"/>
          </a:xfrm>
        </p:spPr>
        <p:txBody>
          <a:bodyPr>
            <a:normAutofit/>
          </a:bodyPr>
          <a:lstStyle/>
          <a:p>
            <a:pPr algn="l"/>
            <a:r>
              <a:rPr lang="pt-PT" dirty="0" smtClean="0">
                <a:latin typeface="+mn-lt"/>
                <a:ea typeface="Roboto" charset="0"/>
                <a:cs typeface="Roboto" charset="0"/>
              </a:rPr>
              <a:t>:: </a:t>
            </a:r>
            <a:r>
              <a:rPr lang="pt-PT" sz="4800" dirty="0" err="1" smtClean="0">
                <a:latin typeface="+mn-lt"/>
                <a:ea typeface="Roboto" charset="0"/>
                <a:cs typeface="Roboto" charset="0"/>
              </a:rPr>
              <a:t>Banking</a:t>
            </a:r>
            <a:r>
              <a:rPr lang="pt-PT" sz="4800" dirty="0" smtClean="0">
                <a:latin typeface="+mn-lt"/>
                <a:ea typeface="Roboto" charset="0"/>
                <a:cs typeface="Roboto" charset="0"/>
              </a:rPr>
              <a:t> data </a:t>
            </a:r>
            <a:r>
              <a:rPr lang="pt-PT" sz="4800" dirty="0" err="1" smtClean="0">
                <a:latin typeface="+mn-lt"/>
                <a:ea typeface="Roboto" charset="0"/>
                <a:cs typeface="Roboto" charset="0"/>
              </a:rPr>
              <a:t>mining</a:t>
            </a:r>
            <a:r>
              <a:rPr lang="pt-PT" sz="4800" dirty="0" smtClean="0">
                <a:latin typeface="+mn-lt"/>
                <a:ea typeface="Roboto" charset="0"/>
                <a:cs typeface="Roboto" charset="0"/>
              </a:rPr>
              <a:t> case </a:t>
            </a:r>
            <a:r>
              <a:rPr lang="pt-PT" sz="4800" dirty="0" err="1" smtClean="0">
                <a:latin typeface="+mn-lt"/>
                <a:ea typeface="Roboto" charset="0"/>
                <a:cs typeface="Roboto" charset="0"/>
              </a:rPr>
              <a:t>study</a:t>
            </a:r>
            <a:endParaRPr lang="pt-PT" sz="4800" dirty="0">
              <a:latin typeface="+mn-lt"/>
              <a:ea typeface="Roboto" charset="0"/>
              <a:cs typeface="Roboto" charset="0"/>
            </a:endParaRPr>
          </a:p>
        </p:txBody>
      </p:sp>
      <p:pic>
        <p:nvPicPr>
          <p:cNvPr id="1026" name="Picture 2" descr="e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99" y="510064"/>
            <a:ext cx="2999411" cy="104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53999" y="3454399"/>
            <a:ext cx="1060026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/>
              <a:t>João Miguel Polónia Pascoal Faria</a:t>
            </a:r>
          </a:p>
          <a:p>
            <a:r>
              <a:rPr lang="pt-PT" sz="2800" b="1" dirty="0" smtClean="0"/>
              <a:t>Márcio Filipe Vilela Fontes</a:t>
            </a:r>
          </a:p>
          <a:p>
            <a:endParaRPr lang="pt-PT" sz="2800" b="1" dirty="0" smtClean="0"/>
          </a:p>
          <a:p>
            <a:r>
              <a:rPr lang="pt-PT" sz="2400" b="1" dirty="0" smtClean="0"/>
              <a:t>Supervisor</a:t>
            </a:r>
            <a:r>
              <a:rPr lang="pt-PT" sz="2400" dirty="0" smtClean="0"/>
              <a:t>: Prof. João Pedro Carvalho Leal Mendes Moreira</a:t>
            </a:r>
          </a:p>
          <a:p>
            <a:endParaRPr lang="pt-PT" sz="2000" b="1" dirty="0" smtClean="0"/>
          </a:p>
          <a:p>
            <a:r>
              <a:rPr lang="pt-PT" sz="2000" dirty="0" smtClean="0"/>
              <a:t>Mestrado Integrado em Engenharia Informática e Computação</a:t>
            </a:r>
            <a:endParaRPr lang="pt-PT" sz="2000" b="1" dirty="0"/>
          </a:p>
          <a:p>
            <a:endParaRPr lang="pt-PT" sz="2000" dirty="0" smtClean="0"/>
          </a:p>
          <a:p>
            <a:r>
              <a:rPr lang="pt-PT" sz="1600" dirty="0" smtClean="0"/>
              <a:t>Faculdade de Engenharia da Universidade do Porto</a:t>
            </a:r>
          </a:p>
          <a:p>
            <a:r>
              <a:rPr lang="pt-PT" sz="1600" dirty="0" err="1" smtClean="0"/>
              <a:t>January</a:t>
            </a:r>
            <a:r>
              <a:rPr lang="pt-PT" sz="1600" dirty="0" smtClean="0"/>
              <a:t> 6, 2016</a:t>
            </a:r>
          </a:p>
          <a:p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164076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13482"/>
            <a:ext cx="6212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Average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Salary</a:t>
            </a:r>
            <a:r>
              <a:rPr lang="pt-PT" sz="4400" dirty="0" smtClean="0">
                <a:solidFill>
                  <a:srgbClr val="00568A"/>
                </a:solidFill>
              </a:rPr>
              <a:t> per </a:t>
            </a:r>
            <a:r>
              <a:rPr lang="pt-PT" sz="4400" dirty="0" err="1" smtClean="0">
                <a:solidFill>
                  <a:srgbClr val="00568A"/>
                </a:solidFill>
              </a:rPr>
              <a:t>District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10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184" y="1579418"/>
            <a:ext cx="6681631" cy="516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5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07267"/>
            <a:ext cx="84345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solidFill>
                  <a:srgbClr val="00568A"/>
                </a:solidFill>
              </a:rPr>
              <a:t>Crimes </a:t>
            </a:r>
            <a:r>
              <a:rPr lang="pt-PT" sz="4400" dirty="0" err="1" smtClean="0">
                <a:solidFill>
                  <a:srgbClr val="00568A"/>
                </a:solidFill>
              </a:rPr>
              <a:t>and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>
                <a:solidFill>
                  <a:srgbClr val="00568A"/>
                </a:solidFill>
              </a:rPr>
              <a:t>U</a:t>
            </a:r>
            <a:r>
              <a:rPr lang="pt-PT" sz="4400" dirty="0" err="1" smtClean="0">
                <a:solidFill>
                  <a:srgbClr val="00568A"/>
                </a:solidFill>
              </a:rPr>
              <a:t>nemployment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increase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11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8" y="1848379"/>
            <a:ext cx="6070102" cy="469053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1"/>
          <a:stretch/>
        </p:blipFill>
        <p:spPr>
          <a:xfrm>
            <a:off x="6096000" y="1797580"/>
            <a:ext cx="6096000" cy="476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05052"/>
            <a:ext cx="57057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Credit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cards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distribution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12</a:t>
            </a:fld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96"/>
          <a:stretch/>
        </p:blipFill>
        <p:spPr>
          <a:xfrm>
            <a:off x="1990388" y="1578264"/>
            <a:ext cx="8211224" cy="477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5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07267"/>
            <a:ext cx="43265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Clients</a:t>
            </a:r>
            <a:r>
              <a:rPr lang="pt-PT" sz="4400" dirty="0" smtClean="0">
                <a:solidFill>
                  <a:srgbClr val="00568A"/>
                </a:solidFill>
              </a:rPr>
              <a:t> per </a:t>
            </a:r>
            <a:r>
              <a:rPr lang="pt-PT" sz="4400" dirty="0" err="1" smtClean="0">
                <a:solidFill>
                  <a:srgbClr val="00568A"/>
                </a:solidFill>
              </a:rPr>
              <a:t>Region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13</a:t>
            </a:fld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166" y="1581534"/>
            <a:ext cx="6828367" cy="527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3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04989"/>
            <a:ext cx="60340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Loan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amount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comparison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14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49"/>
          <a:stretch/>
        </p:blipFill>
        <p:spPr>
          <a:xfrm>
            <a:off x="2417482" y="1579418"/>
            <a:ext cx="7357036" cy="527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6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23309"/>
            <a:ext cx="61669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Loan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duration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distribution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15</a:t>
            </a:fld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00" y="1578264"/>
            <a:ext cx="6832600" cy="527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7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99973" y="2434106"/>
            <a:ext cx="1746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dirty="0" smtClean="0">
                <a:solidFill>
                  <a:srgbClr val="B9122B"/>
                </a:solidFill>
              </a:rPr>
              <a:t>#5</a:t>
            </a:r>
            <a:endParaRPr lang="pt-PT" sz="88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16</a:t>
            </a:fld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846231" y="2649550"/>
            <a:ext cx="74575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err="1" smtClean="0">
                <a:solidFill>
                  <a:srgbClr val="00568A"/>
                </a:solidFill>
              </a:rPr>
              <a:t>Predictive</a:t>
            </a:r>
            <a:r>
              <a:rPr lang="pt-PT" sz="6000" dirty="0" smtClean="0">
                <a:solidFill>
                  <a:srgbClr val="00568A"/>
                </a:solidFill>
              </a:rPr>
              <a:t> data </a:t>
            </a:r>
            <a:r>
              <a:rPr lang="pt-PT" sz="6000" dirty="0" err="1" smtClean="0">
                <a:solidFill>
                  <a:srgbClr val="00568A"/>
                </a:solidFill>
              </a:rPr>
              <a:t>analysis</a:t>
            </a:r>
            <a:endParaRPr lang="pt-PT" sz="60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9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99973" y="2434106"/>
            <a:ext cx="1746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dirty="0" smtClean="0">
                <a:solidFill>
                  <a:srgbClr val="B9122B"/>
                </a:solidFill>
              </a:rPr>
              <a:t>#6</a:t>
            </a:r>
            <a:endParaRPr lang="pt-PT" sz="88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17</a:t>
            </a:fld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846231" y="2649550"/>
            <a:ext cx="90685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err="1" smtClean="0">
                <a:solidFill>
                  <a:srgbClr val="00568A"/>
                </a:solidFill>
              </a:rPr>
              <a:t>Limitations</a:t>
            </a:r>
            <a:r>
              <a:rPr lang="pt-PT" sz="6000" dirty="0" smtClean="0">
                <a:solidFill>
                  <a:srgbClr val="00568A"/>
                </a:solidFill>
              </a:rPr>
              <a:t> </a:t>
            </a:r>
            <a:r>
              <a:rPr lang="pt-PT" sz="6000" dirty="0" err="1" smtClean="0">
                <a:solidFill>
                  <a:srgbClr val="00568A"/>
                </a:solidFill>
              </a:rPr>
              <a:t>and</a:t>
            </a:r>
            <a:r>
              <a:rPr lang="pt-PT" sz="6000" dirty="0" smtClean="0">
                <a:solidFill>
                  <a:srgbClr val="00568A"/>
                </a:solidFill>
              </a:rPr>
              <a:t> Future </a:t>
            </a:r>
            <a:r>
              <a:rPr lang="pt-PT" sz="6000" dirty="0" err="1" smtClean="0">
                <a:solidFill>
                  <a:srgbClr val="00568A"/>
                </a:solidFill>
              </a:rPr>
              <a:t>Work</a:t>
            </a:r>
            <a:endParaRPr lang="pt-PT" sz="60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79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99973" y="2434106"/>
            <a:ext cx="1746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dirty="0" smtClean="0">
                <a:solidFill>
                  <a:srgbClr val="B9122B"/>
                </a:solidFill>
              </a:rPr>
              <a:t>#7</a:t>
            </a:r>
            <a:endParaRPr lang="pt-PT" sz="88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18</a:t>
            </a:fld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846231" y="2649550"/>
            <a:ext cx="38988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smtClean="0">
                <a:solidFill>
                  <a:srgbClr val="00568A"/>
                </a:solidFill>
              </a:rPr>
              <a:t>Conclusions</a:t>
            </a:r>
            <a:endParaRPr lang="pt-PT" sz="60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79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99973" y="2434106"/>
            <a:ext cx="1746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dirty="0" smtClean="0">
                <a:solidFill>
                  <a:srgbClr val="B9122B"/>
                </a:solidFill>
              </a:rPr>
              <a:t>#8</a:t>
            </a:r>
            <a:endParaRPr lang="pt-PT" sz="88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19</a:t>
            </a:fld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846231" y="2649550"/>
            <a:ext cx="28076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err="1" smtClean="0">
                <a:solidFill>
                  <a:srgbClr val="00568A"/>
                </a:solidFill>
              </a:rPr>
              <a:t>Annexes</a:t>
            </a:r>
            <a:endParaRPr lang="pt-PT" sz="60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80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99973" y="2434106"/>
            <a:ext cx="1746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dirty="0" smtClean="0">
                <a:solidFill>
                  <a:srgbClr val="B9122B"/>
                </a:solidFill>
              </a:rPr>
              <a:t>#1</a:t>
            </a:r>
            <a:endParaRPr lang="pt-PT" sz="88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2</a:t>
            </a:fld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846231" y="2649550"/>
            <a:ext cx="33026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smtClean="0">
                <a:solidFill>
                  <a:srgbClr val="00568A"/>
                </a:solidFill>
              </a:rPr>
              <a:t>CRISP-DM</a:t>
            </a:r>
            <a:endParaRPr lang="pt-PT" sz="60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40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</a:t>
            </a:r>
            <a:r>
              <a:rPr lang="pt-PT" sz="5400" dirty="0" smtClean="0">
                <a:solidFill>
                  <a:srgbClr val="B9122B"/>
                </a:solidFill>
              </a:rPr>
              <a:t>AN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04988"/>
            <a:ext cx="40797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solidFill>
                  <a:srgbClr val="00568A"/>
                </a:solidFill>
              </a:rPr>
              <a:t>Data </a:t>
            </a:r>
            <a:r>
              <a:rPr lang="pt-PT" sz="4400" dirty="0" err="1" smtClean="0">
                <a:solidFill>
                  <a:srgbClr val="00568A"/>
                </a:solidFill>
              </a:rPr>
              <a:t>preparation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20</a:t>
            </a:fld>
            <a:endParaRPr lang="pt-PT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926404"/>
              </p:ext>
            </p:extLst>
          </p:nvPr>
        </p:nvGraphicFramePr>
        <p:xfrm>
          <a:off x="623455" y="2362178"/>
          <a:ext cx="372008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55"/>
                <a:gridCol w="859155"/>
                <a:gridCol w="1033082"/>
                <a:gridCol w="10702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disp_id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client_id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account_id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type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OWNER</a:t>
                      </a:r>
                      <a:endParaRPr lang="pt-P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OWNER</a:t>
                      </a:r>
                      <a:endParaRPr lang="pt-P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3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3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DISPONENT</a:t>
                      </a:r>
                      <a:endParaRPr lang="pt-PT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527203" y="1846212"/>
            <a:ext cx="2088084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 smtClean="0"/>
              <a:t>Disposition</a:t>
            </a:r>
            <a:endParaRPr lang="pt-PT" b="1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416136"/>
              </p:ext>
            </p:extLst>
          </p:nvPr>
        </p:nvGraphicFramePr>
        <p:xfrm>
          <a:off x="623455" y="4560872"/>
          <a:ext cx="42483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082"/>
                <a:gridCol w="966724"/>
                <a:gridCol w="1483043"/>
                <a:gridCol w="7654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account_id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district_id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frequency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date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576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55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monthly</a:t>
                      </a:r>
                      <a:r>
                        <a:rPr lang="pt-PT" sz="1400" baseline="0" dirty="0" smtClean="0"/>
                        <a:t> </a:t>
                      </a:r>
                      <a:r>
                        <a:rPr lang="pt-PT" sz="1400" baseline="0" dirty="0" err="1" smtClean="0"/>
                        <a:t>issuance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930101</a:t>
                      </a:r>
                      <a:endParaRPr lang="pt-P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3818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74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err="1" smtClean="0"/>
                        <a:t>monthly</a:t>
                      </a:r>
                      <a:r>
                        <a:rPr lang="pt-PT" sz="1400" baseline="0" dirty="0" smtClean="0"/>
                        <a:t> </a:t>
                      </a:r>
                      <a:r>
                        <a:rPr lang="pt-PT" sz="1400" baseline="0" dirty="0" err="1" smtClean="0"/>
                        <a:t>issuance</a:t>
                      </a:r>
                      <a:endParaRPr lang="pt-PT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930101</a:t>
                      </a:r>
                      <a:endParaRPr lang="pt-P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704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55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err="1" smtClean="0"/>
                        <a:t>monthly</a:t>
                      </a:r>
                      <a:r>
                        <a:rPr lang="pt-PT" sz="1400" baseline="0" dirty="0" smtClean="0"/>
                        <a:t> </a:t>
                      </a:r>
                      <a:r>
                        <a:rPr lang="pt-PT" sz="1400" baseline="0" dirty="0" err="1" smtClean="0"/>
                        <a:t>issuance</a:t>
                      </a:r>
                      <a:endParaRPr lang="pt-PT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930101</a:t>
                      </a:r>
                      <a:endParaRPr lang="pt-PT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531496" y="4011212"/>
            <a:ext cx="2088084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 smtClean="0"/>
              <a:t>Account</a:t>
            </a:r>
            <a:endParaRPr lang="pt-PT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454641" y="1900973"/>
            <a:ext cx="240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 smtClean="0"/>
              <a:t>Credit</a:t>
            </a:r>
            <a:r>
              <a:rPr lang="pt-PT" b="1" dirty="0" smtClean="0"/>
              <a:t> </a:t>
            </a:r>
            <a:r>
              <a:rPr lang="pt-PT" b="1" dirty="0" err="1" smtClean="0"/>
              <a:t>card</a:t>
            </a:r>
            <a:r>
              <a:rPr lang="pt-PT" b="1" dirty="0" smtClean="0"/>
              <a:t> (</a:t>
            </a:r>
            <a:r>
              <a:rPr lang="pt-PT" b="1" dirty="0" err="1" smtClean="0"/>
              <a:t>sanctions</a:t>
            </a:r>
            <a:r>
              <a:rPr lang="pt-PT" b="1" dirty="0" smtClean="0"/>
              <a:t>)</a:t>
            </a:r>
            <a:endParaRPr lang="pt-PT" b="1" dirty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528035"/>
              </p:ext>
            </p:extLst>
          </p:nvPr>
        </p:nvGraphicFramePr>
        <p:xfrm>
          <a:off x="5534851" y="2373844"/>
          <a:ext cx="4864383" cy="1460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794"/>
                <a:gridCol w="758092"/>
                <a:gridCol w="859155"/>
                <a:gridCol w="679768"/>
                <a:gridCol w="765492"/>
                <a:gridCol w="1033082"/>
              </a:tblGrid>
              <a:tr h="347508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card_id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disp_id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client_id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type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issued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account_id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117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649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649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junior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961123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539</a:t>
                      </a:r>
                      <a:endParaRPr lang="pt-P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786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5478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5478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classic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961231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4543</a:t>
                      </a:r>
                      <a:endParaRPr lang="pt-P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1164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12269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12577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classic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960812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10227</a:t>
                      </a:r>
                      <a:endParaRPr lang="pt-PT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43031"/>
              </p:ext>
            </p:extLst>
          </p:nvPr>
        </p:nvGraphicFramePr>
        <p:xfrm>
          <a:off x="5504370" y="4560416"/>
          <a:ext cx="6212459" cy="1460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408"/>
                <a:gridCol w="1100455"/>
                <a:gridCol w="765492"/>
                <a:gridCol w="586105"/>
                <a:gridCol w="1120013"/>
                <a:gridCol w="800418"/>
                <a:gridCol w="984568"/>
              </a:tblGrid>
              <a:tr h="347508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order_id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account_src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date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bank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account_dst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amount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k_symbol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931105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QR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13943797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7266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household</a:t>
                      </a:r>
                      <a:endParaRPr lang="pt-P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930905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QR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13943797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7266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household</a:t>
                      </a:r>
                      <a:endParaRPr lang="pt-P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3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931205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QR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13943797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7266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household</a:t>
                      </a:r>
                      <a:endParaRPr lang="pt-PT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5424160" y="4039844"/>
            <a:ext cx="240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 smtClean="0"/>
              <a:t>Payment</a:t>
            </a:r>
            <a:r>
              <a:rPr lang="pt-PT" b="1" dirty="0" smtClean="0"/>
              <a:t> </a:t>
            </a:r>
            <a:r>
              <a:rPr lang="pt-PT" b="1" dirty="0" err="1" smtClean="0"/>
              <a:t>Orders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97738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</a:t>
            </a:r>
            <a:r>
              <a:rPr lang="pt-PT" sz="5400" dirty="0" smtClean="0">
                <a:solidFill>
                  <a:srgbClr val="B9122B"/>
                </a:solidFill>
              </a:rPr>
              <a:t>AN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04988"/>
            <a:ext cx="40797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solidFill>
                  <a:srgbClr val="00568A"/>
                </a:solidFill>
              </a:rPr>
              <a:t>Data </a:t>
            </a:r>
            <a:r>
              <a:rPr lang="pt-PT" sz="4400" dirty="0" err="1" smtClean="0">
                <a:solidFill>
                  <a:srgbClr val="00568A"/>
                </a:solidFill>
              </a:rPr>
              <a:t>preparation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21</a:t>
            </a:fld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527203" y="1846212"/>
            <a:ext cx="208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 smtClean="0"/>
              <a:t>District</a:t>
            </a:r>
            <a:endParaRPr lang="pt-PT" b="1" dirty="0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083874"/>
              </p:ext>
            </p:extLst>
          </p:nvPr>
        </p:nvGraphicFramePr>
        <p:xfrm>
          <a:off x="623455" y="2370043"/>
          <a:ext cx="10293669" cy="1460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882"/>
                <a:gridCol w="1060386"/>
                <a:gridCol w="1425512"/>
                <a:gridCol w="2020634"/>
                <a:gridCol w="1623441"/>
                <a:gridCol w="1623441"/>
                <a:gridCol w="984568"/>
                <a:gridCol w="979805"/>
              </a:tblGrid>
              <a:tr h="347508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code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name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region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ratio_urban_inhabitants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unemployment_95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unemployment_96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crimes_95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crimes_96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Hl.m</a:t>
                      </a:r>
                      <a:r>
                        <a:rPr lang="pt-PT" sz="1400" dirty="0" smtClean="0"/>
                        <a:t>. Praha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Prague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100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0.29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0.43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85677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99107</a:t>
                      </a:r>
                      <a:endParaRPr lang="pt-P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Benesov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Central Bohemia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46.7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1.57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1.85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2159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2674</a:t>
                      </a:r>
                      <a:endParaRPr lang="pt-P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3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Beroun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Central Bohemia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41.7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1.95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2.21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2824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2813</a:t>
                      </a:r>
                      <a:endParaRPr lang="pt-PT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531496" y="4011212"/>
            <a:ext cx="208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 smtClean="0"/>
              <a:t>Client</a:t>
            </a:r>
            <a:endParaRPr lang="pt-PT" b="1" dirty="0"/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46180"/>
              </p:ext>
            </p:extLst>
          </p:nvPr>
        </p:nvGraphicFramePr>
        <p:xfrm>
          <a:off x="623454" y="4557496"/>
          <a:ext cx="5900992" cy="1460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155"/>
                <a:gridCol w="1254442"/>
                <a:gridCol w="966724"/>
                <a:gridCol w="584518"/>
                <a:gridCol w="713105"/>
                <a:gridCol w="538480"/>
                <a:gridCol w="984568"/>
              </a:tblGrid>
              <a:tr h="347508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client_id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birth_number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district_id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year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month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day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gender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706213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18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1970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13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f</a:t>
                      </a:r>
                      <a:endParaRPr lang="pt-P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450204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1945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02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04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m</a:t>
                      </a:r>
                      <a:endParaRPr lang="pt-P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3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406009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1940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10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09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f</a:t>
                      </a:r>
                      <a:endParaRPr lang="pt-PT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37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</a:t>
            </a:r>
            <a:r>
              <a:rPr lang="pt-PT" sz="5400" dirty="0" smtClean="0">
                <a:solidFill>
                  <a:srgbClr val="B9122B"/>
                </a:solidFill>
              </a:rPr>
              <a:t>AN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15502" y="513363"/>
            <a:ext cx="9363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err="1" smtClean="0">
                <a:solidFill>
                  <a:srgbClr val="00568A"/>
                </a:solidFill>
              </a:rPr>
              <a:t>Decision</a:t>
            </a:r>
            <a:r>
              <a:rPr lang="pt-PT" sz="3200" dirty="0" smtClean="0">
                <a:solidFill>
                  <a:srgbClr val="00568A"/>
                </a:solidFill>
              </a:rPr>
              <a:t> </a:t>
            </a:r>
            <a:r>
              <a:rPr lang="pt-PT" sz="3200" dirty="0" err="1" smtClean="0">
                <a:solidFill>
                  <a:srgbClr val="00568A"/>
                </a:solidFill>
              </a:rPr>
              <a:t>Tree</a:t>
            </a:r>
            <a:r>
              <a:rPr lang="pt-PT" sz="3200" dirty="0" smtClean="0">
                <a:solidFill>
                  <a:srgbClr val="00568A"/>
                </a:solidFill>
              </a:rPr>
              <a:t> </a:t>
            </a:r>
            <a:r>
              <a:rPr lang="mr-IN" sz="3200" dirty="0" smtClean="0">
                <a:solidFill>
                  <a:srgbClr val="00568A"/>
                </a:solidFill>
              </a:rPr>
              <a:t>–</a:t>
            </a:r>
            <a:r>
              <a:rPr lang="pt-PT" sz="3200" dirty="0" smtClean="0">
                <a:solidFill>
                  <a:srgbClr val="00568A"/>
                </a:solidFill>
              </a:rPr>
              <a:t> </a:t>
            </a:r>
            <a:r>
              <a:rPr lang="pt-PT" sz="3200" dirty="0" err="1" smtClean="0">
                <a:solidFill>
                  <a:srgbClr val="00568A"/>
                </a:solidFill>
              </a:rPr>
              <a:t>Loan</a:t>
            </a:r>
            <a:r>
              <a:rPr lang="pt-PT" sz="3200" dirty="0" smtClean="0">
                <a:solidFill>
                  <a:srgbClr val="00568A"/>
                </a:solidFill>
              </a:rPr>
              <a:t> </a:t>
            </a:r>
            <a:r>
              <a:rPr lang="pt-PT" sz="3200" dirty="0" err="1" smtClean="0">
                <a:solidFill>
                  <a:srgbClr val="00568A"/>
                </a:solidFill>
              </a:rPr>
              <a:t>success</a:t>
            </a:r>
            <a:r>
              <a:rPr lang="pt-PT" sz="3200" dirty="0">
                <a:solidFill>
                  <a:srgbClr val="00568A"/>
                </a:solidFill>
              </a:rPr>
              <a:t> </a:t>
            </a:r>
            <a:r>
              <a:rPr lang="pt-PT" sz="3200" dirty="0" smtClean="0">
                <a:solidFill>
                  <a:srgbClr val="00568A"/>
                </a:solidFill>
              </a:rPr>
              <a:t>(</a:t>
            </a:r>
            <a:r>
              <a:rPr lang="pt-PT" sz="3200" dirty="0" err="1" smtClean="0">
                <a:solidFill>
                  <a:srgbClr val="00568A"/>
                </a:solidFill>
              </a:rPr>
              <a:t>amount</a:t>
            </a:r>
            <a:r>
              <a:rPr lang="pt-PT" sz="3200" dirty="0" smtClean="0">
                <a:solidFill>
                  <a:srgbClr val="00568A"/>
                </a:solidFill>
              </a:rPr>
              <a:t>, </a:t>
            </a:r>
            <a:r>
              <a:rPr lang="pt-PT" sz="3200" dirty="0" err="1" smtClean="0">
                <a:solidFill>
                  <a:srgbClr val="00568A"/>
                </a:solidFill>
              </a:rPr>
              <a:t>salary</a:t>
            </a:r>
            <a:r>
              <a:rPr lang="pt-PT" sz="3200" dirty="0" smtClean="0">
                <a:solidFill>
                  <a:srgbClr val="00568A"/>
                </a:solidFill>
              </a:rPr>
              <a:t>, </a:t>
            </a:r>
            <a:r>
              <a:rPr lang="pt-PT" sz="3200" dirty="0" err="1" smtClean="0">
                <a:solidFill>
                  <a:srgbClr val="00568A"/>
                </a:solidFill>
              </a:rPr>
              <a:t>duration</a:t>
            </a:r>
            <a:r>
              <a:rPr lang="pt-PT" sz="3200" dirty="0" smtClean="0">
                <a:solidFill>
                  <a:srgbClr val="00568A"/>
                </a:solidFill>
              </a:rPr>
              <a:t>)</a:t>
            </a:r>
            <a:endParaRPr lang="pt-PT" sz="32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248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4" y="346365"/>
            <a:ext cx="1911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smtClean="0">
                <a:solidFill>
                  <a:srgbClr val="B9122B"/>
                </a:solidFill>
              </a:rPr>
              <a:t>#CDM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3</a:t>
            </a:fld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2534653" y="423309"/>
            <a:ext cx="2473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solidFill>
                  <a:srgbClr val="00568A"/>
                </a:solidFill>
              </a:rPr>
              <a:t>CRISP-DM</a:t>
            </a:r>
            <a:endParaRPr lang="pt-PT" sz="4400" dirty="0">
              <a:solidFill>
                <a:srgbClr val="00568A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9"/>
          <a:stretch/>
        </p:blipFill>
        <p:spPr>
          <a:xfrm>
            <a:off x="3352800" y="1579418"/>
            <a:ext cx="5486400" cy="527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99973" y="2434106"/>
            <a:ext cx="1746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dirty="0" smtClean="0">
                <a:solidFill>
                  <a:srgbClr val="B9122B"/>
                </a:solidFill>
              </a:rPr>
              <a:t>#2</a:t>
            </a:r>
            <a:endParaRPr lang="pt-PT" sz="88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4</a:t>
            </a:fld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846231" y="2649550"/>
            <a:ext cx="63034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err="1" smtClean="0">
                <a:solidFill>
                  <a:srgbClr val="00568A"/>
                </a:solidFill>
              </a:rPr>
              <a:t>Domain</a:t>
            </a:r>
            <a:r>
              <a:rPr lang="pt-PT" sz="6000" dirty="0" smtClean="0">
                <a:solidFill>
                  <a:srgbClr val="00568A"/>
                </a:solidFill>
              </a:rPr>
              <a:t> </a:t>
            </a:r>
            <a:r>
              <a:rPr lang="pt-PT" sz="6000" dirty="0" err="1" smtClean="0">
                <a:solidFill>
                  <a:srgbClr val="00568A"/>
                </a:solidFill>
              </a:rPr>
              <a:t>description</a:t>
            </a:r>
            <a:endParaRPr lang="pt-PT" sz="60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77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#DD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5</a:t>
            </a:fld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623455" y="1925783"/>
            <a:ext cx="93846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err="1" smtClean="0"/>
              <a:t>Topic</a:t>
            </a:r>
            <a:endParaRPr lang="pt-PT" sz="2400" b="1" dirty="0" smtClean="0"/>
          </a:p>
          <a:p>
            <a:pPr marL="285750" indent="-285750">
              <a:buFont typeface="Arial" charset="0"/>
              <a:buChar char="•"/>
            </a:pPr>
            <a:r>
              <a:rPr lang="pt-PT" dirty="0" smtClean="0"/>
              <a:t>Data </a:t>
            </a:r>
            <a:r>
              <a:rPr lang="pt-PT" dirty="0" err="1" smtClean="0"/>
              <a:t>about</a:t>
            </a:r>
            <a:r>
              <a:rPr lang="pt-PT" dirty="0" smtClean="0"/>
              <a:t> </a:t>
            </a:r>
            <a:r>
              <a:rPr lang="pt-PT" dirty="0" err="1" smtClean="0"/>
              <a:t>banking</a:t>
            </a:r>
            <a:r>
              <a:rPr lang="pt-PT" dirty="0" smtClean="0"/>
              <a:t> </a:t>
            </a:r>
            <a:r>
              <a:rPr lang="pt-PT" dirty="0" err="1" smtClean="0"/>
              <a:t>operations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a regular </a:t>
            </a:r>
            <a:r>
              <a:rPr lang="pt-PT" dirty="0" err="1" smtClean="0"/>
              <a:t>bank</a:t>
            </a:r>
            <a:r>
              <a:rPr lang="pt-PT" dirty="0" smtClean="0"/>
              <a:t>, </a:t>
            </a:r>
            <a:r>
              <a:rPr lang="pt-PT" dirty="0" err="1" smtClean="0"/>
              <a:t>containing</a:t>
            </a:r>
            <a:r>
              <a:rPr lang="pt-PT" dirty="0" smtClean="0"/>
              <a:t> </a:t>
            </a:r>
            <a:r>
              <a:rPr lang="pt-PT" dirty="0" err="1" smtClean="0"/>
              <a:t>information</a:t>
            </a:r>
            <a:r>
              <a:rPr lang="pt-PT" dirty="0" smtClean="0"/>
              <a:t> </a:t>
            </a:r>
            <a:r>
              <a:rPr lang="pt-PT" dirty="0" err="1" smtClean="0"/>
              <a:t>about</a:t>
            </a:r>
            <a:r>
              <a:rPr lang="pt-PT" dirty="0" smtClean="0"/>
              <a:t> </a:t>
            </a:r>
            <a:r>
              <a:rPr lang="pt-PT" dirty="0" err="1" smtClean="0"/>
              <a:t>clients</a:t>
            </a:r>
            <a:r>
              <a:rPr lang="pt-PT" dirty="0" smtClean="0"/>
              <a:t>, </a:t>
            </a:r>
            <a:r>
              <a:rPr lang="pt-PT" dirty="0" err="1" smtClean="0"/>
              <a:t>loans</a:t>
            </a:r>
            <a:r>
              <a:rPr lang="pt-PT" dirty="0" smtClean="0"/>
              <a:t>, </a:t>
            </a:r>
            <a:r>
              <a:rPr lang="pt-PT" dirty="0" err="1" smtClean="0"/>
              <a:t>transactions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credit</a:t>
            </a:r>
            <a:r>
              <a:rPr lang="pt-PT" dirty="0" smtClean="0"/>
              <a:t> </a:t>
            </a:r>
            <a:r>
              <a:rPr lang="pt-PT" dirty="0" err="1" smtClean="0"/>
              <a:t>cards</a:t>
            </a:r>
            <a:r>
              <a:rPr lang="pt-PT" dirty="0"/>
              <a:t>;</a:t>
            </a:r>
            <a:endParaRPr lang="pt-PT" dirty="0" smtClean="0"/>
          </a:p>
          <a:p>
            <a:pPr marL="285750" indent="-285750">
              <a:buFont typeface="Arial" charset="0"/>
              <a:buChar char="•"/>
            </a:pPr>
            <a:r>
              <a:rPr lang="pt-PT" dirty="0" err="1" smtClean="0"/>
              <a:t>There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also</a:t>
            </a:r>
            <a:r>
              <a:rPr lang="pt-PT" dirty="0" smtClean="0"/>
              <a:t> </a:t>
            </a:r>
            <a:r>
              <a:rPr lang="pt-PT" dirty="0" err="1" smtClean="0"/>
              <a:t>demographic</a:t>
            </a:r>
            <a:r>
              <a:rPr lang="pt-PT" dirty="0" smtClean="0"/>
              <a:t> data to </a:t>
            </a:r>
            <a:r>
              <a:rPr lang="pt-PT" dirty="0" err="1" smtClean="0"/>
              <a:t>help</a:t>
            </a:r>
            <a:r>
              <a:rPr lang="pt-PT" dirty="0" smtClean="0"/>
              <a:t> </a:t>
            </a:r>
            <a:r>
              <a:rPr lang="pt-PT" dirty="0" err="1" smtClean="0"/>
              <a:t>understanding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environment</a:t>
            </a:r>
            <a:r>
              <a:rPr lang="pt-PT" dirty="0"/>
              <a:t>;</a:t>
            </a:r>
            <a:endParaRPr lang="pt-PT" dirty="0" smtClean="0"/>
          </a:p>
          <a:p>
            <a:pPr marL="285750" indent="-285750">
              <a:buFont typeface="Arial" charset="0"/>
              <a:buChar char="•"/>
            </a:pP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bank</a:t>
            </a:r>
            <a:r>
              <a:rPr lang="pt-PT" dirty="0" smtClean="0"/>
              <a:t> </a:t>
            </a:r>
            <a:r>
              <a:rPr lang="pt-PT" dirty="0" err="1" smtClean="0"/>
              <a:t>wants</a:t>
            </a:r>
            <a:r>
              <a:rPr lang="pt-PT" dirty="0" smtClean="0"/>
              <a:t> to improve </a:t>
            </a:r>
            <a:r>
              <a:rPr lang="pt-PT" dirty="0" err="1" smtClean="0"/>
              <a:t>their</a:t>
            </a:r>
            <a:r>
              <a:rPr lang="pt-PT" dirty="0" smtClean="0"/>
              <a:t> </a:t>
            </a:r>
            <a:r>
              <a:rPr lang="pt-PT" dirty="0" err="1" smtClean="0"/>
              <a:t>understanding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customers</a:t>
            </a:r>
            <a:r>
              <a:rPr lang="pt-PT" dirty="0" smtClean="0"/>
              <a:t> in </a:t>
            </a:r>
            <a:r>
              <a:rPr lang="pt-PT" dirty="0" err="1" smtClean="0"/>
              <a:t>order</a:t>
            </a:r>
            <a:r>
              <a:rPr lang="pt-PT" dirty="0" smtClean="0"/>
              <a:t> to </a:t>
            </a:r>
            <a:r>
              <a:rPr lang="pt-PT" dirty="0" err="1" smtClean="0"/>
              <a:t>perform</a:t>
            </a:r>
            <a:r>
              <a:rPr lang="pt-PT" dirty="0" smtClean="0"/>
              <a:t> </a:t>
            </a:r>
            <a:r>
              <a:rPr lang="pt-PT" dirty="0" err="1" smtClean="0"/>
              <a:t>actions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to improve </a:t>
            </a:r>
            <a:r>
              <a:rPr lang="pt-PT" dirty="0" err="1" smtClean="0"/>
              <a:t>its</a:t>
            </a:r>
            <a:r>
              <a:rPr lang="pt-PT" dirty="0" smtClean="0"/>
              <a:t> </a:t>
            </a:r>
            <a:r>
              <a:rPr lang="pt-PT" dirty="0" err="1" smtClean="0"/>
              <a:t>services</a:t>
            </a:r>
            <a:r>
              <a:rPr lang="pt-PT" dirty="0" smtClean="0"/>
              <a:t>.</a:t>
            </a:r>
            <a:endParaRPr lang="pt-PT" dirty="0"/>
          </a:p>
          <a:p>
            <a:endParaRPr lang="pt-PT" dirty="0" smtClean="0"/>
          </a:p>
          <a:p>
            <a:r>
              <a:rPr lang="pt-PT" sz="2400" b="1" dirty="0" err="1" smtClean="0">
                <a:solidFill>
                  <a:srgbClr val="B9122B"/>
                </a:solidFill>
              </a:rPr>
              <a:t>Descriptive</a:t>
            </a:r>
            <a:r>
              <a:rPr lang="pt-PT" sz="2400" b="1" dirty="0" smtClean="0">
                <a:solidFill>
                  <a:srgbClr val="B9122B"/>
                </a:solidFill>
              </a:rPr>
              <a:t> </a:t>
            </a:r>
            <a:r>
              <a:rPr lang="pt-PT" sz="2400" b="1" dirty="0" err="1" smtClean="0">
                <a:solidFill>
                  <a:srgbClr val="B9122B"/>
                </a:solidFill>
              </a:rPr>
              <a:t>Goals</a:t>
            </a:r>
            <a:endParaRPr lang="pt-PT" sz="2400" b="1" dirty="0">
              <a:solidFill>
                <a:srgbClr val="B9122B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pt-PT" dirty="0" err="1" smtClean="0"/>
              <a:t>Study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clients</a:t>
            </a:r>
            <a:r>
              <a:rPr lang="pt-PT" dirty="0" smtClean="0"/>
              <a:t>, </a:t>
            </a:r>
            <a:r>
              <a:rPr lang="pt-PT" dirty="0" err="1" smtClean="0"/>
              <a:t>concerning</a:t>
            </a:r>
            <a:r>
              <a:rPr lang="pt-PT" dirty="0" smtClean="0"/>
              <a:t> </a:t>
            </a:r>
            <a:r>
              <a:rPr lang="pt-PT" dirty="0" err="1" smtClean="0"/>
              <a:t>their</a:t>
            </a:r>
            <a:r>
              <a:rPr lang="pt-PT" dirty="0" smtClean="0"/>
              <a:t> </a:t>
            </a:r>
            <a:r>
              <a:rPr lang="pt-PT" dirty="0" err="1" smtClean="0"/>
              <a:t>loans</a:t>
            </a:r>
            <a:r>
              <a:rPr lang="pt-PT" dirty="0" smtClean="0"/>
              <a:t> (</a:t>
            </a:r>
            <a:r>
              <a:rPr lang="pt-PT" dirty="0" err="1" smtClean="0"/>
              <a:t>amounts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durations</a:t>
            </a:r>
            <a:r>
              <a:rPr lang="pt-PT" dirty="0" smtClean="0"/>
              <a:t>), </a:t>
            </a:r>
            <a:r>
              <a:rPr lang="pt-PT" dirty="0" err="1" smtClean="0"/>
              <a:t>transactions</a:t>
            </a:r>
            <a:r>
              <a:rPr lang="pt-PT" dirty="0" smtClean="0"/>
              <a:t>, etc. to </a:t>
            </a:r>
            <a:r>
              <a:rPr lang="pt-PT" dirty="0" err="1" smtClean="0"/>
              <a:t>formulate</a:t>
            </a:r>
            <a:r>
              <a:rPr lang="pt-PT" dirty="0" smtClean="0"/>
              <a:t> a </a:t>
            </a:r>
            <a:r>
              <a:rPr lang="pt-PT" dirty="0" err="1" smtClean="0"/>
              <a:t>process</a:t>
            </a:r>
            <a:r>
              <a:rPr lang="pt-PT" dirty="0" smtClean="0"/>
              <a:t> to </a:t>
            </a:r>
            <a:r>
              <a:rPr lang="pt-PT" dirty="0" err="1" smtClean="0"/>
              <a:t>achieve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b="1" dirty="0" err="1" smtClean="0"/>
              <a:t>predictive</a:t>
            </a:r>
            <a:r>
              <a:rPr lang="pt-PT" b="1" dirty="0" smtClean="0"/>
              <a:t> </a:t>
            </a:r>
            <a:r>
              <a:rPr lang="pt-PT" b="1" dirty="0" err="1" smtClean="0"/>
              <a:t>goal</a:t>
            </a:r>
            <a:r>
              <a:rPr lang="pt-PT" dirty="0"/>
              <a:t>;</a:t>
            </a:r>
            <a:endParaRPr lang="pt-PT" dirty="0" smtClean="0"/>
          </a:p>
          <a:p>
            <a:pPr marL="285750" indent="-285750">
              <a:buFont typeface="Arial" charset="0"/>
              <a:buChar char="•"/>
            </a:pPr>
            <a:r>
              <a:rPr lang="pt-PT" dirty="0" err="1" smtClean="0"/>
              <a:t>Study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environment</a:t>
            </a:r>
            <a:r>
              <a:rPr lang="pt-PT" dirty="0" smtClean="0"/>
              <a:t> to </a:t>
            </a:r>
            <a:r>
              <a:rPr lang="pt-PT" dirty="0" err="1" smtClean="0"/>
              <a:t>understand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type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clients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bank</a:t>
            </a:r>
            <a:r>
              <a:rPr lang="pt-PT" dirty="0" smtClean="0"/>
              <a:t> </a:t>
            </a:r>
            <a:r>
              <a:rPr lang="pt-PT" dirty="0" err="1" smtClean="0"/>
              <a:t>should</a:t>
            </a:r>
            <a:r>
              <a:rPr lang="pt-PT" dirty="0" smtClean="0"/>
              <a:t> target,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districts</a:t>
            </a:r>
            <a:r>
              <a:rPr lang="pt-PT" dirty="0" smtClean="0"/>
              <a:t> </a:t>
            </a:r>
            <a:r>
              <a:rPr lang="pt-PT" dirty="0" err="1" smtClean="0"/>
              <a:t>where</a:t>
            </a:r>
            <a:r>
              <a:rPr lang="pt-PT" dirty="0" smtClean="0"/>
              <a:t> </a:t>
            </a:r>
            <a:r>
              <a:rPr lang="pt-PT" dirty="0" err="1" smtClean="0"/>
              <a:t>they</a:t>
            </a:r>
            <a:r>
              <a:rPr lang="pt-PT" dirty="0" smtClean="0"/>
              <a:t> are </a:t>
            </a:r>
            <a:r>
              <a:rPr lang="pt-PT" dirty="0" err="1" smtClean="0"/>
              <a:t>located</a:t>
            </a:r>
            <a:r>
              <a:rPr lang="pt-PT" dirty="0" smtClean="0"/>
              <a:t>, etc.</a:t>
            </a:r>
            <a:endParaRPr lang="pt-PT" dirty="0"/>
          </a:p>
          <a:p>
            <a:endParaRPr lang="pt-PT" dirty="0" smtClean="0">
              <a:solidFill>
                <a:srgbClr val="B9122B"/>
              </a:solidFill>
            </a:endParaRPr>
          </a:p>
          <a:p>
            <a:r>
              <a:rPr lang="pt-PT" sz="2400" b="1" dirty="0" err="1" smtClean="0">
                <a:solidFill>
                  <a:srgbClr val="B9122B"/>
                </a:solidFill>
              </a:rPr>
              <a:t>Predictive</a:t>
            </a:r>
            <a:r>
              <a:rPr lang="pt-PT" sz="2400" b="1" dirty="0" smtClean="0">
                <a:solidFill>
                  <a:srgbClr val="B9122B"/>
                </a:solidFill>
              </a:rPr>
              <a:t> </a:t>
            </a:r>
            <a:r>
              <a:rPr lang="pt-PT" sz="2400" b="1" dirty="0" err="1" smtClean="0">
                <a:solidFill>
                  <a:srgbClr val="B9122B"/>
                </a:solidFill>
              </a:rPr>
              <a:t>Goal</a:t>
            </a:r>
            <a:endParaRPr lang="pt-PT" sz="2400" b="1" dirty="0" smtClean="0">
              <a:solidFill>
                <a:srgbClr val="B9122B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pt-PT" dirty="0" smtClean="0"/>
              <a:t>Determine </a:t>
            </a:r>
            <a:r>
              <a:rPr lang="pt-PT" dirty="0" err="1" smtClean="0"/>
              <a:t>whether</a:t>
            </a:r>
            <a:r>
              <a:rPr lang="pt-PT" dirty="0" smtClean="0"/>
              <a:t> a </a:t>
            </a:r>
            <a:r>
              <a:rPr lang="pt-PT" dirty="0" err="1" smtClean="0"/>
              <a:t>loan</a:t>
            </a:r>
            <a:r>
              <a:rPr lang="pt-PT" dirty="0" smtClean="0"/>
              <a:t> </a:t>
            </a:r>
            <a:r>
              <a:rPr lang="pt-PT" dirty="0" err="1" smtClean="0"/>
              <a:t>will</a:t>
            </a:r>
            <a:r>
              <a:rPr lang="pt-PT" dirty="0" smtClean="0"/>
              <a:t> </a:t>
            </a:r>
            <a:r>
              <a:rPr lang="pt-PT" dirty="0" err="1" smtClean="0"/>
              <a:t>end</a:t>
            </a:r>
            <a:r>
              <a:rPr lang="pt-PT" dirty="0" smtClean="0"/>
              <a:t> </a:t>
            </a:r>
            <a:r>
              <a:rPr lang="pt-PT" dirty="0" err="1" smtClean="0"/>
              <a:t>successfully</a:t>
            </a:r>
            <a:r>
              <a:rPr lang="pt-PT" dirty="0" smtClean="0"/>
              <a:t>.</a:t>
            </a:r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2137893" y="456504"/>
            <a:ext cx="46788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Domain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description</a:t>
            </a:r>
            <a:endParaRPr lang="pt-PT" sz="44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2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99973" y="2434106"/>
            <a:ext cx="1746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dirty="0" smtClean="0">
                <a:solidFill>
                  <a:srgbClr val="B9122B"/>
                </a:solidFill>
              </a:rPr>
              <a:t>#3</a:t>
            </a:r>
            <a:endParaRPr lang="pt-PT" sz="88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6</a:t>
            </a:fld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846231" y="2649550"/>
            <a:ext cx="79388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err="1" smtClean="0">
                <a:solidFill>
                  <a:srgbClr val="00568A"/>
                </a:solidFill>
              </a:rPr>
              <a:t>Exploratory</a:t>
            </a:r>
            <a:r>
              <a:rPr lang="pt-PT" sz="6000" dirty="0" smtClean="0">
                <a:solidFill>
                  <a:srgbClr val="00568A"/>
                </a:solidFill>
              </a:rPr>
              <a:t> </a:t>
            </a:r>
            <a:r>
              <a:rPr lang="pt-PT" sz="6000" dirty="0" smtClean="0">
                <a:solidFill>
                  <a:srgbClr val="00568A"/>
                </a:solidFill>
              </a:rPr>
              <a:t>data </a:t>
            </a:r>
            <a:r>
              <a:rPr lang="pt-PT" sz="6000" dirty="0" err="1" smtClean="0">
                <a:solidFill>
                  <a:srgbClr val="00568A"/>
                </a:solidFill>
              </a:rPr>
              <a:t>analysis</a:t>
            </a:r>
            <a:endParaRPr lang="pt-PT" sz="60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54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</a:t>
            </a:r>
            <a:r>
              <a:rPr lang="pt-PT" sz="5400" dirty="0" smtClean="0">
                <a:solidFill>
                  <a:srgbClr val="B9122B"/>
                </a:solidFill>
              </a:rPr>
              <a:t>EDA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292439" y="423309"/>
            <a:ext cx="40797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solidFill>
                  <a:srgbClr val="00568A"/>
                </a:solidFill>
              </a:rPr>
              <a:t>Data </a:t>
            </a:r>
            <a:r>
              <a:rPr lang="pt-PT" sz="4400" dirty="0" err="1" smtClean="0">
                <a:solidFill>
                  <a:srgbClr val="00568A"/>
                </a:solidFill>
              </a:rPr>
              <a:t>preparation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7</a:t>
            </a:fld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623455" y="1925783"/>
            <a:ext cx="93846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err="1" smtClean="0"/>
              <a:t>Extract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implicit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knowledge</a:t>
            </a:r>
            <a:endParaRPr lang="pt-PT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PT" dirty="0" err="1" smtClean="0"/>
              <a:t>Extract</a:t>
            </a:r>
            <a:r>
              <a:rPr lang="pt-PT" dirty="0" smtClean="0"/>
              <a:t> </a:t>
            </a:r>
            <a:r>
              <a:rPr lang="pt-PT" i="1" dirty="0" err="1" smtClean="0"/>
              <a:t>birthdate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i="1" dirty="0" err="1" smtClean="0"/>
              <a:t>gender</a:t>
            </a:r>
            <a:r>
              <a:rPr lang="pt-PT" dirty="0" smtClean="0"/>
              <a:t> </a:t>
            </a:r>
            <a:r>
              <a:rPr lang="pt-PT" dirty="0" err="1" smtClean="0"/>
              <a:t>from</a:t>
            </a:r>
            <a:r>
              <a:rPr lang="pt-PT" dirty="0" smtClean="0"/>
              <a:t> </a:t>
            </a:r>
            <a:r>
              <a:rPr lang="pt-PT" i="1" dirty="0" err="1" smtClean="0"/>
              <a:t>birthnumber</a:t>
            </a:r>
            <a:r>
              <a:rPr lang="pt-PT" dirty="0" smtClean="0"/>
              <a:t> (</a:t>
            </a:r>
            <a:r>
              <a:rPr lang="pt-PT" dirty="0" err="1" smtClean="0"/>
              <a:t>Clients</a:t>
            </a:r>
            <a:r>
              <a:rPr lang="pt-PT" dirty="0" smtClean="0"/>
              <a:t> </a:t>
            </a:r>
            <a:r>
              <a:rPr lang="pt-PT" dirty="0" err="1" smtClean="0"/>
              <a:t>relation</a:t>
            </a:r>
            <a:r>
              <a:rPr lang="pt-PT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pt-PT" dirty="0" err="1" smtClean="0"/>
              <a:t>Extract</a:t>
            </a:r>
            <a:r>
              <a:rPr lang="pt-PT" dirty="0" smtClean="0"/>
              <a:t> age </a:t>
            </a:r>
            <a:r>
              <a:rPr lang="pt-PT" dirty="0" err="1" smtClean="0"/>
              <a:t>from</a:t>
            </a:r>
            <a:r>
              <a:rPr lang="pt-PT" dirty="0" smtClean="0"/>
              <a:t> </a:t>
            </a:r>
            <a:r>
              <a:rPr lang="pt-PT" i="1" dirty="0" err="1" smtClean="0"/>
              <a:t>birthnumber</a:t>
            </a:r>
            <a:r>
              <a:rPr lang="pt-PT" dirty="0"/>
              <a:t> </a:t>
            </a:r>
            <a:r>
              <a:rPr lang="pt-PT" dirty="0" smtClean="0"/>
              <a:t>(</a:t>
            </a:r>
            <a:r>
              <a:rPr lang="pt-PT" b="1" dirty="0" smtClean="0"/>
              <a:t>note</a:t>
            </a:r>
            <a:r>
              <a:rPr lang="pt-PT" dirty="0" smtClean="0"/>
              <a:t>: assume 2016 as </a:t>
            </a:r>
            <a:r>
              <a:rPr lang="pt-PT" dirty="0" err="1" smtClean="0"/>
              <a:t>current</a:t>
            </a:r>
            <a:r>
              <a:rPr lang="pt-PT" dirty="0" smtClean="0"/>
              <a:t> </a:t>
            </a:r>
            <a:r>
              <a:rPr lang="pt-PT" dirty="0" err="1" smtClean="0"/>
              <a:t>year</a:t>
            </a:r>
            <a:r>
              <a:rPr lang="pt-PT" dirty="0" smtClean="0"/>
              <a:t>)</a:t>
            </a:r>
            <a:endParaRPr lang="pt-PT" dirty="0"/>
          </a:p>
          <a:p>
            <a:endParaRPr lang="pt-PT" i="1" dirty="0" smtClean="0"/>
          </a:p>
          <a:p>
            <a:r>
              <a:rPr lang="pt-PT" sz="2400" b="1" dirty="0" smtClean="0"/>
              <a:t>Complete </a:t>
            </a:r>
            <a:r>
              <a:rPr lang="pt-PT" sz="2400" b="1" dirty="0" err="1" smtClean="0"/>
              <a:t>missing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values</a:t>
            </a:r>
            <a:endParaRPr lang="pt-PT" sz="2400" dirty="0"/>
          </a:p>
          <a:p>
            <a:pPr marL="285750" indent="-285750">
              <a:buFont typeface="Arial" charset="0"/>
              <a:buChar char="•"/>
            </a:pPr>
            <a:r>
              <a:rPr lang="pt-PT" dirty="0" err="1" smtClean="0"/>
              <a:t>District</a:t>
            </a:r>
            <a:r>
              <a:rPr lang="pt-PT" dirty="0" smtClean="0"/>
              <a:t> </a:t>
            </a:r>
            <a:r>
              <a:rPr lang="pt-PT" i="1" dirty="0" err="1" smtClean="0"/>
              <a:t>Jesenik</a:t>
            </a:r>
            <a:r>
              <a:rPr lang="pt-PT" dirty="0" smtClean="0"/>
              <a:t> </a:t>
            </a:r>
            <a:r>
              <a:rPr lang="pt-PT" dirty="0" err="1" smtClean="0"/>
              <a:t>had</a:t>
            </a:r>
            <a:r>
              <a:rPr lang="pt-PT" dirty="0" smtClean="0"/>
              <a:t> </a:t>
            </a:r>
            <a:r>
              <a:rPr lang="pt-PT" dirty="0" err="1" smtClean="0"/>
              <a:t>missing</a:t>
            </a:r>
            <a:r>
              <a:rPr lang="pt-PT" dirty="0" smtClean="0"/>
              <a:t> </a:t>
            </a:r>
            <a:r>
              <a:rPr lang="pt-PT" dirty="0" err="1" smtClean="0"/>
              <a:t>values</a:t>
            </a:r>
            <a:r>
              <a:rPr lang="pt-PT" dirty="0" smtClean="0"/>
              <a:t> (</a:t>
            </a:r>
            <a:r>
              <a:rPr lang="pt-PT" dirty="0" err="1" smtClean="0"/>
              <a:t>unemployment</a:t>
            </a:r>
            <a:r>
              <a:rPr lang="pt-PT" dirty="0" smtClean="0"/>
              <a:t> rate 1996 </a:t>
            </a:r>
            <a:r>
              <a:rPr lang="pt-PT" dirty="0" err="1" smtClean="0"/>
              <a:t>and</a:t>
            </a:r>
            <a:r>
              <a:rPr lang="pt-PT" dirty="0" smtClean="0"/>
              <a:t> crimes in 1996)</a:t>
            </a:r>
          </a:p>
          <a:p>
            <a:pPr marL="285750" indent="-285750">
              <a:buFont typeface="Arial" charset="0"/>
              <a:buChar char="•"/>
            </a:pPr>
            <a:r>
              <a:rPr lang="pt-PT" dirty="0" err="1" smtClean="0"/>
              <a:t>These</a:t>
            </a:r>
            <a:r>
              <a:rPr lang="pt-PT" dirty="0" smtClean="0"/>
              <a:t> </a:t>
            </a:r>
            <a:r>
              <a:rPr lang="pt-PT" dirty="0" err="1" smtClean="0"/>
              <a:t>ones</a:t>
            </a:r>
            <a:r>
              <a:rPr lang="pt-PT" dirty="0" smtClean="0"/>
              <a:t> </a:t>
            </a:r>
            <a:r>
              <a:rPr lang="pt-PT" dirty="0" err="1" smtClean="0"/>
              <a:t>were</a:t>
            </a:r>
            <a:r>
              <a:rPr lang="pt-PT" dirty="0" smtClean="0"/>
              <a:t> </a:t>
            </a:r>
            <a:r>
              <a:rPr lang="pt-PT" dirty="0" err="1" smtClean="0"/>
              <a:t>replaced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median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all</a:t>
            </a:r>
            <a:r>
              <a:rPr lang="pt-PT" dirty="0" smtClean="0"/>
              <a:t> </a:t>
            </a:r>
            <a:r>
              <a:rPr lang="pt-PT" dirty="0" err="1" smtClean="0"/>
              <a:t>other</a:t>
            </a:r>
            <a:r>
              <a:rPr lang="pt-PT" dirty="0" smtClean="0"/>
              <a:t> </a:t>
            </a:r>
            <a:r>
              <a:rPr lang="pt-PT" dirty="0" err="1" smtClean="0"/>
              <a:t>districts</a:t>
            </a:r>
            <a:endParaRPr lang="pt-PT" dirty="0" smtClean="0"/>
          </a:p>
          <a:p>
            <a:endParaRPr lang="pt-PT" dirty="0"/>
          </a:p>
          <a:p>
            <a:r>
              <a:rPr lang="pt-PT" sz="2400" b="1" dirty="0" err="1" smtClean="0"/>
              <a:t>Extract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useful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information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from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transactions</a:t>
            </a:r>
            <a:endParaRPr lang="pt-PT" dirty="0" smtClean="0"/>
          </a:p>
          <a:p>
            <a:pPr marL="342900" indent="-342900">
              <a:buFont typeface="Arial" charset="0"/>
              <a:buChar char="•"/>
            </a:pPr>
            <a:r>
              <a:rPr lang="pt-PT" dirty="0" err="1" smtClean="0"/>
              <a:t>Accounts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history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sanctions</a:t>
            </a:r>
            <a:endParaRPr lang="pt-PT" dirty="0" smtClean="0"/>
          </a:p>
          <a:p>
            <a:pPr marL="342900" indent="-342900">
              <a:buFont typeface="Arial" charset="0"/>
              <a:buChar char="•"/>
            </a:pPr>
            <a:endParaRPr lang="pt-PT" dirty="0"/>
          </a:p>
          <a:p>
            <a:r>
              <a:rPr lang="pt-PT" sz="2400" b="1" dirty="0" err="1" smtClean="0"/>
              <a:t>Discretization</a:t>
            </a:r>
            <a:endParaRPr lang="pt-PT" sz="2400" b="1" dirty="0" smtClean="0"/>
          </a:p>
          <a:p>
            <a:pPr marL="285750" indent="-285750">
              <a:buFont typeface="Arial" charset="0"/>
              <a:buChar char="•"/>
            </a:pPr>
            <a:r>
              <a:rPr lang="pt-PT" dirty="0" smtClean="0"/>
              <a:t>Use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these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techniques</a:t>
            </a:r>
            <a:r>
              <a:rPr lang="pt-PT" dirty="0" smtClean="0"/>
              <a:t> for </a:t>
            </a:r>
            <a:r>
              <a:rPr lang="pt-PT" dirty="0" err="1" smtClean="0"/>
              <a:t>converting</a:t>
            </a:r>
            <a:r>
              <a:rPr lang="pt-PT" dirty="0" smtClean="0"/>
              <a:t> </a:t>
            </a:r>
            <a:r>
              <a:rPr lang="pt-PT" dirty="0" err="1" smtClean="0"/>
              <a:t>quantitative</a:t>
            </a:r>
            <a:r>
              <a:rPr lang="pt-PT" dirty="0" smtClean="0"/>
              <a:t> to </a:t>
            </a:r>
            <a:r>
              <a:rPr lang="pt-PT" dirty="0" err="1" smtClean="0"/>
              <a:t>qualitative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3056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99973" y="2434106"/>
            <a:ext cx="1746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dirty="0" smtClean="0">
                <a:solidFill>
                  <a:srgbClr val="B9122B"/>
                </a:solidFill>
              </a:rPr>
              <a:t>#4</a:t>
            </a:r>
            <a:endParaRPr lang="pt-PT" sz="88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8</a:t>
            </a:fld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846231" y="2649550"/>
            <a:ext cx="7841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err="1" smtClean="0">
                <a:solidFill>
                  <a:srgbClr val="00568A"/>
                </a:solidFill>
              </a:rPr>
              <a:t>Descriptive</a:t>
            </a:r>
            <a:r>
              <a:rPr lang="pt-PT" sz="6000" dirty="0" smtClean="0">
                <a:solidFill>
                  <a:srgbClr val="00568A"/>
                </a:solidFill>
              </a:rPr>
              <a:t> data </a:t>
            </a:r>
            <a:r>
              <a:rPr lang="pt-PT" sz="6000" dirty="0" err="1" smtClean="0">
                <a:solidFill>
                  <a:srgbClr val="00568A"/>
                </a:solidFill>
              </a:rPr>
              <a:t>analysis</a:t>
            </a:r>
            <a:endParaRPr lang="pt-PT" sz="60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92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04988"/>
            <a:ext cx="46844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Gender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distribution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9</a:t>
            </a:fld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00" y="1578264"/>
            <a:ext cx="6832599" cy="527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7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1255</TotalTime>
  <Words>896</Words>
  <Application>Microsoft Macintosh PowerPoint</Application>
  <PresentationFormat>Ecrã Panorâmico</PresentationFormat>
  <Paragraphs>331</Paragraphs>
  <Slides>22</Slides>
  <Notes>21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22</vt:i4>
      </vt:variant>
    </vt:vector>
  </HeadingPairs>
  <TitlesOfParts>
    <vt:vector size="28" baseType="lpstr">
      <vt:lpstr>Calibri</vt:lpstr>
      <vt:lpstr>Calibri Light</vt:lpstr>
      <vt:lpstr>Mangal</vt:lpstr>
      <vt:lpstr>Roboto</vt:lpstr>
      <vt:lpstr>Arial</vt:lpstr>
      <vt:lpstr>Tema do Office</vt:lpstr>
      <vt:lpstr>:: Banking data mining case study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:: Traffic estimation using mobile probes</dc:title>
  <dc:creator>Márcio Fontes</dc:creator>
  <cp:lastModifiedBy> </cp:lastModifiedBy>
  <cp:revision>26</cp:revision>
  <dcterms:created xsi:type="dcterms:W3CDTF">2017-01-04T17:47:41Z</dcterms:created>
  <dcterms:modified xsi:type="dcterms:W3CDTF">2017-01-05T19:59:28Z</dcterms:modified>
</cp:coreProperties>
</file>