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8" r:id="rId2"/>
    <p:sldId id="287" r:id="rId3"/>
    <p:sldId id="275" r:id="rId4"/>
    <p:sldId id="289" r:id="rId5"/>
    <p:sldId id="298" r:id="rId6"/>
    <p:sldId id="290" r:id="rId7"/>
    <p:sldId id="292" r:id="rId8"/>
    <p:sldId id="291" r:id="rId9"/>
    <p:sldId id="293" r:id="rId10"/>
    <p:sldId id="29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04"/>
    <p:restoredTop sz="94719"/>
  </p:normalViewPr>
  <p:slideViewPr>
    <p:cSldViewPr snapToGrid="0">
      <p:cViewPr varScale="1">
        <p:scale>
          <a:sx n="108" d="100"/>
          <a:sy n="108" d="100"/>
        </p:scale>
        <p:origin x="8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AD768-E664-0748-B1B0-0B945D2AED86}" type="datetimeFigureOut">
              <a:rPr lang="en-SA" smtClean="0"/>
              <a:t>05/10/2025</a:t>
            </a:fld>
            <a:endParaRPr lang="en-S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63925B-5EC8-594C-A3B4-8E229D3D0EA1}" type="slidenum">
              <a:rPr lang="en-SA" smtClean="0"/>
              <a:t>‹#›</a:t>
            </a:fld>
            <a:endParaRPr lang="en-SA"/>
          </a:p>
        </p:txBody>
      </p:sp>
    </p:spTree>
    <p:extLst>
      <p:ext uri="{BB962C8B-B14F-4D97-AF65-F5344CB8AC3E}">
        <p14:creationId xmlns:p14="http://schemas.microsoft.com/office/powerpoint/2010/main" val="1208519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d52083e719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5" name="Google Shape;305;g2d52083e719_0_12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g2d52083e719_0_12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9F5AB-9085-463B-8A0B-B9904D15B407}" type="datetime1">
              <a:rPr lang="en-US" smtClean="0"/>
              <a:t>5/10/2025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5252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62C36-64D5-4AE3-ACBA-271F2A6F8674}" type="datetime1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422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97DAF-00C1-4554-A98E-7B0CB536D042}" type="datetime1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56050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17 master">
  <p:cSld name="Slide 17 master">
    <p:bg>
      <p:bgPr>
        <a:solidFill>
          <a:srgbClr val="000000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26" descr="preencoded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EEFF5"/>
          </a:solidFill>
          <a:ln>
            <a:noFill/>
          </a:ln>
        </p:spPr>
        <p:txBody>
          <a:bodyPr spcFirstLastPara="1" wrap="square" lIns="76188" tIns="76188" rIns="76188" bIns="76188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20018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B70B6-FBB4-4018-91CC-4F2BCA749F12}" type="datetime1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2298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8F963-73F1-45BB-830B-77B0833AD674}" type="datetime1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3444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9FAA3-F974-4F72-A9B4-205B4F2BC4F1}" type="datetime1">
              <a:rPr lang="en-US" smtClean="0"/>
              <a:t>5/10/2025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2811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A3C6-A20D-477C-98B0-82AAE5AFE66A}" type="datetime1">
              <a:rPr lang="en-US" smtClean="0"/>
              <a:t>5/10/2025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9072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53E65-0E9A-47F9-8F9A-AE1A8B22AAE7}" type="datetime1">
              <a:rPr lang="en-US" smtClean="0"/>
              <a:t>5/10/2025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7642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06864-6C9E-4132-A572-F8E29DF18B35}" type="datetime1">
              <a:rPr lang="en-US" smtClean="0"/>
              <a:t>5/10/2025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2898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97BE2-9E14-409E-BE2A-3F4E13FACF65}" type="datetime1">
              <a:rPr lang="en-US" smtClean="0"/>
              <a:t>5/10/2025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5747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3BE29-DBD7-44CB-B44F-B0DD7260783C}" type="datetime1">
              <a:rPr lang="en-US" smtClean="0"/>
              <a:t>5/10/2025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2377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accent2"/>
                </a:solidFill>
              </a:defRPr>
            </a:lvl1pPr>
          </a:lstStyle>
          <a:p>
            <a:fld id="{1A072428-3389-4A16-8C51-B62D34419E5C}" type="datetime1">
              <a:rPr lang="en-US" smtClean="0"/>
              <a:t>5/10/2025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accent2"/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161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FA9B6C6-A247-48A8-9A1C-1E36FA945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803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587523" y="581796"/>
            <a:ext cx="5425144" cy="2838938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0070C0"/>
                </a:solidFill>
              </a:rPr>
              <a:t>Aluminum   Extrusion   Factory </a:t>
            </a:r>
          </a:p>
        </p:txBody>
      </p:sp>
      <p:sp>
        <p:nvSpPr>
          <p:cNvPr id="11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57334" y="19317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16112" y="214158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1794" y="23854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75145" y="3505200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D45A5BC-1D72-FC23-D991-2442A7B0F59A}"/>
              </a:ext>
            </a:extLst>
          </p:cNvPr>
          <p:cNvSpPr txBox="1"/>
          <p:nvPr/>
        </p:nvSpPr>
        <p:spPr>
          <a:xfrm>
            <a:off x="1019313" y="4239756"/>
            <a:ext cx="4206367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100" dirty="0">
              <a:solidFill>
                <a:srgbClr val="FFFFFF"/>
              </a:solidFill>
              <a:latin typeface="Calibri" panose="020F0502020204030204" pitchFamily="34" charset="0"/>
            </a:endParaRPr>
          </a:p>
          <a:p>
            <a:r>
              <a:rPr lang="en-US" sz="2100" i="0" u="none" strike="noStrike" dirty="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MADE BY: </a:t>
            </a:r>
            <a:endParaRPr lang="en-US" sz="210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r>
              <a:rPr lang="en-GB" sz="2100" dirty="0">
                <a:solidFill>
                  <a:srgbClr val="FFFFFF"/>
                </a:solidFill>
                <a:latin typeface="Calibri" panose="020F0502020204030204" pitchFamily="34" charset="0"/>
              </a:rPr>
              <a:t>Mohammed Al Yami</a:t>
            </a:r>
            <a:endParaRPr lang="en-US" sz="210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l"/>
            <a:endParaRPr lang="en-SA" dirty="0"/>
          </a:p>
        </p:txBody>
      </p:sp>
      <p:pic>
        <p:nvPicPr>
          <p:cNvPr id="3" name="Google Shape;133;p2" descr="A stack of round white pipes&#10;&#10;Description automatically generated with medium confidence">
            <a:extLst>
              <a:ext uri="{FF2B5EF4-FFF2-40B4-BE49-F238E27FC236}">
                <a16:creationId xmlns:a16="http://schemas.microsoft.com/office/drawing/2014/main" id="{FEAE0256-C118-90E9-924A-59F755608D6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r="3443"/>
          <a:stretch/>
        </p:blipFill>
        <p:spPr>
          <a:xfrm>
            <a:off x="4950239" y="3477"/>
            <a:ext cx="4963773" cy="6854524"/>
          </a:xfrm>
          <a:custGeom>
            <a:avLst/>
            <a:gdLst/>
            <a:ahLst/>
            <a:cxnLst/>
            <a:rect l="l" t="t" r="r" b="b"/>
            <a:pathLst>
              <a:path w="4966290" h="6857999" extrusionOk="0">
                <a:moveTo>
                  <a:pt x="0" y="0"/>
                </a:moveTo>
                <a:lnTo>
                  <a:pt x="4188230" y="0"/>
                </a:lnTo>
                <a:lnTo>
                  <a:pt x="4295735" y="210478"/>
                </a:lnTo>
                <a:cubicBezTo>
                  <a:pt x="4719089" y="1127919"/>
                  <a:pt x="4966290" y="2233909"/>
                  <a:pt x="4966290" y="3424428"/>
                </a:cubicBezTo>
                <a:cubicBezTo>
                  <a:pt x="4966290" y="4614948"/>
                  <a:pt x="4719089" y="5720938"/>
                  <a:pt x="4295735" y="6638378"/>
                </a:cubicBezTo>
                <a:lnTo>
                  <a:pt x="4183560" y="6857999"/>
                </a:lnTo>
                <a:lnTo>
                  <a:pt x="53039" y="6857999"/>
                </a:lnTo>
                <a:lnTo>
                  <a:pt x="132047" y="6695338"/>
                </a:lnTo>
                <a:cubicBezTo>
                  <a:pt x="555401" y="5777898"/>
                  <a:pt x="802602" y="4671908"/>
                  <a:pt x="802602" y="3481388"/>
                </a:cubicBezTo>
                <a:cubicBezTo>
                  <a:pt x="802602" y="2191659"/>
                  <a:pt x="512484" y="1001134"/>
                  <a:pt x="22579" y="42066"/>
                </a:cubicBezTo>
                <a:close/>
              </a:path>
            </a:pathLst>
          </a:custGeom>
          <a:noFill/>
          <a:ln>
            <a:noFill/>
          </a:ln>
        </p:spPr>
      </p:pic>
      <p:pic>
        <p:nvPicPr>
          <p:cNvPr id="4" name="Google Shape;132;p2" descr="A warehouse with stacks of materials&#10;&#10;Description automatically generated">
            <a:extLst>
              <a:ext uri="{FF2B5EF4-FFF2-40B4-BE49-F238E27FC236}">
                <a16:creationId xmlns:a16="http://schemas.microsoft.com/office/drawing/2014/main" id="{721B67EB-371A-479F-A68D-0A233B3F2AF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6135" r="33806"/>
          <a:stretch/>
        </p:blipFill>
        <p:spPr>
          <a:xfrm>
            <a:off x="9156606" y="-1"/>
            <a:ext cx="3087592" cy="6854524"/>
          </a:xfrm>
          <a:custGeom>
            <a:avLst/>
            <a:gdLst/>
            <a:ahLst/>
            <a:cxnLst/>
            <a:rect l="l" t="t" r="r" b="b"/>
            <a:pathLst>
              <a:path w="4827922" h="6858000" extrusionOk="0">
                <a:moveTo>
                  <a:pt x="4441" y="0"/>
                </a:moveTo>
                <a:lnTo>
                  <a:pt x="4827922" y="0"/>
                </a:lnTo>
                <a:lnTo>
                  <a:pt x="4827922" y="6858000"/>
                </a:lnTo>
                <a:lnTo>
                  <a:pt x="0" y="6858000"/>
                </a:lnTo>
                <a:lnTo>
                  <a:pt x="106674" y="6638378"/>
                </a:lnTo>
                <a:cubicBezTo>
                  <a:pt x="530028" y="5720938"/>
                  <a:pt x="777229" y="4614948"/>
                  <a:pt x="777229" y="3424428"/>
                </a:cubicBezTo>
                <a:cubicBezTo>
                  <a:pt x="777229" y="2233909"/>
                  <a:pt x="530028" y="1127919"/>
                  <a:pt x="106674" y="210478"/>
                </a:cubicBezTo>
                <a:close/>
              </a:path>
            </a:pathLst>
          </a:cu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07939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37FA3-BCA4-0091-9B11-C1DA5742B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0070C0"/>
                </a:solidFill>
              </a:rPr>
              <a:t>Conclusion</a:t>
            </a:r>
            <a:r>
              <a:rPr lang="en-GB" dirty="0"/>
              <a:t> </a:t>
            </a:r>
            <a:endParaRPr lang="en-S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F992B-4615-DDAF-99F8-D99048FBC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2147" y="2026360"/>
            <a:ext cx="10515600" cy="39240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latin typeface="+mj-lt"/>
                <a:cs typeface="Aharoni" panose="02010803020104030203" pitchFamily="2" charset="-79"/>
              </a:rPr>
              <a:t>In conclusion, this project provided valuable insights into aluminum manufacturing processes. By simulating the extrusion process in Arena, we identified key areas for improvement, reduced defects, and increased production efficiency.</a:t>
            </a:r>
            <a:endParaRPr lang="en-GB" sz="2200" dirty="0">
              <a:latin typeface="+mj-lt"/>
              <a:cs typeface="Aharoni" panose="02010803020104030203" pitchFamily="2" charset="-79"/>
            </a:endParaRPr>
          </a:p>
          <a:p>
            <a:pPr marL="0" indent="0">
              <a:buNone/>
            </a:pPr>
            <a:r>
              <a:rPr lang="en-US" sz="2200" dirty="0">
                <a:latin typeface="+mj-lt"/>
                <a:cs typeface="Aharoni" panose="02010803020104030203" pitchFamily="2" charset="-79"/>
              </a:rPr>
              <a:t> The improvements led to higher quality products and better overall output, both with and without further processing. </a:t>
            </a:r>
            <a:endParaRPr lang="en-GB" sz="2200" dirty="0">
              <a:latin typeface="+mj-lt"/>
              <a:cs typeface="Aharoni" panose="02010803020104030203" pitchFamily="2" charset="-79"/>
            </a:endParaRPr>
          </a:p>
          <a:p>
            <a:pPr marL="0" indent="0">
              <a:buNone/>
            </a:pPr>
            <a:r>
              <a:rPr lang="en-US" sz="2200" dirty="0">
                <a:latin typeface="+mj-lt"/>
                <a:cs typeface="Aharoni" panose="02010803020104030203" pitchFamily="2" charset="-79"/>
              </a:rPr>
              <a:t>Ultimately, we were able to offer a viable solution to the challenges faced by aluminum factories, demonstrating the power of simulation in optimizing manufacturing operations.</a:t>
            </a:r>
            <a:endParaRPr lang="en-SA" sz="2200" dirty="0">
              <a:latin typeface="+mj-lt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954967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DE91-B5C3-D957-EA34-BE2A391A5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24675"/>
              </a:lnSpc>
              <a:buClr>
                <a:srgbClr val="7068F4"/>
              </a:buClr>
              <a:buSzPts val="3850"/>
            </a:pPr>
            <a:r>
              <a:rPr lang="en-US" sz="3208" b="1" dirty="0">
                <a:solidFill>
                  <a:srgbClr val="7068F4"/>
                </a:solidFill>
                <a:latin typeface="Barlow"/>
              </a:rPr>
              <a:t>INTRODUCTION</a:t>
            </a:r>
            <a:endParaRPr lang="en-SA" sz="3208" b="1" dirty="0">
              <a:solidFill>
                <a:srgbClr val="7068F4"/>
              </a:solidFill>
              <a:latin typeface="Barlow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A2EE7-85F7-86C7-2CF5-7ACC8B405F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9257" y="2109725"/>
            <a:ext cx="5545223" cy="3389312"/>
          </a:xfrm>
        </p:spPr>
        <p:txBody>
          <a:bodyPr>
            <a:normAutofit/>
          </a:bodyPr>
          <a:lstStyle/>
          <a:p>
            <a:r>
              <a:rPr lang="en-US" sz="2200" b="0" i="0" dirty="0">
                <a:effectLst/>
                <a:latin typeface="UICTFontTextStyleBody"/>
              </a:rPr>
              <a:t>An aluminum extrusion factory </a:t>
            </a:r>
            <a:r>
              <a:rPr lang="en-GB" sz="2200" b="0" i="0" dirty="0">
                <a:effectLst/>
                <a:latin typeface="UICTFontTextStyleBody"/>
              </a:rPr>
              <a:t>that </a:t>
            </a:r>
            <a:r>
              <a:rPr lang="en-US" sz="2200" b="0" i="0" dirty="0">
                <a:effectLst/>
                <a:latin typeface="UICTFontTextStyleBody"/>
              </a:rPr>
              <a:t>transforms heated aluminum billets into customized shapes by forcing them through a die. This process produces high-quality components used in various industries, including construction and automotive manufacturing. The resulting products are valued for their strength, precision, and versatility.</a:t>
            </a:r>
            <a:endParaRPr lang="en-US" sz="2200" dirty="0">
              <a:effectLst/>
              <a:latin typeface=".AppleSystemUIFont"/>
            </a:endParaRPr>
          </a:p>
          <a:p>
            <a:endParaRPr lang="en-S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412D0-3269-ACF4-AD57-77DD86F30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2</a:t>
            </a:fld>
            <a:endParaRPr lang="en-US"/>
          </a:p>
        </p:txBody>
      </p:sp>
      <p:pic>
        <p:nvPicPr>
          <p:cNvPr id="8" name="Google Shape;124;p1" descr="preencoded.png">
            <a:extLst>
              <a:ext uri="{FF2B5EF4-FFF2-40B4-BE49-F238E27FC236}">
                <a16:creationId xmlns:a16="http://schemas.microsoft.com/office/drawing/2014/main" id="{0FAE74E6-77BA-9CD0-D758-A75A6DDD254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32558" y="-99929"/>
            <a:ext cx="4359442" cy="69579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5793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d52083e719_0_12"/>
          <p:cNvSpPr/>
          <p:nvPr/>
        </p:nvSpPr>
        <p:spPr>
          <a:xfrm>
            <a:off x="545500" y="428625"/>
            <a:ext cx="11077250" cy="51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24675"/>
              </a:lnSpc>
              <a:buClr>
                <a:srgbClr val="7068F4"/>
              </a:buClr>
              <a:buSzPts val="3850"/>
            </a:pPr>
            <a:r>
              <a:rPr lang="en-US" sz="3208" b="1" dirty="0">
                <a:solidFill>
                  <a:srgbClr val="7068F4"/>
                </a:solidFill>
                <a:latin typeface="Barlow"/>
                <a:ea typeface="Barlow"/>
                <a:cs typeface="Barlow"/>
                <a:sym typeface="Barlow"/>
              </a:rPr>
              <a:t>Aluminum Extrusion Process Overview </a:t>
            </a:r>
            <a:endParaRPr sz="3208" b="1" dirty="0">
              <a:solidFill>
                <a:srgbClr val="7068F4"/>
              </a:solidFill>
              <a:latin typeface="Barlow"/>
              <a:ea typeface="Barlow"/>
              <a:cs typeface="Barlow"/>
              <a:sym typeface="Barlow"/>
            </a:endParaRPr>
          </a:p>
          <a:p>
            <a:pPr>
              <a:lnSpc>
                <a:spcPct val="124675"/>
              </a:lnSpc>
              <a:buClr>
                <a:srgbClr val="7068F4"/>
              </a:buClr>
              <a:buSzPts val="3850"/>
            </a:pPr>
            <a:endParaRPr sz="3208" b="1" dirty="0">
              <a:solidFill>
                <a:srgbClr val="7068F4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09" name="Google Shape;309;g2d52083e719_0_12"/>
          <p:cNvSpPr/>
          <p:nvPr/>
        </p:nvSpPr>
        <p:spPr>
          <a:xfrm>
            <a:off x="1404129" y="5444519"/>
            <a:ext cx="8588500" cy="2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62068"/>
              </a:lnSpc>
              <a:buClr>
                <a:schemeClr val="dk1"/>
              </a:buClr>
              <a:buSzPts val="1450"/>
            </a:pPr>
            <a:endParaRPr sz="120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0" name="Google Shape;310;g2d52083e719_0_12"/>
          <p:cNvGrpSpPr/>
          <p:nvPr/>
        </p:nvGrpSpPr>
        <p:grpSpPr>
          <a:xfrm>
            <a:off x="-30" y="1589040"/>
            <a:ext cx="2532949" cy="3680171"/>
            <a:chOff x="0" y="1189989"/>
            <a:chExt cx="2214600" cy="3217636"/>
          </a:xfrm>
        </p:grpSpPr>
        <p:sp>
          <p:nvSpPr>
            <p:cNvPr id="311" name="Google Shape;311;g2d52083e719_0_12"/>
            <p:cNvSpPr/>
            <p:nvPr/>
          </p:nvSpPr>
          <p:spPr>
            <a:xfrm>
              <a:off x="0" y="1189989"/>
              <a:ext cx="2214600" cy="669000"/>
            </a:xfrm>
            <a:prstGeom prst="homePlate">
              <a:avLst>
                <a:gd name="adj" fmla="val 50000"/>
              </a:avLst>
            </a:prstGeom>
            <a:solidFill>
              <a:srgbClr val="561561"/>
            </a:solidFill>
            <a:ln>
              <a:noFill/>
            </a:ln>
          </p:spPr>
          <p:txBody>
            <a:bodyPr spcFirstLastPara="1" wrap="square" lIns="121896" tIns="121896" rIns="121896" bIns="121896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900"/>
              </a:pPr>
              <a:r>
                <a:rPr lang="en-US" sz="1583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Billet Storage and Crane Transfer</a:t>
              </a:r>
              <a:endParaRPr sz="1583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2" name="Google Shape;312;g2d52083e719_0_12"/>
            <p:cNvSpPr txBox="1"/>
            <p:nvPr/>
          </p:nvSpPr>
          <p:spPr>
            <a:xfrm>
              <a:off x="295050" y="2057125"/>
              <a:ext cx="16245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896" tIns="121896" rIns="121896" bIns="121896" anchor="t" anchorCtr="0">
              <a:noAutofit/>
            </a:bodyPr>
            <a:lstStyle/>
            <a:p>
              <a:pPr>
                <a:lnSpc>
                  <a:spcPct val="115000"/>
                </a:lnSpc>
                <a:buClr>
                  <a:schemeClr val="dk1"/>
                </a:buClr>
                <a:buSzPts val="1100"/>
              </a:pPr>
              <a:r>
                <a:rPr lang="en-US" sz="1500">
                  <a:solidFill>
                    <a:srgbClr val="0E0E0E"/>
                  </a:solidFill>
                  <a:latin typeface="Arial"/>
                  <a:ea typeface="Arial"/>
                  <a:cs typeface="Arial"/>
                  <a:sym typeface="Arial"/>
                </a:rPr>
                <a:t>Billets are unloaded and moved by crane from storage to the heater, to the beginning of the production line.</a:t>
              </a:r>
              <a:endParaRPr sz="1500">
                <a:solidFill>
                  <a:srgbClr val="0E0E0E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>
                <a:lnSpc>
                  <a:spcPct val="115000"/>
                </a:lnSpc>
                <a:buClr>
                  <a:srgbClr val="000000"/>
                </a:buClr>
                <a:buSzPts val="1900"/>
              </a:pPr>
              <a:endParaRPr sz="1583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13" name="Google Shape;313;g2d52083e719_0_12"/>
          <p:cNvGrpSpPr/>
          <p:nvPr/>
        </p:nvGrpSpPr>
        <p:grpSpPr>
          <a:xfrm>
            <a:off x="2102553" y="1588795"/>
            <a:ext cx="2360700" cy="3680416"/>
            <a:chOff x="1838325" y="1189775"/>
            <a:chExt cx="2064000" cy="3217850"/>
          </a:xfrm>
        </p:grpSpPr>
        <p:sp>
          <p:nvSpPr>
            <p:cNvPr id="314" name="Google Shape;314;g2d52083e719_0_12"/>
            <p:cNvSpPr/>
            <p:nvPr/>
          </p:nvSpPr>
          <p:spPr>
            <a:xfrm>
              <a:off x="1838325" y="1189775"/>
              <a:ext cx="2064000" cy="669000"/>
            </a:xfrm>
            <a:prstGeom prst="chevron">
              <a:avLst>
                <a:gd name="adj" fmla="val 50000"/>
              </a:avLst>
            </a:prstGeom>
            <a:solidFill>
              <a:srgbClr val="701C7F"/>
            </a:solidFill>
            <a:ln>
              <a:noFill/>
            </a:ln>
          </p:spPr>
          <p:txBody>
            <a:bodyPr spcFirstLastPara="1" wrap="square" lIns="121896" tIns="121896" rIns="121896" bIns="121896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900"/>
              </a:pPr>
              <a:r>
                <a:rPr lang="en-US" sz="1583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Heating</a:t>
              </a:r>
              <a:endParaRPr sz="1583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5" name="Google Shape;315;g2d52083e719_0_12"/>
            <p:cNvSpPr txBox="1"/>
            <p:nvPr/>
          </p:nvSpPr>
          <p:spPr>
            <a:xfrm>
              <a:off x="2017250" y="2057125"/>
              <a:ext cx="16245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896" tIns="121896" rIns="121896" bIns="121896" anchor="t" anchorCtr="0">
              <a:noAutofit/>
            </a:bodyPr>
            <a:lstStyle/>
            <a:p>
              <a:pPr>
                <a:lnSpc>
                  <a:spcPct val="115000"/>
                </a:lnSpc>
                <a:buClr>
                  <a:srgbClr val="000000"/>
                </a:buClr>
                <a:buSzPts val="1800"/>
              </a:pPr>
              <a:r>
                <a:rPr lang="en-US" sz="1500" dirty="0">
                  <a:solidFill>
                    <a:srgbClr val="0E0E0E"/>
                  </a:solidFill>
                  <a:latin typeface="Arial"/>
                  <a:ea typeface="Arial"/>
                  <a:cs typeface="Arial"/>
                  <a:sym typeface="Arial"/>
                </a:rPr>
                <a:t>Billets are heated to achieve the necessary malleability for extrusion.</a:t>
              </a:r>
              <a:endParaRPr sz="15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16" name="Google Shape;316;g2d52083e719_0_12"/>
          <p:cNvGrpSpPr/>
          <p:nvPr/>
        </p:nvGrpSpPr>
        <p:grpSpPr>
          <a:xfrm>
            <a:off x="4022252" y="1588795"/>
            <a:ext cx="2360700" cy="3680416"/>
            <a:chOff x="3516750" y="1189775"/>
            <a:chExt cx="2064000" cy="3217850"/>
          </a:xfrm>
        </p:grpSpPr>
        <p:sp>
          <p:nvSpPr>
            <p:cNvPr id="317" name="Google Shape;317;g2d52083e719_0_12"/>
            <p:cNvSpPr/>
            <p:nvPr/>
          </p:nvSpPr>
          <p:spPr>
            <a:xfrm>
              <a:off x="3516750" y="1189775"/>
              <a:ext cx="2064000" cy="669000"/>
            </a:xfrm>
            <a:prstGeom prst="chevron">
              <a:avLst>
                <a:gd name="adj" fmla="val 50000"/>
              </a:avLst>
            </a:prstGeom>
            <a:solidFill>
              <a:srgbClr val="771E86"/>
            </a:solidFill>
            <a:ln>
              <a:noFill/>
            </a:ln>
          </p:spPr>
          <p:txBody>
            <a:bodyPr spcFirstLastPara="1" wrap="square" lIns="121896" tIns="121896" rIns="121896" bIns="121896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900"/>
              </a:pPr>
              <a:r>
                <a:rPr lang="en-US" sz="1583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Extrusion</a:t>
              </a:r>
              <a:endParaRPr sz="1583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8" name="Google Shape;318;g2d52083e719_0_12"/>
            <p:cNvSpPr txBox="1"/>
            <p:nvPr/>
          </p:nvSpPr>
          <p:spPr>
            <a:xfrm>
              <a:off x="3739450" y="2057125"/>
              <a:ext cx="16245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896" tIns="121896" rIns="121896" bIns="121896" anchor="t" anchorCtr="0">
              <a:noAutofit/>
            </a:bodyPr>
            <a:lstStyle/>
            <a:p>
              <a:pPr>
                <a:lnSpc>
                  <a:spcPct val="115000"/>
                </a:lnSpc>
                <a:buClr>
                  <a:schemeClr val="dk1"/>
                </a:buClr>
                <a:buSzPts val="1100"/>
              </a:pPr>
              <a:r>
                <a:rPr lang="en-US" sz="1500">
                  <a:solidFill>
                    <a:srgbClr val="0E0E0E"/>
                  </a:solidFill>
                  <a:latin typeface="Arial"/>
                  <a:ea typeface="Arial"/>
                  <a:cs typeface="Arial"/>
                  <a:sym typeface="Arial"/>
                </a:rPr>
                <a:t>Heated billets are pressed through dies to form profiles, then cooled to solidify and retain their shape.</a:t>
              </a:r>
              <a:endParaRPr sz="1500">
                <a:solidFill>
                  <a:srgbClr val="0E0E0E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>
                <a:lnSpc>
                  <a:spcPct val="115000"/>
                </a:lnSpc>
                <a:buClr>
                  <a:srgbClr val="000000"/>
                </a:buClr>
                <a:buSzPts val="1900"/>
              </a:pPr>
              <a:endParaRPr sz="1583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19" name="Google Shape;319;g2d52083e719_0_12"/>
          <p:cNvGrpSpPr/>
          <p:nvPr/>
        </p:nvGrpSpPr>
        <p:grpSpPr>
          <a:xfrm>
            <a:off x="7862135" y="1588795"/>
            <a:ext cx="2360700" cy="3680416"/>
            <a:chOff x="6874025" y="1189775"/>
            <a:chExt cx="2064000" cy="3217850"/>
          </a:xfrm>
        </p:grpSpPr>
        <p:sp>
          <p:nvSpPr>
            <p:cNvPr id="320" name="Google Shape;320;g2d52083e719_0_12"/>
            <p:cNvSpPr/>
            <p:nvPr/>
          </p:nvSpPr>
          <p:spPr>
            <a:xfrm>
              <a:off x="6874025" y="1189775"/>
              <a:ext cx="2064000" cy="669000"/>
            </a:xfrm>
            <a:prstGeom prst="chevron">
              <a:avLst>
                <a:gd name="adj" fmla="val 50000"/>
              </a:avLst>
            </a:prstGeom>
            <a:solidFill>
              <a:srgbClr val="9325A5"/>
            </a:solidFill>
            <a:ln>
              <a:noFill/>
            </a:ln>
          </p:spPr>
          <p:txBody>
            <a:bodyPr spcFirstLastPara="1" wrap="square" lIns="121896" tIns="121896" rIns="121896" bIns="121896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1900"/>
              </a:pPr>
              <a:r>
                <a:rPr lang="en-US" sz="1583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Aging</a:t>
              </a:r>
              <a:endParaRPr sz="1583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1" name="Google Shape;321;g2d52083e719_0_12"/>
            <p:cNvSpPr txBox="1"/>
            <p:nvPr/>
          </p:nvSpPr>
          <p:spPr>
            <a:xfrm>
              <a:off x="7183850" y="2057125"/>
              <a:ext cx="16245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896" tIns="121896" rIns="121896" bIns="121896" anchor="t" anchorCtr="0">
              <a:noAutofit/>
            </a:bodyPr>
            <a:lstStyle/>
            <a:p>
              <a:pPr>
                <a:lnSpc>
                  <a:spcPct val="115000"/>
                </a:lnSpc>
                <a:buClr>
                  <a:schemeClr val="dk1"/>
                </a:buClr>
                <a:buSzPts val="1100"/>
              </a:pPr>
              <a:r>
                <a:rPr lang="en-US" sz="1500">
                  <a:solidFill>
                    <a:srgbClr val="0E0E0E"/>
                  </a:solidFill>
                  <a:latin typeface="Arial"/>
                  <a:ea typeface="Arial"/>
                  <a:cs typeface="Arial"/>
                  <a:sym typeface="Arial"/>
                </a:rPr>
                <a:t>Selected profiles undergo heat treatment to enhance strength and hardness.</a:t>
              </a:r>
              <a:endParaRPr sz="1500">
                <a:solidFill>
                  <a:srgbClr val="0E0E0E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>
                <a:lnSpc>
                  <a:spcPct val="115000"/>
                </a:lnSpc>
                <a:buClr>
                  <a:srgbClr val="000000"/>
                </a:buClr>
                <a:buSzPts val="1900"/>
              </a:pPr>
              <a:endParaRPr sz="1583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22" name="Google Shape;322;g2d52083e719_0_12"/>
          <p:cNvGrpSpPr/>
          <p:nvPr/>
        </p:nvGrpSpPr>
        <p:grpSpPr>
          <a:xfrm>
            <a:off x="5942151" y="1588795"/>
            <a:ext cx="2360700" cy="3680416"/>
            <a:chOff x="5195350" y="1189775"/>
            <a:chExt cx="2064000" cy="3217850"/>
          </a:xfrm>
        </p:grpSpPr>
        <p:sp>
          <p:nvSpPr>
            <p:cNvPr id="323" name="Google Shape;323;g2d52083e719_0_12"/>
            <p:cNvSpPr/>
            <p:nvPr/>
          </p:nvSpPr>
          <p:spPr>
            <a:xfrm>
              <a:off x="5195350" y="1189775"/>
              <a:ext cx="2064000" cy="669000"/>
            </a:xfrm>
            <a:prstGeom prst="chevron">
              <a:avLst>
                <a:gd name="adj" fmla="val 50000"/>
              </a:avLst>
            </a:prstGeom>
            <a:solidFill>
              <a:srgbClr val="802090"/>
            </a:solidFill>
            <a:ln>
              <a:noFill/>
            </a:ln>
          </p:spPr>
          <p:txBody>
            <a:bodyPr spcFirstLastPara="1" wrap="square" lIns="121896" tIns="121896" rIns="121896" bIns="121896" anchor="ctr" anchorCtr="0">
              <a:noAutofit/>
            </a:bodyPr>
            <a:lstStyle/>
            <a:p>
              <a:pPr algn="ctr">
                <a:buClr>
                  <a:schemeClr val="dk1"/>
                </a:buClr>
                <a:buSzPts val="1100"/>
              </a:pPr>
              <a:r>
                <a:rPr lang="en-US" sz="1583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Cutting</a:t>
              </a:r>
              <a:endParaRPr sz="1583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4" name="Google Shape;324;g2d52083e719_0_12"/>
            <p:cNvSpPr txBox="1"/>
            <p:nvPr/>
          </p:nvSpPr>
          <p:spPr>
            <a:xfrm>
              <a:off x="5461650" y="2057125"/>
              <a:ext cx="1624500" cy="235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896" tIns="121896" rIns="121896" bIns="121896" anchor="t" anchorCtr="0">
              <a:noAutofit/>
            </a:bodyPr>
            <a:lstStyle/>
            <a:p>
              <a:pPr>
                <a:lnSpc>
                  <a:spcPct val="115000"/>
                </a:lnSpc>
                <a:buClr>
                  <a:schemeClr val="dk1"/>
                </a:buClr>
                <a:buSzPts val="1100"/>
              </a:pPr>
              <a:r>
                <a:rPr lang="en-US" sz="1500">
                  <a:solidFill>
                    <a:srgbClr val="0E0E0E"/>
                  </a:solidFill>
                  <a:latin typeface="Arial"/>
                  <a:ea typeface="Arial"/>
                  <a:cs typeface="Arial"/>
                  <a:sym typeface="Arial"/>
                </a:rPr>
                <a:t>Profiles are cut to specified lengths, ensuring they meet requirements for further processing.</a:t>
              </a:r>
              <a:endParaRPr sz="1500">
                <a:solidFill>
                  <a:srgbClr val="0E0E0E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>
                <a:lnSpc>
                  <a:spcPct val="115000"/>
                </a:lnSpc>
                <a:buClr>
                  <a:srgbClr val="000000"/>
                </a:buClr>
                <a:buSzPts val="1900"/>
              </a:pPr>
              <a:endParaRPr sz="1583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25" name="Google Shape;325;g2d52083e719_0_12"/>
          <p:cNvSpPr/>
          <p:nvPr/>
        </p:nvSpPr>
        <p:spPr>
          <a:xfrm>
            <a:off x="9831272" y="1588782"/>
            <a:ext cx="2360750" cy="765250"/>
          </a:xfrm>
          <a:prstGeom prst="chevron">
            <a:avLst>
              <a:gd name="adj" fmla="val 50000"/>
            </a:avLst>
          </a:prstGeom>
          <a:solidFill>
            <a:srgbClr val="BF3FD5"/>
          </a:solidFill>
          <a:ln>
            <a:noFill/>
          </a:ln>
        </p:spPr>
        <p:txBody>
          <a:bodyPr spcFirstLastPara="1" wrap="square" lIns="121896" tIns="121896" rIns="121896" bIns="121896" anchor="ctr" anchorCtr="0">
            <a:noAutofit/>
          </a:bodyPr>
          <a:lstStyle/>
          <a:p>
            <a:pPr algn="ctr">
              <a:buClr>
                <a:srgbClr val="000000"/>
              </a:buClr>
              <a:buSzPts val="1800"/>
            </a:pPr>
            <a:r>
              <a:rPr lang="en-US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Powder Coating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6" name="Google Shape;326;g2d52083e719_0_12"/>
          <p:cNvSpPr txBox="1"/>
          <p:nvPr/>
        </p:nvSpPr>
        <p:spPr>
          <a:xfrm>
            <a:off x="10082643" y="2580701"/>
            <a:ext cx="1858000" cy="26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96" tIns="121896" rIns="121896" bIns="121896" anchor="t" anchorCtr="0">
            <a:noAutofit/>
          </a:bodyPr>
          <a:lstStyle/>
          <a:p>
            <a:pPr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1500">
                <a:solidFill>
                  <a:srgbClr val="0E0E0E"/>
                </a:solidFill>
                <a:latin typeface="Arial"/>
                <a:ea typeface="Arial"/>
                <a:cs typeface="Arial"/>
                <a:sym typeface="Arial"/>
              </a:rPr>
              <a:t>Coating lines add aesthetic and protective finishes, improving corrosion resistance.</a:t>
            </a:r>
            <a:endParaRPr sz="1500">
              <a:solidFill>
                <a:srgbClr val="0E0E0E"/>
              </a:solidFill>
              <a:latin typeface="Arial"/>
              <a:ea typeface="Arial"/>
              <a:cs typeface="Arial"/>
              <a:sym typeface="Arial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SzPts val="1900"/>
            </a:pPr>
            <a:endParaRPr sz="1583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D941F-593E-2A0E-1BBC-B943EAADC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5569" y="365125"/>
            <a:ext cx="10515600" cy="1325563"/>
          </a:xfrm>
        </p:spPr>
        <p:txBody>
          <a:bodyPr/>
          <a:lstStyle/>
          <a:p>
            <a:r>
              <a:rPr lang="en-GB" b="1" dirty="0">
                <a:solidFill>
                  <a:srgbClr val="0070C0"/>
                </a:solidFill>
              </a:rPr>
              <a:t>Methodology</a:t>
            </a:r>
            <a:r>
              <a:rPr lang="en-GB" dirty="0">
                <a:solidFill>
                  <a:srgbClr val="0070C0"/>
                </a:solidFill>
              </a:rPr>
              <a:t> </a:t>
            </a:r>
            <a:endParaRPr lang="en-SA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646F9-9FCA-5F0A-B8AB-C9329B69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218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7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methodology aims to replicate the chosen factory’s operations as accurately as possible in a real-world setting. By utilizing Arena simulation software, we can explore, analyze, and enhance the system’s performance.</a:t>
            </a:r>
            <a:endParaRPr lang="en-GB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1700" strike="noStrike" dirty="0">
              <a:solidFill>
                <a:srgbClr val="0070C0"/>
              </a:solidFill>
              <a:effectLst/>
              <a:latin typeface="UICTFontTextStyleBody"/>
            </a:endParaRPr>
          </a:p>
          <a:p>
            <a:pPr marL="0" indent="0">
              <a:buNone/>
            </a:pPr>
            <a:r>
              <a:rPr lang="en-US" sz="2000" b="1" i="1" strike="noStrike" dirty="0">
                <a:solidFill>
                  <a:srgbClr val="0070C0"/>
                </a:solidFill>
                <a:effectLst/>
                <a:latin typeface="Sabon Next LT" panose="020B0604020202020204" pitchFamily="34" charset="0"/>
              </a:rPr>
              <a:t>The steps were as follows</a:t>
            </a:r>
            <a:r>
              <a:rPr lang="en-GB" sz="2000" b="1" i="1" strike="noStrike" dirty="0">
                <a:solidFill>
                  <a:srgbClr val="0070C0"/>
                </a:solidFill>
                <a:effectLst/>
                <a:latin typeface="Sabon Next LT" panose="020B0604020202020204" pitchFamily="34" charset="0"/>
              </a:rPr>
              <a:t>:</a:t>
            </a:r>
            <a:endParaRPr lang="en-GB" sz="2000" b="1" i="1" dirty="0">
              <a:solidFill>
                <a:srgbClr val="0070C0"/>
              </a:solidFill>
              <a:latin typeface="Sabon Next LT" panose="020B0604020202020204" pitchFamily="34" charset="0"/>
            </a:endParaRPr>
          </a:p>
          <a:p>
            <a:pPr marL="0" indent="0">
              <a:buNone/>
            </a:pPr>
            <a:r>
              <a:rPr lang="en-GB" sz="2000" dirty="0">
                <a:solidFill>
                  <a:srgbClr val="0070C0"/>
                </a:solidFill>
                <a:latin typeface=".AppleSystemUIFont"/>
              </a:rPr>
              <a:t> </a:t>
            </a:r>
            <a:r>
              <a:rPr lang="en-GB" sz="2000" b="1" dirty="0">
                <a:solidFill>
                  <a:srgbClr val="0070C0"/>
                </a:solidFill>
                <a:latin typeface=".AppleSystemUIFont"/>
              </a:rPr>
              <a:t>1-Research</a:t>
            </a:r>
            <a:r>
              <a:rPr lang="en-GB" sz="2000" dirty="0">
                <a:solidFill>
                  <a:srgbClr val="0070C0"/>
                </a:solidFill>
                <a:latin typeface=".AppleSystemUIFont"/>
              </a:rPr>
              <a:t>: </a:t>
            </a:r>
            <a:r>
              <a:rPr lang="en-GB" sz="1600" dirty="0">
                <a:latin typeface=".AppleSystemUIFont"/>
              </a:rPr>
              <a:t>Conducted factory visits to observe operations and gather data.</a:t>
            </a:r>
          </a:p>
          <a:p>
            <a:pPr marL="0" indent="0">
              <a:buNone/>
            </a:pPr>
            <a:r>
              <a:rPr lang="en-GB" sz="1600" dirty="0">
                <a:latin typeface=".AppleSystemUIFont"/>
              </a:rPr>
              <a:t>Interviewed industry professionals to gain insights into the process.	</a:t>
            </a:r>
          </a:p>
          <a:p>
            <a:pPr marL="0" indent="0">
              <a:buNone/>
            </a:pPr>
            <a:r>
              <a:rPr lang="en-GB" sz="1600" dirty="0">
                <a:latin typeface=".AppleSystemUIFont"/>
              </a:rPr>
              <a:t>Reviewed technical documentation on the extrusion process.</a:t>
            </a:r>
          </a:p>
          <a:p>
            <a:pPr marL="0" indent="0">
              <a:buNone/>
            </a:pPr>
            <a:endParaRPr lang="en-GB" sz="1600" dirty="0">
              <a:latin typeface=".AppleSystemUIFont"/>
            </a:endParaRPr>
          </a:p>
          <a:p>
            <a:pPr marL="0" indent="0">
              <a:buNone/>
            </a:pPr>
            <a:r>
              <a:rPr lang="en-GB" sz="1800" b="1" dirty="0">
                <a:solidFill>
                  <a:srgbClr val="0070C0"/>
                </a:solidFill>
                <a:latin typeface=".AppleSystemUIFont"/>
              </a:rPr>
              <a:t>2-Data collection: </a:t>
            </a:r>
            <a:r>
              <a:rPr lang="en-GB" sz="1600" dirty="0">
                <a:latin typeface=".AppleSystemUIFont"/>
              </a:rPr>
              <a:t>Observed the production line from billet unloading to final coating.</a:t>
            </a:r>
          </a:p>
          <a:p>
            <a:pPr marL="0" indent="0">
              <a:buNone/>
            </a:pPr>
            <a:endParaRPr lang="en-GB" sz="1600" dirty="0">
              <a:latin typeface=".AppleSystemUIFont"/>
            </a:endParaRPr>
          </a:p>
          <a:p>
            <a:pPr marL="0" indent="0">
              <a:buNone/>
            </a:pPr>
            <a:r>
              <a:rPr lang="en-GB" sz="1800" b="1" dirty="0">
                <a:solidFill>
                  <a:srgbClr val="0070C0"/>
                </a:solidFill>
                <a:latin typeface=".AppleSystemUIFont"/>
              </a:rPr>
              <a:t>3-Analysis</a:t>
            </a:r>
            <a:r>
              <a:rPr lang="en-GB" sz="1800" dirty="0">
                <a:solidFill>
                  <a:srgbClr val="0070C0"/>
                </a:solidFill>
                <a:latin typeface=".AppleSystemUIFont"/>
              </a:rPr>
              <a:t>: </a:t>
            </a:r>
            <a:r>
              <a:rPr lang="en-GB" sz="1600" dirty="0">
                <a:latin typeface=".AppleSystemUIFont"/>
              </a:rPr>
              <a:t>Analysed each step to evaluate efficiency and quality.</a:t>
            </a:r>
          </a:p>
          <a:p>
            <a:pPr marL="0" indent="0">
              <a:buNone/>
            </a:pPr>
            <a:r>
              <a:rPr lang="en-US" sz="1600" i="0" dirty="0">
                <a:effectLst/>
                <a:latin typeface="UICTFontTextStyleBody"/>
              </a:rPr>
              <a:t>Focused on key stages: heating, extrusion, cooling, heat treatment, and coating.</a:t>
            </a:r>
            <a:endParaRPr lang="en-GB" sz="1600" i="0" dirty="0">
              <a:effectLst/>
              <a:latin typeface="UICTFontTextStyleBody"/>
            </a:endParaRPr>
          </a:p>
          <a:p>
            <a:pPr marL="0" indent="0">
              <a:buNone/>
            </a:pPr>
            <a:r>
              <a:rPr lang="en-US" sz="1600" i="0" dirty="0">
                <a:effectLst/>
                <a:latin typeface="UICTFontTextStyleBody"/>
              </a:rPr>
              <a:t>Assessed equipment performance and material handling techniques.</a:t>
            </a:r>
            <a:endParaRPr lang="en-US" sz="1600" dirty="0">
              <a:effectLst/>
              <a:latin typeface=".AppleSystemUIFont"/>
            </a:endParaRPr>
          </a:p>
          <a:p>
            <a:pPr marL="0" indent="0">
              <a:buNone/>
            </a:pPr>
            <a:r>
              <a:rPr lang="en-US" sz="1600" i="0" dirty="0">
                <a:effectLst/>
                <a:latin typeface="UICTFontTextStyleBody"/>
              </a:rPr>
              <a:t>Calculated additional performance data like throughput, bottleneck analysis, and yield rates to understand the overall effectiveness of the system.</a:t>
            </a:r>
            <a:endParaRPr lang="en-US" sz="1600" dirty="0">
              <a:effectLst/>
              <a:latin typeface=".AppleSystemUIFont"/>
            </a:endParaRPr>
          </a:p>
          <a:p>
            <a:pPr marL="0" indent="0">
              <a:buNone/>
            </a:pPr>
            <a:endParaRPr lang="en-GB" sz="1800" dirty="0">
              <a:latin typeface=".AppleSystemUIFont"/>
            </a:endParaRPr>
          </a:p>
        </p:txBody>
      </p:sp>
    </p:spTree>
    <p:extLst>
      <p:ext uri="{BB962C8B-B14F-4D97-AF65-F5344CB8AC3E}">
        <p14:creationId xmlns:p14="http://schemas.microsoft.com/office/powerpoint/2010/main" val="3695742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0CBDC0-E707-2180-2907-0EEF029E0F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71776F-4734-AE1B-421A-200DCFCE8F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28337" y="3961267"/>
            <a:ext cx="5157787" cy="823912"/>
          </a:xfrm>
        </p:spPr>
        <p:txBody>
          <a:bodyPr>
            <a:normAutofit/>
          </a:bodyPr>
          <a:lstStyle/>
          <a:p>
            <a:r>
              <a:rPr lang="en-GB" sz="2100" dirty="0"/>
              <a:t>Insights </a:t>
            </a:r>
            <a:endParaRPr lang="en-SA" sz="21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B9C89B-C151-A162-B1A3-9FE096A5CD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02502" y="5015706"/>
            <a:ext cx="8822341" cy="3684588"/>
          </a:xfrm>
        </p:spPr>
        <p:txBody>
          <a:bodyPr>
            <a:normAutofit/>
          </a:bodyPr>
          <a:lstStyle/>
          <a:p>
            <a:r>
              <a:rPr lang="en-US" sz="1600" dirty="0"/>
              <a:t>Quality check at the end of the production line, 25% – 27% defects </a:t>
            </a:r>
            <a:endParaRPr lang="en-GB" sz="1600" dirty="0"/>
          </a:p>
          <a:p>
            <a:r>
              <a:rPr lang="en-US" sz="1600" dirty="0"/>
              <a:t>Crane transfer take 45 minutes for each billet </a:t>
            </a:r>
            <a:endParaRPr lang="en-GB" sz="1600" dirty="0"/>
          </a:p>
          <a:p>
            <a:r>
              <a:rPr lang="en-US" sz="1600" dirty="0"/>
              <a:t>Aging oven take the longest process time of 210 minutes </a:t>
            </a:r>
            <a:endParaRPr lang="en-SA" sz="16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42A320F-4412-76B2-AD24-F86BDDC3D91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33320" y="222937"/>
            <a:ext cx="8284159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cap="all" dirty="0">
                <a:solidFill>
                  <a:srgbClr val="0070C0"/>
                </a:solidFill>
                <a:latin typeface="Arial Black" panose="020B0604020202020204" pitchFamily="34" charset="0"/>
              </a:rPr>
              <a:t>Current state</a:t>
            </a:r>
            <a:endParaRPr lang="en-SA" dirty="0">
              <a:solidFill>
                <a:srgbClr val="0070C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062D96-5342-C090-A829-CE4F7C6DE9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502" y="1365232"/>
            <a:ext cx="10248533" cy="306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590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0A354-6DB1-51F9-02A2-80AAE0023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u="none" strike="noStrike" cap="all" dirty="0">
                <a:solidFill>
                  <a:srgbClr val="0070C0"/>
                </a:solidFill>
                <a:effectLst/>
                <a:latin typeface="Arial Black" panose="020B0604020202020204" pitchFamily="34" charset="0"/>
              </a:rPr>
              <a:t>RESULTS</a:t>
            </a:r>
            <a:endParaRPr lang="en-SA" dirty="0">
              <a:solidFill>
                <a:srgbClr val="0070C0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A9D8AC2-F9E0-6932-C1F2-2F9B8B323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3358" y="1681163"/>
            <a:ext cx="5157787" cy="823912"/>
          </a:xfrm>
        </p:spPr>
        <p:txBody>
          <a:bodyPr>
            <a:normAutofit/>
          </a:bodyPr>
          <a:lstStyle/>
          <a:p>
            <a:r>
              <a:rPr lang="en-GB" sz="3000" dirty="0"/>
              <a:t>Before Improvement </a:t>
            </a:r>
            <a:endParaRPr lang="en-SA" sz="3000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62F62947-3BEA-0D3E-B203-F64D0B399DE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358" y="2698805"/>
            <a:ext cx="4332872" cy="2478032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A7C462A-4B51-1D53-1C90-2CFDEF028C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95770" y="1681163"/>
            <a:ext cx="5183188" cy="823912"/>
          </a:xfrm>
        </p:spPr>
        <p:txBody>
          <a:bodyPr>
            <a:normAutofit/>
          </a:bodyPr>
          <a:lstStyle/>
          <a:p>
            <a:r>
              <a:rPr lang="en-GB" sz="3000" dirty="0"/>
              <a:t>After Improvement:</a:t>
            </a:r>
            <a:endParaRPr lang="en-SA" sz="3000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92C7297E-14BB-AB30-92DF-7CF6ED1A7DA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5770" y="2698805"/>
            <a:ext cx="4332871" cy="2478032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DAE426F-87D4-0538-AABF-41CF4476A857}"/>
              </a:ext>
            </a:extLst>
          </p:cNvPr>
          <p:cNvSpPr txBox="1"/>
          <p:nvPr/>
        </p:nvSpPr>
        <p:spPr>
          <a:xfrm>
            <a:off x="1555583" y="5370567"/>
            <a:ext cx="90808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1" dirty="0">
                <a:solidFill>
                  <a:srgbClr val="C00000"/>
                </a:solidFill>
              </a:rPr>
              <a:t>13% increase indicates that the changes made have successfully enhanced the system’s efficiency and lower the defects rate, leading to a higher production rate and better overall performance.</a:t>
            </a:r>
            <a:endParaRPr lang="en-SA" sz="1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260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F34F11-B08F-5B0B-85F3-2DF0433128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2452" y="4503309"/>
            <a:ext cx="4046706" cy="1946348"/>
          </a:xfrm>
        </p:spPr>
        <p:txBody>
          <a:bodyPr>
            <a:noAutofit/>
          </a:bodyPr>
          <a:lstStyle/>
          <a:p>
            <a:r>
              <a:rPr lang="en-US" sz="1700" b="0" dirty="0">
                <a:latin typeface="Arial" panose="020B0604020202020204" pitchFamily="34" charset="0"/>
                <a:cs typeface="Arial" panose="020B0604020202020204" pitchFamily="34" charset="0"/>
              </a:rPr>
              <a:t>This means that the improvements made to the system significantly reduced </a:t>
            </a:r>
            <a:r>
              <a:rPr lang="en-US" sz="1700" b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defects</a:t>
            </a:r>
            <a:r>
              <a:rPr lang="en-US" sz="1700" b="0" dirty="0">
                <a:latin typeface="Arial" panose="020B0604020202020204" pitchFamily="34" charset="0"/>
                <a:cs typeface="Arial" panose="020B0604020202020204" pitchFamily="34" charset="0"/>
              </a:rPr>
              <a:t> and increased production efficiency. Specifically:The reduction in defects from 23% to 16% shows that the quality of the raw materials or processes improved.</a:t>
            </a:r>
            <a:endParaRPr lang="en-SA" sz="17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935CA379-FC93-9BE4-E48F-003BA6031BF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604" y="592392"/>
            <a:ext cx="5700339" cy="3851070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DE79E5-B5F9-B6D5-EEA7-773BDCBB0E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772728" y="4503308"/>
            <a:ext cx="4356065" cy="1772785"/>
          </a:xfrm>
        </p:spPr>
        <p:txBody>
          <a:bodyPr>
            <a:noAutofit/>
          </a:bodyPr>
          <a:lstStyle/>
          <a:p>
            <a:r>
              <a:rPr lang="en-GB" sz="1700" b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</a:t>
            </a:r>
            <a:r>
              <a:rPr lang="en-GB" sz="1700" b="0" dirty="0"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n-GB" sz="1700" b="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yellow</a:t>
            </a:r>
            <a:r>
              <a:rPr lang="en-GB" sz="1700" b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700" b="0" dirty="0">
                <a:latin typeface="Arial" panose="020B0604020202020204" pitchFamily="34" charset="0"/>
                <a:cs typeface="Arial" panose="020B0604020202020204" pitchFamily="34" charset="0"/>
              </a:rPr>
              <a:t>indicates that more high-quality products are being produced, both with and without additional processing steps.Overall, the improvements led to a more efficient and higher-quality production process.</a:t>
            </a:r>
            <a:endParaRPr lang="en-SA" sz="17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77EBFC5-5BF1-1AAE-6A12-3F516CA4CE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9444" y="4503308"/>
            <a:ext cx="2302998" cy="1958371"/>
          </a:xfrm>
          <a:prstGeom prst="rect">
            <a:avLst/>
          </a:prstGeom>
        </p:spPr>
      </p:pic>
      <p:pic>
        <p:nvPicPr>
          <p:cNvPr id="4" name="Picture 3" descr="A screenshot of a graph&#10;&#10;Description automatically generated">
            <a:extLst>
              <a:ext uri="{FF2B5EF4-FFF2-40B4-BE49-F238E27FC236}">
                <a16:creationId xmlns:a16="http://schemas.microsoft.com/office/drawing/2014/main" id="{9EADA3D4-E95D-7999-6DDA-64E406DA45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487" r="20999"/>
          <a:stretch/>
        </p:blipFill>
        <p:spPr>
          <a:xfrm>
            <a:off x="6521456" y="592392"/>
            <a:ext cx="5491560" cy="3851070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19D428ED-C6C9-46A0-EF9D-990C01EF1C6B}"/>
              </a:ext>
            </a:extLst>
          </p:cNvPr>
          <p:cNvSpPr txBox="1">
            <a:spLocks/>
          </p:cNvSpPr>
          <p:nvPr/>
        </p:nvSpPr>
        <p:spPr>
          <a:xfrm>
            <a:off x="8902511" y="382015"/>
            <a:ext cx="1677405" cy="3609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0" dirty="0">
                <a:solidFill>
                  <a:schemeClr val="bg1"/>
                </a:solidFill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After</a:t>
            </a:r>
            <a:endParaRPr lang="en-SA" sz="3600" b="0" dirty="0">
              <a:solidFill>
                <a:schemeClr val="bg1"/>
              </a:solidFill>
              <a:highlight>
                <a:srgbClr val="0000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B22E5DC7-DB4A-C75F-CE00-E0BE9491542E}"/>
              </a:ext>
            </a:extLst>
          </p:cNvPr>
          <p:cNvSpPr txBox="1">
            <a:spLocks/>
          </p:cNvSpPr>
          <p:nvPr/>
        </p:nvSpPr>
        <p:spPr>
          <a:xfrm>
            <a:off x="2814821" y="334327"/>
            <a:ext cx="1677405" cy="3609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0" dirty="0">
                <a:solidFill>
                  <a:schemeClr val="bg1"/>
                </a:solidFill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Before</a:t>
            </a:r>
            <a:endParaRPr lang="en-SA" sz="3600" b="0" dirty="0">
              <a:solidFill>
                <a:schemeClr val="bg1"/>
              </a:solidFill>
              <a:highlight>
                <a:srgbClr val="0000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1389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2F5FFC-1DC4-7408-CB94-28446F7BEA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4508" y="3819860"/>
            <a:ext cx="5157787" cy="823912"/>
          </a:xfrm>
        </p:spPr>
        <p:txBody>
          <a:bodyPr>
            <a:normAutofit/>
          </a:bodyPr>
          <a:lstStyle/>
          <a:p>
            <a:r>
              <a:rPr lang="en-GB" sz="2100" dirty="0"/>
              <a:t>How we improved the system?</a:t>
            </a:r>
            <a:endParaRPr lang="en-SA" sz="21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451C56-635B-0EC1-011F-CF60B99C5F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08887" y="4817936"/>
            <a:ext cx="10797838" cy="3684588"/>
          </a:xfrm>
        </p:spPr>
        <p:txBody>
          <a:bodyPr>
            <a:normAutofit/>
          </a:bodyPr>
          <a:lstStyle/>
          <a:p>
            <a:r>
              <a:rPr lang="en-US" sz="1600" dirty="0"/>
              <a:t>Redesigned Layout: Separated entry and exit points for raw materials and finished products to reduce bottlenecks and enhance workflow.</a:t>
            </a:r>
            <a:endParaRPr lang="en-GB" sz="1600" dirty="0"/>
          </a:p>
          <a:p>
            <a:r>
              <a:rPr lang="en-US" sz="1600" dirty="0"/>
              <a:t>Quality at Source: Integrated quality control measures early in the production process to detect and rectify defects promptly, reducing rework and waste.</a:t>
            </a:r>
            <a:endParaRPr lang="en-GB" sz="1600" dirty="0"/>
          </a:p>
          <a:p>
            <a:r>
              <a:rPr lang="en-US" sz="1600" dirty="0"/>
              <a:t>Organizational Strategies: Applied 5S strategies to declutter workspaces, which significantly reduced defect rates, enhanced safety, and boosted overall production efficiency.</a:t>
            </a:r>
            <a:endParaRPr lang="en-SA" sz="16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CC9D58C-67D0-E2D6-A54F-2DC5557A42E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76894" y="197770"/>
            <a:ext cx="8284159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cap="all" dirty="0">
                <a:solidFill>
                  <a:srgbClr val="0070C0"/>
                </a:solidFill>
                <a:latin typeface="Arial Black" panose="020B0604020202020204" pitchFamily="34" charset="0"/>
              </a:rPr>
              <a:t>Improvement</a:t>
            </a:r>
            <a:endParaRPr lang="en-SA" dirty="0">
              <a:solidFill>
                <a:srgbClr val="0070C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857900-68B1-A9AF-D9CE-96FBFC00B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887" y="1394119"/>
            <a:ext cx="10863830" cy="2579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520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9F9EC44-BCF9-1BF7-ED8D-64582937628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86895"/>
            <a:ext cx="4442326" cy="14604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500" dirty="0">
                <a:solidFill>
                  <a:srgbClr val="0070C0"/>
                </a:solidFill>
              </a:rPr>
              <a:t>Challenges we have faced</a:t>
            </a:r>
            <a:endParaRPr lang="en-SA" sz="3500" dirty="0">
              <a:solidFill>
                <a:srgbClr val="0070C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6F479-B745-D604-0DF0-4F4B4AA931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47393"/>
            <a:ext cx="5257800" cy="490286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/>
              <a:t>1-Data Collection: </a:t>
            </a:r>
            <a:r>
              <a:rPr lang="en-US" sz="2000" dirty="0"/>
              <a:t>Getting the right data from the factory was hard, but it was needed to make the model work properly.</a:t>
            </a:r>
            <a:endParaRPr lang="en-GB" sz="2000" dirty="0"/>
          </a:p>
          <a:p>
            <a:pPr marL="0" indent="0">
              <a:buNone/>
            </a:pPr>
            <a:r>
              <a:rPr lang="en-US" sz="2000" b="1" dirty="0"/>
              <a:t>2-Model Calibration: </a:t>
            </a:r>
            <a:r>
              <a:rPr lang="en-US" sz="2000" dirty="0"/>
              <a:t>It was tricky to adjust the Arena model to match the factory. We had to compare the model with real data and fix it.</a:t>
            </a:r>
            <a:endParaRPr lang="en-GB" sz="2000" dirty="0"/>
          </a:p>
          <a:p>
            <a:pPr marL="0" indent="0">
              <a:buNone/>
            </a:pPr>
            <a:r>
              <a:rPr lang="en-US" sz="2000" b="1" dirty="0"/>
              <a:t>3-Finding Bottlenecks: </a:t>
            </a:r>
            <a:r>
              <a:rPr lang="en-US" sz="2000" dirty="0"/>
              <a:t>It was hard to find where delays happened in the process, but we carefully looked at the material flow to find and fix them</a:t>
            </a:r>
            <a:r>
              <a:rPr lang="en-US" sz="2000" b="1" dirty="0"/>
              <a:t>.</a:t>
            </a:r>
            <a:endParaRPr lang="en-GB" sz="2000" b="1" dirty="0"/>
          </a:p>
        </p:txBody>
      </p:sp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id="{71F5D813-85BA-C6B8-F474-BE3E890C131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106" y="0"/>
            <a:ext cx="5674894" cy="6858000"/>
          </a:xfrm>
        </p:spPr>
      </p:pic>
    </p:spTree>
    <p:extLst>
      <p:ext uri="{BB962C8B-B14F-4D97-AF65-F5344CB8AC3E}">
        <p14:creationId xmlns:p14="http://schemas.microsoft.com/office/powerpoint/2010/main" val="4046615886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Office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712</Words>
  <Application>Microsoft Office PowerPoint</Application>
  <PresentationFormat>Widescreen</PresentationFormat>
  <Paragraphs>61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.AppleSystemUIFont</vt:lpstr>
      <vt:lpstr>Aptos</vt:lpstr>
      <vt:lpstr>Arial</vt:lpstr>
      <vt:lpstr>Arial Black</vt:lpstr>
      <vt:lpstr>Barlow</vt:lpstr>
      <vt:lpstr>Calibri</vt:lpstr>
      <vt:lpstr>Roboto</vt:lpstr>
      <vt:lpstr>Sabon Next LT</vt:lpstr>
      <vt:lpstr>UICTFontTextStyleBody</vt:lpstr>
      <vt:lpstr>Univers</vt:lpstr>
      <vt:lpstr>GradientVTI</vt:lpstr>
      <vt:lpstr>Aluminum   Extrusion   Factory </vt:lpstr>
      <vt:lpstr>INTRODUCTION</vt:lpstr>
      <vt:lpstr>PowerPoint Presentation</vt:lpstr>
      <vt:lpstr>Methodology </vt:lpstr>
      <vt:lpstr>Current state</vt:lpstr>
      <vt:lpstr>RESULTS</vt:lpstr>
      <vt:lpstr>PowerPoint Presentation</vt:lpstr>
      <vt:lpstr>Improvement</vt:lpstr>
      <vt:lpstr>Challenges we have faced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Aluminum Extrusion Factory</dc:title>
  <dc:creator>Mahmoud asfour</dc:creator>
  <cp:lastModifiedBy>mohammed alyami</cp:lastModifiedBy>
  <cp:revision>10</cp:revision>
  <dcterms:created xsi:type="dcterms:W3CDTF">2024-12-01T23:32:28Z</dcterms:created>
  <dcterms:modified xsi:type="dcterms:W3CDTF">2025-05-09T21:47:09Z</dcterms:modified>
</cp:coreProperties>
</file>