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15"/>
  </p:notes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1439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904EF-56A0-1841-8487-540AFFD6156D}" type="datetimeFigureOut">
              <a:rPr lang="en-SA" smtClean="0"/>
              <a:t>05/10/2025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B1D42-2C23-DC45-900F-3C049BA03475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16078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B1D42-2C23-DC45-900F-3C049BA03475}" type="slidenum">
              <a:rPr lang="en-SA" smtClean="0"/>
              <a:t>5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1598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CB1D42-2C23-DC45-900F-3C049BA03475}" type="slidenum">
              <a:rPr lang="en-SA" smtClean="0"/>
              <a:t>8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3341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D13F-D859-E848-A056-E5C9A03EEA3E}" type="datetimeFigureOut">
              <a:rPr lang="en-SA" smtClean="0"/>
              <a:t>05/10/2025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2A79F044-2955-9F4E-9595-19077FD358F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077798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D13F-D859-E848-A056-E5C9A03EEA3E}" type="datetimeFigureOut">
              <a:rPr lang="en-SA" smtClean="0"/>
              <a:t>05/10/2025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F044-2955-9F4E-9595-19077FD358F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62525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D13F-D859-E848-A056-E5C9A03EEA3E}" type="datetimeFigureOut">
              <a:rPr lang="en-SA" smtClean="0"/>
              <a:t>05/10/2025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F044-2955-9F4E-9595-19077FD358F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78381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D13F-D859-E848-A056-E5C9A03EEA3E}" type="datetimeFigureOut">
              <a:rPr lang="en-SA" smtClean="0"/>
              <a:t>05/10/2025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F044-2955-9F4E-9595-19077FD358F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82788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175D13F-D859-E848-A056-E5C9A03EEA3E}" type="datetimeFigureOut">
              <a:rPr lang="en-SA" smtClean="0"/>
              <a:t>05/10/2025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S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A79F044-2955-9F4E-9595-19077FD358F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945913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D13F-D859-E848-A056-E5C9A03EEA3E}" type="datetimeFigureOut">
              <a:rPr lang="en-SA" smtClean="0"/>
              <a:t>05/10/2025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F044-2955-9F4E-9595-19077FD358F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89209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D13F-D859-E848-A056-E5C9A03EEA3E}" type="datetimeFigureOut">
              <a:rPr lang="en-SA" smtClean="0"/>
              <a:t>05/10/2025</a:t>
            </a:fld>
            <a:endParaRPr lang="en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F044-2955-9F4E-9595-19077FD358F6}" type="slidenum">
              <a:rPr lang="en-SA" smtClean="0"/>
              <a:t>‹#›</a:t>
            </a:fld>
            <a:endParaRPr lang="en-S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0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D13F-D859-E848-A056-E5C9A03EEA3E}" type="datetimeFigureOut">
              <a:rPr lang="en-SA" smtClean="0"/>
              <a:t>05/10/2025</a:t>
            </a:fld>
            <a:endParaRPr lang="en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F044-2955-9F4E-9595-19077FD358F6}" type="slidenum">
              <a:rPr lang="en-SA" smtClean="0"/>
              <a:t>‹#›</a:t>
            </a:fld>
            <a:endParaRPr lang="en-S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551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D13F-D859-E848-A056-E5C9A03EEA3E}" type="datetimeFigureOut">
              <a:rPr lang="en-SA" smtClean="0"/>
              <a:t>05/10/2025</a:t>
            </a:fld>
            <a:endParaRPr lang="en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F044-2955-9F4E-9595-19077FD358F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2462894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D13F-D859-E848-A056-E5C9A03EEA3E}" type="datetimeFigureOut">
              <a:rPr lang="en-SA" smtClean="0"/>
              <a:t>05/10/2025</a:t>
            </a:fld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F044-2955-9F4E-9595-19077FD358F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63279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5D13F-D859-E848-A056-E5C9A03EEA3E}" type="datetimeFigureOut">
              <a:rPr lang="en-SA" smtClean="0"/>
              <a:t>05/10/2025</a:t>
            </a:fld>
            <a:endParaRPr lang="en-S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9F044-2955-9F4E-9595-19077FD358F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619526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175D13F-D859-E848-A056-E5C9A03EEA3E}" type="datetimeFigureOut">
              <a:rPr lang="en-SA" smtClean="0"/>
              <a:t>05/10/2025</a:t>
            </a:fld>
            <a:endParaRPr lang="en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S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2A79F044-2955-9F4E-9595-19077FD358F6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377917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78FC-9426-4F31-1538-D848AB59AD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Portfolio optimization </a:t>
            </a:r>
            <a:endParaRPr lang="en-S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9CE38-8A3F-F66C-E002-7D605B630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SA" dirty="0"/>
              <a:t>bdullah alsaleh ID 220110142</a:t>
            </a:r>
          </a:p>
          <a:p>
            <a:r>
              <a:rPr lang="en-SA" dirty="0"/>
              <a:t>MOHAMMED ALYAMI ID 219110701 </a:t>
            </a:r>
          </a:p>
        </p:txBody>
      </p:sp>
    </p:spTree>
    <p:extLst>
      <p:ext uri="{BB962C8B-B14F-4D97-AF65-F5344CB8AC3E}">
        <p14:creationId xmlns:p14="http://schemas.microsoft.com/office/powerpoint/2010/main" val="3875679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287E-3EEE-7BA4-9308-D1B339AC4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SA" dirty="0"/>
              <a:t>x</a:t>
            </a:r>
            <a:r>
              <a:rPr lang="en-US" dirty="0" err="1"/>
              <a:t>ce</a:t>
            </a:r>
            <a:r>
              <a:rPr lang="en-SA" dirty="0"/>
              <a:t>l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F3D67-BE31-DE3C-B2B1-10581A83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4- risk for each day from each company </a:t>
            </a:r>
          </a:p>
          <a:p>
            <a:endParaRPr lang="en-SA" dirty="0"/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SA" dirty="0"/>
              <a:t>sing the formula </a:t>
            </a:r>
            <a:r>
              <a:rPr lang="en-SA" dirty="0">
                <a:sym typeface="Wingdings" pitchFamily="2" charset="2"/>
              </a:rPr>
              <a:t> </a:t>
            </a:r>
            <a:endParaRPr lang="en-SA" dirty="0"/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824CF-4D14-2706-A7AF-92683874E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849" y="0"/>
            <a:ext cx="248710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F16772-4692-EBDF-7B2C-C01893091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158" y="2545492"/>
            <a:ext cx="3427780" cy="125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2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D3B3-9B9E-DA63-F54D-1C656A43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SA" dirty="0"/>
              <a:t>xal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B47B-25C2-F01C-3857-853FA8838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5- the retern of the stok ( per day)(after using the fraction portfolio</a:t>
            </a:r>
            <a:r>
              <a:rPr lang="en-US" dirty="0"/>
              <a:t>)</a:t>
            </a:r>
            <a:r>
              <a:rPr lang="en-SA" dirty="0"/>
              <a:t> </a:t>
            </a:r>
          </a:p>
          <a:p>
            <a:endParaRPr lang="en-SA" dirty="0"/>
          </a:p>
          <a:p>
            <a:r>
              <a:rPr lang="en-US" dirty="0"/>
              <a:t>U</a:t>
            </a:r>
            <a:r>
              <a:rPr lang="en-SA" dirty="0"/>
              <a:t>sing the formula </a:t>
            </a:r>
            <a:r>
              <a:rPr lang="en-SA" dirty="0">
                <a:sym typeface="Wingdings" pitchFamily="2" charset="2"/>
              </a:rPr>
              <a:t> </a:t>
            </a:r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9E6BB-86ED-1849-4EF9-F7C47870F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776" y="2506660"/>
            <a:ext cx="1191686" cy="4351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AF852A-4BD9-F225-AE4E-FCA7A8BD4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2554049"/>
            <a:ext cx="3708400" cy="174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A609-FB1E-68F6-AC45-CDC62092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SA" dirty="0"/>
              <a:t>xal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B9ED-1FDC-CF48-0DC9-22917D8E7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6 risk from investing the fraction of partfolio for each stok </a:t>
            </a:r>
          </a:p>
          <a:p>
            <a:pPr marL="0" indent="0">
              <a:buNone/>
            </a:pPr>
            <a:r>
              <a:rPr lang="en-US" dirty="0"/>
              <a:t>U</a:t>
            </a:r>
            <a:r>
              <a:rPr lang="en-SA" dirty="0"/>
              <a:t>sing the formula -&gt;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453D7E-9AC7-B5BD-664A-0EE1E4BBB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162" y="0"/>
            <a:ext cx="675968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462800-6DB9-801D-710D-FC0EEEDC9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543" y="2578608"/>
            <a:ext cx="5401962" cy="13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19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A9FE9-9F89-9B13-F161-32902098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SA" dirty="0"/>
              <a:t>xal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A996-547B-FDC3-6C79-D5530E39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SA" dirty="0"/>
              <a:t>inal step using solver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9A06E0-3FE8-A436-3EA8-E4FE12C9C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300" y="2374232"/>
            <a:ext cx="58601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9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8800F-852A-FEDA-F1A2-F106A4CEC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>
                <a:effectLst/>
                <a:latin typeface="CMBX12"/>
              </a:rPr>
              <a:t>Markowitz</a:t>
            </a:r>
            <a:r>
              <a:rPr lang="en-US" sz="1800" dirty="0">
                <a:effectLst/>
                <a:latin typeface="CMBX12"/>
              </a:rPr>
              <a:t>   </a:t>
            </a:r>
            <a:r>
              <a:rPr lang="en-US" sz="8000" dirty="0">
                <a:effectLst/>
                <a:latin typeface="CMBX12"/>
              </a:rPr>
              <a:t>MODEL</a:t>
            </a:r>
            <a:br>
              <a:rPr lang="en-US" dirty="0"/>
            </a:b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A38D4-4116-C8D4-4137-118C35257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effectLst/>
                <a:latin typeface="Times"/>
              </a:rPr>
              <a:t>Harry Markowitz </a:t>
            </a:r>
            <a:r>
              <a:rPr lang="en-US" sz="2400" dirty="0">
                <a:effectLst/>
                <a:latin typeface="Times"/>
              </a:rPr>
              <a:t>is awarded the Prize for having developed the theory of portfolio choice</a:t>
            </a:r>
          </a:p>
          <a:p>
            <a:r>
              <a:rPr lang="en-US" sz="1800" dirty="0">
                <a:effectLst/>
                <a:latin typeface="Times"/>
              </a:rPr>
              <a:t>IT IS CONVEINT WAY IN WHICH AN INVESTOR CAN ACTIVELY TRADE RISK AND RETURN</a:t>
            </a:r>
            <a:br>
              <a:rPr lang="en-US" sz="1800" dirty="0">
                <a:effectLst/>
                <a:latin typeface="Times"/>
              </a:rPr>
            </a:br>
            <a:endParaRPr lang="en-US" dirty="0"/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11540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E2F8-778F-C6CA-C9FF-3E6B178B0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SA" dirty="0"/>
              <a:t>hat is the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2029-D1D0-4126-D19B-918E68F8F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an appropriate stock market investment portfolio based on historical stock market prices for companies Almarai </a:t>
            </a:r>
            <a:r>
              <a:rPr lang="en-US" dirty="0" err="1"/>
              <a:t>Alhalawini</a:t>
            </a:r>
            <a:r>
              <a:rPr lang="en-US" dirty="0"/>
              <a:t> and </a:t>
            </a:r>
            <a:r>
              <a:rPr lang="en-US" dirty="0" err="1"/>
              <a:t>FirstMilles</a:t>
            </a:r>
            <a:r>
              <a:rPr lang="en-US" dirty="0"/>
              <a:t>  chosen  over a period of days to maximize returns while minimizing risk. </a:t>
            </a:r>
          </a:p>
          <a:p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289100800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EBFD-35A4-8EFC-2583-912BC02A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1- decision variabel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BD38A-AFCF-B180-E077-6C80C526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A" dirty="0"/>
          </a:p>
          <a:p>
            <a:r>
              <a:rPr lang="en-SA" dirty="0"/>
              <a:t>Xm = fraction of partfolio to invenst in m </a:t>
            </a:r>
          </a:p>
          <a:p>
            <a:r>
              <a:rPr lang="en-SA" dirty="0"/>
              <a:t> Xm </a:t>
            </a:r>
            <a:r>
              <a:rPr lang="en-SA" dirty="0">
                <a:sym typeface="Wingdings" pitchFamily="2" charset="2"/>
              </a:rPr>
              <a:t> (0,1) </a:t>
            </a:r>
          </a:p>
          <a:p>
            <a:r>
              <a:rPr lang="en-US" dirty="0"/>
              <a:t>m-&gt; ( 1,…c) </a:t>
            </a:r>
            <a:endParaRPr lang="en-SA" dirty="0"/>
          </a:p>
          <a:p>
            <a:endParaRPr lang="en-SA" dirty="0"/>
          </a:p>
          <a:p>
            <a:pPr marL="0" indent="0">
              <a:buNone/>
            </a:pPr>
            <a:endParaRPr lang="en-SA" dirty="0"/>
          </a:p>
        </p:txBody>
      </p:sp>
    </p:spTree>
    <p:extLst>
      <p:ext uri="{BB962C8B-B14F-4D97-AF65-F5344CB8AC3E}">
        <p14:creationId xmlns:p14="http://schemas.microsoft.com/office/powerpoint/2010/main" val="321721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7C499-B018-1379-F90E-C0630322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A" dirty="0"/>
              <a:t>2- 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455F-7337-D301-2580-2A324527A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696" y="1618488"/>
            <a:ext cx="10058400" cy="4050792"/>
          </a:xfrm>
        </p:spPr>
        <p:txBody>
          <a:bodyPr/>
          <a:lstStyle/>
          <a:p>
            <a:r>
              <a:rPr lang="en-US" dirty="0"/>
              <a:t>🎯 Develop a stock investment portfolio using historical market data.</a:t>
            </a:r>
          </a:p>
          <a:p>
            <a:r>
              <a:rPr lang="en-US" dirty="0"/>
              <a:t>📈 Maximize expected returns while keeping portfolio risk below a set threshold.</a:t>
            </a:r>
          </a:p>
          <a:p>
            <a:r>
              <a:rPr lang="en-US" dirty="0"/>
              <a:t>🔍 Use quantitative models to simulate and evaluate portfolio performance.</a:t>
            </a:r>
          </a:p>
          <a:p>
            <a:pPr marL="0" indent="0">
              <a:buNone/>
            </a:pPr>
            <a:endParaRPr lang="en-US" dirty="0"/>
          </a:p>
          <a:p>
            <a:endParaRPr lang="en-SA" dirty="0"/>
          </a:p>
          <a:p>
            <a:endParaRPr lang="en-SA" dirty="0"/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809DD-F431-C1AB-CD51-60849F4C5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952" y="3135496"/>
            <a:ext cx="5029996" cy="245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1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471E9-465D-BB5E-5DE2-1F069DFCD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SA" dirty="0"/>
              <a:t>onstraints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C3C63-3DD9-DB41-CF46-1330BEAE7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1- </a:t>
            </a:r>
          </a:p>
          <a:p>
            <a:endParaRPr lang="en-SA" dirty="0"/>
          </a:p>
          <a:p>
            <a:endParaRPr lang="en-SA" dirty="0"/>
          </a:p>
          <a:p>
            <a:r>
              <a:rPr lang="en-SA" dirty="0"/>
              <a:t>2- risk </a:t>
            </a:r>
            <a:r>
              <a:rPr lang="en-SA" dirty="0">
                <a:sym typeface="Wingdings" pitchFamily="2" charset="2"/>
              </a:rPr>
              <a:t>&lt;= 0.4 </a:t>
            </a:r>
          </a:p>
          <a:p>
            <a:endParaRPr lang="en-SA" dirty="0">
              <a:sym typeface="Wingdings" pitchFamily="2" charset="2"/>
            </a:endParaRPr>
          </a:p>
          <a:p>
            <a:r>
              <a:rPr lang="en-SA" dirty="0">
                <a:sym typeface="Wingdings" pitchFamily="2" charset="2"/>
              </a:rPr>
              <a:t>3 Xm &gt;= 0  </a:t>
            </a:r>
            <a:endParaRPr lang="en-S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D7B3E-E893-2203-C9FD-98863902A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825" y="1654609"/>
            <a:ext cx="2527278" cy="157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56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D4B5-0B44-CDE5-4741-A58D13F9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SA" dirty="0"/>
              <a:t>olution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65D6D-41BA-9773-D7C9-BD8D45EF2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66544"/>
            <a:ext cx="10058400" cy="4050792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SA" sz="1600" dirty="0"/>
              <a:t>given data ( sample</a:t>
            </a:r>
            <a:r>
              <a:rPr lang="en-US" sz="1600" dirty="0"/>
              <a:t> of historical stock market prices for companies Almarai</a:t>
            </a:r>
          </a:p>
          <a:p>
            <a:pPr marL="0" indent="0">
              <a:buNone/>
            </a:pPr>
            <a:r>
              <a:rPr lang="en-US" sz="1600" dirty="0" err="1"/>
              <a:t>Alhalawini</a:t>
            </a:r>
            <a:r>
              <a:rPr lang="en-US" sz="1600" dirty="0"/>
              <a:t> and </a:t>
            </a:r>
            <a:r>
              <a:rPr lang="en-US" sz="1600" dirty="0" err="1"/>
              <a:t>FirstMilles</a:t>
            </a:r>
            <a:r>
              <a:rPr lang="en-SA" sz="1600" dirty="0"/>
              <a:t> ) </a:t>
            </a:r>
          </a:p>
          <a:p>
            <a:pPr marL="0" indent="0">
              <a:buNone/>
            </a:pPr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419426-0AA1-400D-416A-6F8DCA69C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348" y="0"/>
            <a:ext cx="33492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84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56F3B-02FC-B320-6A05-1ED867DC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SA" dirty="0"/>
              <a:t>x</a:t>
            </a:r>
            <a:r>
              <a:rPr lang="en-US" dirty="0" err="1"/>
              <a:t>ce</a:t>
            </a:r>
            <a:r>
              <a:rPr lang="en-SA" dirty="0"/>
              <a:t>l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A4EF5-4554-2F6B-BF63-3E1B73FA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2- the ret</a:t>
            </a:r>
            <a:r>
              <a:rPr lang="en-US" dirty="0"/>
              <a:t>urn</a:t>
            </a:r>
            <a:r>
              <a:rPr lang="en-SA" dirty="0"/>
              <a:t> of each stock per day </a:t>
            </a:r>
          </a:p>
          <a:p>
            <a:r>
              <a:rPr lang="en-US" dirty="0"/>
              <a:t>U</a:t>
            </a:r>
            <a:r>
              <a:rPr lang="en-SA" dirty="0"/>
              <a:t>sing the formula </a:t>
            </a:r>
            <a:r>
              <a:rPr lang="en-SA" dirty="0">
                <a:sym typeface="Wingdings" pitchFamily="2" charset="2"/>
              </a:rPr>
              <a:t> </a:t>
            </a:r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DE2BB-881A-8647-EA89-695513C8C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802" y="0"/>
            <a:ext cx="1991032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63FA26-47C4-A990-4EE6-CEA8F3523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041" y="2456338"/>
            <a:ext cx="3401342" cy="125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70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0F72-60C5-8D74-7AC7-07265BCF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SA" dirty="0"/>
              <a:t>x</a:t>
            </a:r>
            <a:r>
              <a:rPr lang="en-US" dirty="0" err="1"/>
              <a:t>ce</a:t>
            </a:r>
            <a:r>
              <a:rPr lang="en-SA" dirty="0"/>
              <a:t>l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DA903-494B-25B6-4615-E4B0EE16B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A" dirty="0"/>
              <a:t>3- the avrage ret</a:t>
            </a:r>
            <a:r>
              <a:rPr lang="en-US" dirty="0" err="1"/>
              <a:t>ur</a:t>
            </a:r>
            <a:r>
              <a:rPr lang="en-SA" dirty="0"/>
              <a:t>n from each company</a:t>
            </a:r>
          </a:p>
          <a:p>
            <a:endParaRPr lang="en-SA" dirty="0"/>
          </a:p>
          <a:p>
            <a:r>
              <a:rPr lang="en-US" dirty="0"/>
              <a:t>U</a:t>
            </a:r>
            <a:r>
              <a:rPr lang="en-SA" dirty="0"/>
              <a:t>sing this formula</a:t>
            </a:r>
            <a:r>
              <a:rPr lang="en-SA" dirty="0">
                <a:sym typeface="Wingdings" pitchFamily="2" charset="2"/>
              </a:rPr>
              <a:t> </a:t>
            </a:r>
            <a:r>
              <a:rPr lang="en-SA" dirty="0"/>
              <a:t> </a:t>
            </a:r>
          </a:p>
          <a:p>
            <a:endParaRPr lang="en-S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C3590-671D-EEDC-B708-48EBF5503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060" y="2517980"/>
            <a:ext cx="4632581" cy="1032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4ACE33-4436-8FEC-30B3-9AC2B901E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00" y="2813848"/>
            <a:ext cx="2746004" cy="16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80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{0DB249D0-D141-4249-8781-7FE3A030F315}tf10001070</Template>
  <TotalTime>320</TotalTime>
  <Words>281</Words>
  <Application>Microsoft Office PowerPoint</Application>
  <PresentationFormat>Widescreen</PresentationFormat>
  <Paragraphs>51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CMBX12</vt:lpstr>
      <vt:lpstr>Georgia</vt:lpstr>
      <vt:lpstr>Rockwell Extra Bold</vt:lpstr>
      <vt:lpstr>Times</vt:lpstr>
      <vt:lpstr>Trebuchet MS</vt:lpstr>
      <vt:lpstr>Wingdings</vt:lpstr>
      <vt:lpstr>Wood Type</vt:lpstr>
      <vt:lpstr>Portfolio optimization </vt:lpstr>
      <vt:lpstr>Markowitz   MODEL </vt:lpstr>
      <vt:lpstr>What is the problem </vt:lpstr>
      <vt:lpstr>1- decision variabel </vt:lpstr>
      <vt:lpstr>2- objective </vt:lpstr>
      <vt:lpstr>Constraints </vt:lpstr>
      <vt:lpstr>Solution steps </vt:lpstr>
      <vt:lpstr>Excel steps </vt:lpstr>
      <vt:lpstr>Excel steps </vt:lpstr>
      <vt:lpstr>Excel steps </vt:lpstr>
      <vt:lpstr>Exal steps </vt:lpstr>
      <vt:lpstr>Exal steps </vt:lpstr>
      <vt:lpstr>Exal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optimization</dc:title>
  <dc:creator>otman alsaleh</dc:creator>
  <cp:lastModifiedBy>mohammed alyami</cp:lastModifiedBy>
  <cp:revision>3</cp:revision>
  <dcterms:created xsi:type="dcterms:W3CDTF">2023-12-10T15:06:29Z</dcterms:created>
  <dcterms:modified xsi:type="dcterms:W3CDTF">2025-05-09T22:34:32Z</dcterms:modified>
</cp:coreProperties>
</file>