
<file path=[Content_Types].xml><?xml version="1.0" encoding="utf-8"?>
<Types xmlns="http://schemas.openxmlformats.org/package/2006/content-types">
  <Default Extension="jpeg" ContentType="image/jpeg"/>
  <Default Extension="pbm"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sldIdLst>
    <p:sldId id="256" r:id="rId2"/>
    <p:sldId id="262" r:id="rId3"/>
    <p:sldId id="265" r:id="rId4"/>
    <p:sldId id="257" r:id="rId5"/>
    <p:sldId id="258" r:id="rId6"/>
    <p:sldId id="266" r:id="rId7"/>
    <p:sldId id="267" r:id="rId8"/>
    <p:sldId id="259" r:id="rId9"/>
    <p:sldId id="260"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p:cViewPr varScale="1">
        <p:scale>
          <a:sx n="90" d="100"/>
          <a:sy n="90" d="100"/>
        </p:scale>
        <p:origin x="23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876F5DA-B173-B74D-9304-D9F570D89C54}" type="datetimeFigureOut">
              <a:rPr lang="en-US" smtClean="0"/>
              <a:t>11/11/22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82310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876F5DA-B173-B74D-9304-D9F570D89C54}" type="datetimeFigureOut">
              <a:rPr lang="en-US" smtClean="0"/>
              <a:t>11/11/22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219353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876F5DA-B173-B74D-9304-D9F570D89C54}" type="datetimeFigureOut">
              <a:rPr lang="en-US" smtClean="0"/>
              <a:t>11/11/22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2786776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876F5DA-B173-B74D-9304-D9F570D89C54}" type="datetimeFigureOut">
              <a:rPr lang="en-US" smtClean="0"/>
              <a:t>11/11/22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A15635E-CF0A-9C42-8D1A-EB61E2C5FC9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9235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876F5DA-B173-B74D-9304-D9F570D89C54}" type="datetimeFigureOut">
              <a:rPr lang="en-US" smtClean="0"/>
              <a:t>11/11/22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2473773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876F5DA-B173-B74D-9304-D9F570D89C54}" type="datetimeFigureOut">
              <a:rPr lang="en-US" smtClean="0"/>
              <a:t>11/11/22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2480649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876F5DA-B173-B74D-9304-D9F570D89C54}" type="datetimeFigureOut">
              <a:rPr lang="en-US" smtClean="0"/>
              <a:t>11/11/22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171463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76F5DA-B173-B74D-9304-D9F570D89C54}" type="datetimeFigureOut">
              <a:rPr lang="en-US" smtClean="0"/>
              <a:t>11/11/22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822653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876F5DA-B173-B74D-9304-D9F570D89C54}" type="datetimeFigureOut">
              <a:rPr lang="en-US" smtClean="0"/>
              <a:t>11/11/22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43974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76F5DA-B173-B74D-9304-D9F570D89C54}" type="datetimeFigureOut">
              <a:rPr lang="en-US" smtClean="0"/>
              <a:t>11/11/22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92483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876F5DA-B173-B74D-9304-D9F570D89C54}" type="datetimeFigureOut">
              <a:rPr lang="en-US" smtClean="0"/>
              <a:t>11/11/22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947454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76F5DA-B173-B74D-9304-D9F570D89C54}" type="datetimeFigureOut">
              <a:rPr lang="en-US" smtClean="0"/>
              <a:t>11/11/22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86632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76F5DA-B173-B74D-9304-D9F570D89C54}" type="datetimeFigureOut">
              <a:rPr lang="en-US" smtClean="0"/>
              <a:t>11/11/22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44511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76F5DA-B173-B74D-9304-D9F570D89C54}" type="datetimeFigureOut">
              <a:rPr lang="en-US" smtClean="0"/>
              <a:t>11/11/22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8025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6F5DA-B173-B74D-9304-D9F570D89C54}" type="datetimeFigureOut">
              <a:rPr lang="en-US" smtClean="0"/>
              <a:t>11/11/22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424059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876F5DA-B173-B74D-9304-D9F570D89C54}" type="datetimeFigureOut">
              <a:rPr lang="en-US" smtClean="0"/>
              <a:t>11/11/22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631994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876F5DA-B173-B74D-9304-D9F570D89C54}" type="datetimeFigureOut">
              <a:rPr lang="en-US" smtClean="0"/>
              <a:t>11/11/22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15635E-CF0A-9C42-8D1A-EB61E2C5FC9E}" type="slidenum">
              <a:rPr lang="en-US" smtClean="0"/>
              <a:t>‹#›</a:t>
            </a:fld>
            <a:endParaRPr lang="en-US"/>
          </a:p>
        </p:txBody>
      </p:sp>
    </p:spTree>
    <p:extLst>
      <p:ext uri="{BB962C8B-B14F-4D97-AF65-F5344CB8AC3E}">
        <p14:creationId xmlns:p14="http://schemas.microsoft.com/office/powerpoint/2010/main" val="350583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76F5DA-B173-B74D-9304-D9F570D89C54}" type="datetimeFigureOut">
              <a:rPr lang="en-US" smtClean="0"/>
              <a:t>11/11/22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15635E-CF0A-9C42-8D1A-EB61E2C5FC9E}" type="slidenum">
              <a:rPr lang="en-US" smtClean="0"/>
              <a:t>‹#›</a:t>
            </a:fld>
            <a:endParaRPr lang="en-US"/>
          </a:p>
        </p:txBody>
      </p:sp>
    </p:spTree>
    <p:extLst>
      <p:ext uri="{BB962C8B-B14F-4D97-AF65-F5344CB8AC3E}">
        <p14:creationId xmlns:p14="http://schemas.microsoft.com/office/powerpoint/2010/main" val="560715728"/>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bm"/><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EADA-8FD1-3791-288A-9FA37FAF99F1}"/>
              </a:ext>
            </a:extLst>
          </p:cNvPr>
          <p:cNvSpPr>
            <a:spLocks noGrp="1"/>
          </p:cNvSpPr>
          <p:nvPr>
            <p:ph type="ctrTitle"/>
          </p:nvPr>
        </p:nvSpPr>
        <p:spPr>
          <a:xfrm>
            <a:off x="762000" y="814387"/>
            <a:ext cx="11430000" cy="1371600"/>
          </a:xfrm>
        </p:spPr>
        <p:txBody>
          <a:bodyPr>
            <a:normAutofit/>
          </a:bodyPr>
          <a:lstStyle/>
          <a:p>
            <a:r>
              <a:rPr lang="en-US" b="1" dirty="0">
                <a:latin typeface="American Typewriter" panose="02090604020004020304" pitchFamily="18" charset="77"/>
              </a:rPr>
              <a:t>AI IN AGILE SYSTEMS</a:t>
            </a:r>
          </a:p>
        </p:txBody>
      </p:sp>
      <p:sp>
        <p:nvSpPr>
          <p:cNvPr id="3" name="Subtitle 2">
            <a:extLst>
              <a:ext uri="{FF2B5EF4-FFF2-40B4-BE49-F238E27FC236}">
                <a16:creationId xmlns:a16="http://schemas.microsoft.com/office/drawing/2014/main" id="{E7B48451-858D-ADDA-9267-910C27942A0A}"/>
              </a:ext>
            </a:extLst>
          </p:cNvPr>
          <p:cNvSpPr>
            <a:spLocks noGrp="1"/>
          </p:cNvSpPr>
          <p:nvPr>
            <p:ph type="subTitle" idx="1"/>
          </p:nvPr>
        </p:nvSpPr>
        <p:spPr>
          <a:xfrm>
            <a:off x="0" y="2314574"/>
            <a:ext cx="12601574" cy="3071813"/>
          </a:xfrm>
        </p:spPr>
        <p:txBody>
          <a:bodyPr>
            <a:noAutofit/>
          </a:bodyPr>
          <a:lstStyle/>
          <a:p>
            <a:r>
              <a:rPr lang="en-US" sz="7200" dirty="0">
                <a:latin typeface="Bernard MT Condensed" panose="02050806060905020404" pitchFamily="18" charset="77"/>
                <a:cs typeface="Angsana New" panose="02020603050405020304" pitchFamily="18" charset="-34"/>
              </a:rPr>
              <a:t>DIABETIC RETINOPATHY DETECTION   USING  IMAGE  CLASSIFICATION</a:t>
            </a:r>
          </a:p>
          <a:p>
            <a:r>
              <a:rPr lang="en-US" sz="1800" dirty="0">
                <a:latin typeface="American Typewriter" panose="02090604020004020304" pitchFamily="18" charset="77"/>
                <a:cs typeface="Angsana New" panose="02020603050405020304" pitchFamily="18" charset="-34"/>
              </a:rPr>
              <a:t>Akshay Krishna-RA2011033010001   Shruti Sawarn-RA2011033010042   Gayatri Malladi-RA2011033010047</a:t>
            </a:r>
          </a:p>
          <a:p>
            <a:pPr algn="ctr"/>
            <a:r>
              <a:rPr lang="en-US" sz="1800" dirty="0">
                <a:latin typeface="American Typewriter" panose="02090604020004020304" pitchFamily="18" charset="77"/>
                <a:cs typeface="Angsana New" panose="02020603050405020304" pitchFamily="18" charset="-34"/>
              </a:rPr>
              <a:t>   </a:t>
            </a:r>
          </a:p>
          <a:p>
            <a:endParaRPr lang="en-US" sz="7200" dirty="0">
              <a:latin typeface="Bernard MT Condensed" panose="02050806060905020404" pitchFamily="18" charset="77"/>
              <a:cs typeface="Angsana New" panose="02020603050405020304" pitchFamily="18" charset="-34"/>
            </a:endParaRPr>
          </a:p>
          <a:p>
            <a:endParaRPr lang="en-US" sz="7200" dirty="0">
              <a:latin typeface="Bernard MT Condensed" panose="02050806060905020404" pitchFamily="18" charset="77"/>
              <a:cs typeface="Angsana New" panose="02020603050405020304" pitchFamily="18" charset="-34"/>
            </a:endParaRPr>
          </a:p>
          <a:p>
            <a:endParaRPr lang="en-US" sz="7200" dirty="0">
              <a:latin typeface="Bernard MT Condensed" panose="02050806060905020404" pitchFamily="18" charset="77"/>
              <a:cs typeface="Angsana New" panose="02020603050405020304" pitchFamily="18" charset="-34"/>
            </a:endParaRPr>
          </a:p>
        </p:txBody>
      </p:sp>
    </p:spTree>
    <p:extLst>
      <p:ext uri="{BB962C8B-B14F-4D97-AF65-F5344CB8AC3E}">
        <p14:creationId xmlns:p14="http://schemas.microsoft.com/office/powerpoint/2010/main" val="8887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62F687-AD68-53EB-3EB7-1D2C2D5ED36E}"/>
              </a:ext>
            </a:extLst>
          </p:cNvPr>
          <p:cNvPicPr>
            <a:picLocks noGrp="1" noChangeAspect="1"/>
          </p:cNvPicPr>
          <p:nvPr>
            <p:ph idx="4294967295"/>
          </p:nvPr>
        </p:nvPicPr>
        <p:blipFill>
          <a:blip r:embed="rId2"/>
          <a:stretch>
            <a:fillRect/>
          </a:stretch>
        </p:blipFill>
        <p:spPr>
          <a:xfrm>
            <a:off x="1457325" y="1228725"/>
            <a:ext cx="9801226" cy="5419725"/>
          </a:xfrm>
        </p:spPr>
      </p:pic>
    </p:spTree>
    <p:extLst>
      <p:ext uri="{BB962C8B-B14F-4D97-AF65-F5344CB8AC3E}">
        <p14:creationId xmlns:p14="http://schemas.microsoft.com/office/powerpoint/2010/main" val="7900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8D6E-FDB9-4B89-B512-19D59C58E603}"/>
              </a:ext>
            </a:extLst>
          </p:cNvPr>
          <p:cNvSpPr>
            <a:spLocks noGrp="1"/>
          </p:cNvSpPr>
          <p:nvPr>
            <p:ph type="title"/>
          </p:nvPr>
        </p:nvSpPr>
        <p:spPr>
          <a:xfrm>
            <a:off x="2271713" y="764373"/>
            <a:ext cx="9234487" cy="1293028"/>
          </a:xfrm>
        </p:spPr>
        <p:txBody>
          <a:bodyPr>
            <a:normAutofit fontScale="90000"/>
          </a:bodyPr>
          <a:lstStyle/>
          <a:p>
            <a:pPr algn="ctr"/>
            <a:r>
              <a:rPr lang="en-US" b="1" u="sng" dirty="0">
                <a:latin typeface="American Typewriter" panose="02090604020004020304" pitchFamily="18" charset="77"/>
              </a:rPr>
              <a:t>DESIGN CONSTRAINTS FOR REQUIRED PERFORMANCE CRITERIA</a:t>
            </a:r>
          </a:p>
        </p:txBody>
      </p:sp>
      <p:sp>
        <p:nvSpPr>
          <p:cNvPr id="3" name="Content Placeholder 2">
            <a:extLst>
              <a:ext uri="{FF2B5EF4-FFF2-40B4-BE49-F238E27FC236}">
                <a16:creationId xmlns:a16="http://schemas.microsoft.com/office/drawing/2014/main" id="{4F9E9BBA-CF8E-797F-8081-D7B184C1BC44}"/>
              </a:ext>
            </a:extLst>
          </p:cNvPr>
          <p:cNvSpPr>
            <a:spLocks noGrp="1"/>
          </p:cNvSpPr>
          <p:nvPr>
            <p:ph idx="1"/>
          </p:nvPr>
        </p:nvSpPr>
        <p:spPr>
          <a:xfrm>
            <a:off x="228600" y="2273808"/>
            <a:ext cx="10896600" cy="4584192"/>
          </a:xfrm>
        </p:spPr>
        <p:txBody>
          <a:bodyPr>
            <a:normAutofit/>
          </a:bodyPr>
          <a:lstStyle/>
          <a:p>
            <a:r>
              <a:rPr lang="en-US" dirty="0">
                <a:latin typeface="ACADEMY ENGRAVED LET PLAIN:1.0" panose="02000000000000000000" pitchFamily="2" charset="0"/>
              </a:rPr>
              <a:t>1.</a:t>
            </a:r>
            <a:r>
              <a:rPr lang="en-US" u="sng" dirty="0">
                <a:latin typeface="ACADEMY ENGRAVED LET PLAIN:1.0" panose="02000000000000000000" pitchFamily="2" charset="0"/>
              </a:rPr>
              <a:t>COMMERCIAL CONSTRAINTS-</a:t>
            </a:r>
            <a:r>
              <a:rPr lang="en-US" dirty="0">
                <a:latin typeface="ACADEMY ENGRAVED LET PLAIN:1.0" panose="02000000000000000000" pitchFamily="2" charset="0"/>
              </a:rPr>
              <a:t>Time and budget</a:t>
            </a:r>
          </a:p>
          <a:p>
            <a:r>
              <a:rPr lang="en-US" u="sng" dirty="0">
                <a:latin typeface="ACADEMY ENGRAVED LET PLAIN:1.0" panose="02000000000000000000" pitchFamily="2" charset="0"/>
              </a:rPr>
              <a:t>2.FUNCTIONAL-REQUREMENTS-</a:t>
            </a:r>
            <a:r>
              <a:rPr lang="en-US" dirty="0">
                <a:latin typeface="ACADEMY ENGRAVED LET PLAIN:1.0" panose="02000000000000000000" pitchFamily="2" charset="0"/>
              </a:rPr>
              <a:t>specification of features for a website</a:t>
            </a:r>
          </a:p>
          <a:p>
            <a:pPr marL="0" indent="0">
              <a:buNone/>
            </a:pPr>
            <a:r>
              <a:rPr lang="en-IN" sz="1800" dirty="0">
                <a:effectLst/>
                <a:latin typeface="ACADEMY ENGRAVED LET PLAIN:1.0" panose="02000000000000000000" pitchFamily="2" charset="0"/>
                <a:ea typeface="Times New Roman" panose="02020603050405020304" pitchFamily="18" charset="0"/>
              </a:rPr>
              <a:t>○</a:t>
            </a:r>
            <a:r>
              <a:rPr lang="en-IN" sz="1600" dirty="0">
                <a:effectLst/>
                <a:latin typeface="ACADEMY ENGRAVED LET PLAIN:1.0" panose="02000000000000000000" pitchFamily="2" charset="0"/>
              </a:rPr>
              <a:t> </a:t>
            </a:r>
            <a:r>
              <a:rPr lang="en-IN" sz="1800" dirty="0">
                <a:effectLst/>
                <a:latin typeface="ACADEMY ENGRAVED LET PLAIN:1.0" panose="02000000000000000000" pitchFamily="2" charset="0"/>
                <a:ea typeface="Times New Roman" panose="02020603050405020304" pitchFamily="18" charset="0"/>
              </a:rPr>
              <a:t>Databases on shelters, census, transportation, resource</a:t>
            </a:r>
          </a:p>
          <a:p>
            <a:pPr marL="0" indent="0">
              <a:buNone/>
            </a:pPr>
            <a:r>
              <a:rPr lang="en-IN" sz="1800" dirty="0">
                <a:effectLst/>
                <a:latin typeface="ACADEMY ENGRAVED LET PLAIN:1.0" panose="02000000000000000000" pitchFamily="2" charset="0"/>
                <a:ea typeface="Times New Roman" panose="02020603050405020304" pitchFamily="18" charset="0"/>
              </a:rPr>
              <a:t>○ Statistics </a:t>
            </a:r>
          </a:p>
          <a:p>
            <a:pPr marL="0" indent="0">
              <a:buNone/>
            </a:pPr>
            <a:r>
              <a:rPr lang="en-IN" sz="1800" dirty="0">
                <a:effectLst/>
                <a:latin typeface="ACADEMY ENGRAVED LET PLAIN:1.0" panose="02000000000000000000" pitchFamily="2" charset="0"/>
                <a:ea typeface="Times New Roman" panose="02020603050405020304" pitchFamily="18" charset="0"/>
              </a:rPr>
              <a:t>○ User data: basic details, login credentials </a:t>
            </a:r>
          </a:p>
          <a:p>
            <a:pPr marL="0" indent="0">
              <a:buNone/>
            </a:pPr>
            <a:r>
              <a:rPr lang="en-US" dirty="0">
                <a:latin typeface="ACADEMY ENGRAVED LET PLAIN:1.0" panose="02000000000000000000" pitchFamily="2" charset="0"/>
              </a:rPr>
              <a:t>3.</a:t>
            </a:r>
            <a:r>
              <a:rPr lang="en-US" u="sng" dirty="0">
                <a:latin typeface="ACADEMY ENGRAVED LET PLAIN:1.0" panose="02000000000000000000" pitchFamily="2" charset="0"/>
              </a:rPr>
              <a:t>NON-FUNCTIONAL REQUIREMENTS-</a:t>
            </a:r>
          </a:p>
          <a:p>
            <a:pPr marL="0" indent="0">
              <a:buNone/>
            </a:pPr>
            <a:r>
              <a:rPr lang="en-IN" sz="1800" dirty="0">
                <a:effectLst/>
                <a:latin typeface="ACADEMY ENGRAVED LET PLAIN:1.0" panose="02000000000000000000" pitchFamily="2" charset="0"/>
                <a:ea typeface="Times New Roman" panose="02020603050405020304" pitchFamily="18" charset="0"/>
              </a:rPr>
              <a:t>○ Durability</a:t>
            </a:r>
          </a:p>
          <a:p>
            <a:pPr marL="0" indent="0">
              <a:buNone/>
            </a:pPr>
            <a:r>
              <a:rPr lang="en-IN" sz="1800" dirty="0">
                <a:effectLst/>
                <a:latin typeface="ACADEMY ENGRAVED LET PLAIN:1.0" panose="02000000000000000000" pitchFamily="2" charset="0"/>
                <a:ea typeface="Times New Roman" panose="02020603050405020304" pitchFamily="18" charset="0"/>
              </a:rPr>
              <a:t>○ Availability</a:t>
            </a:r>
          </a:p>
          <a:p>
            <a:pPr marL="0" indent="0">
              <a:buNone/>
            </a:pPr>
            <a:r>
              <a:rPr lang="en-IN" sz="1800" dirty="0">
                <a:effectLst/>
                <a:latin typeface="ACADEMY ENGRAVED LET PLAIN:1.0" panose="02000000000000000000" pitchFamily="2" charset="0"/>
                <a:ea typeface="Times New Roman" panose="02020603050405020304" pitchFamily="18" charset="0"/>
              </a:rPr>
              <a:t>○ Reliability</a:t>
            </a:r>
          </a:p>
          <a:p>
            <a:pPr marL="0" indent="0">
              <a:buNone/>
            </a:pPr>
            <a:r>
              <a:rPr lang="en-IN" sz="1800" dirty="0">
                <a:effectLst/>
                <a:latin typeface="ACADEMY ENGRAVED LET PLAIN:1.0" panose="02000000000000000000" pitchFamily="2" charset="0"/>
                <a:ea typeface="Times New Roman" panose="02020603050405020304" pitchFamily="18" charset="0"/>
              </a:rPr>
              <a:t>○ Server farms</a:t>
            </a:r>
          </a:p>
          <a:p>
            <a:pPr marL="0" indent="0">
              <a:buNone/>
            </a:pPr>
            <a:endParaRPr lang="en-IN" sz="1800" dirty="0">
              <a:effectLst/>
              <a:latin typeface="ACADEMY ENGRAVED LET PLAIN:1.0" panose="02000000000000000000" pitchFamily="2" charset="0"/>
              <a:ea typeface="Times New Roman" panose="02020603050405020304" pitchFamily="18" charset="0"/>
            </a:endParaRPr>
          </a:p>
          <a:p>
            <a:endParaRPr lang="en-US" u="sng" dirty="0"/>
          </a:p>
        </p:txBody>
      </p:sp>
    </p:spTree>
    <p:extLst>
      <p:ext uri="{BB962C8B-B14F-4D97-AF65-F5344CB8AC3E}">
        <p14:creationId xmlns:p14="http://schemas.microsoft.com/office/powerpoint/2010/main" val="335780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2A57-1C8B-7E93-2912-0F1B601A7711}"/>
              </a:ext>
            </a:extLst>
          </p:cNvPr>
          <p:cNvSpPr>
            <a:spLocks noGrp="1"/>
          </p:cNvSpPr>
          <p:nvPr>
            <p:ph type="title"/>
          </p:nvPr>
        </p:nvSpPr>
        <p:spPr/>
        <p:txBody>
          <a:bodyPr>
            <a:normAutofit fontScale="90000"/>
          </a:bodyPr>
          <a:lstStyle/>
          <a:p>
            <a:pPr algn="ctr"/>
            <a:r>
              <a:rPr lang="en-US" b="1" u="sng" dirty="0">
                <a:latin typeface="American Typewriter" panose="02090604020004020304" pitchFamily="18" charset="77"/>
              </a:rPr>
              <a:t>DESIGN CONSTRAINTS FOR REQUIRED PERFORMANCE CRITERIA</a:t>
            </a:r>
          </a:p>
        </p:txBody>
      </p:sp>
      <p:sp>
        <p:nvSpPr>
          <p:cNvPr id="3" name="Content Placeholder 2">
            <a:extLst>
              <a:ext uri="{FF2B5EF4-FFF2-40B4-BE49-F238E27FC236}">
                <a16:creationId xmlns:a16="http://schemas.microsoft.com/office/drawing/2014/main" id="{B8BBEF4C-B2CD-EF62-74C2-3184930CFF80}"/>
              </a:ext>
            </a:extLst>
          </p:cNvPr>
          <p:cNvSpPr>
            <a:spLocks noGrp="1"/>
          </p:cNvSpPr>
          <p:nvPr>
            <p:ph idx="1"/>
          </p:nvPr>
        </p:nvSpPr>
        <p:spPr>
          <a:xfrm>
            <a:off x="600075" y="2121408"/>
            <a:ext cx="10528173" cy="4393692"/>
          </a:xfrm>
        </p:spPr>
        <p:txBody>
          <a:bodyPr>
            <a:normAutofit/>
          </a:bodyPr>
          <a:lstStyle/>
          <a:p>
            <a:r>
              <a:rPr lang="en-US" sz="2800" u="sng" dirty="0">
                <a:latin typeface="ACADEMY ENGRAVED LET PLAIN:1.0" panose="02000000000000000000" pitchFamily="2" charset="0"/>
              </a:rPr>
              <a:t>4.STYLE-</a:t>
            </a:r>
            <a:r>
              <a:rPr lang="en-US" sz="2800" dirty="0">
                <a:latin typeface="ACADEMY ENGRAVED LET PLAIN:1.0" panose="02000000000000000000" pitchFamily="2" charset="0"/>
              </a:rPr>
              <a:t>A style guide or multiple style guides related to an organization, brand, product, service, environment or project.</a:t>
            </a:r>
          </a:p>
          <a:p>
            <a:r>
              <a:rPr lang="en-US" sz="2800" u="sng" dirty="0">
                <a:latin typeface="ACADEMY ENGRAVED LET PLAIN:1.0" panose="02000000000000000000" pitchFamily="2" charset="0"/>
              </a:rPr>
              <a:t>5.SENSORY DESIGN</a:t>
            </a:r>
          </a:p>
          <a:p>
            <a:r>
              <a:rPr lang="en-US" sz="2800" u="sng" dirty="0">
                <a:latin typeface="ACADEMY ENGRAVED LET PLAIN:1.0" panose="02000000000000000000" pitchFamily="2" charset="0"/>
              </a:rPr>
              <a:t>6.USABILITY-</a:t>
            </a:r>
            <a:r>
              <a:rPr lang="en-US" sz="2800" dirty="0">
                <a:latin typeface="ACADEMY ENGRAVED LET PLAIN:1.0" panose="02000000000000000000" pitchFamily="2" charset="0"/>
              </a:rPr>
              <a:t>Usability principles, frameworks and standards.</a:t>
            </a:r>
          </a:p>
          <a:p>
            <a:r>
              <a:rPr lang="en-US" sz="2800" u="sng" dirty="0">
                <a:latin typeface="ACADEMY ENGRAVED LET PLAIN:1.0" panose="02000000000000000000" pitchFamily="2" charset="0"/>
              </a:rPr>
              <a:t>7.EASE OF EXTENSIBILTY</a:t>
            </a:r>
          </a:p>
          <a:p>
            <a:r>
              <a:rPr lang="en-US" sz="2800" u="sng" dirty="0">
                <a:latin typeface="ACADEMY ENGRAVED LET PLAIN:1.0" panose="02000000000000000000" pitchFamily="2" charset="0"/>
              </a:rPr>
              <a:t>8.CHANGE LOACALIZATION</a:t>
            </a:r>
          </a:p>
        </p:txBody>
      </p:sp>
    </p:spTree>
    <p:extLst>
      <p:ext uri="{BB962C8B-B14F-4D97-AF65-F5344CB8AC3E}">
        <p14:creationId xmlns:p14="http://schemas.microsoft.com/office/powerpoint/2010/main" val="101722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C9A9-625A-1B34-5CD0-68AC683B73A2}"/>
              </a:ext>
            </a:extLst>
          </p:cNvPr>
          <p:cNvSpPr>
            <a:spLocks noGrp="1"/>
          </p:cNvSpPr>
          <p:nvPr>
            <p:ph type="title"/>
          </p:nvPr>
        </p:nvSpPr>
        <p:spPr>
          <a:xfrm>
            <a:off x="752475" y="967928"/>
            <a:ext cx="8610600" cy="1418086"/>
          </a:xfrm>
        </p:spPr>
        <p:txBody>
          <a:bodyPr>
            <a:normAutofit/>
          </a:bodyPr>
          <a:lstStyle/>
          <a:p>
            <a:pPr algn="l"/>
            <a:r>
              <a:rPr lang="en-US" sz="4800" b="1" u="sng" dirty="0">
                <a:latin typeface="American Typewriter" panose="02090604020004020304" pitchFamily="18" charset="77"/>
              </a:rPr>
              <a:t>INDEX</a:t>
            </a:r>
          </a:p>
        </p:txBody>
      </p:sp>
      <p:sp>
        <p:nvSpPr>
          <p:cNvPr id="3" name="Content Placeholder 2">
            <a:extLst>
              <a:ext uri="{FF2B5EF4-FFF2-40B4-BE49-F238E27FC236}">
                <a16:creationId xmlns:a16="http://schemas.microsoft.com/office/drawing/2014/main" id="{9DEA463C-B993-6D47-17E6-DBB6F6465A29}"/>
              </a:ext>
            </a:extLst>
          </p:cNvPr>
          <p:cNvSpPr>
            <a:spLocks noGrp="1"/>
          </p:cNvSpPr>
          <p:nvPr>
            <p:ph idx="1"/>
          </p:nvPr>
        </p:nvSpPr>
        <p:spPr>
          <a:xfrm>
            <a:off x="685800" y="2194560"/>
            <a:ext cx="10887075" cy="4024125"/>
          </a:xfrm>
          <a:noFill/>
        </p:spPr>
        <p:txBody>
          <a:bodyPr>
            <a:normAutofit/>
          </a:bodyPr>
          <a:lstStyle/>
          <a:p>
            <a:r>
              <a:rPr lang="en-US" sz="3200" dirty="0">
                <a:latin typeface="ACADEMY ENGRAVED LET PLAIN:1.0" panose="02000000000000000000" pitchFamily="2" charset="0"/>
              </a:rPr>
              <a:t>1.Problem statement</a:t>
            </a:r>
          </a:p>
          <a:p>
            <a:r>
              <a:rPr lang="en-US" sz="3200" dirty="0">
                <a:latin typeface="ACADEMY ENGRAVED LET PLAIN:1.0" panose="02000000000000000000" pitchFamily="2" charset="0"/>
              </a:rPr>
              <a:t>2.Objectives</a:t>
            </a:r>
          </a:p>
          <a:p>
            <a:r>
              <a:rPr lang="en-US" sz="3200" dirty="0">
                <a:latin typeface="ACADEMY ENGRAVED LET PLAIN:1.0" panose="02000000000000000000" pitchFamily="2" charset="0"/>
              </a:rPr>
              <a:t>3.Functionalities and computing resources</a:t>
            </a:r>
          </a:p>
          <a:p>
            <a:r>
              <a:rPr lang="en-US" sz="3200" dirty="0">
                <a:latin typeface="ACADEMY ENGRAVED LET PLAIN:1.0" panose="02000000000000000000" pitchFamily="2" charset="0"/>
              </a:rPr>
              <a:t>4.Compare and contrast alternative solutions-methods to select best method</a:t>
            </a:r>
          </a:p>
          <a:p>
            <a:r>
              <a:rPr lang="en-US" sz="3200" dirty="0">
                <a:latin typeface="ACADEMY ENGRAVED LET PLAIN:1.0" panose="02000000000000000000" pitchFamily="2" charset="0"/>
              </a:rPr>
              <a:t>5.Design constraints for required performance criteria</a:t>
            </a:r>
          </a:p>
          <a:p>
            <a:endParaRPr lang="en-US" dirty="0"/>
          </a:p>
        </p:txBody>
      </p:sp>
    </p:spTree>
    <p:extLst>
      <p:ext uri="{BB962C8B-B14F-4D97-AF65-F5344CB8AC3E}">
        <p14:creationId xmlns:p14="http://schemas.microsoft.com/office/powerpoint/2010/main" val="139032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9DE0-75B0-50ED-01AE-149D56D3791A}"/>
              </a:ext>
            </a:extLst>
          </p:cNvPr>
          <p:cNvSpPr>
            <a:spLocks noGrp="1"/>
          </p:cNvSpPr>
          <p:nvPr>
            <p:ph type="title"/>
          </p:nvPr>
        </p:nvSpPr>
        <p:spPr>
          <a:xfrm>
            <a:off x="3005137" y="692936"/>
            <a:ext cx="8610600" cy="1293028"/>
          </a:xfrm>
        </p:spPr>
        <p:txBody>
          <a:bodyPr>
            <a:normAutofit/>
          </a:bodyPr>
          <a:lstStyle/>
          <a:p>
            <a:pPr algn="l"/>
            <a:r>
              <a:rPr lang="en-US" sz="6600" b="1" u="sng" dirty="0">
                <a:latin typeface="American Typewriter" panose="02090604020004020304" pitchFamily="18" charset="77"/>
              </a:rPr>
              <a:t>WHAT IS DR?</a:t>
            </a:r>
          </a:p>
        </p:txBody>
      </p:sp>
      <p:pic>
        <p:nvPicPr>
          <p:cNvPr id="4" name="Content Placeholder 3">
            <a:extLst>
              <a:ext uri="{FF2B5EF4-FFF2-40B4-BE49-F238E27FC236}">
                <a16:creationId xmlns:a16="http://schemas.microsoft.com/office/drawing/2014/main" id="{B543DC3E-305A-3B92-9ED2-244373E39A97}"/>
              </a:ext>
            </a:extLst>
          </p:cNvPr>
          <p:cNvPicPr>
            <a:picLocks noGrp="1" noChangeAspect="1"/>
          </p:cNvPicPr>
          <p:nvPr>
            <p:ph idx="1"/>
          </p:nvPr>
        </p:nvPicPr>
        <p:blipFill>
          <a:blip r:embed="rId2"/>
          <a:stretch>
            <a:fillRect/>
          </a:stretch>
        </p:blipFill>
        <p:spPr>
          <a:xfrm>
            <a:off x="300037" y="1685925"/>
            <a:ext cx="5410201" cy="5172075"/>
          </a:xfrm>
          <a:prstGeom prst="rect">
            <a:avLst/>
          </a:prstGeom>
        </p:spPr>
      </p:pic>
      <p:pic>
        <p:nvPicPr>
          <p:cNvPr id="6" name="Picture 5">
            <a:extLst>
              <a:ext uri="{FF2B5EF4-FFF2-40B4-BE49-F238E27FC236}">
                <a16:creationId xmlns:a16="http://schemas.microsoft.com/office/drawing/2014/main" id="{6ED6DB81-41AD-B8BB-134F-742B7C13D6A9}"/>
              </a:ext>
            </a:extLst>
          </p:cNvPr>
          <p:cNvPicPr>
            <a:picLocks noChangeAspect="1"/>
          </p:cNvPicPr>
          <p:nvPr/>
        </p:nvPicPr>
        <p:blipFill>
          <a:blip r:embed="rId3"/>
          <a:stretch>
            <a:fillRect/>
          </a:stretch>
        </p:blipFill>
        <p:spPr>
          <a:xfrm>
            <a:off x="6096000" y="1843088"/>
            <a:ext cx="5795962" cy="4829176"/>
          </a:xfrm>
          <a:prstGeom prst="rect">
            <a:avLst/>
          </a:prstGeom>
        </p:spPr>
      </p:pic>
    </p:spTree>
    <p:extLst>
      <p:ext uri="{BB962C8B-B14F-4D97-AF65-F5344CB8AC3E}">
        <p14:creationId xmlns:p14="http://schemas.microsoft.com/office/powerpoint/2010/main" val="260870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2917-84F3-2C06-F5A1-0DF245756BA2}"/>
              </a:ext>
            </a:extLst>
          </p:cNvPr>
          <p:cNvSpPr>
            <a:spLocks noGrp="1"/>
          </p:cNvSpPr>
          <p:nvPr>
            <p:ph type="title"/>
          </p:nvPr>
        </p:nvSpPr>
        <p:spPr>
          <a:xfrm>
            <a:off x="972911" y="365126"/>
            <a:ext cx="11219089" cy="1450190"/>
          </a:xfrm>
        </p:spPr>
        <p:txBody>
          <a:bodyPr/>
          <a:lstStyle/>
          <a:p>
            <a:pPr algn="ctr"/>
            <a:r>
              <a:rPr lang="en-US" b="1" u="sng" dirty="0">
                <a:latin typeface="American Typewriter" panose="02090604020004020304" pitchFamily="18" charset="77"/>
              </a:rPr>
              <a:t>PROBLEM STATEMENT</a:t>
            </a:r>
          </a:p>
        </p:txBody>
      </p:sp>
      <p:sp>
        <p:nvSpPr>
          <p:cNvPr id="3" name="Content Placeholder 2">
            <a:extLst>
              <a:ext uri="{FF2B5EF4-FFF2-40B4-BE49-F238E27FC236}">
                <a16:creationId xmlns:a16="http://schemas.microsoft.com/office/drawing/2014/main" id="{9667DB11-0D93-F0F3-FC8C-A1FC093A1BB6}"/>
              </a:ext>
            </a:extLst>
          </p:cNvPr>
          <p:cNvSpPr>
            <a:spLocks noGrp="1"/>
          </p:cNvSpPr>
          <p:nvPr>
            <p:ph idx="1"/>
          </p:nvPr>
        </p:nvSpPr>
        <p:spPr>
          <a:xfrm>
            <a:off x="370114" y="1552575"/>
            <a:ext cx="11430000" cy="4940299"/>
          </a:xfrm>
        </p:spPr>
        <p:txBody>
          <a:bodyPr>
            <a:noAutofit/>
          </a:bodyPr>
          <a:lstStyle/>
          <a:p>
            <a:r>
              <a:rPr lang="en-IN" sz="2400" b="0" i="0" dirty="0">
                <a:effectLst/>
                <a:latin typeface="ACADEMY ENGRAVED LET PLAIN:1.0" panose="02000000000000000000" pitchFamily="2" charset="0"/>
              </a:rPr>
              <a:t>Millions of people suffer from Diabetic retinopathy </a:t>
            </a:r>
            <a:r>
              <a:rPr lang="en-IN" sz="2400" b="0" i="0" dirty="0" err="1">
                <a:effectLst/>
                <a:latin typeface="ACADEMY ENGRAVED LET PLAIN:1.0" panose="02000000000000000000" pitchFamily="2" charset="0"/>
              </a:rPr>
              <a:t>i.e</a:t>
            </a:r>
            <a:r>
              <a:rPr lang="en-IN" sz="2400" b="0" i="0" dirty="0">
                <a:effectLst/>
                <a:latin typeface="ACADEMY ENGRAVED LET PLAIN:1.0" panose="02000000000000000000" pitchFamily="2" charset="0"/>
              </a:rPr>
              <a:t>  a serious condition that can lead to vision problems and blindness, the leading cause of blindness among working aged adults.</a:t>
            </a:r>
          </a:p>
          <a:p>
            <a:r>
              <a:rPr lang="en-IN" sz="2400" dirty="0">
                <a:latin typeface="ACADEMY ENGRAVED LET PLAIN:1.0" panose="02000000000000000000" pitchFamily="2" charset="0"/>
              </a:rPr>
              <a:t>O</a:t>
            </a:r>
            <a:r>
              <a:rPr lang="en-IN" sz="2400" b="0" i="0" dirty="0">
                <a:effectLst/>
                <a:latin typeface="ACADEMY ENGRAVED LET PLAIN:1.0" panose="02000000000000000000" pitchFamily="2" charset="0"/>
              </a:rPr>
              <a:t>ccurs when the damaged blood vessels leak blood and other fluids into your retina, causing swelling and blurry vision. The blood vessels can become blocked, scar tissue can develop, and retinal detachment can eventually occur.</a:t>
            </a:r>
            <a:r>
              <a:rPr lang="en-IN" sz="1600" b="0" i="0" dirty="0">
                <a:effectLst/>
                <a:latin typeface="ACADEMY ENGRAVED LET PLAIN:1.0" panose="02000000000000000000" pitchFamily="2" charset="0"/>
              </a:rPr>
              <a:t> </a:t>
            </a:r>
            <a:endParaRPr lang="en-IN" sz="2400" dirty="0">
              <a:latin typeface="ACADEMY ENGRAVED LET PLAIN:1.0" panose="02000000000000000000" pitchFamily="2" charset="0"/>
            </a:endParaRPr>
          </a:p>
          <a:p>
            <a:r>
              <a:rPr lang="en-IN" sz="2400" b="0" i="0" dirty="0">
                <a:effectLst/>
                <a:latin typeface="ACADEMY ENGRAVED LET PLAIN:1.0" panose="02000000000000000000" pitchFamily="2" charset="0"/>
              </a:rPr>
              <a:t>Of those with diabetes, approximately one-third are expected to be diagnosed with diabetic retinopathy (DR), a chronic eye disease that can progress to irreversible vision loss </a:t>
            </a:r>
          </a:p>
          <a:p>
            <a:r>
              <a:rPr lang="en-IN" sz="2400" dirty="0">
                <a:latin typeface="ACADEMY ENGRAVED LET PLAIN:1.0" panose="02000000000000000000" pitchFamily="2" charset="0"/>
              </a:rPr>
              <a:t>T</a:t>
            </a:r>
            <a:r>
              <a:rPr lang="en-IN" sz="2400" b="0" i="0" dirty="0">
                <a:effectLst/>
                <a:latin typeface="ACADEMY ENGRAVED LET PLAIN:1.0" panose="02000000000000000000" pitchFamily="2" charset="0"/>
              </a:rPr>
              <a:t>he manual nature of DR screening methods promotes widespread inconsistency among readers. Finally, given an increase in prevalence of both diabetes and associated retinal complications throughout the world, manual methods of diagnosis may be unable to keep apace with demand for screening services</a:t>
            </a:r>
            <a:r>
              <a:rPr lang="en-IN" sz="2400" b="0" i="0" dirty="0">
                <a:effectLst/>
                <a:latin typeface="Cambria" panose="02040503050406030204" pitchFamily="18" charset="0"/>
              </a:rPr>
              <a:t>.</a:t>
            </a:r>
            <a:endParaRPr lang="en-IN" sz="2400" dirty="0">
              <a:latin typeface="Cambria" panose="02040503050406030204" pitchFamily="18" charset="0"/>
            </a:endParaRPr>
          </a:p>
        </p:txBody>
      </p:sp>
    </p:spTree>
    <p:extLst>
      <p:ext uri="{BB962C8B-B14F-4D97-AF65-F5344CB8AC3E}">
        <p14:creationId xmlns:p14="http://schemas.microsoft.com/office/powerpoint/2010/main" val="229824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55D8-7449-81D9-8A35-A7763787D602}"/>
              </a:ext>
            </a:extLst>
          </p:cNvPr>
          <p:cNvSpPr>
            <a:spLocks noGrp="1"/>
          </p:cNvSpPr>
          <p:nvPr>
            <p:ph type="title"/>
          </p:nvPr>
        </p:nvSpPr>
        <p:spPr>
          <a:xfrm>
            <a:off x="3224212" y="585788"/>
            <a:ext cx="8610600" cy="1276350"/>
          </a:xfrm>
        </p:spPr>
        <p:txBody>
          <a:bodyPr/>
          <a:lstStyle/>
          <a:p>
            <a:pPr algn="l"/>
            <a:r>
              <a:rPr lang="en-US" b="1" dirty="0">
                <a:latin typeface="American Typewriter" panose="02090604020004020304" pitchFamily="18" charset="77"/>
              </a:rPr>
              <a:t>     </a:t>
            </a:r>
            <a:r>
              <a:rPr lang="en-US" b="1" u="sng" dirty="0">
                <a:latin typeface="American Typewriter" panose="02090604020004020304" pitchFamily="18" charset="77"/>
              </a:rPr>
              <a:t>OBJECTIVES</a:t>
            </a:r>
          </a:p>
        </p:txBody>
      </p:sp>
      <p:sp>
        <p:nvSpPr>
          <p:cNvPr id="3" name="Content Placeholder 2">
            <a:extLst>
              <a:ext uri="{FF2B5EF4-FFF2-40B4-BE49-F238E27FC236}">
                <a16:creationId xmlns:a16="http://schemas.microsoft.com/office/drawing/2014/main" id="{D23E549D-4A02-9EFF-758A-58176BBE8A39}"/>
              </a:ext>
            </a:extLst>
          </p:cNvPr>
          <p:cNvSpPr>
            <a:spLocks noGrp="1"/>
          </p:cNvSpPr>
          <p:nvPr>
            <p:ph idx="1"/>
          </p:nvPr>
        </p:nvSpPr>
        <p:spPr>
          <a:xfrm>
            <a:off x="576943" y="1690688"/>
            <a:ext cx="10515600" cy="4351338"/>
          </a:xfrm>
        </p:spPr>
        <p:txBody>
          <a:bodyPr>
            <a:noAutofit/>
          </a:bodyPr>
          <a:lstStyle/>
          <a:p>
            <a:r>
              <a:rPr lang="en-US" sz="2000" dirty="0">
                <a:latin typeface="ACADEMY ENGRAVED LET PLAIN:1.0" panose="02000000000000000000" pitchFamily="2" charset="0"/>
                <a:cs typeface="Calibri" panose="020F0502020204030204" pitchFamily="34" charset="0"/>
              </a:rPr>
              <a:t>The objective of our project is to find and implement the best method for computer-aided diagnostics of diabetic retinopathy to reduce the burden on ophthalmologists and mitigate diagnostic inconsistencies between manual readers.</a:t>
            </a:r>
          </a:p>
          <a:p>
            <a:r>
              <a:rPr lang="en-US" sz="2000" dirty="0">
                <a:latin typeface="ACADEMY ENGRAVED LET PLAIN:1.0" panose="02000000000000000000" pitchFamily="2" charset="0"/>
                <a:cs typeface="Calibri" panose="020F0502020204030204" pitchFamily="34" charset="0"/>
              </a:rPr>
              <a:t>To perform high bias , low variance digital image processing technique s for identifying one specific feature used in detection of subtle disease such as use of top-hat algorithm for microaneurysm detection.</a:t>
            </a:r>
          </a:p>
          <a:p>
            <a:r>
              <a:rPr lang="en-IN" sz="2000" dirty="0">
                <a:latin typeface="ACADEMY ENGRAVED LET PLAIN:1.0" panose="02000000000000000000" pitchFamily="2" charset="0"/>
                <a:cs typeface="Calibri" panose="020F0502020204030204" pitchFamily="34" charset="0"/>
              </a:rPr>
              <a:t>To </a:t>
            </a:r>
            <a:r>
              <a:rPr lang="en-IN" sz="2000" i="0" dirty="0">
                <a:effectLst/>
                <a:latin typeface="ACADEMY ENGRAVED LET PLAIN:1.0" panose="02000000000000000000" pitchFamily="2" charset="0"/>
                <a:cs typeface="Calibri" panose="020F0502020204030204" pitchFamily="34" charset="0"/>
              </a:rPr>
              <a:t>determine the sensitivity and specificity of our 4-ary classification model and evaluate performance by comparing results to currently published research data</a:t>
            </a:r>
            <a:r>
              <a:rPr lang="en-IN" sz="2000" b="0" i="0" dirty="0">
                <a:effectLst/>
                <a:latin typeface="ACADEMY ENGRAVED LET PLAIN:1.0" panose="02000000000000000000" pitchFamily="2" charset="0"/>
                <a:cs typeface="Calibri" panose="020F0502020204030204" pitchFamily="34" charset="0"/>
              </a:rPr>
              <a:t>.</a:t>
            </a:r>
          </a:p>
          <a:p>
            <a:pPr algn="l"/>
            <a:r>
              <a:rPr lang="en-IN" sz="2000" b="0" i="0" dirty="0">
                <a:effectLst/>
                <a:latin typeface="ACADEMY ENGRAVED LET PLAIN:1.0" panose="02000000000000000000" pitchFamily="2" charset="0"/>
              </a:rPr>
              <a:t>0 — No DR</a:t>
            </a:r>
            <a:endParaRPr lang="en-IN" sz="2000" b="0" i="1" dirty="0">
              <a:effectLst/>
              <a:latin typeface="ACADEMY ENGRAVED LET PLAIN:1.0" panose="02000000000000000000" pitchFamily="2" charset="0"/>
            </a:endParaRPr>
          </a:p>
          <a:p>
            <a:pPr algn="l"/>
            <a:r>
              <a:rPr lang="en-IN" sz="2000" b="0" i="0" dirty="0">
                <a:effectLst/>
                <a:latin typeface="ACADEMY ENGRAVED LET PLAIN:1.0" panose="02000000000000000000" pitchFamily="2" charset="0"/>
              </a:rPr>
              <a:t>1 — Mild</a:t>
            </a:r>
            <a:endParaRPr lang="en-IN" sz="2000" b="0" i="1" dirty="0">
              <a:effectLst/>
              <a:latin typeface="ACADEMY ENGRAVED LET PLAIN:1.0" panose="02000000000000000000" pitchFamily="2" charset="0"/>
            </a:endParaRPr>
          </a:p>
          <a:p>
            <a:pPr algn="l"/>
            <a:r>
              <a:rPr lang="en-IN" sz="2000" b="0" i="0" dirty="0">
                <a:effectLst/>
                <a:latin typeface="ACADEMY ENGRAVED LET PLAIN:1.0" panose="02000000000000000000" pitchFamily="2" charset="0"/>
              </a:rPr>
              <a:t>2 — Moderate</a:t>
            </a:r>
            <a:endParaRPr lang="en-IN" sz="2000" b="0" i="1" dirty="0">
              <a:effectLst/>
              <a:latin typeface="ACADEMY ENGRAVED LET PLAIN:1.0" panose="02000000000000000000" pitchFamily="2" charset="0"/>
            </a:endParaRPr>
          </a:p>
          <a:p>
            <a:pPr algn="l"/>
            <a:r>
              <a:rPr lang="en-IN" sz="2000" b="0" i="0" dirty="0">
                <a:effectLst/>
                <a:latin typeface="ACADEMY ENGRAVED LET PLAIN:1.0" panose="02000000000000000000" pitchFamily="2" charset="0"/>
              </a:rPr>
              <a:t>3 — Severe</a:t>
            </a:r>
            <a:endParaRPr lang="en-IN" sz="2000" b="0" i="1" dirty="0">
              <a:effectLst/>
              <a:latin typeface="ACADEMY ENGRAVED LET PLAIN:1.0" panose="02000000000000000000" pitchFamily="2" charset="0"/>
            </a:endParaRPr>
          </a:p>
          <a:p>
            <a:pPr algn="l"/>
            <a:r>
              <a:rPr lang="en-IN" sz="2000" b="0" i="0" dirty="0">
                <a:effectLst/>
                <a:latin typeface="ACADEMY ENGRAVED LET PLAIN:1.0" panose="02000000000000000000" pitchFamily="2" charset="0"/>
              </a:rPr>
              <a:t>4 — Proliferative DR</a:t>
            </a:r>
            <a:endParaRPr lang="en-IN" sz="2000" b="0" i="1" dirty="0">
              <a:effectLst/>
              <a:latin typeface="ACADEMY ENGRAVED LET PLAIN:1.0" panose="02000000000000000000" pitchFamily="2" charset="0"/>
            </a:endParaRPr>
          </a:p>
          <a:p>
            <a:r>
              <a:rPr lang="en-US" sz="2000" dirty="0">
                <a:latin typeface="ACADEMY ENGRAVED LET PLAIN:1.0" panose="02000000000000000000" pitchFamily="2" charset="0"/>
                <a:cs typeface="Calibri" panose="020F0502020204030204" pitchFamily="34" charset="0"/>
              </a:rPr>
              <a:t>The above mentioned are the scale of of severity of diabetic retinopathy</a:t>
            </a:r>
          </a:p>
        </p:txBody>
      </p:sp>
    </p:spTree>
    <p:extLst>
      <p:ext uri="{BB962C8B-B14F-4D97-AF65-F5344CB8AC3E}">
        <p14:creationId xmlns:p14="http://schemas.microsoft.com/office/powerpoint/2010/main" val="116455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9FA4-E860-6091-EDF1-5AA1C0CEE346}"/>
              </a:ext>
            </a:extLst>
          </p:cNvPr>
          <p:cNvSpPr>
            <a:spLocks noGrp="1"/>
          </p:cNvSpPr>
          <p:nvPr>
            <p:ph type="title"/>
          </p:nvPr>
        </p:nvSpPr>
        <p:spPr/>
        <p:txBody>
          <a:bodyPr>
            <a:normAutofit/>
          </a:bodyPr>
          <a:lstStyle/>
          <a:p>
            <a:pPr algn="ctr"/>
            <a:r>
              <a:rPr lang="en-US" sz="6000" b="1" u="sng" dirty="0">
                <a:latin typeface="American Typewriter" panose="02090604020004020304" pitchFamily="18" charset="77"/>
              </a:rPr>
              <a:t>FUNCTIONALITIES</a:t>
            </a:r>
          </a:p>
        </p:txBody>
      </p:sp>
      <p:sp>
        <p:nvSpPr>
          <p:cNvPr id="3" name="Content Placeholder 2">
            <a:extLst>
              <a:ext uri="{FF2B5EF4-FFF2-40B4-BE49-F238E27FC236}">
                <a16:creationId xmlns:a16="http://schemas.microsoft.com/office/drawing/2014/main" id="{DC6D42AE-369E-D3F9-5F07-C2A7171BEC22}"/>
              </a:ext>
            </a:extLst>
          </p:cNvPr>
          <p:cNvSpPr>
            <a:spLocks noGrp="1"/>
          </p:cNvSpPr>
          <p:nvPr>
            <p:ph idx="1"/>
          </p:nvPr>
        </p:nvSpPr>
        <p:spPr>
          <a:xfrm>
            <a:off x="685800" y="2194560"/>
            <a:ext cx="10820400" cy="4406265"/>
          </a:xfrm>
        </p:spPr>
        <p:txBody>
          <a:bodyPr/>
          <a:lstStyle/>
          <a:p>
            <a:r>
              <a:rPr lang="en-US" dirty="0">
                <a:latin typeface="ACADEMY ENGRAVED LET PLAIN:1.0" panose="02000000000000000000" pitchFamily="2" charset="0"/>
              </a:rPr>
              <a:t>Identify features like micro-aneurysms and  hemorrhages on the retina</a:t>
            </a:r>
          </a:p>
          <a:p>
            <a:pPr algn="l"/>
            <a:r>
              <a:rPr lang="en-IN" b="0" i="0" dirty="0">
                <a:effectLst/>
                <a:latin typeface="ACADEMY ENGRAVED LET PLAIN:1.0" panose="02000000000000000000" pitchFamily="2" charset="0"/>
              </a:rPr>
              <a:t>Classifying retinal blood vessels to automatically detect stages of Diabetic Retinopathy and providing appropriate treatment to Diabetic Retinopathy patients.</a:t>
            </a:r>
          </a:p>
          <a:p>
            <a:pPr algn="l"/>
            <a:r>
              <a:rPr lang="en-IN" b="0" i="0" dirty="0">
                <a:effectLst/>
                <a:latin typeface="ACADEMY ENGRAVED LET PLAIN:1.0" panose="02000000000000000000" pitchFamily="2" charset="0"/>
              </a:rPr>
              <a:t>The deep architecture is framed to learn features in a hierarchical manner with feature at a level being formed by composition of features at lower levels.</a:t>
            </a:r>
          </a:p>
          <a:p>
            <a:pPr algn="l"/>
            <a:r>
              <a:rPr lang="en-IN" b="0" i="0" dirty="0">
                <a:effectLst/>
                <a:latin typeface="ACADEMY ENGRAVED LET PLAIN:1.0" panose="02000000000000000000" pitchFamily="2" charset="0"/>
              </a:rPr>
              <a:t>software use different python module for various pre-processing technique of image and detect the Retinopathy using convolutional neural networks by dividing the image into different sub layers</a:t>
            </a:r>
          </a:p>
          <a:p>
            <a:endParaRPr lang="en-US" dirty="0"/>
          </a:p>
        </p:txBody>
      </p:sp>
    </p:spTree>
    <p:extLst>
      <p:ext uri="{BB962C8B-B14F-4D97-AF65-F5344CB8AC3E}">
        <p14:creationId xmlns:p14="http://schemas.microsoft.com/office/powerpoint/2010/main" val="375281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B362-1B6E-A7B1-CD63-A6637E06C34F}"/>
              </a:ext>
            </a:extLst>
          </p:cNvPr>
          <p:cNvSpPr>
            <a:spLocks noGrp="1"/>
          </p:cNvSpPr>
          <p:nvPr>
            <p:ph type="title"/>
          </p:nvPr>
        </p:nvSpPr>
        <p:spPr/>
        <p:txBody>
          <a:bodyPr>
            <a:noAutofit/>
          </a:bodyPr>
          <a:lstStyle/>
          <a:p>
            <a:pPr algn="l"/>
            <a:r>
              <a:rPr lang="en-US" sz="4800" b="1" u="sng" dirty="0">
                <a:latin typeface="American Typewriter" panose="02090604020004020304" pitchFamily="18" charset="77"/>
              </a:rPr>
              <a:t>COMPUTING</a:t>
            </a:r>
            <a:r>
              <a:rPr lang="en-US" sz="4800" b="1" u="sng" dirty="0"/>
              <a:t> RESOURCES</a:t>
            </a:r>
          </a:p>
        </p:txBody>
      </p:sp>
      <p:sp>
        <p:nvSpPr>
          <p:cNvPr id="3" name="Content Placeholder 2">
            <a:extLst>
              <a:ext uri="{FF2B5EF4-FFF2-40B4-BE49-F238E27FC236}">
                <a16:creationId xmlns:a16="http://schemas.microsoft.com/office/drawing/2014/main" id="{9C10E834-2D15-1648-3CC9-30A029298AFE}"/>
              </a:ext>
            </a:extLst>
          </p:cNvPr>
          <p:cNvSpPr>
            <a:spLocks noGrp="1"/>
          </p:cNvSpPr>
          <p:nvPr>
            <p:ph idx="1"/>
          </p:nvPr>
        </p:nvSpPr>
        <p:spPr>
          <a:xfrm>
            <a:off x="285750" y="2069502"/>
            <a:ext cx="10820400" cy="4024125"/>
          </a:xfrm>
        </p:spPr>
        <p:txBody>
          <a:bodyPr>
            <a:normAutofit fontScale="70000" lnSpcReduction="20000"/>
          </a:bodyPr>
          <a:lstStyle/>
          <a:p>
            <a:pPr marL="0" marR="8255" lvl="0" indent="0" fontAlgn="base">
              <a:lnSpc>
                <a:spcPct val="110000"/>
              </a:lnSpc>
              <a:spcAft>
                <a:spcPts val="570"/>
              </a:spcAft>
              <a:buClr>
                <a:srgbClr val="000000"/>
              </a:buClr>
              <a:buSzPts val="1200"/>
              <a:buNone/>
            </a:pPr>
            <a:r>
              <a:rPr lang="en-IN" sz="2900" u="sng"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System requirements:</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Multiple computers in sync as servers</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8Core 4GHz each</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16GB RAM for each Core</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Massive databank HDDs</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Network connectivity</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Disk storage</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UPS and Surge protector (backup power)</a:t>
            </a:r>
          </a:p>
          <a:p>
            <a:pPr marR="8255" fontAlgn="base">
              <a:lnSpc>
                <a:spcPct val="110000"/>
              </a:lnSpc>
              <a:spcAft>
                <a:spcPts val="570"/>
              </a:spcAft>
              <a:buClr>
                <a:srgbClr val="000000"/>
              </a:buClr>
              <a:buSzPts val="1200"/>
              <a:buFont typeface="Wingdings" pitchFamily="2" charset="2"/>
              <a:buChar char="Ø"/>
            </a:pPr>
            <a:r>
              <a:rPr lang="en-IN" sz="24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SaaS-Software as a service</a:t>
            </a:r>
          </a:p>
          <a:p>
            <a:endParaRPr lang="en-US" dirty="0"/>
          </a:p>
        </p:txBody>
      </p:sp>
    </p:spTree>
    <p:extLst>
      <p:ext uri="{BB962C8B-B14F-4D97-AF65-F5344CB8AC3E}">
        <p14:creationId xmlns:p14="http://schemas.microsoft.com/office/powerpoint/2010/main" val="98033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76A-50B5-F85A-8072-91E46D0D0F9E}"/>
              </a:ext>
            </a:extLst>
          </p:cNvPr>
          <p:cNvSpPr>
            <a:spLocks noGrp="1"/>
          </p:cNvSpPr>
          <p:nvPr>
            <p:ph type="title"/>
          </p:nvPr>
        </p:nvSpPr>
        <p:spPr/>
        <p:txBody>
          <a:bodyPr>
            <a:normAutofit/>
          </a:bodyPr>
          <a:lstStyle/>
          <a:p>
            <a:pPr algn="ctr"/>
            <a:r>
              <a:rPr lang="en-US" b="1" u="sng" dirty="0">
                <a:latin typeface="American Typewriter" panose="02090604020004020304" pitchFamily="18" charset="77"/>
              </a:rPr>
              <a:t>Compare and contrast alternative solutions </a:t>
            </a:r>
          </a:p>
        </p:txBody>
      </p:sp>
      <p:sp>
        <p:nvSpPr>
          <p:cNvPr id="3" name="Content Placeholder 2">
            <a:extLst>
              <a:ext uri="{FF2B5EF4-FFF2-40B4-BE49-F238E27FC236}">
                <a16:creationId xmlns:a16="http://schemas.microsoft.com/office/drawing/2014/main" id="{9C137514-064C-A4B9-B7F1-D66A40F129B4}"/>
              </a:ext>
            </a:extLst>
          </p:cNvPr>
          <p:cNvSpPr>
            <a:spLocks noGrp="1"/>
          </p:cNvSpPr>
          <p:nvPr>
            <p:ph idx="1"/>
          </p:nvPr>
        </p:nvSpPr>
        <p:spPr>
          <a:xfrm>
            <a:off x="685800" y="2426690"/>
            <a:ext cx="10820400" cy="4024125"/>
          </a:xfrm>
        </p:spPr>
        <p:txBody>
          <a:bodyPr>
            <a:normAutofit/>
          </a:bodyPr>
          <a:lstStyle/>
          <a:p>
            <a:r>
              <a:rPr lang="en-IN" dirty="0">
                <a:latin typeface="ACADEMY ENGRAVED LET PLAIN:1.0" panose="02000000000000000000" pitchFamily="2" charset="0"/>
              </a:rPr>
              <a:t>The diabetic retinopathy detection problem can be viewed from several angles: as a classification problem, as a regression problem, and as an ordinal regression problem. This is possible because stages of the disease come sequentially.</a:t>
            </a:r>
            <a:endParaRPr lang="en-IN" i="0" dirty="0">
              <a:effectLst/>
              <a:latin typeface="ACADEMY ENGRAVED LET PLAIN:1.0" panose="02000000000000000000" pitchFamily="2" charset="0"/>
            </a:endParaRPr>
          </a:p>
          <a:p>
            <a:r>
              <a:rPr lang="en-IN" b="0" i="0" dirty="0">
                <a:effectLst/>
                <a:latin typeface="ACADEMY ENGRAVED LET PLAIN:1.0" panose="02000000000000000000" pitchFamily="2" charset="0"/>
              </a:rPr>
              <a:t>Several methods of detecting microaneurysms and grading DR involving k-NN, support vector machines, and ensemble-based methods have yielded sensitivities and specificities within the 90% range using various feature extraction techniques and pre-processing algorithms.</a:t>
            </a:r>
          </a:p>
          <a:p>
            <a:r>
              <a:rPr lang="en-IN" b="0" i="0" dirty="0">
                <a:effectLst/>
                <a:latin typeface="ACADEMY ENGRAVED LET PLAIN:1.0" panose="02000000000000000000" pitchFamily="2" charset="0"/>
              </a:rPr>
              <a:t>CNN studies for DR fundus images achieved sensitivities and specificities in the range of 90% for binary classification categories of normal or mild vs moderate or severe on much larger private datasets of 80,000 to 120,000 images.</a:t>
            </a:r>
            <a:endParaRPr lang="en-US" dirty="0">
              <a:latin typeface="ACADEMY ENGRAVED LET PLAIN:1.0" panose="02000000000000000000" pitchFamily="2" charset="0"/>
            </a:endParaRPr>
          </a:p>
        </p:txBody>
      </p:sp>
    </p:spTree>
    <p:extLst>
      <p:ext uri="{BB962C8B-B14F-4D97-AF65-F5344CB8AC3E}">
        <p14:creationId xmlns:p14="http://schemas.microsoft.com/office/powerpoint/2010/main" val="115583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A643-47DF-FEB4-3070-187346420C70}"/>
              </a:ext>
            </a:extLst>
          </p:cNvPr>
          <p:cNvSpPr>
            <a:spLocks noGrp="1"/>
          </p:cNvSpPr>
          <p:nvPr>
            <p:ph type="title"/>
          </p:nvPr>
        </p:nvSpPr>
        <p:spPr/>
        <p:txBody>
          <a:bodyPr>
            <a:normAutofit/>
          </a:bodyPr>
          <a:lstStyle/>
          <a:p>
            <a:pPr algn="ctr"/>
            <a:r>
              <a:rPr lang="en-US" b="1" u="sng" dirty="0">
                <a:latin typeface="American Typewriter" panose="02090604020004020304" pitchFamily="18" charset="77"/>
              </a:rPr>
              <a:t>WHY CNN-as the best solution method?</a:t>
            </a:r>
          </a:p>
        </p:txBody>
      </p:sp>
      <p:sp>
        <p:nvSpPr>
          <p:cNvPr id="3" name="Content Placeholder 2">
            <a:extLst>
              <a:ext uri="{FF2B5EF4-FFF2-40B4-BE49-F238E27FC236}">
                <a16:creationId xmlns:a16="http://schemas.microsoft.com/office/drawing/2014/main" id="{7A35C599-F6C5-D552-9A1E-8592263A584C}"/>
              </a:ext>
            </a:extLst>
          </p:cNvPr>
          <p:cNvSpPr>
            <a:spLocks noGrp="1"/>
          </p:cNvSpPr>
          <p:nvPr>
            <p:ph idx="1"/>
          </p:nvPr>
        </p:nvSpPr>
        <p:spPr/>
        <p:txBody>
          <a:bodyPr>
            <a:normAutofit/>
          </a:bodyPr>
          <a:lstStyle/>
          <a:p>
            <a:r>
              <a:rPr lang="en-IN" b="0" i="0" dirty="0">
                <a:solidFill>
                  <a:srgbClr val="212121"/>
                </a:solidFill>
                <a:effectLst/>
                <a:latin typeface="Cambria" panose="02040503050406030204" pitchFamily="18" charset="0"/>
              </a:rPr>
              <a:t> </a:t>
            </a:r>
            <a:r>
              <a:rPr lang="en-IN" b="0" i="0" dirty="0">
                <a:effectLst/>
                <a:latin typeface="ACADEMY ENGRAVED LET PLAIN:1.0" panose="02000000000000000000" pitchFamily="2" charset="0"/>
              </a:rPr>
              <a:t>efficient network achieves state-of-the-art accuracy using a mixture of low-dimensional embeddings and heterogeneous sized spatial filters</a:t>
            </a:r>
          </a:p>
          <a:p>
            <a:r>
              <a:rPr lang="en-IN" b="0" i="0" dirty="0">
                <a:effectLst/>
                <a:latin typeface="ACADEMY ENGRAVED LET PLAIN:1.0" panose="02000000000000000000" pitchFamily="2" charset="0"/>
              </a:rPr>
              <a:t>Increased convolution layers and improved utilization of internal network computing resources allow the network to learn deeper features</a:t>
            </a:r>
            <a:endParaRPr lang="en-IN" dirty="0">
              <a:latin typeface="ACADEMY ENGRAVED LET PLAIN:1.0" panose="02000000000000000000" pitchFamily="2" charset="0"/>
            </a:endParaRPr>
          </a:p>
          <a:p>
            <a:r>
              <a:rPr lang="en-IN" b="0" i="0" dirty="0">
                <a:effectLst/>
                <a:latin typeface="ACADEMY ENGRAVED LET PLAIN:1.0" panose="02000000000000000000" pitchFamily="2" charset="0"/>
              </a:rPr>
              <a:t>As the number of feature maps increase, one batch normalization per block is introduced in succession.</a:t>
            </a:r>
          </a:p>
          <a:p>
            <a:r>
              <a:rPr lang="en-IN" b="0" i="0" dirty="0">
                <a:effectLst/>
                <a:latin typeface="ACADEMY ENGRAVED LET PLAIN:1.0" panose="02000000000000000000" pitchFamily="2" charset="0"/>
              </a:rPr>
              <a:t>The network uses convolutional layer L2 regularization to reduce model overfitting, cross-entropy computed error loss, and the Xavier method of initializing weights so that neuron activation functions start out in unsaturated regions.</a:t>
            </a:r>
            <a:endParaRPr lang="en-US" dirty="0">
              <a:latin typeface="ACADEMY ENGRAVED LET PLAIN:1.0" panose="02000000000000000000" pitchFamily="2" charset="0"/>
            </a:endParaRPr>
          </a:p>
        </p:txBody>
      </p:sp>
    </p:spTree>
    <p:extLst>
      <p:ext uri="{BB962C8B-B14F-4D97-AF65-F5344CB8AC3E}">
        <p14:creationId xmlns:p14="http://schemas.microsoft.com/office/powerpoint/2010/main" val="16960099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{FC7017C2-A1F7-0348-B6D6-2FBA2C29B178}tf10001079</Template>
  <TotalTime>1067</TotalTime>
  <Words>768</Words>
  <Application>Microsoft Office PowerPoint</Application>
  <PresentationFormat>Widescreen</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AI IN AGILE SYSTEMS</vt:lpstr>
      <vt:lpstr>INDEX</vt:lpstr>
      <vt:lpstr>WHAT IS DR?</vt:lpstr>
      <vt:lpstr>PROBLEM STATEMENT</vt:lpstr>
      <vt:lpstr>     OBJECTIVES</vt:lpstr>
      <vt:lpstr>FUNCTIONALITIES</vt:lpstr>
      <vt:lpstr>COMPUTING RESOURCES</vt:lpstr>
      <vt:lpstr>Compare and contrast alternative solutions </vt:lpstr>
      <vt:lpstr>WHY CNN-as the best solution method?</vt:lpstr>
      <vt:lpstr>PowerPoint Presentation</vt:lpstr>
      <vt:lpstr>DESIGN CONSTRAINTS FOR REQUIRED PERFORMANCE CRITERIA</vt:lpstr>
      <vt:lpstr>DESIGN CONSTRAINTS FOR REQUIRED PERFORMANCE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AGILE SYSTEMS</dc:title>
  <dc:creator>Gayatri Malladi</dc:creator>
  <cp:lastModifiedBy>Gayatri Malladi</cp:lastModifiedBy>
  <cp:revision>5</cp:revision>
  <dcterms:created xsi:type="dcterms:W3CDTF">2022-11-04T15:01:48Z</dcterms:created>
  <dcterms:modified xsi:type="dcterms:W3CDTF">2022-11-11T09:08:28Z</dcterms:modified>
</cp:coreProperties>
</file>