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2" r:id="rId5"/>
    <p:sldId id="305" r:id="rId6"/>
    <p:sldId id="308" r:id="rId7"/>
    <p:sldId id="283" r:id="rId8"/>
    <p:sldId id="306" r:id="rId9"/>
    <p:sldId id="307" r:id="rId10"/>
    <p:sldId id="309" r:id="rId11"/>
    <p:sldId id="303" r:id="rId12"/>
    <p:sldId id="296"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390" autoAdjust="0"/>
    <p:restoredTop sz="94631" autoAdjust="0"/>
  </p:normalViewPr>
  <p:slideViewPr>
    <p:cSldViewPr snapToGrid="0">
      <p:cViewPr varScale="1">
        <p:scale>
          <a:sx n="93" d="100"/>
          <a:sy n="93" d="100"/>
        </p:scale>
        <p:origin x="240" y="9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13/05/2023</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13/05/2023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50411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31692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5</a:t>
            </a:fld>
            <a:endParaRPr lang="en-GB"/>
          </a:p>
        </p:txBody>
      </p:sp>
    </p:spTree>
    <p:extLst>
      <p:ext uri="{BB962C8B-B14F-4D97-AF65-F5344CB8AC3E}">
        <p14:creationId xmlns:p14="http://schemas.microsoft.com/office/powerpoint/2010/main" val="403244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6</a:t>
            </a:fld>
            <a:endParaRPr lang="en-GB"/>
          </a:p>
        </p:txBody>
      </p:sp>
    </p:spTree>
    <p:extLst>
      <p:ext uri="{BB962C8B-B14F-4D97-AF65-F5344CB8AC3E}">
        <p14:creationId xmlns:p14="http://schemas.microsoft.com/office/powerpoint/2010/main" val="29176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7</a:t>
            </a:fld>
            <a:endParaRPr lang="en-GB"/>
          </a:p>
        </p:txBody>
      </p:sp>
    </p:spTree>
    <p:extLst>
      <p:ext uri="{BB962C8B-B14F-4D97-AF65-F5344CB8AC3E}">
        <p14:creationId xmlns:p14="http://schemas.microsoft.com/office/powerpoint/2010/main" val="2970519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GB"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a:solidFill>
                  <a:schemeClr val="tx1">
                    <a:lumMod val="50000"/>
                    <a:lumOff val="50000"/>
                  </a:schemeClr>
                </a:solidFill>
                <a:latin typeface="Corbel" panose="020B0503020204020204" pitchFamily="34" charset="0"/>
              </a:rPr>
              <a:t>WOODGROVE</a:t>
            </a:r>
            <a:r>
              <a:rPr lang="en-GB" sz="1600" b="1" spc="-100" noProof="0">
                <a:solidFill>
                  <a:schemeClr val="accent1"/>
                </a:solidFill>
                <a:latin typeface="Corbel" panose="020B0503020204020204" pitchFamily="34" charset="0"/>
              </a:rPr>
              <a:t> </a:t>
            </a:r>
            <a:r>
              <a:rPr lang="en-GB" sz="1600" b="1" spc="-100" noProof="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colab.research.google.com/drive/1HR3_7o8O4MD57WXJ-isvtCoz7cMldqqH?usp=sharing#scrollTo=2nkLuChOPfuX"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5601" y="1532330"/>
            <a:ext cx="9466610" cy="1674470"/>
          </a:xfrm>
        </p:spPr>
        <p:txBody>
          <a:bodyPr rtlCol="0"/>
          <a:lstStyle/>
          <a:p>
            <a:pPr algn="ctr" rtl="0"/>
            <a:r>
              <a:rPr lang="en-GB" dirty="0"/>
              <a:t>SUICIDE ATTEMPT AND SUICIDE IDEATION</a:t>
            </a:r>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903248"/>
            <a:ext cx="9466610" cy="578971"/>
          </a:xfrm>
        </p:spPr>
        <p:txBody>
          <a:bodyPr rtlCol="0"/>
          <a:lstStyle/>
          <a:p>
            <a:pPr algn="ctr" rtl="0"/>
            <a:r>
              <a:rPr lang="en-GB" sz="3200" dirty="0"/>
              <a:t>ABSTRACT</a:t>
            </a:r>
          </a:p>
        </p:txBody>
      </p:sp>
      <p:sp>
        <p:nvSpPr>
          <p:cNvPr id="2" name="TextBox 1">
            <a:extLst>
              <a:ext uri="{FF2B5EF4-FFF2-40B4-BE49-F238E27FC236}">
                <a16:creationId xmlns:a16="http://schemas.microsoft.com/office/drawing/2014/main" id="{4ADA4DAE-5859-A7B6-05CA-B959B3D62AE6}"/>
              </a:ext>
            </a:extLst>
          </p:cNvPr>
          <p:cNvSpPr txBox="1"/>
          <p:nvPr/>
        </p:nvSpPr>
        <p:spPr>
          <a:xfrm>
            <a:off x="557561" y="1817648"/>
            <a:ext cx="8865219" cy="4031873"/>
          </a:xfrm>
          <a:prstGeom prst="rect">
            <a:avLst/>
          </a:prstGeom>
          <a:noFill/>
        </p:spPr>
        <p:txBody>
          <a:bodyPr wrap="square" rtlCol="0">
            <a:spAutoFit/>
          </a:bodyPr>
          <a:lstStyle/>
          <a:p>
            <a:pPr marL="285750" indent="-285750">
              <a:buFont typeface="Arial" panose="020B0604020202020204" pitchFamily="34" charset="0"/>
              <a:buChar char="•"/>
            </a:pPr>
            <a:r>
              <a:rPr lang="en-US"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Suicidal behaviors, including Suicide attempts(SA) and Suicide ideation(SI) are complex and serious mental health issues that have a significant impact on individuals and society as a whole which require a multifaceted approach to prevention and treatment. Information related to patients’ previous and current SA and SI are frequently documented in EHR notes would help improve surveillance and predictions of patients’ behaviors and alert medical professionals for suicide prevention efforts.</a:t>
            </a:r>
          </a:p>
          <a:p>
            <a:pPr marL="285750" indent="-285750">
              <a:buFont typeface="Arial" panose="020B0604020202020204" pitchFamily="34" charset="0"/>
              <a:buChar char="•"/>
            </a:pPr>
            <a:r>
              <a:rPr lang="en-US"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Suicide Attempt and Ideation Events (</a:t>
            </a:r>
            <a:r>
              <a:rPr lang="en-IN" sz="1600" kern="100" spc="75" dirty="0" err="1">
                <a:effectLst/>
                <a:latin typeface="Times New Roman" panose="02020603050405020304" pitchFamily="18" charset="0"/>
                <a:ea typeface="Times New Roman" panose="02020603050405020304" pitchFamily="18" charset="0"/>
                <a:cs typeface="Times New Roman" panose="02020603050405020304" pitchFamily="18" charset="0"/>
              </a:rPr>
              <a:t>ScAN</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 dataset, a subset of the publicly available MIMIC III dataset spanning over 12k+ EHR notes with 19k+ annotated SA and SI events information provides a strong baseline. There are a total of 17, 723 annotations for SA events and 1, 967 annotations for SI events. </a:t>
            </a:r>
          </a:p>
          <a:p>
            <a:pPr marL="285750" indent="-285750">
              <a:buFont typeface="Arial" panose="020B0604020202020204" pitchFamily="34" charset="0"/>
              <a:buChar char="•"/>
            </a:pPr>
            <a:r>
              <a:rPr lang="en-IN" sz="1600" kern="100" spc="75" dirty="0" err="1">
                <a:effectLst/>
                <a:latin typeface="Times New Roman" panose="02020603050405020304" pitchFamily="18" charset="0"/>
                <a:ea typeface="Times New Roman" panose="02020603050405020304" pitchFamily="18" charset="0"/>
                <a:cs typeface="Times New Roman" panose="02020603050405020304" pitchFamily="18" charset="0"/>
              </a:rPr>
              <a:t>ScANER</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 (SA and SI retriever)consists of two sub-modules: (a.) an evidence retriever module that extracts all the relevant evidence paragraphs from the patient’s notes and (b.) a prediction module that evaluates the extracted evidence paragraphs and predicts the SA and SI event label. </a:t>
            </a:r>
            <a:r>
              <a:rPr lang="en-IN" sz="1600" kern="100" spc="75" dirty="0" err="1">
                <a:effectLst/>
                <a:latin typeface="Times New Roman" panose="02020603050405020304" pitchFamily="18" charset="0"/>
                <a:ea typeface="Times New Roman" panose="02020603050405020304" pitchFamily="18" charset="0"/>
                <a:cs typeface="Times New Roman" panose="02020603050405020304" pitchFamily="18" charset="0"/>
              </a:rPr>
              <a:t>ScAN</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kern="100" spc="75" dirty="0" err="1">
                <a:effectLst/>
                <a:latin typeface="Times New Roman" panose="02020603050405020304" pitchFamily="18" charset="0"/>
                <a:ea typeface="Times New Roman" panose="02020603050405020304" pitchFamily="18" charset="0"/>
                <a:cs typeface="Times New Roman" panose="02020603050405020304" pitchFamily="18" charset="0"/>
              </a:rPr>
              <a:t>ScANER</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 could help extract suicidal behaviour in patients for suicide surveillance and predictions, leading to potentially early intervention and prevention efforts by medical professionals. The study will be performed in phases.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95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903248"/>
            <a:ext cx="9466610" cy="578971"/>
          </a:xfrm>
        </p:spPr>
        <p:txBody>
          <a:bodyPr rtlCol="0"/>
          <a:lstStyle/>
          <a:p>
            <a:pPr algn="ctr" rtl="0"/>
            <a:r>
              <a:rPr lang="en-GB" sz="3200" dirty="0"/>
              <a:t>ABSTRACT</a:t>
            </a:r>
          </a:p>
        </p:txBody>
      </p:sp>
      <p:sp>
        <p:nvSpPr>
          <p:cNvPr id="2" name="TextBox 1">
            <a:extLst>
              <a:ext uri="{FF2B5EF4-FFF2-40B4-BE49-F238E27FC236}">
                <a16:creationId xmlns:a16="http://schemas.microsoft.com/office/drawing/2014/main" id="{4ADA4DAE-5859-A7B6-05CA-B959B3D62AE6}"/>
              </a:ext>
            </a:extLst>
          </p:cNvPr>
          <p:cNvSpPr txBox="1"/>
          <p:nvPr/>
        </p:nvSpPr>
        <p:spPr>
          <a:xfrm>
            <a:off x="557561" y="1817648"/>
            <a:ext cx="8865219" cy="4308872"/>
          </a:xfrm>
          <a:prstGeom prst="rect">
            <a:avLst/>
          </a:prstGeom>
          <a:noFill/>
        </p:spPr>
        <p:txBody>
          <a:bodyPr wrap="square" rtlCol="0">
            <a:spAutoFit/>
          </a:bodyPr>
          <a:lstStyle/>
          <a:p>
            <a:pPr marL="285750" indent="-285750">
              <a:buFont typeface="Arial" panose="020B0604020202020204" pitchFamily="34" charset="0"/>
              <a:buChar char="•"/>
            </a:pP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The first phase of study involves: (I)comparison of text classification techniques with the criteria: architecture, model, novelty, feature extraction, details, corpus, validation measure, and limitation of each technique. The evaluation of feature extraction approaches and existing classification algorithms such as Term frequency-Inverse document frequency(TF-IDF):SVM, bag of words:Boosting,Word2Vec and Global Vectors(</a:t>
            </a:r>
            <a:r>
              <a:rPr lang="en-IN" sz="1600" kern="100" spc="75" dirty="0" err="1">
                <a:effectLst/>
                <a:latin typeface="Times New Roman" panose="02020603050405020304" pitchFamily="18" charset="0"/>
                <a:ea typeface="Times New Roman" panose="02020603050405020304" pitchFamily="18" charset="0"/>
                <a:cs typeface="Times New Roman" panose="02020603050405020304" pitchFamily="18" charset="0"/>
              </a:rPr>
              <a:t>GloVe</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):LSTM on the basis of precision ,recall, accuracy, Fβ, Matthew correlation coefficient (MCC), receiver operating characteristics (ROC), and area under curve (AUC) to measure effectiveness of text classifiers.(II) Critical limitations of each component of the text classification pipeline for implementing the best one. The second phase involves comprehensive study of transformer based language pre-trained models such as BERT,XLnet,RoberTa,GPT3,ELECTRA and ALBERT to provide a strong baseline model </a:t>
            </a:r>
            <a:r>
              <a:rPr lang="en-IN" sz="1600" kern="100" spc="75" dirty="0" err="1">
                <a:effectLst/>
                <a:latin typeface="Times New Roman" panose="02020603050405020304" pitchFamily="18" charset="0"/>
                <a:ea typeface="Times New Roman" panose="02020603050405020304" pitchFamily="18" charset="0"/>
                <a:cs typeface="Times New Roman" panose="02020603050405020304" pitchFamily="18" charset="0"/>
              </a:rPr>
              <a:t>ScANER</a:t>
            </a:r>
            <a:r>
              <a:rPr lang="en-IN" sz="1600" kern="100" spc="75" dirty="0">
                <a:effectLst/>
                <a:latin typeface="Times New Roman" panose="02020603050405020304" pitchFamily="18" charset="0"/>
                <a:ea typeface="Times New Roman" panose="02020603050405020304" pitchFamily="18" charset="0"/>
                <a:cs typeface="Times New Roman" panose="02020603050405020304" pitchFamily="18" charset="0"/>
              </a:rPr>
              <a:t> to extract all relevant suicidal behavioural evidences from EHR to identify type of suicidal behaviour. The proposed model is expected to learn two auxiliary tasks from the prediction module that uses paragraphs extracted by retriever module:(a.) Identifying the label for SA between positive, negative, unsure and neutral-SA and, (b.) Identifying the label for SI between positive, negative and neutral-SI.</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703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4"/>
            <a:ext cx="2211524" cy="6856915"/>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2675673" y="615160"/>
            <a:ext cx="4285789" cy="432000"/>
          </a:xfrm>
        </p:spPr>
        <p:txBody>
          <a:bodyPr rtlCol="0"/>
          <a:lstStyle/>
          <a:p>
            <a:pPr algn="ctr" rtl="0"/>
            <a:r>
              <a:rPr lang="en-GB" dirty="0"/>
              <a:t>LITERATURE SURVEY</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5001" y="1264389"/>
            <a:ext cx="8876990" cy="4802824"/>
          </a:xfrm>
        </p:spPr>
        <p:txBody>
          <a:bodyPr rtlCol="0"/>
          <a:lstStyle/>
          <a:p>
            <a:pPr marL="0" indent="0">
              <a:buNone/>
            </a:pPr>
            <a:r>
              <a:rPr lang="en-IN" sz="3200" b="1" u="sng" dirty="0">
                <a:effectLst/>
                <a:latin typeface="Calibri" panose="020F0502020204030204" pitchFamily="34" charset="0"/>
                <a:ea typeface="Calibri" panose="020F0502020204030204" pitchFamily="34" charset="0"/>
                <a:cs typeface="Times New Roman" panose="02020603050405020304" pitchFamily="18" charset="0"/>
              </a:rPr>
              <a:t>FINDINGS:</a:t>
            </a:r>
          </a:p>
          <a:p>
            <a:pPr marL="0" indent="0">
              <a:buNone/>
            </a:pPr>
            <a:endParaRPr lang="en-IN" sz="3200" b="1" u="sng" dirty="0">
              <a:effectLst/>
              <a:latin typeface="Calibri" panose="020F0502020204030204"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first phase of study involves: (I)comparison of text classification techniques with the criteria: architecture, model, novelty, feature extraction, details, corpus, validation measure, and limitation of each technique.</a:t>
            </a:r>
          </a:p>
          <a:p>
            <a:pPr>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evaluation of feature extraction approaches and existing classification algorithms such as Term frequency-Inverse document frequency(TF-IDF):SVM, bag of words:Boosting,Word2Vec and Global Vectors(</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GloVe</a:t>
            </a:r>
            <a:r>
              <a:rPr lang="en-IN" sz="1800" dirty="0">
                <a:effectLst/>
                <a:latin typeface="Calibri" panose="020F0502020204030204" pitchFamily="34" charset="0"/>
                <a:ea typeface="Calibri" panose="020F0502020204030204" pitchFamily="34" charset="0"/>
                <a:cs typeface="Times New Roman" panose="02020603050405020304" pitchFamily="18" charset="0"/>
              </a:rPr>
              <a:t>):LSTM on the basis of precision ,recall, accuracy, Fβ, Matthew correlation coefficient (MCC), receiver operating characteristics (ROC), and area under curve (AUC) to measure effectiveness of text classifiers.</a:t>
            </a:r>
          </a:p>
        </p:txBody>
      </p:sp>
    </p:spTree>
    <p:extLst>
      <p:ext uri="{BB962C8B-B14F-4D97-AF65-F5344CB8AC3E}">
        <p14:creationId xmlns:p14="http://schemas.microsoft.com/office/powerpoint/2010/main" val="13297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4"/>
            <a:ext cx="2211524" cy="6856915"/>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2675673" y="615160"/>
            <a:ext cx="4285789" cy="432000"/>
          </a:xfrm>
        </p:spPr>
        <p:txBody>
          <a:bodyPr rtlCol="0"/>
          <a:lstStyle/>
          <a:p>
            <a:pPr algn="ctr" rtl="0"/>
            <a:r>
              <a:rPr lang="en-GB" dirty="0"/>
              <a:t>LITERATURE SURVEY</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5000" y="1264389"/>
            <a:ext cx="9084733" cy="4802824"/>
          </a:xfrm>
        </p:spPr>
        <p:txBody>
          <a:bodyPr rtlCol="0"/>
          <a:lstStyle/>
          <a:p>
            <a:pPr>
              <a:buFont typeface="Courier New" panose="02070309020205020404" pitchFamily="49" charset="0"/>
              <a:buChar char="o"/>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Times New Roman" panose="02020603050405020304" pitchFamily="18" charset="0"/>
              </a:rPr>
              <a:t>Critical limitations of each component of the text classification pipeline for implementing the best one. The second phase involves comprehensive study of transformer based language pre-trained models such as BERT,XLnet,RoberTa,GPT3,ELECTRA and ALBERT to provide a strong baseline model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ScANER</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extract all relevant suicidal behavioural evidences from EHR to identify type of suicidal behaviour.</a:t>
            </a:r>
            <a:endParaRPr lang="en-GB" dirty="0">
              <a:solidFill>
                <a:schemeClr val="tx1"/>
              </a:solidFill>
              <a:latin typeface="Söhne"/>
            </a:endParaRPr>
          </a:p>
          <a:p>
            <a:pPr marL="0" indent="0">
              <a:buNone/>
            </a:pPr>
            <a:endParaRPr lang="en-IN"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The proposed model is expected to learn two auxiliary tasks from the prediction module that uses paragraphs extracted by retriever module:(a.) Identifying the label for SA between positive, negative, unsure and neutral-SA and, (b.) Identifying the label for SI between positive, negative and neutral-SI.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dirty="0">
              <a:solidFill>
                <a:schemeClr val="tx1"/>
              </a:solidFill>
              <a:latin typeface="Söhne"/>
            </a:endParaRPr>
          </a:p>
        </p:txBody>
      </p:sp>
    </p:spTree>
    <p:extLst>
      <p:ext uri="{BB962C8B-B14F-4D97-AF65-F5344CB8AC3E}">
        <p14:creationId xmlns:p14="http://schemas.microsoft.com/office/powerpoint/2010/main" val="69183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4"/>
            <a:ext cx="2211524" cy="6856915"/>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2675673" y="615160"/>
            <a:ext cx="4285789" cy="432000"/>
          </a:xfrm>
        </p:spPr>
        <p:txBody>
          <a:bodyPr rtlCol="0"/>
          <a:lstStyle/>
          <a:p>
            <a:pPr algn="ctr" rtl="0"/>
            <a:r>
              <a:rPr lang="en-GB" dirty="0"/>
              <a:t>DATASET collection</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5000" y="1264389"/>
            <a:ext cx="9044259" cy="4802824"/>
          </a:xfrm>
        </p:spPr>
        <p:txBody>
          <a:bodyPr rtlCol="0"/>
          <a:lstStyle/>
          <a:p>
            <a:pPr>
              <a:buFont typeface="Courier New" panose="02070309020205020404" pitchFamily="49" charset="0"/>
              <a:buChar char="o"/>
            </a:pPr>
            <a:r>
              <a:rPr lang="en-IN" dirty="0">
                <a:latin typeface="NimbusRomNo9L"/>
              </a:rPr>
              <a:t>W</a:t>
            </a:r>
            <a:r>
              <a:rPr lang="en-IN" sz="1800" dirty="0">
                <a:effectLst/>
                <a:latin typeface="NimbusRomNo9L"/>
              </a:rPr>
              <a:t>e selected the notes from the MIMIC-III (</a:t>
            </a:r>
            <a:r>
              <a:rPr lang="en-IN" sz="1800" dirty="0">
                <a:solidFill>
                  <a:srgbClr val="00007F"/>
                </a:solidFill>
                <a:effectLst/>
                <a:latin typeface="NimbusRomNo9L"/>
              </a:rPr>
              <a:t>Johnson et al.</a:t>
            </a:r>
            <a:r>
              <a:rPr lang="en-IN" sz="1800" dirty="0">
                <a:effectLst/>
                <a:latin typeface="NimbusRomNo9L"/>
              </a:rPr>
              <a:t>, </a:t>
            </a:r>
            <a:r>
              <a:rPr lang="en-IN" sz="1800" dirty="0">
                <a:solidFill>
                  <a:srgbClr val="00007F"/>
                </a:solidFill>
                <a:effectLst/>
                <a:latin typeface="NimbusRomNo9L"/>
              </a:rPr>
              <a:t>2016</a:t>
            </a:r>
            <a:r>
              <a:rPr lang="en-IN" sz="1800" dirty="0">
                <a:effectLst/>
                <a:latin typeface="NimbusRomNo9L"/>
              </a:rPr>
              <a:t>) dataset, which consists of the de-identified EHR data of patients admitted to the Beth Israel Deaconess Medical Centre in Boston, Massachusetts from 2001 to 2012.</a:t>
            </a:r>
          </a:p>
          <a:p>
            <a:pPr>
              <a:buFont typeface="Courier New" panose="02070309020205020404" pitchFamily="49" charset="0"/>
              <a:buChar char="o"/>
            </a:pPr>
            <a:r>
              <a:rPr lang="en-IN" sz="1800" dirty="0">
                <a:effectLst/>
                <a:latin typeface="NimbusRomNo9L"/>
              </a:rPr>
              <a:t>Data includes notes, diagnostic codes, medical history, demographics, lab measurements among many other record types. </a:t>
            </a:r>
            <a:endParaRPr lang="en-IN" dirty="0"/>
          </a:p>
          <a:p>
            <a:pPr>
              <a:buFont typeface="Courier New" panose="02070309020205020404" pitchFamily="49" charset="0"/>
              <a:buChar char="o"/>
            </a:pPr>
            <a:r>
              <a:rPr lang="en-IN" sz="1800" dirty="0">
                <a:effectLst/>
                <a:latin typeface="NimbusRomNo9L"/>
              </a:rPr>
              <a:t>We chose MIMIC-III because it is publicly avail- able under a data use agreement and allows clinical studies to be easily reproduced and compared. </a:t>
            </a:r>
            <a:endParaRPr lang="en-IN" dirty="0"/>
          </a:p>
          <a:p>
            <a:pPr>
              <a:buFont typeface="Courier New" panose="02070309020205020404" pitchFamily="49" charset="0"/>
              <a:buChar char="o"/>
            </a:pPr>
            <a:r>
              <a:rPr lang="en-IN" sz="1800" dirty="0">
                <a:effectLst/>
                <a:latin typeface="NimbusRomNo9L"/>
              </a:rPr>
              <a:t>The diagnostic ICD codes for the patients are provided at hospital-stay level in MIMIC with admission identification numbers (HADM_ID in MIMIC database).</a:t>
            </a:r>
          </a:p>
          <a:p>
            <a:pPr>
              <a:buFont typeface="Courier New" panose="02070309020205020404" pitchFamily="49" charset="0"/>
              <a:buChar char="o"/>
            </a:pPr>
            <a:r>
              <a:rPr lang="en-IN" sz="1800" dirty="0">
                <a:effectLst/>
                <a:latin typeface="NimbusRomNo9L"/>
              </a:rPr>
              <a:t>For each stay, multiple de-identified notes such as nursing notes, physician notes, and discharge summaries are available. </a:t>
            </a:r>
            <a:endParaRPr lang="en-IN" dirty="0"/>
          </a:p>
          <a:p>
            <a:pPr marL="0" indent="0">
              <a:buNone/>
            </a:pPr>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810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4"/>
            <a:ext cx="2211524" cy="6856915"/>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2675673" y="615160"/>
            <a:ext cx="4285789" cy="432000"/>
          </a:xfrm>
        </p:spPr>
        <p:txBody>
          <a:bodyPr rtlCol="0"/>
          <a:lstStyle/>
          <a:p>
            <a:pPr algn="ctr" rtl="0"/>
            <a:r>
              <a:rPr lang="en-GB" dirty="0"/>
              <a:t>DATASET collection</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5000" y="1264389"/>
            <a:ext cx="9084733" cy="4802824"/>
          </a:xfrm>
        </p:spPr>
        <p:txBody>
          <a:bodyPr rtlCol="0"/>
          <a:lstStyle/>
          <a:p>
            <a:pPr>
              <a:buFont typeface="Courier New" panose="02070309020205020404" pitchFamily="49" charset="0"/>
              <a:buChar char="o"/>
            </a:pPr>
            <a:r>
              <a:rPr lang="en-IN" sz="1800" dirty="0" err="1">
                <a:effectLst/>
                <a:latin typeface="NimbusRomNo9L"/>
              </a:rPr>
              <a:t>ScAN</a:t>
            </a:r>
            <a:r>
              <a:rPr lang="en-IN" sz="1800" dirty="0">
                <a:effectLst/>
                <a:latin typeface="NimbusRomNo9L"/>
              </a:rPr>
              <a:t> consists of </a:t>
            </a:r>
            <a:r>
              <a:rPr lang="en-IN" sz="1800" dirty="0">
                <a:effectLst/>
                <a:latin typeface="CMR10"/>
              </a:rPr>
              <a:t>19</a:t>
            </a:r>
            <a:r>
              <a:rPr lang="en-IN" sz="1800" dirty="0">
                <a:effectLst/>
                <a:latin typeface="CMMI10"/>
              </a:rPr>
              <a:t>, </a:t>
            </a:r>
            <a:r>
              <a:rPr lang="en-IN" sz="1800" dirty="0">
                <a:effectLst/>
                <a:latin typeface="CMR10"/>
              </a:rPr>
              <a:t>690 </a:t>
            </a:r>
            <a:r>
              <a:rPr lang="en-IN" sz="1800" dirty="0">
                <a:effectLst/>
                <a:latin typeface="NimbusRomNo9L"/>
              </a:rPr>
              <a:t>unique evidence annotations for the suicide relevant sections of </a:t>
            </a:r>
            <a:r>
              <a:rPr lang="en-IN" sz="1800" dirty="0">
                <a:effectLst/>
                <a:latin typeface="CMR10"/>
              </a:rPr>
              <a:t>12</a:t>
            </a:r>
            <a:r>
              <a:rPr lang="en-IN" sz="1800" dirty="0">
                <a:effectLst/>
                <a:latin typeface="CMMI10"/>
              </a:rPr>
              <a:t>, </a:t>
            </a:r>
            <a:r>
              <a:rPr lang="en-IN" sz="1800" dirty="0">
                <a:effectLst/>
                <a:latin typeface="CMR10"/>
              </a:rPr>
              <a:t>759 </a:t>
            </a:r>
            <a:r>
              <a:rPr lang="en-IN" sz="1800" dirty="0">
                <a:effectLst/>
                <a:latin typeface="NimbusRomNo9L"/>
              </a:rPr>
              <a:t>EHRs of </a:t>
            </a:r>
            <a:r>
              <a:rPr lang="en-IN" sz="1800" dirty="0">
                <a:effectLst/>
                <a:latin typeface="CMR10"/>
              </a:rPr>
              <a:t>697 </a:t>
            </a:r>
            <a:r>
              <a:rPr lang="en-IN" sz="1800" dirty="0">
                <a:effectLst/>
                <a:latin typeface="NimbusRomNo9L"/>
              </a:rPr>
              <a:t>patient hospital-stays. There are a total of </a:t>
            </a:r>
            <a:r>
              <a:rPr lang="en-IN" sz="1800" dirty="0">
                <a:effectLst/>
                <a:latin typeface="CMR10"/>
              </a:rPr>
              <a:t>17</a:t>
            </a:r>
            <a:r>
              <a:rPr lang="en-IN" sz="1800" dirty="0">
                <a:effectLst/>
                <a:latin typeface="CMMI10"/>
              </a:rPr>
              <a:t>, </a:t>
            </a:r>
            <a:r>
              <a:rPr lang="en-IN" sz="1800" dirty="0">
                <a:effectLst/>
                <a:latin typeface="CMR10"/>
              </a:rPr>
              <a:t>723 </a:t>
            </a:r>
            <a:r>
              <a:rPr lang="en-IN" sz="1800" dirty="0">
                <a:effectLst/>
                <a:latin typeface="NimbusRomNo9L"/>
              </a:rPr>
              <a:t>annotations for SA events and </a:t>
            </a:r>
            <a:r>
              <a:rPr lang="en-IN" sz="1800" dirty="0">
                <a:effectLst/>
                <a:latin typeface="CMR10"/>
              </a:rPr>
              <a:t>1</a:t>
            </a:r>
            <a:r>
              <a:rPr lang="en-IN" sz="1800" dirty="0">
                <a:effectLst/>
                <a:latin typeface="CMMI10"/>
              </a:rPr>
              <a:t>, </a:t>
            </a:r>
            <a:r>
              <a:rPr lang="en-IN" sz="1800" dirty="0">
                <a:effectLst/>
                <a:latin typeface="CMR10"/>
              </a:rPr>
              <a:t>967 </a:t>
            </a:r>
            <a:r>
              <a:rPr lang="en-IN" sz="1800" dirty="0">
                <a:effectLst/>
                <a:latin typeface="NimbusRomNo9L"/>
              </a:rPr>
              <a:t>annotations for SI events. </a:t>
            </a:r>
          </a:p>
          <a:p>
            <a:pPr>
              <a:buFont typeface="Courier New" panose="02070309020205020404" pitchFamily="49" charset="0"/>
              <a:buChar char="o"/>
            </a:pPr>
            <a:r>
              <a:rPr lang="en-IN" sz="1800" dirty="0">
                <a:effectLst/>
                <a:latin typeface="NimbusRomNo9L"/>
              </a:rPr>
              <a:t>The distribution for both SA and SI events is provided in Table </a:t>
            </a:r>
            <a:r>
              <a:rPr lang="en-IN" sz="1800" dirty="0">
                <a:solidFill>
                  <a:srgbClr val="00007F"/>
                </a:solidFill>
                <a:effectLst/>
                <a:latin typeface="NimbusRomNo9L"/>
              </a:rPr>
              <a:t>1</a:t>
            </a:r>
            <a:r>
              <a:rPr lang="en-IN" sz="1800" dirty="0">
                <a:effectLst/>
                <a:latin typeface="NimbusRomNo9L"/>
              </a:rPr>
              <a:t>. </a:t>
            </a:r>
            <a:endParaRPr lang="en-IN" dirty="0"/>
          </a:p>
          <a:p>
            <a:pPr marL="0" indent="0">
              <a:buNone/>
            </a:pPr>
            <a:endParaRPr lang="en-IN" sz="1800" dirty="0">
              <a:effectLst/>
              <a:latin typeface="NimbusRomNo9L"/>
            </a:endParaRPr>
          </a:p>
          <a:p>
            <a:pPr>
              <a:buFont typeface="Courier New" panose="02070309020205020404" pitchFamily="49" charset="0"/>
              <a:buChar char="o"/>
            </a:pPr>
            <a:endParaRPr lang="en-IN" dirty="0">
              <a:latin typeface="NimbusRomNo9L"/>
            </a:endParaRPr>
          </a:p>
          <a:p>
            <a:pPr>
              <a:buFont typeface="Courier New" panose="02070309020205020404" pitchFamily="49" charset="0"/>
              <a:buChar char="o"/>
            </a:pPr>
            <a:endParaRPr lang="en-IN" sz="1800" dirty="0">
              <a:effectLst/>
              <a:latin typeface="NimbusRomNo9L"/>
            </a:endParaRPr>
          </a:p>
          <a:p>
            <a:pPr>
              <a:buFont typeface="Courier New" panose="02070309020205020404" pitchFamily="49" charset="0"/>
              <a:buChar char="o"/>
            </a:pPr>
            <a:endParaRPr lang="en-IN" dirty="0">
              <a:latin typeface="NimbusRomNo9L"/>
            </a:endParaRPr>
          </a:p>
          <a:p>
            <a:pPr>
              <a:buFont typeface="Courier New" panose="02070309020205020404" pitchFamily="49" charset="0"/>
              <a:buChar char="o"/>
            </a:pPr>
            <a:r>
              <a:rPr lang="en-IN" sz="1800" dirty="0">
                <a:effectLst/>
                <a:latin typeface="NimbusRomNo9L"/>
              </a:rPr>
              <a:t>Table 1: Distribution of unique annotations at the patient, hospital-stay and notes level </a:t>
            </a:r>
            <a:endParaRPr lang="en-IN" dirty="0"/>
          </a:p>
          <a:p>
            <a:pPr>
              <a:buFont typeface="Courier New" panose="02070309020205020404" pitchFamily="49" charset="0"/>
              <a:buChar char="o"/>
            </a:pPr>
            <a:endParaRPr lang="en-IN" dirty="0"/>
          </a:p>
          <a:p>
            <a:pPr>
              <a:buFont typeface="Courier New" panose="02070309020205020404" pitchFamily="49" charset="0"/>
              <a:buChar char="o"/>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632EE499-AC8C-4BC0-1099-5B56919E862D}"/>
              </a:ext>
            </a:extLst>
          </p:cNvPr>
          <p:cNvGraphicFramePr>
            <a:graphicFrameLocks noGrp="1"/>
          </p:cNvGraphicFramePr>
          <p:nvPr>
            <p:extLst>
              <p:ext uri="{D42A27DB-BD31-4B8C-83A1-F6EECF244321}">
                <p14:modId xmlns:p14="http://schemas.microsoft.com/office/powerpoint/2010/main" val="952443553"/>
              </p:ext>
            </p:extLst>
          </p:nvPr>
        </p:nvGraphicFramePr>
        <p:xfrm>
          <a:off x="1113366" y="2934632"/>
          <a:ext cx="8128000" cy="2743200"/>
        </p:xfrm>
        <a:graphic>
          <a:graphicData uri="http://schemas.openxmlformats.org/drawingml/2006/table">
            <a:tbl>
              <a:tblPr firstRow="1" bandRow="1">
                <a:tableStyleId>{073A0DAA-6AF3-43AB-8588-CEC1D06C72B9}</a:tableStyleId>
              </a:tblPr>
              <a:tblGrid>
                <a:gridCol w="2014845">
                  <a:extLst>
                    <a:ext uri="{9D8B030D-6E8A-4147-A177-3AD203B41FA5}">
                      <a16:colId xmlns:a16="http://schemas.microsoft.com/office/drawing/2014/main" val="986339583"/>
                    </a:ext>
                  </a:extLst>
                </a:gridCol>
                <a:gridCol w="2049155">
                  <a:extLst>
                    <a:ext uri="{9D8B030D-6E8A-4147-A177-3AD203B41FA5}">
                      <a16:colId xmlns:a16="http://schemas.microsoft.com/office/drawing/2014/main" val="1606746146"/>
                    </a:ext>
                  </a:extLst>
                </a:gridCol>
                <a:gridCol w="2032000">
                  <a:extLst>
                    <a:ext uri="{9D8B030D-6E8A-4147-A177-3AD203B41FA5}">
                      <a16:colId xmlns:a16="http://schemas.microsoft.com/office/drawing/2014/main" val="1039148166"/>
                    </a:ext>
                  </a:extLst>
                </a:gridCol>
                <a:gridCol w="2032000">
                  <a:extLst>
                    <a:ext uri="{9D8B030D-6E8A-4147-A177-3AD203B41FA5}">
                      <a16:colId xmlns:a16="http://schemas.microsoft.com/office/drawing/2014/main" val="3700070352"/>
                    </a:ext>
                  </a:extLst>
                </a:gridCol>
              </a:tblGrid>
              <a:tr h="370840">
                <a:tc>
                  <a:txBody>
                    <a:bodyPr/>
                    <a:lstStyle/>
                    <a:p>
                      <a:r>
                        <a:rPr lang="en-US" dirty="0"/>
                        <a:t>General Statistics</a:t>
                      </a:r>
                    </a:p>
                  </a:txBody>
                  <a:tcPr/>
                </a:tc>
                <a:tc>
                  <a:txBody>
                    <a:bodyPr/>
                    <a:lstStyle/>
                    <a:p>
                      <a:pPr algn="ctr"/>
                      <a:r>
                        <a:rPr lang="en-US" dirty="0"/>
                        <a:t>Patients</a:t>
                      </a:r>
                    </a:p>
                    <a:p>
                      <a:pPr algn="ctr"/>
                      <a:r>
                        <a:rPr lang="en-US" dirty="0"/>
                        <a:t>669</a:t>
                      </a:r>
                    </a:p>
                  </a:txBody>
                  <a:tcPr/>
                </a:tc>
                <a:tc>
                  <a:txBody>
                    <a:bodyPr/>
                    <a:lstStyle/>
                    <a:p>
                      <a:pPr algn="ctr"/>
                      <a:r>
                        <a:rPr lang="en-US" dirty="0"/>
                        <a:t>Hospital-stays</a:t>
                      </a:r>
                    </a:p>
                    <a:p>
                      <a:pPr algn="ctr"/>
                      <a:r>
                        <a:rPr lang="en-US" dirty="0"/>
                        <a:t>697</a:t>
                      </a:r>
                    </a:p>
                  </a:txBody>
                  <a:tcPr/>
                </a:tc>
                <a:tc>
                  <a:txBody>
                    <a:bodyPr/>
                    <a:lstStyle/>
                    <a:p>
                      <a:pPr algn="ctr"/>
                      <a:r>
                        <a:rPr lang="en-US" dirty="0"/>
                        <a:t>Notes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12, 759 </a:t>
                      </a:r>
                      <a:endParaRPr lang="en-IN" dirty="0"/>
                    </a:p>
                    <a:p>
                      <a:pPr algn="ctr"/>
                      <a:endParaRPr lang="en-US" dirty="0"/>
                    </a:p>
                  </a:txBody>
                  <a:tcPr/>
                </a:tc>
                <a:extLst>
                  <a:ext uri="{0D108BD9-81ED-4DB2-BD59-A6C34878D82A}">
                    <a16:rowId xmlns:a16="http://schemas.microsoft.com/office/drawing/2014/main" val="1531713862"/>
                  </a:ext>
                </a:extLst>
              </a:tr>
              <a:tr h="370840">
                <a:tc>
                  <a:txBody>
                    <a:bodyPr/>
                    <a:lstStyle/>
                    <a:p>
                      <a:r>
                        <a:rPr lang="en-US" dirty="0"/>
                        <a:t>Suicide Attempt</a:t>
                      </a:r>
                    </a:p>
                  </a:txBody>
                  <a:tcPr/>
                </a:tc>
                <a:tc>
                  <a:txBody>
                    <a:bodyPr/>
                    <a:lstStyle/>
                    <a:p>
                      <a:pPr algn="ctr"/>
                      <a:r>
                        <a:rPr lang="en-IN" sz="1800" kern="1200" dirty="0">
                          <a:solidFill>
                            <a:schemeClr val="dk1"/>
                          </a:solidFill>
                          <a:effectLst/>
                          <a:latin typeface="+mn-lt"/>
                          <a:ea typeface="+mn-ea"/>
                          <a:cs typeface="+mn-cs"/>
                        </a:rPr>
                        <a:t>Positive </a:t>
                      </a:r>
                      <a:endParaRPr lang="en-IN" dirty="0"/>
                    </a:p>
                    <a:p>
                      <a:pPr algn="ctr"/>
                      <a:r>
                        <a:rPr lang="en-IN" sz="1800" kern="1200" dirty="0">
                          <a:solidFill>
                            <a:schemeClr val="dk1"/>
                          </a:solidFill>
                          <a:effectLst/>
                          <a:latin typeface="+mn-lt"/>
                          <a:ea typeface="+mn-ea"/>
                          <a:cs typeface="+mn-cs"/>
                        </a:rPr>
                        <a:t>14, 815 </a:t>
                      </a:r>
                      <a:endParaRPr lang="en-IN" dirty="0"/>
                    </a:p>
                    <a:p>
                      <a:pPr algn="ctr"/>
                      <a:endParaRPr lang="en-US" dirty="0"/>
                    </a:p>
                  </a:txBody>
                  <a:tcPr/>
                </a:tc>
                <a:tc>
                  <a:txBody>
                    <a:bodyPr/>
                    <a:lstStyle/>
                    <a:p>
                      <a:pPr algn="ctr"/>
                      <a:r>
                        <a:rPr lang="en-US" dirty="0"/>
                        <a:t>Negative</a:t>
                      </a:r>
                    </a:p>
                    <a:p>
                      <a:pPr algn="ctr"/>
                      <a:r>
                        <a:rPr lang="en-US" dirty="0"/>
                        <a:t>170</a:t>
                      </a:r>
                    </a:p>
                  </a:txBody>
                  <a:tcPr/>
                </a:tc>
                <a:tc>
                  <a:txBody>
                    <a:bodyPr/>
                    <a:lstStyle/>
                    <a:p>
                      <a:pPr algn="ctr"/>
                      <a:r>
                        <a:rPr lang="en-IN" sz="1800" kern="1200" dirty="0">
                          <a:solidFill>
                            <a:schemeClr val="dk1"/>
                          </a:solidFill>
                          <a:effectLst/>
                          <a:latin typeface="+mn-lt"/>
                          <a:ea typeface="+mn-ea"/>
                          <a:cs typeface="+mn-cs"/>
                        </a:rPr>
                        <a:t>Unsure </a:t>
                      </a:r>
                      <a:endParaRPr lang="en-IN" dirty="0"/>
                    </a:p>
                    <a:p>
                      <a:pPr algn="ctr"/>
                      <a:r>
                        <a:rPr lang="en-IN" sz="1800" kern="1200" dirty="0">
                          <a:solidFill>
                            <a:schemeClr val="dk1"/>
                          </a:solidFill>
                          <a:effectLst/>
                          <a:latin typeface="+mn-lt"/>
                          <a:ea typeface="+mn-ea"/>
                          <a:cs typeface="+mn-cs"/>
                        </a:rPr>
                        <a:t> 2, 738 </a:t>
                      </a:r>
                      <a:endParaRPr lang="en-IN" dirty="0"/>
                    </a:p>
                    <a:p>
                      <a:endParaRPr lang="en-US" dirty="0"/>
                    </a:p>
                  </a:txBody>
                  <a:tcPr/>
                </a:tc>
                <a:extLst>
                  <a:ext uri="{0D108BD9-81ED-4DB2-BD59-A6C34878D82A}">
                    <a16:rowId xmlns:a16="http://schemas.microsoft.com/office/drawing/2014/main" val="348601418"/>
                  </a:ext>
                </a:extLst>
              </a:tr>
              <a:tr h="370840">
                <a:tc>
                  <a:txBody>
                    <a:bodyPr/>
                    <a:lstStyle/>
                    <a:p>
                      <a:r>
                        <a:rPr lang="en-US" dirty="0"/>
                        <a:t>Suicide Ideation</a:t>
                      </a:r>
                    </a:p>
                  </a:txBody>
                  <a:tcPr/>
                </a:tc>
                <a:tc>
                  <a:txBody>
                    <a:bodyPr/>
                    <a:lstStyle/>
                    <a:p>
                      <a:pPr algn="ctr"/>
                      <a:r>
                        <a:rPr lang="en-IN" sz="1800" kern="1200" dirty="0">
                          <a:solidFill>
                            <a:schemeClr val="dk1"/>
                          </a:solidFill>
                          <a:effectLst/>
                          <a:latin typeface="+mn-lt"/>
                          <a:ea typeface="+mn-ea"/>
                          <a:cs typeface="+mn-cs"/>
                        </a:rPr>
                        <a:t>Positive </a:t>
                      </a:r>
                      <a:endParaRPr lang="en-IN" dirty="0"/>
                    </a:p>
                    <a:p>
                      <a:pPr algn="ctr"/>
                      <a:r>
                        <a:rPr lang="en-IN" sz="1800" kern="1200" dirty="0">
                          <a:solidFill>
                            <a:schemeClr val="dk1"/>
                          </a:solidFill>
                          <a:effectLst/>
                          <a:latin typeface="+mn-lt"/>
                          <a:ea typeface="+mn-ea"/>
                          <a:cs typeface="+mn-cs"/>
                        </a:rPr>
                        <a:t>1,167 </a:t>
                      </a:r>
                      <a:endParaRPr lang="en-IN" dirty="0"/>
                    </a:p>
                    <a:p>
                      <a:endParaRPr lang="en-US" dirty="0"/>
                    </a:p>
                  </a:txBody>
                  <a:tcPr/>
                </a:tc>
                <a:tc>
                  <a:txBody>
                    <a:bodyPr/>
                    <a:lstStyle/>
                    <a:p>
                      <a:pPr algn="ctr"/>
                      <a:r>
                        <a:rPr lang="en-US" dirty="0"/>
                        <a:t>Negative</a:t>
                      </a:r>
                    </a:p>
                    <a:p>
                      <a:pPr algn="ctr"/>
                      <a:r>
                        <a:rPr lang="en-US" dirty="0"/>
                        <a:t>800</a:t>
                      </a:r>
                    </a:p>
                  </a:txBody>
                  <a:tcPr/>
                </a:tc>
                <a:tc>
                  <a:txBody>
                    <a:bodyPr/>
                    <a:lstStyle/>
                    <a:p>
                      <a:endParaRPr lang="en-US" dirty="0"/>
                    </a:p>
                  </a:txBody>
                  <a:tcPr/>
                </a:tc>
                <a:extLst>
                  <a:ext uri="{0D108BD9-81ED-4DB2-BD59-A6C34878D82A}">
                    <a16:rowId xmlns:a16="http://schemas.microsoft.com/office/drawing/2014/main" val="3966056056"/>
                  </a:ext>
                </a:extLst>
              </a:tr>
            </a:tbl>
          </a:graphicData>
        </a:graphic>
      </p:graphicFrame>
    </p:spTree>
    <p:extLst>
      <p:ext uri="{BB962C8B-B14F-4D97-AF65-F5344CB8AC3E}">
        <p14:creationId xmlns:p14="http://schemas.microsoft.com/office/powerpoint/2010/main" val="238010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70E4EE-41C3-E228-6F00-6786760EC5F2}"/>
              </a:ext>
            </a:extLst>
          </p:cNvPr>
          <p:cNvSpPr>
            <a:spLocks noGrp="1"/>
          </p:cNvSpPr>
          <p:nvPr>
            <p:ph type="title"/>
          </p:nvPr>
        </p:nvSpPr>
        <p:spPr>
          <a:xfrm>
            <a:off x="1953492" y="960458"/>
            <a:ext cx="6802582" cy="432000"/>
          </a:xfrm>
        </p:spPr>
        <p:txBody>
          <a:bodyPr/>
          <a:lstStyle/>
          <a:p>
            <a:pPr algn="ctr"/>
            <a:r>
              <a:rPr lang="en-US" dirty="0"/>
              <a:t>Implementation and results</a:t>
            </a:r>
          </a:p>
        </p:txBody>
      </p:sp>
      <p:sp>
        <p:nvSpPr>
          <p:cNvPr id="5" name="Content Placeholder 4">
            <a:extLst>
              <a:ext uri="{FF2B5EF4-FFF2-40B4-BE49-F238E27FC236}">
                <a16:creationId xmlns:a16="http://schemas.microsoft.com/office/drawing/2014/main" id="{0E6B753E-196F-2462-E661-443E0B7C5410}"/>
              </a:ext>
            </a:extLst>
          </p:cNvPr>
          <p:cNvSpPr>
            <a:spLocks noGrp="1"/>
          </p:cNvSpPr>
          <p:nvPr>
            <p:ph sz="half" idx="1"/>
          </p:nvPr>
        </p:nvSpPr>
        <p:spPr>
          <a:xfrm>
            <a:off x="452863" y="1637061"/>
            <a:ext cx="9270999" cy="4864100"/>
          </a:xfrm>
        </p:spPr>
        <p:txBody>
          <a:bodyPr/>
          <a:lstStyle/>
          <a:p>
            <a:r>
              <a:rPr lang="en-IN" sz="3200" dirty="0">
                <a:hlinkClick r:id="rId2"/>
              </a:rPr>
              <a:t>NUS_RP #1.ipynb - Colaboratory (google.com)</a:t>
            </a:r>
            <a:endParaRPr lang="en-IN" sz="3200" dirty="0"/>
          </a:p>
          <a:p>
            <a:endParaRPr lang="en-US" sz="3200" dirty="0">
              <a:solidFill>
                <a:schemeClr val="tx1"/>
              </a:solidFill>
            </a:endParaRPr>
          </a:p>
        </p:txBody>
      </p:sp>
      <p:sp>
        <p:nvSpPr>
          <p:cNvPr id="6" name="Slide Number Placeholder 5">
            <a:extLst>
              <a:ext uri="{FF2B5EF4-FFF2-40B4-BE49-F238E27FC236}">
                <a16:creationId xmlns:a16="http://schemas.microsoft.com/office/drawing/2014/main" id="{9E472024-1844-A3DE-AF60-CEC82FE387E8}"/>
              </a:ext>
            </a:extLst>
          </p:cNvPr>
          <p:cNvSpPr>
            <a:spLocks noGrp="1"/>
          </p:cNvSpPr>
          <p:nvPr>
            <p:ph type="sldNum" sz="quarter" idx="34"/>
          </p:nvPr>
        </p:nvSpPr>
        <p:spPr/>
        <p:txBody>
          <a:bodyPr/>
          <a:lstStyle/>
          <a:p>
            <a:pPr rtl="0"/>
            <a:fld id="{19B51A1E-902D-48AF-9020-955120F399B6}" type="slidenum">
              <a:rPr lang="en-GB" noProof="0" smtClean="0"/>
              <a:pPr rtl="0"/>
              <a:t>8</a:t>
            </a:fld>
            <a:endParaRPr lang="en-GB" noProof="0"/>
          </a:p>
        </p:txBody>
      </p:sp>
      <p:pic>
        <p:nvPicPr>
          <p:cNvPr id="4" name="Picture Placeholder 9" descr="Abstract architecture polygon">
            <a:extLst>
              <a:ext uri="{FF2B5EF4-FFF2-40B4-BE49-F238E27FC236}">
                <a16:creationId xmlns:a16="http://schemas.microsoft.com/office/drawing/2014/main" id="{012FF5A7-D9C9-8D82-4E4D-85E22E16D483}"/>
              </a:ext>
            </a:extLst>
          </p:cNvPr>
          <p:cNvPicPr>
            <a:picLocks noGrp="1" noChangeAspect="1"/>
          </p:cNvPicPr>
          <p:nvPr>
            <p:ph type="pic" sz="quarter" idx="33"/>
          </p:nvPr>
        </p:nvPicPr>
        <p:blipFill>
          <a:blip r:embed="rId3"/>
          <a:srcRect l="15" r="15"/>
          <a:stretch>
            <a:fillRect/>
          </a:stretch>
        </p:blipFill>
        <p:spPr>
          <a:xfrm>
            <a:off x="9980476" y="0"/>
            <a:ext cx="2211524" cy="6858000"/>
          </a:xfrm>
        </p:spPr>
      </p:pic>
      <p:pic>
        <p:nvPicPr>
          <p:cNvPr id="2" name="Picture 1">
            <a:extLst>
              <a:ext uri="{FF2B5EF4-FFF2-40B4-BE49-F238E27FC236}">
                <a16:creationId xmlns:a16="http://schemas.microsoft.com/office/drawing/2014/main" id="{9C743B58-A240-B70D-CA3D-ADE80C69F338}"/>
              </a:ext>
            </a:extLst>
          </p:cNvPr>
          <p:cNvPicPr>
            <a:picLocks noChangeAspect="1"/>
          </p:cNvPicPr>
          <p:nvPr/>
        </p:nvPicPr>
        <p:blipFill>
          <a:blip r:embed="rId4"/>
          <a:stretch>
            <a:fillRect/>
          </a:stretch>
        </p:blipFill>
        <p:spPr>
          <a:xfrm>
            <a:off x="660400" y="2837160"/>
            <a:ext cx="8095674" cy="3060382"/>
          </a:xfrm>
          <a:prstGeom prst="rect">
            <a:avLst/>
          </a:prstGeom>
        </p:spPr>
      </p:pic>
    </p:spTree>
    <p:extLst>
      <p:ext uri="{BB962C8B-B14F-4D97-AF65-F5344CB8AC3E}">
        <p14:creationId xmlns:p14="http://schemas.microsoft.com/office/powerpoint/2010/main" val="86874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2419687" y="2346969"/>
            <a:ext cx="6798250" cy="1674470"/>
          </a:xfrm>
        </p:spPr>
        <p:txBody>
          <a:bodyPr rtlCol="0"/>
          <a:lstStyle/>
          <a:p>
            <a:pPr rtl="0"/>
            <a:r>
              <a:rPr lang="en-GB" dirty="0"/>
              <a:t>THANK YOU</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311</TotalTime>
  <Words>978</Words>
  <Application>Microsoft Macintosh PowerPoint</Application>
  <PresentationFormat>Widescreen</PresentationFormat>
  <Paragraphs>64</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CMMI10</vt:lpstr>
      <vt:lpstr>CMR10</vt:lpstr>
      <vt:lpstr>Corbel</vt:lpstr>
      <vt:lpstr>Courier New</vt:lpstr>
      <vt:lpstr>NimbusRomNo9L</vt:lpstr>
      <vt:lpstr>Söhne</vt:lpstr>
      <vt:lpstr>Times New Roman</vt:lpstr>
      <vt:lpstr>Office Theme</vt:lpstr>
      <vt:lpstr>SUICIDE ATTEMPT AND SUICIDE IDEATION</vt:lpstr>
      <vt:lpstr>ABSTRACT</vt:lpstr>
      <vt:lpstr>ABSTRACT</vt:lpstr>
      <vt:lpstr>LITERATURE SURVEY</vt:lpstr>
      <vt:lpstr>LITERATURE SURVEY</vt:lpstr>
      <vt:lpstr>DATASET collection</vt:lpstr>
      <vt:lpstr>DATASET collection</vt:lpstr>
      <vt:lpstr>Implementation and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chains of electric vehicles</dc:title>
  <dc:creator>Gayatri Malladi</dc:creator>
  <cp:lastModifiedBy>Gayatri Malladi</cp:lastModifiedBy>
  <cp:revision>6</cp:revision>
  <dcterms:created xsi:type="dcterms:W3CDTF">2023-03-21T05:08:39Z</dcterms:created>
  <dcterms:modified xsi:type="dcterms:W3CDTF">2023-05-13T03:33:41Z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