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Poppins Light" panose="020B0604020202020204" charset="0"/>
      <p:regular r:id="rId19"/>
    </p:embeddedFont>
    <p:embeddedFont>
      <p:font typeface="Poppins Medium" panose="020B0604020202020204" charset="0"/>
      <p:regular r:id="rId20"/>
    </p:embeddedFont>
    <p:embeddedFont>
      <p:font typeface="League Spartan" panose="020B0604020202020204" charset="0"/>
      <p:regular r:id="rId21"/>
    </p:embeddedFont>
    <p:embeddedFont>
      <p:font typeface="Glacial Indifference"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4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extBox 2"/>
          <p:cNvSpPr txBox="1"/>
          <p:nvPr/>
        </p:nvSpPr>
        <p:spPr>
          <a:xfrm>
            <a:off x="2890320" y="3954948"/>
            <a:ext cx="12507360" cy="1404167"/>
          </a:xfrm>
          <a:prstGeom prst="rect">
            <a:avLst/>
          </a:prstGeom>
        </p:spPr>
        <p:txBody>
          <a:bodyPr lIns="0" tIns="0" rIns="0" bIns="0" rtlCol="0" anchor="t">
            <a:spAutoFit/>
          </a:bodyPr>
          <a:lstStyle/>
          <a:p>
            <a:pPr algn="ctr">
              <a:lnSpc>
                <a:spcPts val="10599"/>
              </a:lnSpc>
            </a:pPr>
            <a:r>
              <a:rPr lang="en-US" sz="9999" dirty="0">
                <a:solidFill>
                  <a:srgbClr val="545454"/>
                </a:solidFill>
                <a:latin typeface="League Spartan"/>
              </a:rPr>
              <a:t>Session </a:t>
            </a:r>
            <a:r>
              <a:rPr lang="en-US" sz="9999" dirty="0" smtClean="0">
                <a:solidFill>
                  <a:srgbClr val="545454"/>
                </a:solidFill>
                <a:latin typeface="League Spartan"/>
              </a:rPr>
              <a:t>8</a:t>
            </a:r>
            <a:endParaRPr lang="en-US" sz="9999" dirty="0">
              <a:solidFill>
                <a:srgbClr val="545454"/>
              </a:solidFill>
              <a:latin typeface="League Spartan"/>
            </a:endParaRPr>
          </a:p>
        </p:txBody>
      </p:sp>
      <p:sp>
        <p:nvSpPr>
          <p:cNvPr id="3" name="TextBox 3"/>
          <p:cNvSpPr txBox="1"/>
          <p:nvPr/>
        </p:nvSpPr>
        <p:spPr>
          <a:xfrm>
            <a:off x="12412081" y="8731885"/>
            <a:ext cx="4847219" cy="490822"/>
          </a:xfrm>
          <a:prstGeom prst="rect">
            <a:avLst/>
          </a:prstGeom>
        </p:spPr>
        <p:txBody>
          <a:bodyPr lIns="0" tIns="0" rIns="0" bIns="0" rtlCol="0" anchor="t">
            <a:spAutoFit/>
          </a:bodyPr>
          <a:lstStyle/>
          <a:p>
            <a:pPr algn="r">
              <a:lnSpc>
                <a:spcPts val="3919"/>
              </a:lnSpc>
            </a:pPr>
            <a:r>
              <a:rPr lang="en-US" sz="2799">
                <a:solidFill>
                  <a:srgbClr val="545454"/>
                </a:solidFill>
                <a:latin typeface="Glacial Indifference"/>
              </a:rPr>
              <a:t>Muhammad Rehan Akhtar</a:t>
            </a:r>
          </a:p>
        </p:txBody>
      </p:sp>
      <p:sp>
        <p:nvSpPr>
          <p:cNvPr id="4" name="TextBox 4"/>
          <p:cNvSpPr txBox="1"/>
          <p:nvPr/>
        </p:nvSpPr>
        <p:spPr>
          <a:xfrm>
            <a:off x="588608" y="8731885"/>
            <a:ext cx="5754910" cy="490822"/>
          </a:xfrm>
          <a:prstGeom prst="rect">
            <a:avLst/>
          </a:prstGeom>
        </p:spPr>
        <p:txBody>
          <a:bodyPr lIns="0" tIns="0" rIns="0" bIns="0" rtlCol="0" anchor="t">
            <a:spAutoFit/>
          </a:bodyPr>
          <a:lstStyle/>
          <a:p>
            <a:pPr algn="just">
              <a:lnSpc>
                <a:spcPts val="3919"/>
              </a:lnSpc>
            </a:pPr>
            <a:r>
              <a:rPr lang="en-US" sz="2799">
                <a:solidFill>
                  <a:srgbClr val="545454"/>
                </a:solidFill>
                <a:latin typeface="Glacial Indifference"/>
              </a:rPr>
              <a:t>Python Programming with  Django</a:t>
            </a:r>
          </a:p>
        </p:txBody>
      </p:sp>
      <p:sp>
        <p:nvSpPr>
          <p:cNvPr id="5" name="TextBox 5"/>
          <p:cNvSpPr txBox="1"/>
          <p:nvPr/>
        </p:nvSpPr>
        <p:spPr>
          <a:xfrm>
            <a:off x="7366776" y="962025"/>
            <a:ext cx="3554448" cy="464871"/>
          </a:xfrm>
          <a:prstGeom prst="rect">
            <a:avLst/>
          </a:prstGeom>
        </p:spPr>
        <p:txBody>
          <a:bodyPr lIns="0" tIns="0" rIns="0" bIns="0" rtlCol="0" anchor="t">
            <a:spAutoFit/>
          </a:bodyPr>
          <a:lstStyle/>
          <a:p>
            <a:pPr algn="ctr">
              <a:lnSpc>
                <a:spcPts val="3919"/>
              </a:lnSpc>
            </a:pPr>
            <a:r>
              <a:rPr lang="en-US" sz="2799" dirty="0" smtClean="0">
                <a:solidFill>
                  <a:srgbClr val="545454"/>
                </a:solidFill>
                <a:latin typeface="Glacial Indifference"/>
              </a:rPr>
              <a:t>2024 </a:t>
            </a:r>
            <a:r>
              <a:rPr lang="en-US" sz="2799" dirty="0" smtClean="0">
                <a:solidFill>
                  <a:srgbClr val="545454"/>
                </a:solidFill>
                <a:latin typeface="Glacial Indifference"/>
              </a:rPr>
              <a:t>September 1</a:t>
            </a:r>
            <a:endParaRPr lang="en-US" sz="2799" dirty="0">
              <a:solidFill>
                <a:srgbClr val="545454"/>
              </a:solidFill>
              <a:latin typeface="Glacial Indifferenc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p:nvPr/>
        </p:nvGrpSpPr>
        <p:grpSpPr>
          <a:xfrm>
            <a:off x="16271012" y="8535568"/>
            <a:ext cx="1021283" cy="10212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id="4" name="Freeform 4"/>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1943047" y="3086100"/>
            <a:ext cx="4083939" cy="4114800"/>
          </a:xfrm>
          <a:custGeom>
            <a:avLst/>
            <a:gdLst/>
            <a:ahLst/>
            <a:cxnLst/>
            <a:rect l="l" t="t" r="r" b="b"/>
            <a:pathLst>
              <a:path w="4083939" h="4114800">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1814718" y="2914650"/>
            <a:ext cx="8828121" cy="3348727"/>
          </a:xfrm>
          <a:prstGeom prst="rect">
            <a:avLst/>
          </a:prstGeom>
        </p:spPr>
        <p:txBody>
          <a:bodyPr lIns="0" tIns="0" rIns="0" bIns="0" rtlCol="0" anchor="t">
            <a:spAutoFit/>
          </a:bodyPr>
          <a:lstStyle/>
          <a:p>
            <a:pPr marL="906772" lvl="1" indent="-453386">
              <a:lnSpc>
                <a:spcPts val="6719"/>
              </a:lnSpc>
              <a:buFont typeface="Arial"/>
              <a:buChar char="•"/>
            </a:pPr>
            <a:r>
              <a:rPr lang="en-US" sz="4199">
                <a:solidFill>
                  <a:srgbClr val="000000"/>
                </a:solidFill>
                <a:latin typeface="Glacial Indifference"/>
              </a:rPr>
              <a:t>Instance  Function/Method</a:t>
            </a:r>
          </a:p>
          <a:p>
            <a:pPr marL="906772" lvl="1" indent="-453386">
              <a:lnSpc>
                <a:spcPts val="6719"/>
              </a:lnSpc>
              <a:buFont typeface="Arial"/>
              <a:buChar char="•"/>
            </a:pPr>
            <a:r>
              <a:rPr lang="en-US" sz="4199">
                <a:solidFill>
                  <a:srgbClr val="000000"/>
                </a:solidFill>
                <a:latin typeface="Glacial Indifference"/>
              </a:rPr>
              <a:t>Static Method</a:t>
            </a:r>
          </a:p>
          <a:p>
            <a:pPr marL="906772" lvl="1" indent="-453386">
              <a:lnSpc>
                <a:spcPts val="6719"/>
              </a:lnSpc>
              <a:buFont typeface="Arial"/>
              <a:buChar char="•"/>
            </a:pPr>
            <a:r>
              <a:rPr lang="en-US" sz="4199">
                <a:solidFill>
                  <a:srgbClr val="000000"/>
                </a:solidFill>
                <a:latin typeface="Glacial Indifference"/>
              </a:rPr>
              <a:t>Class Method</a:t>
            </a:r>
          </a:p>
          <a:p>
            <a:pPr marL="906772" lvl="1" indent="-453386">
              <a:lnSpc>
                <a:spcPts val="6719"/>
              </a:lnSpc>
              <a:buFont typeface="Arial"/>
              <a:buChar char="•"/>
            </a:pPr>
            <a:r>
              <a:rPr lang="en-US" sz="4199">
                <a:solidFill>
                  <a:srgbClr val="000000"/>
                </a:solidFill>
                <a:latin typeface="Glacial Indifference"/>
              </a:rPr>
              <a:t>Non member Function</a:t>
            </a:r>
          </a:p>
        </p:txBody>
      </p:sp>
      <p:sp>
        <p:nvSpPr>
          <p:cNvPr id="7" name="TextBox 7"/>
          <p:cNvSpPr txBox="1"/>
          <p:nvPr/>
        </p:nvSpPr>
        <p:spPr>
          <a:xfrm>
            <a:off x="1028700" y="1468414"/>
            <a:ext cx="11087801" cy="1038192"/>
          </a:xfrm>
          <a:prstGeom prst="rect">
            <a:avLst/>
          </a:prstGeom>
        </p:spPr>
        <p:txBody>
          <a:bodyPr lIns="0" tIns="0" rIns="0" bIns="0" rtlCol="0" anchor="t">
            <a:spAutoFit/>
          </a:bodyPr>
          <a:lstStyle/>
          <a:p>
            <a:pPr>
              <a:lnSpc>
                <a:spcPts val="8400"/>
              </a:lnSpc>
            </a:pPr>
            <a:r>
              <a:rPr lang="en-US" sz="6000">
                <a:solidFill>
                  <a:srgbClr val="545454"/>
                </a:solidFill>
                <a:latin typeface="League Spartan"/>
              </a:rPr>
              <a:t>Type of method in OOP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p:nvPr/>
        </p:nvGrpSpPr>
        <p:grpSpPr>
          <a:xfrm>
            <a:off x="16271012" y="8535568"/>
            <a:ext cx="1021283" cy="10212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id="4" name="Freeform 4"/>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1943047" y="3086100"/>
            <a:ext cx="4083939" cy="4114800"/>
          </a:xfrm>
          <a:custGeom>
            <a:avLst/>
            <a:gdLst/>
            <a:ahLst/>
            <a:cxnLst/>
            <a:rect l="l" t="t" r="r" b="b"/>
            <a:pathLst>
              <a:path w="4083939" h="4114800">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1814718" y="2914650"/>
            <a:ext cx="8828121" cy="3348727"/>
          </a:xfrm>
          <a:prstGeom prst="rect">
            <a:avLst/>
          </a:prstGeom>
        </p:spPr>
        <p:txBody>
          <a:bodyPr lIns="0" tIns="0" rIns="0" bIns="0" rtlCol="0" anchor="t">
            <a:spAutoFit/>
          </a:bodyPr>
          <a:lstStyle/>
          <a:p>
            <a:pPr marL="906772" lvl="1" indent="-453386">
              <a:lnSpc>
                <a:spcPts val="6719"/>
              </a:lnSpc>
              <a:buFont typeface="Arial"/>
              <a:buChar char="•"/>
            </a:pPr>
            <a:r>
              <a:rPr lang="en-US" sz="4199">
                <a:solidFill>
                  <a:srgbClr val="000000"/>
                </a:solidFill>
                <a:latin typeface="Glacial Indifference"/>
              </a:rPr>
              <a:t>Single inheritance</a:t>
            </a:r>
          </a:p>
          <a:p>
            <a:pPr marL="906772" lvl="1" indent="-453386">
              <a:lnSpc>
                <a:spcPts val="6719"/>
              </a:lnSpc>
              <a:buFont typeface="Arial"/>
              <a:buChar char="•"/>
            </a:pPr>
            <a:r>
              <a:rPr lang="en-US" sz="4199">
                <a:solidFill>
                  <a:srgbClr val="000000"/>
                </a:solidFill>
                <a:latin typeface="Glacial Indifference"/>
              </a:rPr>
              <a:t>Multilevel inheritance</a:t>
            </a:r>
          </a:p>
          <a:p>
            <a:pPr marL="906772" lvl="1" indent="-453386">
              <a:lnSpc>
                <a:spcPts val="6719"/>
              </a:lnSpc>
              <a:buFont typeface="Arial"/>
              <a:buChar char="•"/>
            </a:pPr>
            <a:r>
              <a:rPr lang="en-US" sz="4199">
                <a:solidFill>
                  <a:srgbClr val="000000"/>
                </a:solidFill>
                <a:latin typeface="Glacial Indifference"/>
              </a:rPr>
              <a:t>Hierarchical Inheritance</a:t>
            </a:r>
          </a:p>
          <a:p>
            <a:pPr marL="906772" lvl="1" indent="-453386">
              <a:lnSpc>
                <a:spcPts val="6719"/>
              </a:lnSpc>
              <a:buFont typeface="Arial"/>
              <a:buChar char="•"/>
            </a:pPr>
            <a:r>
              <a:rPr lang="en-US" sz="4199">
                <a:solidFill>
                  <a:srgbClr val="000000"/>
                </a:solidFill>
                <a:latin typeface="Glacial Indifference"/>
              </a:rPr>
              <a:t>Multiple inheritance</a:t>
            </a:r>
          </a:p>
        </p:txBody>
      </p:sp>
      <p:sp>
        <p:nvSpPr>
          <p:cNvPr id="7" name="TextBox 7"/>
          <p:cNvSpPr txBox="1"/>
          <p:nvPr/>
        </p:nvSpPr>
        <p:spPr>
          <a:xfrm>
            <a:off x="1028700" y="1468414"/>
            <a:ext cx="11087801" cy="1038192"/>
          </a:xfrm>
          <a:prstGeom prst="rect">
            <a:avLst/>
          </a:prstGeom>
        </p:spPr>
        <p:txBody>
          <a:bodyPr lIns="0" tIns="0" rIns="0" bIns="0" rtlCol="0" anchor="t">
            <a:spAutoFit/>
          </a:bodyPr>
          <a:lstStyle/>
          <a:p>
            <a:pPr>
              <a:lnSpc>
                <a:spcPts val="8400"/>
              </a:lnSpc>
            </a:pPr>
            <a:r>
              <a:rPr lang="en-US" sz="6000">
                <a:solidFill>
                  <a:srgbClr val="545454"/>
                </a:solidFill>
                <a:latin typeface="League Spartan"/>
              </a:rPr>
              <a:t>Inheritance in 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p:nvPr/>
        </p:nvGrpSpPr>
        <p:grpSpPr>
          <a:xfrm>
            <a:off x="16271012" y="8535568"/>
            <a:ext cx="1021283" cy="10212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id="4" name="Freeform 4"/>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1943047" y="3086100"/>
            <a:ext cx="4083939" cy="4114800"/>
          </a:xfrm>
          <a:custGeom>
            <a:avLst/>
            <a:gdLst/>
            <a:ahLst/>
            <a:cxnLst/>
            <a:rect l="l" t="t" r="r" b="b"/>
            <a:pathLst>
              <a:path w="4083939" h="4114800">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1814718" y="2914650"/>
            <a:ext cx="8828121" cy="2501069"/>
          </a:xfrm>
          <a:prstGeom prst="rect">
            <a:avLst/>
          </a:prstGeom>
        </p:spPr>
        <p:txBody>
          <a:bodyPr lIns="0" tIns="0" rIns="0" bIns="0" rtlCol="0" anchor="t">
            <a:spAutoFit/>
          </a:bodyPr>
          <a:lstStyle/>
          <a:p>
            <a:pPr marL="906772" lvl="1" indent="-453386">
              <a:lnSpc>
                <a:spcPts val="6719"/>
              </a:lnSpc>
              <a:buFont typeface="Arial"/>
              <a:buChar char="•"/>
            </a:pPr>
            <a:r>
              <a:rPr lang="en-US" sz="4199">
                <a:solidFill>
                  <a:srgbClr val="000000"/>
                </a:solidFill>
                <a:latin typeface="Glacial Indifference"/>
              </a:rPr>
              <a:t>Method Overriding</a:t>
            </a:r>
          </a:p>
          <a:p>
            <a:pPr marL="906772" lvl="1" indent="-453386">
              <a:lnSpc>
                <a:spcPts val="6719"/>
              </a:lnSpc>
              <a:buFont typeface="Arial"/>
              <a:buChar char="•"/>
            </a:pPr>
            <a:r>
              <a:rPr lang="en-US" sz="4199">
                <a:solidFill>
                  <a:srgbClr val="000000"/>
                </a:solidFill>
                <a:latin typeface="Glacial Indifference"/>
              </a:rPr>
              <a:t>Method Overloading</a:t>
            </a:r>
          </a:p>
          <a:p>
            <a:pPr marL="906772" lvl="1" indent="-453386">
              <a:lnSpc>
                <a:spcPts val="6719"/>
              </a:lnSpc>
              <a:buFont typeface="Arial"/>
              <a:buChar char="•"/>
            </a:pPr>
            <a:r>
              <a:rPr lang="en-US" sz="4199">
                <a:solidFill>
                  <a:srgbClr val="000000"/>
                </a:solidFill>
                <a:latin typeface="Glacial Indifference"/>
              </a:rPr>
              <a:t>Operator Overloading</a:t>
            </a:r>
          </a:p>
        </p:txBody>
      </p:sp>
      <p:sp>
        <p:nvSpPr>
          <p:cNvPr id="7" name="TextBox 7"/>
          <p:cNvSpPr txBox="1"/>
          <p:nvPr/>
        </p:nvSpPr>
        <p:spPr>
          <a:xfrm>
            <a:off x="1028700" y="1468414"/>
            <a:ext cx="13728356" cy="1038192"/>
          </a:xfrm>
          <a:prstGeom prst="rect">
            <a:avLst/>
          </a:prstGeom>
        </p:spPr>
        <p:txBody>
          <a:bodyPr lIns="0" tIns="0" rIns="0" bIns="0" rtlCol="0" anchor="t">
            <a:spAutoFit/>
          </a:bodyPr>
          <a:lstStyle/>
          <a:p>
            <a:pPr>
              <a:lnSpc>
                <a:spcPts val="8400"/>
              </a:lnSpc>
            </a:pPr>
            <a:r>
              <a:rPr lang="en-US" sz="6000">
                <a:solidFill>
                  <a:srgbClr val="545454"/>
                </a:solidFill>
                <a:latin typeface="League Spartan"/>
              </a:rPr>
              <a:t>Overiding and Oerloading  in 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90320" y="3844925"/>
            <a:ext cx="12507360" cy="2730500"/>
          </a:xfrm>
          <a:prstGeom prst="rect">
            <a:avLst/>
          </a:prstGeom>
        </p:spPr>
        <p:txBody>
          <a:bodyPr lIns="0" tIns="0" rIns="0" bIns="0" rtlCol="0" anchor="t">
            <a:spAutoFit/>
          </a:bodyPr>
          <a:lstStyle/>
          <a:p>
            <a:pPr algn="ctr">
              <a:lnSpc>
                <a:spcPts val="10599"/>
              </a:lnSpc>
            </a:pPr>
            <a:r>
              <a:rPr lang="en-US" sz="9999">
                <a:solidFill>
                  <a:srgbClr val="545454"/>
                </a:solidFill>
                <a:latin typeface="League Spartan"/>
              </a:rPr>
              <a:t>Thank you</a:t>
            </a:r>
          </a:p>
          <a:p>
            <a:pPr algn="ctr">
              <a:lnSpc>
                <a:spcPts val="10599"/>
              </a:lnSpc>
            </a:pPr>
            <a:r>
              <a:rPr lang="en-US" sz="9999">
                <a:solidFill>
                  <a:srgbClr val="545454"/>
                </a:solidFill>
                <a:latin typeface="League Spartan"/>
              </a:rPr>
              <a:t>for listening!</a:t>
            </a:r>
          </a:p>
        </p:txBody>
      </p:sp>
      <p:sp>
        <p:nvSpPr>
          <p:cNvPr id="3" name="TextBox 3"/>
          <p:cNvSpPr txBox="1"/>
          <p:nvPr/>
        </p:nvSpPr>
        <p:spPr>
          <a:xfrm>
            <a:off x="12797161" y="8731885"/>
            <a:ext cx="4792208" cy="490822"/>
          </a:xfrm>
          <a:prstGeom prst="rect">
            <a:avLst/>
          </a:prstGeom>
        </p:spPr>
        <p:txBody>
          <a:bodyPr lIns="0" tIns="0" rIns="0" bIns="0" rtlCol="0" anchor="t">
            <a:spAutoFit/>
          </a:bodyPr>
          <a:lstStyle/>
          <a:p>
            <a:pPr algn="r">
              <a:lnSpc>
                <a:spcPts val="3919"/>
              </a:lnSpc>
            </a:pPr>
            <a:r>
              <a:rPr lang="en-US" sz="2799">
                <a:solidFill>
                  <a:srgbClr val="545454"/>
                </a:solidFill>
                <a:latin typeface="Glacial Indifference"/>
              </a:rPr>
              <a:t>Muhammad Rehan Akhtar</a:t>
            </a:r>
          </a:p>
        </p:txBody>
      </p:sp>
      <p:sp>
        <p:nvSpPr>
          <p:cNvPr id="4" name="TextBox 4"/>
          <p:cNvSpPr txBox="1"/>
          <p:nvPr/>
        </p:nvSpPr>
        <p:spPr>
          <a:xfrm>
            <a:off x="588608" y="8519811"/>
            <a:ext cx="6387543" cy="490822"/>
          </a:xfrm>
          <a:prstGeom prst="rect">
            <a:avLst/>
          </a:prstGeom>
        </p:spPr>
        <p:txBody>
          <a:bodyPr lIns="0" tIns="0" rIns="0" bIns="0" rtlCol="0" anchor="t">
            <a:spAutoFit/>
          </a:bodyPr>
          <a:lstStyle/>
          <a:p>
            <a:pPr algn="just">
              <a:lnSpc>
                <a:spcPts val="3919"/>
              </a:lnSpc>
            </a:pPr>
            <a:r>
              <a:rPr lang="en-US" sz="2799">
                <a:solidFill>
                  <a:srgbClr val="545454"/>
                </a:solidFill>
                <a:latin typeface="Glacial Indifference"/>
              </a:rPr>
              <a:t>Python Programming with Django</a:t>
            </a:r>
          </a:p>
        </p:txBody>
      </p:sp>
      <p:sp>
        <p:nvSpPr>
          <p:cNvPr id="5" name="TextBox 5"/>
          <p:cNvSpPr txBox="1"/>
          <p:nvPr/>
        </p:nvSpPr>
        <p:spPr>
          <a:xfrm>
            <a:off x="6702675" y="962025"/>
            <a:ext cx="4882649" cy="464871"/>
          </a:xfrm>
          <a:prstGeom prst="rect">
            <a:avLst/>
          </a:prstGeom>
        </p:spPr>
        <p:txBody>
          <a:bodyPr lIns="0" tIns="0" rIns="0" bIns="0" rtlCol="0" anchor="t">
            <a:spAutoFit/>
          </a:bodyPr>
          <a:lstStyle/>
          <a:p>
            <a:pPr algn="ctr">
              <a:lnSpc>
                <a:spcPts val="3919"/>
              </a:lnSpc>
            </a:pPr>
            <a:r>
              <a:rPr lang="en-US" sz="2799" smtClean="0">
                <a:solidFill>
                  <a:srgbClr val="545454"/>
                </a:solidFill>
                <a:latin typeface="Glacial Indifference"/>
              </a:rPr>
              <a:t>2024 </a:t>
            </a:r>
            <a:r>
              <a:rPr lang="en-US" sz="2799" smtClean="0">
                <a:solidFill>
                  <a:srgbClr val="545454"/>
                </a:solidFill>
                <a:latin typeface="Glacial Indifference"/>
              </a:rPr>
              <a:t>September </a:t>
            </a:r>
            <a:r>
              <a:rPr lang="en-US" sz="2799" smtClean="0">
                <a:solidFill>
                  <a:srgbClr val="545454"/>
                </a:solidFill>
                <a:latin typeface="Glacial Indifference"/>
              </a:rPr>
              <a:t>1</a:t>
            </a:r>
            <a:endParaRPr lang="en-US" sz="2799" dirty="0">
              <a:solidFill>
                <a:srgbClr val="545454"/>
              </a:solidFill>
              <a:latin typeface="Glacial Indifference"/>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Freeform 2"/>
          <p:cNvSpPr/>
          <p:nvPr/>
        </p:nvSpPr>
        <p:spPr>
          <a:xfrm>
            <a:off x="6846728" y="0"/>
            <a:ext cx="4757737" cy="5143500"/>
          </a:xfrm>
          <a:custGeom>
            <a:avLst/>
            <a:gdLst/>
            <a:ahLst/>
            <a:cxnLst/>
            <a:rect l="l" t="t" r="r" b="b"/>
            <a:pathLst>
              <a:path w="4757737" h="5143500">
                <a:moveTo>
                  <a:pt x="0" y="0"/>
                </a:moveTo>
                <a:lnTo>
                  <a:pt x="4757737" y="0"/>
                </a:lnTo>
                <a:lnTo>
                  <a:pt x="4757737" y="5143500"/>
                </a:lnTo>
                <a:lnTo>
                  <a:pt x="0" y="5143500"/>
                </a:lnTo>
                <a:lnTo>
                  <a:pt x="0" y="0"/>
                </a:lnTo>
                <a:close/>
              </a:path>
            </a:pathLst>
          </a:custGeom>
          <a:blipFill>
            <a:blip r:embed="rId2"/>
            <a:stretch>
              <a:fillRect/>
            </a:stretch>
          </a:blipFill>
        </p:spPr>
      </p:sp>
      <p:sp>
        <p:nvSpPr>
          <p:cNvPr id="3" name="Freeform 3"/>
          <p:cNvSpPr/>
          <p:nvPr/>
        </p:nvSpPr>
        <p:spPr>
          <a:xfrm>
            <a:off x="0" y="5143500"/>
            <a:ext cx="3898847" cy="5143500"/>
          </a:xfrm>
          <a:custGeom>
            <a:avLst/>
            <a:gdLst/>
            <a:ahLst/>
            <a:cxnLst/>
            <a:rect l="l" t="t" r="r" b="b"/>
            <a:pathLst>
              <a:path w="3898847" h="5143500">
                <a:moveTo>
                  <a:pt x="0" y="0"/>
                </a:moveTo>
                <a:lnTo>
                  <a:pt x="3898847" y="0"/>
                </a:lnTo>
                <a:lnTo>
                  <a:pt x="3898847" y="5143500"/>
                </a:lnTo>
                <a:lnTo>
                  <a:pt x="0" y="5143500"/>
                </a:lnTo>
                <a:lnTo>
                  <a:pt x="0" y="0"/>
                </a:lnTo>
                <a:close/>
              </a:path>
            </a:pathLst>
          </a:custGeom>
          <a:blipFill>
            <a:blip r:embed="rId3"/>
            <a:stretch>
              <a:fillRect l="-10673" t="-15625" r="-11355"/>
            </a:stretch>
          </a:blipFill>
        </p:spPr>
      </p:sp>
      <p:sp>
        <p:nvSpPr>
          <p:cNvPr id="4" name="Freeform 4"/>
          <p:cNvSpPr/>
          <p:nvPr/>
        </p:nvSpPr>
        <p:spPr>
          <a:xfrm>
            <a:off x="3898847" y="5143500"/>
            <a:ext cx="7705618" cy="5143500"/>
          </a:xfrm>
          <a:custGeom>
            <a:avLst/>
            <a:gdLst/>
            <a:ahLst/>
            <a:cxnLst/>
            <a:rect l="l" t="t" r="r" b="b"/>
            <a:pathLst>
              <a:path w="7705618" h="5143500">
                <a:moveTo>
                  <a:pt x="0" y="0"/>
                </a:moveTo>
                <a:lnTo>
                  <a:pt x="7705618" y="0"/>
                </a:lnTo>
                <a:lnTo>
                  <a:pt x="7705618" y="5143500"/>
                </a:lnTo>
                <a:lnTo>
                  <a:pt x="0" y="5143500"/>
                </a:lnTo>
                <a:lnTo>
                  <a:pt x="0" y="0"/>
                </a:lnTo>
                <a:close/>
              </a:path>
            </a:pathLst>
          </a:custGeom>
          <a:blipFill>
            <a:blip r:embed="rId4"/>
            <a:stretch>
              <a:fillRect/>
            </a:stretch>
          </a:blipFill>
        </p:spPr>
      </p:sp>
      <p:sp>
        <p:nvSpPr>
          <p:cNvPr id="5" name="TextBox 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a:solidFill>
                  <a:srgbClr val="EBEBEB"/>
                </a:solidFill>
                <a:latin typeface="Poppins Light"/>
              </a:rPr>
              <a:t>4</a:t>
            </a:r>
          </a:p>
        </p:txBody>
      </p:sp>
      <p:sp>
        <p:nvSpPr>
          <p:cNvPr id="6" name="Freeform 6"/>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Freeform 7"/>
          <p:cNvSpPr/>
          <p:nvPr/>
        </p:nvSpPr>
        <p:spPr>
          <a:xfrm>
            <a:off x="-241785" y="-36035"/>
            <a:ext cx="7828248" cy="5215570"/>
          </a:xfrm>
          <a:custGeom>
            <a:avLst/>
            <a:gdLst/>
            <a:ahLst/>
            <a:cxnLst/>
            <a:rect l="l" t="t" r="r" b="b"/>
            <a:pathLst>
              <a:path w="7828248" h="5215570">
                <a:moveTo>
                  <a:pt x="0" y="0"/>
                </a:moveTo>
                <a:lnTo>
                  <a:pt x="7828247" y="0"/>
                </a:lnTo>
                <a:lnTo>
                  <a:pt x="7828247" y="5215570"/>
                </a:lnTo>
                <a:lnTo>
                  <a:pt x="0" y="5215570"/>
                </a:lnTo>
                <a:lnTo>
                  <a:pt x="0" y="0"/>
                </a:lnTo>
                <a:close/>
              </a:path>
            </a:pathLst>
          </a:custGeom>
          <a:blipFill>
            <a:blip r:embed="rId7"/>
            <a:stretch>
              <a:fillRect/>
            </a:stretch>
          </a:blipFill>
        </p:spPr>
      </p:sp>
      <p:sp>
        <p:nvSpPr>
          <p:cNvPr id="8" name="TextBox 8"/>
          <p:cNvSpPr txBox="1"/>
          <p:nvPr/>
        </p:nvSpPr>
        <p:spPr>
          <a:xfrm>
            <a:off x="11671526" y="2514600"/>
            <a:ext cx="12024504" cy="521302"/>
          </a:xfrm>
          <a:prstGeom prst="rect">
            <a:avLst/>
          </a:prstGeom>
        </p:spPr>
        <p:txBody>
          <a:bodyPr lIns="0" tIns="0" rIns="0" bIns="0" rtlCol="0" anchor="t">
            <a:spAutoFit/>
          </a:bodyPr>
          <a:lstStyle/>
          <a:p>
            <a:pPr>
              <a:lnSpc>
                <a:spcPts val="4339"/>
              </a:lnSpc>
            </a:pPr>
            <a:r>
              <a:rPr lang="en-US" sz="3099">
                <a:solidFill>
                  <a:srgbClr val="545454"/>
                </a:solidFill>
                <a:latin typeface="Poppins Medium"/>
              </a:rPr>
              <a:t>2. Four Pillar of OOP</a:t>
            </a:r>
          </a:p>
        </p:txBody>
      </p:sp>
      <p:sp>
        <p:nvSpPr>
          <p:cNvPr id="9" name="TextBox 9"/>
          <p:cNvSpPr txBox="1"/>
          <p:nvPr/>
        </p:nvSpPr>
        <p:spPr>
          <a:xfrm>
            <a:off x="12288330" y="952500"/>
            <a:ext cx="4871495" cy="679384"/>
          </a:xfrm>
          <a:prstGeom prst="rect">
            <a:avLst/>
          </a:prstGeom>
        </p:spPr>
        <p:txBody>
          <a:bodyPr lIns="0" tIns="0" rIns="0" bIns="0" rtlCol="0" anchor="t">
            <a:spAutoFit/>
          </a:bodyPr>
          <a:lstStyle/>
          <a:p>
            <a:pPr>
              <a:lnSpc>
                <a:spcPts val="5599"/>
              </a:lnSpc>
            </a:pPr>
            <a:r>
              <a:rPr lang="en-US" sz="3999">
                <a:solidFill>
                  <a:srgbClr val="545454"/>
                </a:solidFill>
                <a:latin typeface="League Spartan"/>
              </a:rPr>
              <a:t>Agenda</a:t>
            </a:r>
          </a:p>
        </p:txBody>
      </p:sp>
      <p:sp>
        <p:nvSpPr>
          <p:cNvPr id="10" name="TextBox 10"/>
          <p:cNvSpPr txBox="1"/>
          <p:nvPr/>
        </p:nvSpPr>
        <p:spPr>
          <a:xfrm>
            <a:off x="11709994" y="3081754"/>
            <a:ext cx="5999670" cy="1064194"/>
          </a:xfrm>
          <a:prstGeom prst="rect">
            <a:avLst/>
          </a:prstGeom>
        </p:spPr>
        <p:txBody>
          <a:bodyPr lIns="0" tIns="0" rIns="0" bIns="0" rtlCol="0" anchor="t">
            <a:spAutoFit/>
          </a:bodyPr>
          <a:lstStyle/>
          <a:p>
            <a:pPr>
              <a:lnSpc>
                <a:spcPts val="4339"/>
              </a:lnSpc>
            </a:pPr>
            <a:r>
              <a:rPr lang="en-US" sz="3099">
                <a:solidFill>
                  <a:srgbClr val="545454"/>
                </a:solidFill>
                <a:latin typeface="Poppins Medium"/>
              </a:rPr>
              <a:t>3.How to create class and its object</a:t>
            </a:r>
          </a:p>
        </p:txBody>
      </p:sp>
      <p:sp>
        <p:nvSpPr>
          <p:cNvPr id="11" name="TextBox 11"/>
          <p:cNvSpPr txBox="1"/>
          <p:nvPr/>
        </p:nvSpPr>
        <p:spPr>
          <a:xfrm>
            <a:off x="11705676" y="4088798"/>
            <a:ext cx="7374521" cy="521302"/>
          </a:xfrm>
          <a:prstGeom prst="rect">
            <a:avLst/>
          </a:prstGeom>
        </p:spPr>
        <p:txBody>
          <a:bodyPr lIns="0" tIns="0" rIns="0" bIns="0" rtlCol="0" anchor="t">
            <a:spAutoFit/>
          </a:bodyPr>
          <a:lstStyle/>
          <a:p>
            <a:pPr>
              <a:lnSpc>
                <a:spcPts val="4339"/>
              </a:lnSpc>
            </a:pPr>
            <a:r>
              <a:rPr lang="en-US" sz="3099">
                <a:solidFill>
                  <a:srgbClr val="545454"/>
                </a:solidFill>
                <a:latin typeface="Poppins Medium"/>
              </a:rPr>
              <a:t>4. Type of Variable in OOP</a:t>
            </a:r>
          </a:p>
        </p:txBody>
      </p:sp>
      <p:sp>
        <p:nvSpPr>
          <p:cNvPr id="12" name="TextBox 12"/>
          <p:cNvSpPr txBox="1"/>
          <p:nvPr/>
        </p:nvSpPr>
        <p:spPr>
          <a:xfrm>
            <a:off x="11709994" y="4857750"/>
            <a:ext cx="7539556" cy="521302"/>
          </a:xfrm>
          <a:prstGeom prst="rect">
            <a:avLst/>
          </a:prstGeom>
        </p:spPr>
        <p:txBody>
          <a:bodyPr lIns="0" tIns="0" rIns="0" bIns="0" rtlCol="0" anchor="t">
            <a:spAutoFit/>
          </a:bodyPr>
          <a:lstStyle/>
          <a:p>
            <a:pPr>
              <a:lnSpc>
                <a:spcPts val="4339"/>
              </a:lnSpc>
            </a:pPr>
            <a:r>
              <a:rPr lang="en-US" sz="3099">
                <a:solidFill>
                  <a:srgbClr val="545454"/>
                </a:solidFill>
                <a:latin typeface="Poppins Medium"/>
              </a:rPr>
              <a:t>5.Type of method in OOP</a:t>
            </a:r>
          </a:p>
        </p:txBody>
      </p:sp>
      <p:sp>
        <p:nvSpPr>
          <p:cNvPr id="13" name="TextBox 13"/>
          <p:cNvSpPr txBox="1"/>
          <p:nvPr/>
        </p:nvSpPr>
        <p:spPr>
          <a:xfrm>
            <a:off x="11709994" y="5626702"/>
            <a:ext cx="4871495" cy="521302"/>
          </a:xfrm>
          <a:prstGeom prst="rect">
            <a:avLst/>
          </a:prstGeom>
        </p:spPr>
        <p:txBody>
          <a:bodyPr lIns="0" tIns="0" rIns="0" bIns="0" rtlCol="0" anchor="t">
            <a:spAutoFit/>
          </a:bodyPr>
          <a:lstStyle/>
          <a:p>
            <a:pPr>
              <a:lnSpc>
                <a:spcPts val="4339"/>
              </a:lnSpc>
            </a:pPr>
            <a:r>
              <a:rPr lang="en-US" sz="3099">
                <a:solidFill>
                  <a:srgbClr val="545454"/>
                </a:solidFill>
                <a:latin typeface="Poppins Medium"/>
              </a:rPr>
              <a:t>6. Inheritance in OOP</a:t>
            </a:r>
          </a:p>
        </p:txBody>
      </p:sp>
      <p:sp>
        <p:nvSpPr>
          <p:cNvPr id="14" name="TextBox 14"/>
          <p:cNvSpPr txBox="1"/>
          <p:nvPr/>
        </p:nvSpPr>
        <p:spPr>
          <a:xfrm>
            <a:off x="11705676" y="1878998"/>
            <a:ext cx="2743399" cy="521302"/>
          </a:xfrm>
          <a:prstGeom prst="rect">
            <a:avLst/>
          </a:prstGeom>
        </p:spPr>
        <p:txBody>
          <a:bodyPr lIns="0" tIns="0" rIns="0" bIns="0" rtlCol="0" anchor="t">
            <a:spAutoFit/>
          </a:bodyPr>
          <a:lstStyle/>
          <a:p>
            <a:pPr>
              <a:lnSpc>
                <a:spcPts val="4339"/>
              </a:lnSpc>
            </a:pPr>
            <a:r>
              <a:rPr lang="en-US" sz="3099">
                <a:solidFill>
                  <a:srgbClr val="545454"/>
                </a:solidFill>
                <a:latin typeface="Poppins Medium"/>
              </a:rPr>
              <a:t>1. what is OOP</a:t>
            </a:r>
          </a:p>
        </p:txBody>
      </p:sp>
      <p:sp>
        <p:nvSpPr>
          <p:cNvPr id="15" name="TextBox 15"/>
          <p:cNvSpPr txBox="1"/>
          <p:nvPr/>
        </p:nvSpPr>
        <p:spPr>
          <a:xfrm>
            <a:off x="11709994" y="6262304"/>
            <a:ext cx="4871495" cy="521302"/>
          </a:xfrm>
          <a:prstGeom prst="rect">
            <a:avLst/>
          </a:prstGeom>
        </p:spPr>
        <p:txBody>
          <a:bodyPr lIns="0" tIns="0" rIns="0" bIns="0" rtlCol="0" anchor="t">
            <a:spAutoFit/>
          </a:bodyPr>
          <a:lstStyle/>
          <a:p>
            <a:pPr>
              <a:lnSpc>
                <a:spcPts val="4339"/>
              </a:lnSpc>
            </a:pPr>
            <a:r>
              <a:rPr lang="en-US" sz="3099">
                <a:solidFill>
                  <a:srgbClr val="545454"/>
                </a:solidFill>
                <a:latin typeface="Poppins Medium"/>
              </a:rPr>
              <a:t>7. Polymorphism in OOP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p:nvPr/>
        </p:nvGrpSpPr>
        <p:grpSpPr>
          <a:xfrm>
            <a:off x="16271012" y="8535568"/>
            <a:ext cx="1021283" cy="10212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id="4" name="Freeform 4"/>
          <p:cNvSpPr/>
          <p:nvPr/>
        </p:nvSpPr>
        <p:spPr>
          <a:xfrm>
            <a:off x="10706253" y="305968"/>
            <a:ext cx="8106156" cy="8229600"/>
          </a:xfrm>
          <a:custGeom>
            <a:avLst/>
            <a:gdLst/>
            <a:ahLst/>
            <a:cxnLst/>
            <a:rect l="l" t="t" r="r" b="b"/>
            <a:pathLst>
              <a:path w="8106156" h="8229600">
                <a:moveTo>
                  <a:pt x="0" y="0"/>
                </a:moveTo>
                <a:lnTo>
                  <a:pt x="8106156" y="0"/>
                </a:lnTo>
                <a:lnTo>
                  <a:pt x="8106156" y="8229600"/>
                </a:lnTo>
                <a:lnTo>
                  <a:pt x="0" y="8229600"/>
                </a:lnTo>
                <a:lnTo>
                  <a:pt x="0" y="0"/>
                </a:lnTo>
                <a:close/>
              </a:path>
            </a:pathLst>
          </a:custGeom>
          <a:blipFill>
            <a:blip r:embed="rId2"/>
            <a:stretch>
              <a:fillRect/>
            </a:stretch>
          </a:blipFill>
        </p:spPr>
      </p:sp>
      <p:sp>
        <p:nvSpPr>
          <p:cNvPr id="5" name="TextBox 5"/>
          <p:cNvSpPr txBox="1"/>
          <p:nvPr/>
        </p:nvSpPr>
        <p:spPr>
          <a:xfrm>
            <a:off x="368561" y="1167559"/>
            <a:ext cx="9358469" cy="3806965"/>
          </a:xfrm>
          <a:prstGeom prst="rect">
            <a:avLst/>
          </a:prstGeom>
        </p:spPr>
        <p:txBody>
          <a:bodyPr lIns="0" tIns="0" rIns="0" bIns="0" rtlCol="0" anchor="t">
            <a:spAutoFit/>
          </a:bodyPr>
          <a:lstStyle/>
          <a:p>
            <a:pPr marL="820414" lvl="1" indent="-410207">
              <a:lnSpc>
                <a:spcPts val="6079"/>
              </a:lnSpc>
              <a:buFont typeface="Arial"/>
              <a:buChar char="•"/>
            </a:pPr>
            <a:r>
              <a:rPr lang="en-US" sz="3799">
                <a:solidFill>
                  <a:srgbClr val="545454"/>
                </a:solidFill>
                <a:latin typeface="Glacial Indifference"/>
              </a:rPr>
              <a:t>OOP is not a programming language</a:t>
            </a:r>
          </a:p>
          <a:p>
            <a:pPr marL="820414" lvl="1" indent="-410207">
              <a:lnSpc>
                <a:spcPts val="6079"/>
              </a:lnSpc>
              <a:buFont typeface="Arial"/>
              <a:buChar char="•"/>
            </a:pPr>
            <a:r>
              <a:rPr lang="en-US" sz="3799">
                <a:solidFill>
                  <a:srgbClr val="545454"/>
                </a:solidFill>
                <a:latin typeface="Glacial Indifference"/>
              </a:rPr>
              <a:t>OOP is not a programming Tool or Software</a:t>
            </a:r>
          </a:p>
          <a:p>
            <a:pPr marL="820414" lvl="1" indent="-410207">
              <a:lnSpc>
                <a:spcPts val="6079"/>
              </a:lnSpc>
              <a:buFont typeface="Arial"/>
              <a:buChar char="•"/>
            </a:pPr>
            <a:r>
              <a:rPr lang="en-US" sz="3799">
                <a:solidFill>
                  <a:srgbClr val="545454"/>
                </a:solidFill>
                <a:latin typeface="Glacial Indifference"/>
              </a:rPr>
              <a:t>It just a model use to write code</a:t>
            </a:r>
          </a:p>
          <a:p>
            <a:pPr marL="820414" lvl="1" indent="-410207">
              <a:lnSpc>
                <a:spcPts val="6079"/>
              </a:lnSpc>
              <a:buFont typeface="Arial"/>
              <a:buChar char="•"/>
            </a:pPr>
            <a:r>
              <a:rPr lang="en-US" sz="3799">
                <a:solidFill>
                  <a:srgbClr val="545454"/>
                </a:solidFill>
                <a:latin typeface="Glacial Indifference"/>
              </a:rPr>
              <a:t>OOP is used by many language</a:t>
            </a:r>
          </a:p>
        </p:txBody>
      </p:sp>
      <p:sp>
        <p:nvSpPr>
          <p:cNvPr id="6" name="TextBox 6"/>
          <p:cNvSpPr txBox="1"/>
          <p:nvPr/>
        </p:nvSpPr>
        <p:spPr>
          <a:xfrm>
            <a:off x="1248746" y="447691"/>
            <a:ext cx="1983388" cy="1038192"/>
          </a:xfrm>
          <a:prstGeom prst="rect">
            <a:avLst/>
          </a:prstGeom>
        </p:spPr>
        <p:txBody>
          <a:bodyPr lIns="0" tIns="0" rIns="0" bIns="0" rtlCol="0" anchor="t">
            <a:spAutoFit/>
          </a:bodyPr>
          <a:lstStyle/>
          <a:p>
            <a:pPr>
              <a:lnSpc>
                <a:spcPts val="8400"/>
              </a:lnSpc>
            </a:pPr>
            <a:r>
              <a:rPr lang="en-US" sz="6000">
                <a:solidFill>
                  <a:srgbClr val="545454"/>
                </a:solidFill>
                <a:latin typeface="League Spartan"/>
              </a:rPr>
              <a:t>OOP</a:t>
            </a:r>
          </a:p>
        </p:txBody>
      </p:sp>
      <p:sp>
        <p:nvSpPr>
          <p:cNvPr id="7" name="Freeform 7"/>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1028700" y="5079479"/>
            <a:ext cx="3193643" cy="778509"/>
          </a:xfrm>
          <a:prstGeom prst="rect">
            <a:avLst/>
          </a:prstGeom>
        </p:spPr>
        <p:txBody>
          <a:bodyPr lIns="0" tIns="0" rIns="0" bIns="0" rtlCol="0" anchor="t">
            <a:spAutoFit/>
          </a:bodyPr>
          <a:lstStyle/>
          <a:p>
            <a:pPr>
              <a:lnSpc>
                <a:spcPts val="6440"/>
              </a:lnSpc>
            </a:pPr>
            <a:r>
              <a:rPr lang="en-US" sz="4600">
                <a:solidFill>
                  <a:srgbClr val="545454"/>
                </a:solidFill>
                <a:latin typeface="League Spartan"/>
              </a:rPr>
              <a:t>key notes</a:t>
            </a:r>
          </a:p>
        </p:txBody>
      </p:sp>
      <p:sp>
        <p:nvSpPr>
          <p:cNvPr id="9" name="TextBox 9"/>
          <p:cNvSpPr txBox="1"/>
          <p:nvPr/>
        </p:nvSpPr>
        <p:spPr>
          <a:xfrm>
            <a:off x="368561" y="5708609"/>
            <a:ext cx="10046114" cy="4578391"/>
          </a:xfrm>
          <a:prstGeom prst="rect">
            <a:avLst/>
          </a:prstGeom>
        </p:spPr>
        <p:txBody>
          <a:bodyPr lIns="0" tIns="0" rIns="0" bIns="0" rtlCol="0" anchor="t">
            <a:spAutoFit/>
          </a:bodyPr>
          <a:lstStyle/>
          <a:p>
            <a:pPr marL="820414" lvl="1" indent="-410207">
              <a:lnSpc>
                <a:spcPts val="6079"/>
              </a:lnSpc>
              <a:buFont typeface="Arial"/>
              <a:buChar char="•"/>
            </a:pPr>
            <a:r>
              <a:rPr lang="en-US" sz="3799">
                <a:solidFill>
                  <a:srgbClr val="545454"/>
                </a:solidFill>
                <a:latin typeface="Glacial Indifference"/>
              </a:rPr>
              <a:t>OOP is one of the Popular approach to solve a programming problem is by creating Object</a:t>
            </a:r>
          </a:p>
          <a:p>
            <a:pPr marL="820414" lvl="1" indent="-410207">
              <a:lnSpc>
                <a:spcPts val="6079"/>
              </a:lnSpc>
              <a:buFont typeface="Arial"/>
              <a:buChar char="•"/>
            </a:pPr>
            <a:r>
              <a:rPr lang="en-US" sz="3799">
                <a:solidFill>
                  <a:srgbClr val="545454"/>
                </a:solidFill>
                <a:latin typeface="Glacial Indifference"/>
              </a:rPr>
              <a:t>Concept of OOP focus on creating reuseable code.This concept is know as DRY (Do’nt Repeat Yourself)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p:nvPr/>
        </p:nvGrpSpPr>
        <p:grpSpPr>
          <a:xfrm>
            <a:off x="16271012" y="8535568"/>
            <a:ext cx="1021283" cy="10212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id="4" name="Freeform 4"/>
          <p:cNvSpPr/>
          <p:nvPr/>
        </p:nvSpPr>
        <p:spPr>
          <a:xfrm>
            <a:off x="10806237" y="2642752"/>
            <a:ext cx="5375629" cy="4114800"/>
          </a:xfrm>
          <a:custGeom>
            <a:avLst/>
            <a:gdLst/>
            <a:ahLst/>
            <a:cxnLst/>
            <a:rect l="l" t="t" r="r" b="b"/>
            <a:pathLst>
              <a:path w="5375629" h="4114800">
                <a:moveTo>
                  <a:pt x="0" y="0"/>
                </a:moveTo>
                <a:lnTo>
                  <a:pt x="5375630" y="0"/>
                </a:lnTo>
                <a:lnTo>
                  <a:pt x="5375630"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1028700" y="1664612"/>
            <a:ext cx="6792693" cy="3035540"/>
          </a:xfrm>
          <a:prstGeom prst="rect">
            <a:avLst/>
          </a:prstGeom>
        </p:spPr>
        <p:txBody>
          <a:bodyPr lIns="0" tIns="0" rIns="0" bIns="0" rtlCol="0" anchor="t">
            <a:spAutoFit/>
          </a:bodyPr>
          <a:lstStyle/>
          <a:p>
            <a:pPr marL="820414" lvl="1" indent="-410207">
              <a:lnSpc>
                <a:spcPts val="6079"/>
              </a:lnSpc>
              <a:buFont typeface="Arial"/>
              <a:buChar char="•"/>
            </a:pPr>
            <a:r>
              <a:rPr lang="en-US" sz="3799">
                <a:solidFill>
                  <a:srgbClr val="545454"/>
                </a:solidFill>
                <a:latin typeface="Glacial Indifference"/>
              </a:rPr>
              <a:t>Encapsulation</a:t>
            </a:r>
          </a:p>
          <a:p>
            <a:pPr marL="820414" lvl="1" indent="-410207">
              <a:lnSpc>
                <a:spcPts val="6079"/>
              </a:lnSpc>
              <a:buFont typeface="Arial"/>
              <a:buChar char="•"/>
            </a:pPr>
            <a:r>
              <a:rPr lang="en-US" sz="3799">
                <a:solidFill>
                  <a:srgbClr val="545454"/>
                </a:solidFill>
                <a:latin typeface="Glacial Indifference"/>
              </a:rPr>
              <a:t>Abstraction</a:t>
            </a:r>
          </a:p>
          <a:p>
            <a:pPr marL="820414" lvl="1" indent="-410207">
              <a:lnSpc>
                <a:spcPts val="6079"/>
              </a:lnSpc>
              <a:buFont typeface="Arial"/>
              <a:buChar char="•"/>
            </a:pPr>
            <a:r>
              <a:rPr lang="en-US" sz="3799">
                <a:solidFill>
                  <a:srgbClr val="545454"/>
                </a:solidFill>
                <a:latin typeface="Glacial Indifference"/>
              </a:rPr>
              <a:t>Inheritance</a:t>
            </a:r>
          </a:p>
          <a:p>
            <a:pPr marL="820414" lvl="1" indent="-410207">
              <a:lnSpc>
                <a:spcPts val="6079"/>
              </a:lnSpc>
              <a:buFont typeface="Arial"/>
              <a:buChar char="•"/>
            </a:pPr>
            <a:r>
              <a:rPr lang="en-US" sz="3799">
                <a:solidFill>
                  <a:srgbClr val="545454"/>
                </a:solidFill>
                <a:latin typeface="Glacial Indifference"/>
              </a:rPr>
              <a:t>Polymorphism</a:t>
            </a:r>
          </a:p>
        </p:txBody>
      </p:sp>
      <p:sp>
        <p:nvSpPr>
          <p:cNvPr id="6" name="TextBox 6"/>
          <p:cNvSpPr txBox="1"/>
          <p:nvPr/>
        </p:nvSpPr>
        <p:spPr>
          <a:xfrm>
            <a:off x="588608" y="340677"/>
            <a:ext cx="9519972" cy="1038192"/>
          </a:xfrm>
          <a:prstGeom prst="rect">
            <a:avLst/>
          </a:prstGeom>
        </p:spPr>
        <p:txBody>
          <a:bodyPr lIns="0" tIns="0" rIns="0" bIns="0" rtlCol="0" anchor="t">
            <a:spAutoFit/>
          </a:bodyPr>
          <a:lstStyle/>
          <a:p>
            <a:pPr>
              <a:lnSpc>
                <a:spcPts val="8400"/>
              </a:lnSpc>
            </a:pPr>
            <a:r>
              <a:rPr lang="en-US" sz="6000">
                <a:solidFill>
                  <a:srgbClr val="545454"/>
                </a:solidFill>
                <a:latin typeface="League Spartan"/>
              </a:rPr>
              <a:t>Four Pillar Of OOP</a:t>
            </a:r>
          </a:p>
        </p:txBody>
      </p:sp>
      <p:sp>
        <p:nvSpPr>
          <p:cNvPr id="7" name="Freeform 7"/>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p:nvPr/>
        </p:nvGrpSpPr>
        <p:grpSpPr>
          <a:xfrm>
            <a:off x="16271012" y="8535568"/>
            <a:ext cx="1021283" cy="10212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id="4" name="Freeform 4"/>
          <p:cNvSpPr/>
          <p:nvPr/>
        </p:nvSpPr>
        <p:spPr>
          <a:xfrm>
            <a:off x="10558685" y="2642752"/>
            <a:ext cx="5375629" cy="4114800"/>
          </a:xfrm>
          <a:custGeom>
            <a:avLst/>
            <a:gdLst/>
            <a:ahLst/>
            <a:cxnLst/>
            <a:rect l="l" t="t" r="r" b="b"/>
            <a:pathLst>
              <a:path w="5375629" h="4114800">
                <a:moveTo>
                  <a:pt x="0" y="0"/>
                </a:moveTo>
                <a:lnTo>
                  <a:pt x="5375630" y="0"/>
                </a:lnTo>
                <a:lnTo>
                  <a:pt x="5375630"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1028700" y="2529492"/>
            <a:ext cx="6792693" cy="2264114"/>
          </a:xfrm>
          <a:prstGeom prst="rect">
            <a:avLst/>
          </a:prstGeom>
        </p:spPr>
        <p:txBody>
          <a:bodyPr lIns="0" tIns="0" rIns="0" bIns="0" rtlCol="0" anchor="t">
            <a:spAutoFit/>
          </a:bodyPr>
          <a:lstStyle/>
          <a:p>
            <a:pPr>
              <a:lnSpc>
                <a:spcPts val="6079"/>
              </a:lnSpc>
            </a:pPr>
            <a:r>
              <a:rPr lang="en-US" sz="3799">
                <a:solidFill>
                  <a:srgbClr val="545454"/>
                </a:solidFill>
                <a:latin typeface="Glacial Indifference"/>
              </a:rPr>
              <a:t>An act combing properties and method related to the same object is know as encapsulation.</a:t>
            </a:r>
          </a:p>
        </p:txBody>
      </p:sp>
      <p:sp>
        <p:nvSpPr>
          <p:cNvPr id="6" name="TextBox 6"/>
          <p:cNvSpPr txBox="1"/>
          <p:nvPr/>
        </p:nvSpPr>
        <p:spPr>
          <a:xfrm>
            <a:off x="588608" y="904875"/>
            <a:ext cx="9519972" cy="1038192"/>
          </a:xfrm>
          <a:prstGeom prst="rect">
            <a:avLst/>
          </a:prstGeom>
        </p:spPr>
        <p:txBody>
          <a:bodyPr lIns="0" tIns="0" rIns="0" bIns="0" rtlCol="0" anchor="t">
            <a:spAutoFit/>
          </a:bodyPr>
          <a:lstStyle/>
          <a:p>
            <a:pPr>
              <a:lnSpc>
                <a:spcPts val="8400"/>
              </a:lnSpc>
            </a:pPr>
            <a:r>
              <a:rPr lang="en-US" sz="6000">
                <a:solidFill>
                  <a:srgbClr val="545454"/>
                </a:solidFill>
                <a:latin typeface="League Spartan"/>
              </a:rPr>
              <a:t>Encapsulation</a:t>
            </a:r>
          </a:p>
        </p:txBody>
      </p:sp>
      <p:sp>
        <p:nvSpPr>
          <p:cNvPr id="7" name="Freeform 7"/>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p:nvPr/>
        </p:nvGrpSpPr>
        <p:grpSpPr>
          <a:xfrm>
            <a:off x="16271012" y="8535568"/>
            <a:ext cx="1021283" cy="10212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id="4" name="Freeform 4"/>
          <p:cNvSpPr/>
          <p:nvPr/>
        </p:nvSpPr>
        <p:spPr>
          <a:xfrm>
            <a:off x="10558685" y="2642752"/>
            <a:ext cx="5375629" cy="4114800"/>
          </a:xfrm>
          <a:custGeom>
            <a:avLst/>
            <a:gdLst/>
            <a:ahLst/>
            <a:cxnLst/>
            <a:rect l="l" t="t" r="r" b="b"/>
            <a:pathLst>
              <a:path w="5375629" h="4114800">
                <a:moveTo>
                  <a:pt x="0" y="0"/>
                </a:moveTo>
                <a:lnTo>
                  <a:pt x="5375630" y="0"/>
                </a:lnTo>
                <a:lnTo>
                  <a:pt x="5375630"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1028700" y="2529492"/>
            <a:ext cx="6792693" cy="4578391"/>
          </a:xfrm>
          <a:prstGeom prst="rect">
            <a:avLst/>
          </a:prstGeom>
        </p:spPr>
        <p:txBody>
          <a:bodyPr lIns="0" tIns="0" rIns="0" bIns="0" rtlCol="0" anchor="t">
            <a:spAutoFit/>
          </a:bodyPr>
          <a:lstStyle/>
          <a:p>
            <a:pPr>
              <a:lnSpc>
                <a:spcPts val="6079"/>
              </a:lnSpc>
            </a:pPr>
            <a:r>
              <a:rPr lang="en-US" sz="3799">
                <a:solidFill>
                  <a:srgbClr val="545454"/>
                </a:solidFill>
                <a:latin typeface="Glacial Indifference"/>
              </a:rPr>
              <a:t>Abstraction is one the key concept of object oriented programming</a:t>
            </a:r>
          </a:p>
          <a:p>
            <a:pPr>
              <a:lnSpc>
                <a:spcPts val="6079"/>
              </a:lnSpc>
            </a:pPr>
            <a:r>
              <a:rPr lang="en-US" sz="3799">
                <a:solidFill>
                  <a:srgbClr val="545454"/>
                </a:solidFill>
                <a:latin typeface="Glacial Indifference"/>
              </a:rPr>
              <a:t>Its main goal is to handle complexity by hiding unnecessary details from user.</a:t>
            </a:r>
          </a:p>
        </p:txBody>
      </p:sp>
      <p:sp>
        <p:nvSpPr>
          <p:cNvPr id="6" name="TextBox 6"/>
          <p:cNvSpPr txBox="1"/>
          <p:nvPr/>
        </p:nvSpPr>
        <p:spPr>
          <a:xfrm>
            <a:off x="588608" y="904875"/>
            <a:ext cx="9519972" cy="1038192"/>
          </a:xfrm>
          <a:prstGeom prst="rect">
            <a:avLst/>
          </a:prstGeom>
        </p:spPr>
        <p:txBody>
          <a:bodyPr lIns="0" tIns="0" rIns="0" bIns="0" rtlCol="0" anchor="t">
            <a:spAutoFit/>
          </a:bodyPr>
          <a:lstStyle/>
          <a:p>
            <a:pPr>
              <a:lnSpc>
                <a:spcPts val="8400"/>
              </a:lnSpc>
            </a:pPr>
            <a:r>
              <a:rPr lang="en-US" sz="6000">
                <a:solidFill>
                  <a:srgbClr val="545454"/>
                </a:solidFill>
                <a:latin typeface="League Spartan"/>
              </a:rPr>
              <a:t>Abstraction</a:t>
            </a:r>
          </a:p>
        </p:txBody>
      </p:sp>
      <p:sp>
        <p:nvSpPr>
          <p:cNvPr id="7" name="Freeform 7"/>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p:nvPr/>
        </p:nvGrpSpPr>
        <p:grpSpPr>
          <a:xfrm>
            <a:off x="16271012" y="8535568"/>
            <a:ext cx="1021283" cy="10212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id="4" name="Freeform 4"/>
          <p:cNvSpPr/>
          <p:nvPr/>
        </p:nvSpPr>
        <p:spPr>
          <a:xfrm>
            <a:off x="12319055" y="2312683"/>
            <a:ext cx="5375629" cy="4114800"/>
          </a:xfrm>
          <a:custGeom>
            <a:avLst/>
            <a:gdLst/>
            <a:ahLst/>
            <a:cxnLst/>
            <a:rect l="l" t="t" r="r" b="b"/>
            <a:pathLst>
              <a:path w="5375629" h="4114800">
                <a:moveTo>
                  <a:pt x="0" y="0"/>
                </a:moveTo>
                <a:lnTo>
                  <a:pt x="5375629" y="0"/>
                </a:lnTo>
                <a:lnTo>
                  <a:pt x="5375629"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836160" y="2395162"/>
            <a:ext cx="10950272" cy="3806965"/>
          </a:xfrm>
          <a:prstGeom prst="rect">
            <a:avLst/>
          </a:prstGeom>
        </p:spPr>
        <p:txBody>
          <a:bodyPr lIns="0" tIns="0" rIns="0" bIns="0" rtlCol="0" anchor="t">
            <a:spAutoFit/>
          </a:bodyPr>
          <a:lstStyle/>
          <a:p>
            <a:pPr>
              <a:lnSpc>
                <a:spcPts val="6079"/>
              </a:lnSpc>
            </a:pPr>
            <a:r>
              <a:rPr lang="en-US" sz="3799">
                <a:solidFill>
                  <a:srgbClr val="545454"/>
                </a:solidFill>
                <a:latin typeface="Glacial Indifference"/>
              </a:rPr>
              <a:t>Inheritance allows us to define a class that inherits all the methods and properties from another class. Parent class is the class being inherited from, also called base class. Child class is the class that inherits from another class, also called derived class.</a:t>
            </a:r>
          </a:p>
        </p:txBody>
      </p:sp>
      <p:sp>
        <p:nvSpPr>
          <p:cNvPr id="6" name="TextBox 6"/>
          <p:cNvSpPr txBox="1"/>
          <p:nvPr/>
        </p:nvSpPr>
        <p:spPr>
          <a:xfrm>
            <a:off x="588608" y="904875"/>
            <a:ext cx="9519972" cy="1038192"/>
          </a:xfrm>
          <a:prstGeom prst="rect">
            <a:avLst/>
          </a:prstGeom>
        </p:spPr>
        <p:txBody>
          <a:bodyPr lIns="0" tIns="0" rIns="0" bIns="0" rtlCol="0" anchor="t">
            <a:spAutoFit/>
          </a:bodyPr>
          <a:lstStyle/>
          <a:p>
            <a:pPr>
              <a:lnSpc>
                <a:spcPts val="8400"/>
              </a:lnSpc>
            </a:pPr>
            <a:r>
              <a:rPr lang="en-US" sz="6000">
                <a:solidFill>
                  <a:srgbClr val="545454"/>
                </a:solidFill>
                <a:latin typeface="League Spartan"/>
              </a:rPr>
              <a:t>Inheritance</a:t>
            </a:r>
          </a:p>
        </p:txBody>
      </p:sp>
      <p:sp>
        <p:nvSpPr>
          <p:cNvPr id="7" name="Freeform 7"/>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p:nvPr/>
        </p:nvGrpSpPr>
        <p:grpSpPr>
          <a:xfrm>
            <a:off x="16271012" y="8535568"/>
            <a:ext cx="1021283" cy="10212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id="4" name="Freeform 4"/>
          <p:cNvSpPr/>
          <p:nvPr/>
        </p:nvSpPr>
        <p:spPr>
          <a:xfrm>
            <a:off x="12319055" y="2312683"/>
            <a:ext cx="5375629" cy="4114800"/>
          </a:xfrm>
          <a:custGeom>
            <a:avLst/>
            <a:gdLst/>
            <a:ahLst/>
            <a:cxnLst/>
            <a:rect l="l" t="t" r="r" b="b"/>
            <a:pathLst>
              <a:path w="5375629" h="4114800">
                <a:moveTo>
                  <a:pt x="0" y="0"/>
                </a:moveTo>
                <a:lnTo>
                  <a:pt x="5375629" y="0"/>
                </a:lnTo>
                <a:lnTo>
                  <a:pt x="5375629"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836160" y="2395162"/>
            <a:ext cx="10950272" cy="3035540"/>
          </a:xfrm>
          <a:prstGeom prst="rect">
            <a:avLst/>
          </a:prstGeom>
        </p:spPr>
        <p:txBody>
          <a:bodyPr lIns="0" tIns="0" rIns="0" bIns="0" rtlCol="0" anchor="t">
            <a:spAutoFit/>
          </a:bodyPr>
          <a:lstStyle/>
          <a:p>
            <a:pPr>
              <a:lnSpc>
                <a:spcPts val="6079"/>
              </a:lnSpc>
            </a:pPr>
            <a:r>
              <a:rPr lang="en-US" sz="3799">
                <a:solidFill>
                  <a:srgbClr val="545454"/>
                </a:solidFill>
                <a:latin typeface="Glacial Indifference"/>
              </a:rPr>
              <a:t>The word "polymorphism" means "many forms", and in programming it refers to methods/functions/operators with the same name that can be executed on many objects or classes..</a:t>
            </a:r>
          </a:p>
        </p:txBody>
      </p:sp>
      <p:sp>
        <p:nvSpPr>
          <p:cNvPr id="6" name="TextBox 6"/>
          <p:cNvSpPr txBox="1"/>
          <p:nvPr/>
        </p:nvSpPr>
        <p:spPr>
          <a:xfrm>
            <a:off x="588608" y="904875"/>
            <a:ext cx="9519972" cy="1038192"/>
          </a:xfrm>
          <a:prstGeom prst="rect">
            <a:avLst/>
          </a:prstGeom>
        </p:spPr>
        <p:txBody>
          <a:bodyPr lIns="0" tIns="0" rIns="0" bIns="0" rtlCol="0" anchor="t">
            <a:spAutoFit/>
          </a:bodyPr>
          <a:lstStyle/>
          <a:p>
            <a:pPr>
              <a:lnSpc>
                <a:spcPts val="8400"/>
              </a:lnSpc>
            </a:pPr>
            <a:r>
              <a:rPr lang="en-US" sz="6000">
                <a:solidFill>
                  <a:srgbClr val="545454"/>
                </a:solidFill>
                <a:latin typeface="League Spartan"/>
              </a:rPr>
              <a:t>Polymorphism</a:t>
            </a:r>
          </a:p>
        </p:txBody>
      </p:sp>
      <p:sp>
        <p:nvSpPr>
          <p:cNvPr id="7" name="Freeform 7"/>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 name="Group 2"/>
          <p:cNvGrpSpPr/>
          <p:nvPr/>
        </p:nvGrpSpPr>
        <p:grpSpPr>
          <a:xfrm>
            <a:off x="16271012" y="8535568"/>
            <a:ext cx="1021283" cy="10212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id="4" name="Freeform 4"/>
          <p:cNvSpPr/>
          <p:nvPr/>
        </p:nvSpPr>
        <p:spPr>
          <a:xfrm>
            <a:off x="16940673" y="9046210"/>
            <a:ext cx="1047906" cy="1047906"/>
          </a:xfrm>
          <a:custGeom>
            <a:avLst/>
            <a:gdLst/>
            <a:ahLst/>
            <a:cxnLst/>
            <a:rect l="l" t="t" r="r" b="b"/>
            <a:pathLst>
              <a:path w="1047906" h="1047906">
                <a:moveTo>
                  <a:pt x="0" y="0"/>
                </a:moveTo>
                <a:lnTo>
                  <a:pt x="1047905" y="0"/>
                </a:lnTo>
                <a:lnTo>
                  <a:pt x="1047905" y="1047906"/>
                </a:lnTo>
                <a:lnTo>
                  <a:pt x="0" y="104790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1943047" y="3086100"/>
            <a:ext cx="4083939" cy="4114800"/>
          </a:xfrm>
          <a:custGeom>
            <a:avLst/>
            <a:gdLst/>
            <a:ahLst/>
            <a:cxnLst/>
            <a:rect l="l" t="t" r="r" b="b"/>
            <a:pathLst>
              <a:path w="4083939" h="4114800">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1814718" y="2914650"/>
            <a:ext cx="6792693" cy="3348727"/>
          </a:xfrm>
          <a:prstGeom prst="rect">
            <a:avLst/>
          </a:prstGeom>
        </p:spPr>
        <p:txBody>
          <a:bodyPr lIns="0" tIns="0" rIns="0" bIns="0" rtlCol="0" anchor="t">
            <a:spAutoFit/>
          </a:bodyPr>
          <a:lstStyle/>
          <a:p>
            <a:pPr marL="906772" lvl="1" indent="-453386">
              <a:lnSpc>
                <a:spcPts val="6719"/>
              </a:lnSpc>
              <a:buFont typeface="Arial"/>
              <a:buChar char="•"/>
            </a:pPr>
            <a:r>
              <a:rPr lang="en-US" sz="4199">
                <a:solidFill>
                  <a:srgbClr val="000000"/>
                </a:solidFill>
                <a:latin typeface="Glacial Indifference"/>
              </a:rPr>
              <a:t>Global variable</a:t>
            </a:r>
          </a:p>
          <a:p>
            <a:pPr marL="906772" lvl="1" indent="-453386">
              <a:lnSpc>
                <a:spcPts val="6719"/>
              </a:lnSpc>
              <a:buFont typeface="Arial"/>
              <a:buChar char="•"/>
            </a:pPr>
            <a:r>
              <a:rPr lang="en-US" sz="4199">
                <a:solidFill>
                  <a:srgbClr val="000000"/>
                </a:solidFill>
                <a:latin typeface="Glacial Indifference"/>
              </a:rPr>
              <a:t>Local variable</a:t>
            </a:r>
          </a:p>
          <a:p>
            <a:pPr marL="906772" lvl="1" indent="-453386">
              <a:lnSpc>
                <a:spcPts val="6719"/>
              </a:lnSpc>
              <a:buFont typeface="Arial"/>
              <a:buChar char="•"/>
            </a:pPr>
            <a:r>
              <a:rPr lang="en-US" sz="4199">
                <a:solidFill>
                  <a:srgbClr val="000000"/>
                </a:solidFill>
                <a:latin typeface="Glacial Indifference"/>
              </a:rPr>
              <a:t>Instance Object variable</a:t>
            </a:r>
          </a:p>
          <a:p>
            <a:pPr marL="906772" lvl="1" indent="-453386">
              <a:lnSpc>
                <a:spcPts val="6719"/>
              </a:lnSpc>
              <a:buFont typeface="Arial"/>
              <a:buChar char="•"/>
            </a:pPr>
            <a:r>
              <a:rPr lang="en-US" sz="4199">
                <a:solidFill>
                  <a:srgbClr val="000000"/>
                </a:solidFill>
                <a:latin typeface="Glacial Indifference"/>
              </a:rPr>
              <a:t>Class Object variable</a:t>
            </a:r>
          </a:p>
        </p:txBody>
      </p:sp>
      <p:sp>
        <p:nvSpPr>
          <p:cNvPr id="7" name="TextBox 7"/>
          <p:cNvSpPr txBox="1"/>
          <p:nvPr/>
        </p:nvSpPr>
        <p:spPr>
          <a:xfrm>
            <a:off x="1028700" y="1468414"/>
            <a:ext cx="11087801" cy="1038192"/>
          </a:xfrm>
          <a:prstGeom prst="rect">
            <a:avLst/>
          </a:prstGeom>
        </p:spPr>
        <p:txBody>
          <a:bodyPr lIns="0" tIns="0" rIns="0" bIns="0" rtlCol="0" anchor="t">
            <a:spAutoFit/>
          </a:bodyPr>
          <a:lstStyle/>
          <a:p>
            <a:pPr>
              <a:lnSpc>
                <a:spcPts val="8400"/>
              </a:lnSpc>
            </a:pPr>
            <a:r>
              <a:rPr lang="en-US" sz="6000">
                <a:solidFill>
                  <a:srgbClr val="545454"/>
                </a:solidFill>
                <a:latin typeface="League Spartan"/>
              </a:rPr>
              <a:t>Type of Variable in OOP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316</Words>
  <Application>Microsoft Office PowerPoint</Application>
  <PresentationFormat>Custom</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Poppins Light</vt:lpstr>
      <vt:lpstr>Poppins Medium</vt:lpstr>
      <vt:lpstr>League Spartan</vt:lpstr>
      <vt:lpstr>Arial</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with Django</dc:title>
  <cp:lastModifiedBy>Windows User</cp:lastModifiedBy>
  <cp:revision>8</cp:revision>
  <dcterms:created xsi:type="dcterms:W3CDTF">2006-08-16T00:00:00Z</dcterms:created>
  <dcterms:modified xsi:type="dcterms:W3CDTF">2024-08-31T13:04:20Z</dcterms:modified>
  <dc:identifier>DAFvJN0vi9g</dc:identifier>
</cp:coreProperties>
</file>