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68" d="100"/>
          <a:sy n="68" d="100"/>
        </p:scale>
        <p:origin x="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25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47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96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71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14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90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71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51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66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92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08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0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inicBreuker/stego-toolkit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magiceye.ecksdee.co.uk/" TargetMode="External"/><Relationship Id="rId3" Type="http://schemas.openxmlformats.org/officeDocument/2006/relationships/hyperlink" Target="http://stylesuxx.github.io/steganography/" TargetMode="External"/><Relationship Id="rId7" Type="http://schemas.openxmlformats.org/officeDocument/2006/relationships/hyperlink" Target="https://georgeom.net/StegOnline" TargetMode="External"/><Relationship Id="rId2" Type="http://schemas.openxmlformats.org/officeDocument/2006/relationships/hyperlink" Target="https://futureboy.us/stegano/decinpu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eganosaur.us/dissertation/tools/image" TargetMode="External"/><Relationship Id="rId5" Type="http://schemas.openxmlformats.org/officeDocument/2006/relationships/hyperlink" Target="https://manytools.org/hacker-tools/steganography-encode-text-into-image/" TargetMode="External"/><Relationship Id="rId4" Type="http://schemas.openxmlformats.org/officeDocument/2006/relationships/hyperlink" Target="https://www.mobilefish.com/services/steganography/steganography.ph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eganosaur.us/dissertation/tools/aud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AA88F-D786-84AE-E2BF-39D4132144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8567" b="127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F5926-2295-F739-F136-3AC62A1A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437293"/>
            <a:ext cx="5037616" cy="2982360"/>
          </a:xfrm>
        </p:spPr>
        <p:txBody>
          <a:bodyPr>
            <a:normAutofit/>
          </a:bodyPr>
          <a:lstStyle/>
          <a:p>
            <a:r>
              <a:rPr lang="en-US" sz="5600" dirty="0"/>
              <a:t>Steganography!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0E4D2-5147-DCAE-1E06-C2ECAE02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3511728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/>
              <a:t>CTF Café Term 2, Week 4 </a:t>
            </a:r>
          </a:p>
          <a:p>
            <a:r>
              <a:rPr lang="en-US" dirty="0"/>
              <a:t>Presentation </a:t>
            </a:r>
            <a:r>
              <a:rPr lang="en-US"/>
              <a:t>by Miguel</a:t>
            </a:r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49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9A794-2A1B-49BD-A5EB-AEDD046E1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Challenges to try on </a:t>
            </a:r>
            <a:r>
              <a:rPr lang="en-US" dirty="0" err="1"/>
              <a:t>PicoGym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097D4-52FE-B8EE-30F7-28800212F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/>
              <a:t>- </a:t>
            </a:r>
            <a:r>
              <a:rPr lang="en-US" dirty="0" err="1"/>
              <a:t>hideme</a:t>
            </a:r>
            <a:r>
              <a:rPr lang="en-US" dirty="0"/>
              <a:t> (100 points)</a:t>
            </a:r>
          </a:p>
          <a:p>
            <a:pPr algn="r"/>
            <a:r>
              <a:rPr lang="en-US" dirty="0"/>
              <a:t>- MSB (200 points)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Plus, check out </a:t>
            </a:r>
            <a:r>
              <a:rPr lang="en-GB" dirty="0">
                <a:hlinkClick r:id="rId2"/>
              </a:rPr>
              <a:t>stego-toolkit</a:t>
            </a:r>
            <a:r>
              <a:rPr lang="en-GB" dirty="0"/>
              <a:t> for a good list of tools for steg challenges!</a:t>
            </a:r>
            <a:endParaRPr lang="en-US" dirty="0"/>
          </a:p>
          <a:p>
            <a:pPr algn="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60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F9C2-E418-3881-84AE-F5EB58F2E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Want Something Harder?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AE85C-8B4C-C2A2-AED4-DF96C91E2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Try finishing these first two challenges, and I can provide more as you go along and help walk you through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Thanks for coming!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6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4579-8271-F20F-5D4A-31C6F755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Steganography?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9593-9ADD-C0CC-C3D9-B0D4677F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Steganography, or Steg for short, is a CTF category focused on </a:t>
            </a:r>
            <a:r>
              <a:rPr lang="en-US"/>
              <a:t>hiding data in data.</a:t>
            </a:r>
            <a:endParaRPr lang="en-US" dirty="0"/>
          </a:p>
          <a:p>
            <a:r>
              <a:rPr lang="en-US" dirty="0"/>
              <a:t>Steg challenges are sometimes listed in the Forensics category…</a:t>
            </a:r>
          </a:p>
          <a:p>
            <a:r>
              <a:rPr lang="en-US" dirty="0"/>
              <a:t>Steg can often be a bit frustrating, as its about finding the right tool or technique to extract hidden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78618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2889-50A0-68BA-7BE2-773841B3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Steg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3B062-A2D7-E238-F220-747B6B8AD0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err="1"/>
              <a:t>steg</a:t>
            </a:r>
            <a:r>
              <a:rPr lang="en-US" dirty="0"/>
              <a:t> challenges follow the same structure of having data hidden in data. </a:t>
            </a:r>
          </a:p>
          <a:p>
            <a:r>
              <a:rPr lang="en-US" dirty="0"/>
              <a:t>However, I’ve tried to broadly </a:t>
            </a:r>
            <a:r>
              <a:rPr lang="en-US" dirty="0" err="1"/>
              <a:t>categorise</a:t>
            </a:r>
            <a:r>
              <a:rPr lang="en-US" dirty="0"/>
              <a:t> them! We have:</a:t>
            </a:r>
          </a:p>
          <a:p>
            <a:pPr lvl="1"/>
            <a:r>
              <a:rPr lang="en-US" dirty="0"/>
              <a:t>Image challenges</a:t>
            </a:r>
          </a:p>
          <a:p>
            <a:pPr lvl="1"/>
            <a:r>
              <a:rPr lang="en-US" dirty="0"/>
              <a:t>Audio challenges</a:t>
            </a:r>
          </a:p>
          <a:p>
            <a:pPr lvl="1"/>
            <a:r>
              <a:rPr lang="en-US" dirty="0"/>
              <a:t>Text challenges</a:t>
            </a:r>
          </a:p>
          <a:p>
            <a:pPr lvl="1"/>
            <a:r>
              <a:rPr lang="en-US" dirty="0"/>
              <a:t>PDF challenges</a:t>
            </a:r>
          </a:p>
          <a:p>
            <a:pPr lvl="1"/>
            <a:r>
              <a:rPr lang="en-US" dirty="0"/>
              <a:t>ZIP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1E1CC-0B83-C0DC-15F9-3B5A2F9109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There are toolsets used for each type of challenge – knowing what tool to use when comes with experience!</a:t>
            </a:r>
          </a:p>
        </p:txBody>
      </p:sp>
    </p:spTree>
    <p:extLst>
      <p:ext uri="{BB962C8B-B14F-4D97-AF65-F5344CB8AC3E}">
        <p14:creationId xmlns:p14="http://schemas.microsoft.com/office/powerpoint/2010/main" val="389057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4714-D229-F6F5-175B-D04ACD9F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DBACA-DF32-F17A-6BCE-A8AE3BBE1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the Forensics presentation from last term? Use the file command as a starting point for </a:t>
            </a:r>
            <a:r>
              <a:rPr lang="en-US" dirty="0" err="1"/>
              <a:t>steg</a:t>
            </a:r>
            <a:r>
              <a:rPr lang="en-US" dirty="0"/>
              <a:t> challenges too!</a:t>
            </a:r>
          </a:p>
        </p:txBody>
      </p:sp>
    </p:spTree>
    <p:extLst>
      <p:ext uri="{BB962C8B-B14F-4D97-AF65-F5344CB8AC3E}">
        <p14:creationId xmlns:p14="http://schemas.microsoft.com/office/powerpoint/2010/main" val="387257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D612-E57D-3332-5B54-E54D05D2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32DC-B20C-3AB5-FFCF-5B6E11FF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  <a:p>
            <a:pPr lvl="1"/>
            <a:r>
              <a:rPr lang="en-US" dirty="0"/>
              <a:t>View strings in a file</a:t>
            </a:r>
          </a:p>
          <a:p>
            <a:r>
              <a:rPr lang="en-US" dirty="0"/>
              <a:t>Magic Bytes</a:t>
            </a:r>
          </a:p>
          <a:p>
            <a:pPr lvl="1"/>
            <a:r>
              <a:rPr lang="en-US" dirty="0"/>
              <a:t>Check the file signature of a file</a:t>
            </a:r>
          </a:p>
          <a:p>
            <a:r>
              <a:rPr lang="en-GB" dirty="0" err="1">
                <a:effectLst/>
              </a:rPr>
              <a:t>Stegsolve</a:t>
            </a:r>
            <a:endParaRPr lang="en-GB" dirty="0">
              <a:effectLst/>
            </a:endParaRPr>
          </a:p>
          <a:p>
            <a:pPr lvl="1"/>
            <a:r>
              <a:rPr lang="en-GB" dirty="0"/>
              <a:t>Can sometimes help auto-solve a challenge</a:t>
            </a:r>
            <a:endParaRPr lang="en-US" dirty="0">
              <a:effectLst/>
            </a:endParaRPr>
          </a:p>
          <a:p>
            <a:r>
              <a:rPr lang="en-US" dirty="0" err="1"/>
              <a:t>Binwalk</a:t>
            </a:r>
            <a:endParaRPr lang="en-US" dirty="0"/>
          </a:p>
          <a:p>
            <a:pPr lvl="1"/>
            <a:r>
              <a:rPr lang="en-US" dirty="0"/>
              <a:t>For extracting/file carving on otherwise innocuous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4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0232-F836-B1DD-1C91-009F6703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Challenges –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F00A9-4F85-7DE7-A4EC-BB870592F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>
                <a:effectLst/>
              </a:rPr>
              <a:t>steghide</a:t>
            </a:r>
            <a:endParaRPr lang="en-GB" dirty="0">
              <a:effectLst/>
            </a:endParaRPr>
          </a:p>
          <a:p>
            <a:r>
              <a:rPr lang="en-GB" dirty="0" err="1">
                <a:effectLst/>
              </a:rPr>
              <a:t>pngcheck</a:t>
            </a:r>
            <a:endParaRPr lang="en-GB" dirty="0">
              <a:effectLst/>
            </a:endParaRPr>
          </a:p>
          <a:p>
            <a:r>
              <a:rPr lang="en-GB" dirty="0" err="1">
                <a:effectLst/>
              </a:rPr>
              <a:t>zsteg</a:t>
            </a:r>
            <a:endParaRPr lang="en-GB" dirty="0">
              <a:effectLst/>
              <a:hlinkClick r:id="rId2"/>
            </a:endParaRPr>
          </a:p>
          <a:p>
            <a:r>
              <a:rPr lang="en-GB" dirty="0">
                <a:effectLst/>
                <a:hlinkClick r:id="rId2"/>
              </a:rPr>
              <a:t>https://futureboy.us/stegano/decinput.html</a:t>
            </a:r>
            <a:endParaRPr lang="en-GB" dirty="0"/>
          </a:p>
          <a:p>
            <a:r>
              <a:rPr lang="en-GB" dirty="0">
                <a:effectLst/>
                <a:hlinkClick r:id="rId3"/>
              </a:rPr>
              <a:t>http://stylesuxx.github.io/steganography/</a:t>
            </a:r>
            <a:endParaRPr lang="en-GB" dirty="0"/>
          </a:p>
          <a:p>
            <a:r>
              <a:rPr lang="en-GB" dirty="0">
                <a:effectLst/>
                <a:hlinkClick r:id="rId4"/>
              </a:rPr>
              <a:t>https://www.mobilefish.com/services/steganography/steganography.php</a:t>
            </a:r>
            <a:endParaRPr lang="en-GB" dirty="0"/>
          </a:p>
          <a:p>
            <a:r>
              <a:rPr lang="en-GB" dirty="0">
                <a:effectLst/>
                <a:hlinkClick r:id="rId5"/>
              </a:rPr>
              <a:t>https://manytools.org/hacker-tools/steganography-encode-text-into-image/</a:t>
            </a:r>
            <a:endParaRPr lang="en-GB" dirty="0"/>
          </a:p>
          <a:p>
            <a:r>
              <a:rPr lang="en-GB" dirty="0">
                <a:effectLst/>
                <a:hlinkClick r:id="rId6"/>
              </a:rPr>
              <a:t>https://steganosaur.us/dissertation/tools/image</a:t>
            </a:r>
            <a:endParaRPr lang="en-GB" dirty="0"/>
          </a:p>
          <a:p>
            <a:r>
              <a:rPr lang="en-GB" dirty="0">
                <a:effectLst/>
                <a:hlinkClick r:id="rId7"/>
              </a:rPr>
              <a:t>https://georgeom.net/StegOnline</a:t>
            </a:r>
            <a:endParaRPr lang="en-GB" dirty="0"/>
          </a:p>
          <a:p>
            <a:r>
              <a:rPr lang="en-GB" dirty="0">
                <a:effectLst/>
                <a:hlinkClick r:id="rId8"/>
              </a:rPr>
              <a:t>http://magiceye.ecksdee.co.uk/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5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C1534-A28D-03AC-942F-56DCC08E4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8B4C-40BA-8175-DF1D-8713BBB3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Challenges –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FC77E-71EC-9ACE-51CD-ECDC0F5B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Audacity</a:t>
            </a:r>
          </a:p>
          <a:p>
            <a:r>
              <a:rPr lang="en-GB" dirty="0"/>
              <a:t>Sonic Visualiser</a:t>
            </a:r>
          </a:p>
          <a:p>
            <a:r>
              <a:rPr lang="en-GB" dirty="0" err="1">
                <a:effectLst/>
              </a:rPr>
              <a:t>Deepsound</a:t>
            </a:r>
            <a:endParaRPr lang="en-GB" dirty="0">
              <a:effectLst/>
            </a:endParaRPr>
          </a:p>
          <a:p>
            <a:r>
              <a:rPr lang="en-GB" dirty="0" err="1"/>
              <a:t>SilentEye</a:t>
            </a:r>
            <a:endParaRPr lang="en-GB" dirty="0"/>
          </a:p>
          <a:p>
            <a:r>
              <a:rPr lang="en-GB" dirty="0">
                <a:effectLst/>
                <a:hlinkClick r:id="rId2"/>
              </a:rPr>
              <a:t>https://steganosaur.us/dissertation/tools/audio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2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A231-1BDD-0283-1593-F28B9A311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About More Advanced Steg Techniques?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405A8-D23A-C86E-ED67-A33BDC94F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talk about significant bytes…</a:t>
            </a:r>
          </a:p>
        </p:txBody>
      </p:sp>
    </p:spTree>
    <p:extLst>
      <p:ext uri="{BB962C8B-B14F-4D97-AF65-F5344CB8AC3E}">
        <p14:creationId xmlns:p14="http://schemas.microsoft.com/office/powerpoint/2010/main" val="236843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EFF5-F7B0-82B5-6092-284BCE27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MSB/LSB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A303-188D-0933-BB7F-E2EB7CA11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use pixel intensities to determine what </a:t>
            </a:r>
            <a:r>
              <a:rPr lang="en-US" dirty="0" err="1"/>
              <a:t>colour</a:t>
            </a:r>
            <a:r>
              <a:rPr lang="en-US" dirty="0"/>
              <a:t> shows for each pixel.</a:t>
            </a:r>
          </a:p>
          <a:p>
            <a:r>
              <a:rPr lang="en-US" dirty="0"/>
              <a:t>We can use tools such as Python to manipulate each pixel by a tiny amount using its most or least significant byte.</a:t>
            </a:r>
          </a:p>
          <a:p>
            <a:r>
              <a:rPr lang="en-US" dirty="0"/>
              <a:t>These challenges often involve scripting… </a:t>
            </a:r>
          </a:p>
          <a:p>
            <a:r>
              <a:rPr lang="en-US" dirty="0"/>
              <a:t>Python Image Library (also known as PIL or Pillow) is your best friend!!</a:t>
            </a:r>
          </a:p>
        </p:txBody>
      </p:sp>
    </p:spTree>
    <p:extLst>
      <p:ext uri="{BB962C8B-B14F-4D97-AF65-F5344CB8AC3E}">
        <p14:creationId xmlns:p14="http://schemas.microsoft.com/office/powerpoint/2010/main" val="34500969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424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Tw Cen MT</vt:lpstr>
      <vt:lpstr>Wingdings</vt:lpstr>
      <vt:lpstr>ShapesVTI</vt:lpstr>
      <vt:lpstr>Steganography!</vt:lpstr>
      <vt:lpstr>What is Steganography?</vt:lpstr>
      <vt:lpstr>Types of Steg Challenges</vt:lpstr>
      <vt:lpstr>Initial Methodology</vt:lpstr>
      <vt:lpstr>General Tools</vt:lpstr>
      <vt:lpstr>Image Challenges – Resources </vt:lpstr>
      <vt:lpstr>Audio Challenges – Resources </vt:lpstr>
      <vt:lpstr>What About More Advanced Steg Techniques?</vt:lpstr>
      <vt:lpstr>MSB/LSB Steganography</vt:lpstr>
      <vt:lpstr>Challenges to try on PicoGym!</vt:lpstr>
      <vt:lpstr>Want Something Harder?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Steganography!</dc:title>
  <dc:creator>Anahitha Vijay</dc:creator>
  <cp:lastModifiedBy>LOPEZ GALLEGO, MIGUEL LOPEZ (UG)</cp:lastModifiedBy>
  <cp:revision>2</cp:revision>
  <dcterms:created xsi:type="dcterms:W3CDTF">2024-01-31T15:04:14Z</dcterms:created>
  <dcterms:modified xsi:type="dcterms:W3CDTF">2024-03-19T19:17:10Z</dcterms:modified>
</cp:coreProperties>
</file>