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2" r:id="rId2"/>
    <p:sldMasterId id="2147483678" r:id="rId3"/>
    <p:sldMasterId id="2147483684" r:id="rId4"/>
  </p:sldMasterIdLst>
  <p:notesMasterIdLst>
    <p:notesMasterId r:id="rId23"/>
  </p:notesMasterIdLst>
  <p:sldIdLst>
    <p:sldId id="256" r:id="rId5"/>
    <p:sldId id="342" r:id="rId6"/>
    <p:sldId id="289" r:id="rId7"/>
    <p:sldId id="291" r:id="rId8"/>
    <p:sldId id="402" r:id="rId9"/>
    <p:sldId id="269" r:id="rId10"/>
    <p:sldId id="271" r:id="rId11"/>
    <p:sldId id="274" r:id="rId12"/>
    <p:sldId id="400" r:id="rId13"/>
    <p:sldId id="401" r:id="rId14"/>
    <p:sldId id="277" r:id="rId15"/>
    <p:sldId id="278" r:id="rId16"/>
    <p:sldId id="263" r:id="rId17"/>
    <p:sldId id="280" r:id="rId18"/>
    <p:sldId id="285" r:id="rId19"/>
    <p:sldId id="286" r:id="rId20"/>
    <p:sldId id="287" r:id="rId21"/>
    <p:sldId id="288" r:id="rId22"/>
  </p:sldIdLst>
  <p:sldSz cx="12192000" cy="6858000"/>
  <p:notesSz cx="6858000" cy="9144000"/>
  <p:embeddedFontLst>
    <p:embeddedFont>
      <p:font typeface="Open Sans" panose="020B0606030504020204" pitchFamily="34" charset="0"/>
      <p:regular r:id="rId24"/>
      <p:bold r:id="rId25"/>
      <p:italic r:id="rId26"/>
      <p:boldItalic r:id="rId27"/>
    </p:embeddedFont>
    <p:embeddedFont>
      <p:font typeface="Play" panose="020B0604020202020204" charset="0"/>
      <p:regular r:id="rId28"/>
      <p:bold r:id="rId29"/>
    </p:embeddedFont>
    <p:embeddedFont>
      <p:font typeface="Raleway" pitchFamily="2" charset="0"/>
      <p:regular r:id="rId30"/>
      <p:bold r:id="rId31"/>
      <p:italic r:id="rId32"/>
      <p:boldItalic r:id="rId33"/>
    </p:embeddedFont>
    <p:embeddedFont>
      <p:font typeface="Tahoma" panose="020B0604030504040204" pitchFamily="34" charset="0"/>
      <p:regular r:id="rId34"/>
      <p:bold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snb2MlQpOt3YqC0nPBS8Ku0l/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9D975-D3BB-C28E-7911-71DD13C15CCC}" v="32" dt="2025-03-12T15:58:29.515"/>
    <p1510:client id="{5495244A-3D1B-E5B1-23B1-86EF4FA717D0}" v="15" dt="2025-03-12T15:57:50.698"/>
  </p1510:revLst>
</p1510:revInfo>
</file>

<file path=ppt/tableStyles.xml><?xml version="1.0" encoding="utf-8"?>
<a:tblStyleLst xmlns:a="http://schemas.openxmlformats.org/drawingml/2006/main" def="{66CBC49D-00DE-4E60-979E-A3E30143E1E2}">
  <a:tblStyle styleId="{66CBC49D-00DE-4E60-979E-A3E30143E1E2}"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3797" autoAdjust="0"/>
  </p:normalViewPr>
  <p:slideViewPr>
    <p:cSldViewPr snapToGrid="0">
      <p:cViewPr varScale="1">
        <p:scale>
          <a:sx n="37" d="100"/>
          <a:sy n="37" d="100"/>
        </p:scale>
        <p:origin x="284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58"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59" Type="http://schemas.openxmlformats.org/officeDocument/2006/relationships/presProps" Target="presProps.xml"/><Relationship Id="rId20" Type="http://schemas.openxmlformats.org/officeDocument/2006/relationships/slide" Target="slides/slide16.xml"/><Relationship Id="rId6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Column1</c:v>
                </c:pt>
              </c:strCache>
            </c:strRef>
          </c:tx>
          <c:spPr>
            <a:ln>
              <a:solidFill>
                <a:srgbClr val="2875DD"/>
              </a:solidFill>
            </a:ln>
          </c:spPr>
          <c:marker>
            <c:symbol val="circle"/>
            <c:size val="5"/>
            <c:spPr>
              <a:solidFill>
                <a:srgbClr val="2875DD"/>
              </a:solidFill>
              <a:ln>
                <a:solidFill>
                  <a:srgbClr val="2875DD"/>
                </a:solidFill>
              </a:ln>
            </c:spPr>
          </c:marker>
          <c:dLbls>
            <c:dLbl>
              <c:idx val="0"/>
              <c:numFmt formatCode="#,##0.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0-1D5A-4F57-AF53-033CF77ECB37}"/>
                </c:ext>
              </c:extLst>
            </c:dLbl>
            <c:dLbl>
              <c:idx val="1"/>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1-1D5A-4F57-AF53-033CF77ECB37}"/>
                </c:ext>
              </c:extLst>
            </c:dLbl>
            <c:dLbl>
              <c:idx val="2"/>
              <c:numFmt formatCode="#,##0.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2-1D5A-4F57-AF53-033CF77ECB37}"/>
                </c:ext>
              </c:extLst>
            </c:dLbl>
            <c:dLbl>
              <c:idx val="3"/>
              <c:numFmt formatCode="#,##0.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3-1D5A-4F57-AF53-033CF77ECB37}"/>
                </c:ext>
              </c:extLst>
            </c:dLbl>
            <c:dLbl>
              <c:idx val="4"/>
              <c:numFmt formatCode="#,##0.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4-1D5A-4F57-AF53-033CF77ECB37}"/>
                </c:ext>
              </c:extLst>
            </c:dLbl>
            <c:dLbl>
              <c:idx val="5"/>
              <c:numFmt formatCode="#,##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5-1D5A-4F57-AF53-033CF77ECB37}"/>
                </c:ext>
              </c:extLst>
            </c:dLbl>
            <c:dLbl>
              <c:idx val="6"/>
              <c:numFmt formatCode="#,##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6-1D5A-4F57-AF53-033CF77ECB37}"/>
                </c:ext>
              </c:extLst>
            </c:dLbl>
            <c:dLbl>
              <c:idx val="7"/>
              <c:numFmt formatCode="#,##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7-1D5A-4F57-AF53-033CF77ECB37}"/>
                </c:ext>
              </c:extLst>
            </c:dLbl>
            <c:dLbl>
              <c:idx val="8"/>
              <c:numFmt formatCode="#,##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8-1D5A-4F57-AF53-033CF77ECB37}"/>
                </c:ext>
              </c:extLst>
            </c:dLbl>
            <c:dLbl>
              <c:idx val="9"/>
              <c:numFmt formatCode="#,##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9-1D5A-4F57-AF53-033CF77ECB37}"/>
                </c:ext>
              </c:extLst>
            </c:dLbl>
            <c:dLbl>
              <c:idx val="10"/>
              <c:numFmt formatCode="#,##0.0" sourceLinked="0"/>
              <c:spPr/>
              <c:txPr>
                <a:bodyPr/>
                <a:lstStyle/>
                <a:p>
                  <a:pPr>
                    <a:defRPr sz="1000" b="0" smtId="4294967295">
                      <a:solidFill>
                        <a:srgbClr val="0F283E"/>
                      </a:solidFill>
                      <a:latin typeface="Open Sans Light"/>
                    </a:defRPr>
                  </a:pPr>
                  <a:endParaRPr lang="en-US"/>
                </a:p>
              </c:txPr>
              <c:dLblPos val="t"/>
              <c:showLegendKey val="0"/>
              <c:showVal val="1"/>
              <c:showCatName val="0"/>
              <c:showSerName val="0"/>
              <c:showPercent val="0"/>
              <c:showBubbleSize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ext xmlns:c16="http://schemas.microsoft.com/office/drawing/2014/chart" uri="{C3380CC4-5D6E-409C-BE32-E72D297353CC}">
                  <c16:uniqueId val="{0000000A-1D5A-4F57-AF53-033CF77ECB37}"/>
                </c:ext>
              </c:extLst>
            </c:dLbl>
            <c:spPr>
              <a:noFill/>
              <a:ln>
                <a:noFill/>
              </a:ln>
              <a:effectLst/>
            </c:spPr>
            <c:txPr>
              <a:bodyPr/>
              <a:lstStyle/>
              <a:p>
                <a:pPr>
                  <a:defRPr sz="8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m="http://schemas.openxmlformats.org/officeDocument/2006/math" xmlns:w="http://schemas.openxmlformats.org/wordprocessingml/2006/main" xmlns:wp="http://schemas.openxmlformats.org/drawingml/2006/wordprocessingDrawing" xmlns:a14="http://schemas.microsoft.com/office/drawing/2010/main">
              <c:ext xmlns:c15="http://schemas.microsoft.com/office/drawing/2012/chart" uri="{CE6537A1-D6FC-4f65-9D91-7224C49458BB}">
                <c15:showLeaderLines val="0"/>
              </c:ext>
            </c:extLst>
          </c:dLbls>
          <c:cat>
            <c:strRef>
              <c:f>Sheet1!$A$2:$A$12</c:f>
              <c:strCache>
                <c:ptCount val="11"/>
                <c:pt idx="0">
                  <c:v>2017</c:v>
                </c:pt>
                <c:pt idx="1">
                  <c:v>2018</c:v>
                </c:pt>
                <c:pt idx="2">
                  <c:v>2019</c:v>
                </c:pt>
                <c:pt idx="3">
                  <c:v>2020</c:v>
                </c:pt>
                <c:pt idx="4">
                  <c:v>2021</c:v>
                </c:pt>
                <c:pt idx="5">
                  <c:v>2022</c:v>
                </c:pt>
                <c:pt idx="6">
                  <c:v>2023</c:v>
                </c:pt>
                <c:pt idx="7">
                  <c:v>2024*</c:v>
                </c:pt>
                <c:pt idx="8">
                  <c:v>2025*</c:v>
                </c:pt>
                <c:pt idx="9">
                  <c:v>2026*</c:v>
                </c:pt>
                <c:pt idx="10">
                  <c:v>2027*</c:v>
                </c:pt>
              </c:strCache>
            </c:strRef>
          </c:cat>
          <c:val>
            <c:numRef>
              <c:f>Sheet1!$B$2:$B$12</c:f>
              <c:numCache>
                <c:formatCode>General</c:formatCode>
                <c:ptCount val="11"/>
                <c:pt idx="0">
                  <c:v>0.96</c:v>
                </c:pt>
                <c:pt idx="1">
                  <c:v>1</c:v>
                </c:pt>
                <c:pt idx="2">
                  <c:v>1.18</c:v>
                </c:pt>
                <c:pt idx="3">
                  <c:v>1.31</c:v>
                </c:pt>
                <c:pt idx="4">
                  <c:v>1.59</c:v>
                </c:pt>
                <c:pt idx="5">
                  <c:v>1.9</c:v>
                </c:pt>
                <c:pt idx="6">
                  <c:v>2.2000000000000002</c:v>
                </c:pt>
                <c:pt idx="7">
                  <c:v>2.5</c:v>
                </c:pt>
                <c:pt idx="8">
                  <c:v>3</c:v>
                </c:pt>
                <c:pt idx="9">
                  <c:v>3.4</c:v>
                </c:pt>
                <c:pt idx="10">
                  <c:v>3.9</c:v>
                </c:pt>
              </c:numCache>
            </c:numRef>
          </c:val>
          <c:smooth val="0"/>
          <c:extLst>
            <c:ext xmlns:c16="http://schemas.microsoft.com/office/drawing/2014/chart" uri="{C3380CC4-5D6E-409C-BE32-E72D297353CC}">
              <c16:uniqueId val="{0000000B-1D5A-4F57-AF53-033CF77ECB37}"/>
            </c:ext>
          </c:extLst>
        </c:ser>
        <c:dLbls>
          <c:showLegendKey val="0"/>
          <c:showVal val="0"/>
          <c:showCatName val="0"/>
          <c:showSerName val="0"/>
          <c:showPercent val="0"/>
          <c:showBubbleSize val="0"/>
        </c:dLbls>
        <c:marker val="1"/>
        <c:smooth val="0"/>
        <c:axId val="67451136"/>
        <c:axId val="66437120"/>
      </c:lineChart>
      <c:catAx>
        <c:axId val="67451136"/>
        <c:scaling>
          <c:orientation val="minMax"/>
        </c:scaling>
        <c:delete val="0"/>
        <c:axPos val="b"/>
        <c:numFmt formatCode="General" sourceLinked="0"/>
        <c:majorTickMark val="none"/>
        <c:minorTickMark val="none"/>
        <c:tickLblPos val="low"/>
        <c:spPr>
          <a:ln w="25400">
            <a:solidFill>
              <a:srgbClr val="000000"/>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5"/>
        </c:scaling>
        <c:delete val="0"/>
        <c:axPos val="l"/>
        <c:majorGridlines>
          <c:spPr>
            <a:ln w="9525">
              <a:solidFill>
                <a:srgbClr val="2F2F2F"/>
              </a:solidFill>
              <a:prstDash val="dot"/>
            </a:ln>
          </c:spPr>
        </c:majorGridlines>
        <c:numFmt formatCode="#,##0.0" sourceLinked="0"/>
        <c:majorTickMark val="none"/>
        <c:minorTickMark val="none"/>
        <c:tickLblPos val="low"/>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gap"/>
    <c:showDLblsOverMax val="1"/>
  </c:chart>
  <c:txPr>
    <a:bodyPr/>
    <a:lstStyle/>
    <a:p>
      <a:pPr>
        <a:defRPr sz="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7605749180817"/>
          <c:y val="0.17167632280557835"/>
          <c:w val="0.73389363643133754"/>
          <c:h val="0.64925784454470881"/>
        </c:manualLayout>
      </c:layout>
      <c:barChart>
        <c:barDir val="bar"/>
        <c:grouping val="clustered"/>
        <c:varyColors val="0"/>
        <c:ser>
          <c:idx val="0"/>
          <c:order val="0"/>
          <c:tx>
            <c:strRef>
              <c:f>Sheet1!$B$1</c:f>
              <c:strCache>
                <c:ptCount val="1"/>
                <c:pt idx="0">
                  <c:v>High</c:v>
                </c:pt>
              </c:strCache>
            </c:strRef>
          </c:tx>
          <c:spPr>
            <a:solidFill>
              <a:srgbClr val="0F283E"/>
            </a:solidFill>
            <a:ln>
              <a:solidFill>
                <a:srgbClr val="0F283E"/>
              </a:solidFill>
            </a:ln>
          </c:spPr>
          <c:invertIfNegative val="0"/>
          <c:cat>
            <c:strRef>
              <c:f>Sheet1!$A$2:$A$15</c:f>
              <c:strCache>
                <c:ptCount val="14"/>
                <c:pt idx="0">
                  <c:v>High tech</c:v>
                </c:pt>
                <c:pt idx="1">
                  <c:v>Retail**</c:v>
                </c:pt>
                <c:pt idx="2">
                  <c:v>Banking</c:v>
                </c:pt>
                <c:pt idx="3">
                  <c:v>Travel, transport, and logistics</c:v>
                </c:pt>
                <c:pt idx="4">
                  <c:v>Advanced manufacturing*</c:v>
                </c:pt>
                <c:pt idx="5">
                  <c:v>Consumer packaged goods</c:v>
                </c:pt>
                <c:pt idx="6">
                  <c:v>Energy</c:v>
                </c:pt>
                <c:pt idx="7">
                  <c:v>Administrative and professional services</c:v>
                </c:pt>
                <c:pt idx="8">
                  <c:v>Healthcare</c:v>
                </c:pt>
                <c:pt idx="9">
                  <c:v>Basic materials</c:v>
                </c:pt>
                <c:pt idx="10">
                  <c:v>Education</c:v>
                </c:pt>
                <c:pt idx="11">
                  <c:v>Real estate</c:v>
                </c:pt>
                <c:pt idx="12">
                  <c:v>Advanced electronics and semiconductors</c:v>
                </c:pt>
                <c:pt idx="13">
                  <c:v>Construction</c:v>
                </c:pt>
              </c:strCache>
            </c:strRef>
          </c:cat>
          <c:val>
            <c:numRef>
              <c:f>Sheet1!$B$2:$B$15</c:f>
              <c:numCache>
                <c:formatCode>General</c:formatCode>
                <c:ptCount val="14"/>
                <c:pt idx="0">
                  <c:v>460</c:v>
                </c:pt>
                <c:pt idx="1">
                  <c:v>390</c:v>
                </c:pt>
                <c:pt idx="2">
                  <c:v>340</c:v>
                </c:pt>
                <c:pt idx="3">
                  <c:v>300</c:v>
                </c:pt>
                <c:pt idx="4">
                  <c:v>290</c:v>
                </c:pt>
                <c:pt idx="5">
                  <c:v>270</c:v>
                </c:pt>
                <c:pt idx="6">
                  <c:v>240</c:v>
                </c:pt>
                <c:pt idx="7">
                  <c:v>250</c:v>
                </c:pt>
                <c:pt idx="8">
                  <c:v>260</c:v>
                </c:pt>
                <c:pt idx="9">
                  <c:v>200</c:v>
                </c:pt>
                <c:pt idx="10">
                  <c:v>230</c:v>
                </c:pt>
                <c:pt idx="11">
                  <c:v>180</c:v>
                </c:pt>
                <c:pt idx="12">
                  <c:v>170</c:v>
                </c:pt>
                <c:pt idx="13">
                  <c:v>150</c:v>
                </c:pt>
              </c:numCache>
            </c:numRef>
          </c:val>
          <c:extLst>
            <c:ext xmlns:c16="http://schemas.microsoft.com/office/drawing/2014/chart" uri="{C3380CC4-5D6E-409C-BE32-E72D297353CC}">
              <c16:uniqueId val="{00000000-3ACF-FF41-88B7-00DC007DFD98}"/>
            </c:ext>
          </c:extLst>
        </c:ser>
        <c:ser>
          <c:idx val="1"/>
          <c:order val="1"/>
          <c:tx>
            <c:strRef>
              <c:f>Sheet1!$C$1</c:f>
              <c:strCache>
                <c:ptCount val="1"/>
                <c:pt idx="0">
                  <c:v>Low</c:v>
                </c:pt>
              </c:strCache>
            </c:strRef>
          </c:tx>
          <c:spPr>
            <a:solidFill>
              <a:srgbClr val="2875DD"/>
            </a:solidFill>
            <a:ln>
              <a:solidFill>
                <a:srgbClr val="2875DD"/>
              </a:solidFill>
            </a:ln>
          </c:spPr>
          <c:invertIfNegative val="0"/>
          <c:cat>
            <c:strRef>
              <c:f>Sheet1!$A$2:$A$15</c:f>
              <c:strCache>
                <c:ptCount val="14"/>
                <c:pt idx="0">
                  <c:v>High tech</c:v>
                </c:pt>
                <c:pt idx="1">
                  <c:v>Retail**</c:v>
                </c:pt>
                <c:pt idx="2">
                  <c:v>Banking</c:v>
                </c:pt>
                <c:pt idx="3">
                  <c:v>Travel, transport, and logistics</c:v>
                </c:pt>
                <c:pt idx="4">
                  <c:v>Advanced manufacturing*</c:v>
                </c:pt>
                <c:pt idx="5">
                  <c:v>Consumer packaged goods</c:v>
                </c:pt>
                <c:pt idx="6">
                  <c:v>Energy</c:v>
                </c:pt>
                <c:pt idx="7">
                  <c:v>Administrative and professional services</c:v>
                </c:pt>
                <c:pt idx="8">
                  <c:v>Healthcare</c:v>
                </c:pt>
                <c:pt idx="9">
                  <c:v>Basic materials</c:v>
                </c:pt>
                <c:pt idx="10">
                  <c:v>Education</c:v>
                </c:pt>
                <c:pt idx="11">
                  <c:v>Real estate</c:v>
                </c:pt>
                <c:pt idx="12">
                  <c:v>Advanced electronics and semiconductors</c:v>
                </c:pt>
                <c:pt idx="13">
                  <c:v>Construction</c:v>
                </c:pt>
              </c:strCache>
            </c:strRef>
          </c:cat>
          <c:val>
            <c:numRef>
              <c:f>Sheet1!$C$2:$C$15</c:f>
              <c:numCache>
                <c:formatCode>General</c:formatCode>
                <c:ptCount val="14"/>
                <c:pt idx="0">
                  <c:v>240</c:v>
                </c:pt>
                <c:pt idx="1">
                  <c:v>240</c:v>
                </c:pt>
                <c:pt idx="2">
                  <c:v>200</c:v>
                </c:pt>
                <c:pt idx="3">
                  <c:v>180</c:v>
                </c:pt>
                <c:pt idx="4">
                  <c:v>170</c:v>
                </c:pt>
                <c:pt idx="5">
                  <c:v>160</c:v>
                </c:pt>
                <c:pt idx="6">
                  <c:v>150</c:v>
                </c:pt>
                <c:pt idx="7">
                  <c:v>150</c:v>
                </c:pt>
                <c:pt idx="8">
                  <c:v>150</c:v>
                </c:pt>
                <c:pt idx="9">
                  <c:v>120</c:v>
                </c:pt>
                <c:pt idx="10">
                  <c:v>120</c:v>
                </c:pt>
                <c:pt idx="11">
                  <c:v>110</c:v>
                </c:pt>
                <c:pt idx="12">
                  <c:v>100</c:v>
                </c:pt>
                <c:pt idx="13">
                  <c:v>90</c:v>
                </c:pt>
              </c:numCache>
            </c:numRef>
          </c:val>
          <c:extLst>
            <c:ext xmlns:c16="http://schemas.microsoft.com/office/drawing/2014/chart" uri="{C3380CC4-5D6E-409C-BE32-E72D297353CC}">
              <c16:uniqueId val="{00000001-3ACF-FF41-88B7-00DC007DFD98}"/>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legend>
      <c:legendPos val="t"/>
      <c:overlay val="0"/>
      <c:txPr>
        <a:bodyPr/>
        <a:lstStyle/>
        <a:p>
          <a:pPr>
            <a:defRPr sz="1000" smtId="4294967295">
              <a:solidFill>
                <a:srgbClr val="0F283E"/>
              </a:solidFill>
              <a:latin typeface="Open Sans Light"/>
            </a:defRPr>
          </a:pPr>
          <a:endParaRPr lang="en-US"/>
        </a:p>
      </c:txPr>
    </c:legend>
    <c:plotVisOnly val="1"/>
    <c:dispBlanksAs val="gap"/>
    <c:showDLblsOverMax val="1"/>
  </c:chart>
  <c:txPr>
    <a:bodyPr/>
    <a:lstStyle/>
    <a:p>
      <a:pPr>
        <a:defRPr sz="1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0-2F35-C644-8006-0561BD758F8E}"/>
                </c:ext>
              </c:extLst>
            </c:dLbl>
            <c:dLbl>
              <c:idx val="1"/>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1-2F35-C644-8006-0561BD758F8E}"/>
                </c:ext>
              </c:extLst>
            </c:dLbl>
            <c:dLbl>
              <c:idx val="2"/>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2-2F35-C644-8006-0561BD758F8E}"/>
                </c:ext>
              </c:extLst>
            </c:dLbl>
            <c:dLbl>
              <c:idx val="3"/>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3-2F35-C644-8006-0561BD758F8E}"/>
                </c:ext>
              </c:extLst>
            </c:dLbl>
            <c:dLbl>
              <c:idx val="4"/>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4-2F35-C644-8006-0561BD758F8E}"/>
                </c:ext>
              </c:extLst>
            </c:dLbl>
            <c:dLbl>
              <c:idx val="5"/>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5-2F35-C644-8006-0561BD758F8E}"/>
                </c:ext>
              </c:extLst>
            </c:dLbl>
            <c:dLbl>
              <c:idx val="6"/>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6-2F35-C644-8006-0561BD758F8E}"/>
                </c:ext>
              </c:extLst>
            </c:dLbl>
            <c:dLbl>
              <c:idx val="7"/>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7-2F35-C644-8006-0561BD758F8E}"/>
                </c:ext>
              </c:extLst>
            </c:dLbl>
            <c:dLbl>
              <c:idx val="8"/>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8-2F35-C644-8006-0561BD758F8E}"/>
                </c:ext>
              </c:extLst>
            </c:dLbl>
            <c:dLbl>
              <c:idx val="9"/>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9-2F35-C644-8006-0561BD758F8E}"/>
                </c:ext>
              </c:extLst>
            </c:dLbl>
            <c:dLbl>
              <c:idx val="10"/>
              <c:numFmt formatCode="#,##0.00" sourceLinked="0"/>
              <c:spPr/>
              <c:txPr>
                <a:bodyPr/>
                <a:lstStyle/>
                <a:p>
                  <a:pPr>
                    <a:defRPr sz="1000" b="0" smtId="4294967295">
                      <a:solidFill>
                        <a:srgbClr val="0F283E"/>
                      </a:solidFill>
                      <a:latin typeface="Open Sans Light"/>
                    </a:defRPr>
                  </a:pPr>
                  <a:endParaRPr lang="en-US"/>
                </a:p>
              </c:txPr>
              <c:dLblPos val="outEnd"/>
              <c:showLegendKey val="0"/>
              <c:showVal val="1"/>
              <c:showCatName val="0"/>
              <c:showSerName val="0"/>
              <c:showPercent val="0"/>
              <c:showBubbleSize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ext xmlns:c16="http://schemas.microsoft.com/office/drawing/2014/chart" uri="{C3380CC4-5D6E-409C-BE32-E72D297353CC}">
                  <c16:uniqueId val="{0000000A-2F35-C644-8006-0561BD758F8E}"/>
                </c:ext>
              </c:extLst>
            </c:dLbl>
            <c:spPr>
              <a:noFill/>
              <a:ln>
                <a:noFill/>
              </a:ln>
              <a:effectLst/>
            </c:spPr>
            <c:txPr>
              <a:bodyPr/>
              <a:lstStyle/>
              <a:p>
                <a:pPr>
                  <a:defRPr sz="1000" b="0" smtId="4294967295">
                    <a:solidFill>
                      <a:srgbClr val="0F283E"/>
                    </a:solidFill>
                    <a:latin typeface="Open Sans Light"/>
                  </a:defRPr>
                </a:pPr>
                <a:endParaRPr lang="en-US"/>
              </a:p>
            </c:txPr>
            <c:showLegendKey val="0"/>
            <c:showVal val="1"/>
            <c:showCatName val="0"/>
            <c:showSerName val="0"/>
            <c:showPercent val="0"/>
            <c:showBubbleSize val="0"/>
            <c:showLeaderLines val="0"/>
            <c:extLst xmlns:a14="http://schemas.microsoft.com/office/drawing/2010/main" xmlns:wp="http://schemas.openxmlformats.org/drawingml/2006/wordprocessingDrawing" xmlns:w="http://schemas.openxmlformats.org/wordprocessingml/2006/main" xmlns:m="http://schemas.openxmlformats.org/officeDocument/2006/math">
              <c:ext xmlns:c15="http://schemas.microsoft.com/office/drawing/2012/chart" uri="{CE6537A1-D6FC-4f65-9D91-7224C49458BB}">
                <c15:showLeaderLines val="0"/>
              </c:ext>
            </c:extLst>
          </c:dLbls>
          <c:cat>
            <c:numRef>
              <c:f>Sheet1!$A$2:$A$12</c:f>
              <c:numCache>
                <c:formatCode>General</c:formatCode>
                <c:ptCount val="11"/>
                <c:pt idx="0">
                  <c:v>2020</c:v>
                </c:pt>
                <c:pt idx="1">
                  <c:v>2021</c:v>
                </c:pt>
                <c:pt idx="2">
                  <c:v>2022</c:v>
                </c:pt>
                <c:pt idx="3">
                  <c:v>2023</c:v>
                </c:pt>
                <c:pt idx="4">
                  <c:v>2024</c:v>
                </c:pt>
                <c:pt idx="5">
                  <c:v>2025</c:v>
                </c:pt>
                <c:pt idx="6">
                  <c:v>2026</c:v>
                </c:pt>
                <c:pt idx="7">
                  <c:v>2027</c:v>
                </c:pt>
                <c:pt idx="8">
                  <c:v>2028</c:v>
                </c:pt>
                <c:pt idx="9">
                  <c:v>2029</c:v>
                </c:pt>
                <c:pt idx="10">
                  <c:v>2030</c:v>
                </c:pt>
              </c:numCache>
            </c:numRef>
          </c:cat>
          <c:val>
            <c:numRef>
              <c:f>Sheet1!$B$2:$B$12</c:f>
              <c:numCache>
                <c:formatCode>General</c:formatCode>
                <c:ptCount val="11"/>
                <c:pt idx="0">
                  <c:v>13.38</c:v>
                </c:pt>
                <c:pt idx="1">
                  <c:v>20.07</c:v>
                </c:pt>
                <c:pt idx="2">
                  <c:v>17.010000000000002</c:v>
                </c:pt>
                <c:pt idx="3">
                  <c:v>30.06</c:v>
                </c:pt>
                <c:pt idx="4">
                  <c:v>36.42</c:v>
                </c:pt>
                <c:pt idx="5">
                  <c:v>48.31</c:v>
                </c:pt>
                <c:pt idx="6">
                  <c:v>63.35</c:v>
                </c:pt>
                <c:pt idx="7">
                  <c:v>81.67</c:v>
                </c:pt>
                <c:pt idx="8">
                  <c:v>102.79</c:v>
                </c:pt>
                <c:pt idx="9">
                  <c:v>127.99</c:v>
                </c:pt>
                <c:pt idx="10">
                  <c:v>156.76</c:v>
                </c:pt>
              </c:numCache>
            </c:numRef>
          </c:val>
          <c:extLst>
            <c:ext xmlns:c16="http://schemas.microsoft.com/office/drawing/2014/chart" uri="{C3380CC4-5D6E-409C-BE32-E72D297353CC}">
              <c16:uniqueId val="{0000000B-2F35-C644-8006-0561BD758F8E}"/>
            </c:ext>
          </c:extLst>
        </c:ser>
        <c:dLbls>
          <c:showLegendKey val="0"/>
          <c:showVal val="0"/>
          <c:showCatName val="0"/>
          <c:showSerName val="0"/>
          <c:showPercent val="0"/>
          <c:showBubbleSize val="0"/>
        </c:dLbls>
        <c:gapWidth val="80"/>
        <c:overlap val="-30"/>
        <c:axId val="67451136"/>
        <c:axId val="66437120"/>
      </c:barChart>
      <c:catAx>
        <c:axId val="67451136"/>
        <c:scaling>
          <c:orientation val="maxMin"/>
        </c:scaling>
        <c:delete val="0"/>
        <c:axPos val="l"/>
        <c:numFmt formatCode="General" sourceLinked="0"/>
        <c:majorTickMark val="none"/>
        <c:minorTickMark val="none"/>
        <c:tickLblPos val="low"/>
        <c:spPr>
          <a:ln w="9525">
            <a:solidFill>
              <a:srgbClr val="2F2F2F"/>
            </a:solidFill>
          </a:ln>
        </c:spPr>
        <c:txPr>
          <a:bodyPr/>
          <a:lstStyle/>
          <a:p>
            <a:pPr>
              <a:defRPr sz="1000" b="0" smtId="4294967295">
                <a:solidFill>
                  <a:srgbClr val="0F283E"/>
                </a:solidFill>
                <a:latin typeface="Open Sans Light"/>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w="9525">
              <a:solidFill>
                <a:srgbClr val="2F2F2F"/>
              </a:solidFill>
              <a:prstDash val="dot"/>
            </a:ln>
          </c:spPr>
        </c:majorGridlines>
        <c:numFmt formatCode="#,##0" sourceLinked="0"/>
        <c:majorTickMark val="none"/>
        <c:minorTickMark val="none"/>
        <c:tickLblPos val="nextTo"/>
        <c:spPr>
          <a:ln>
            <a:noFill/>
          </a:ln>
        </c:spPr>
        <c:txPr>
          <a:bodyPr/>
          <a:lstStyle/>
          <a:p>
            <a:pPr>
              <a:defRPr sz="1000" b="0" smtId="4294967295">
                <a:solidFill>
                  <a:srgbClr val="0F283E"/>
                </a:solidFill>
                <a:latin typeface="Open Sans Light"/>
              </a:defRPr>
            </a:pPr>
            <a:endParaRPr lang="en-US"/>
          </a:p>
        </c:txPr>
        <c:crossAx val="67451136"/>
        <c:crosses val="autoZero"/>
        <c:crossBetween val="between"/>
      </c:valAx>
    </c:plotArea>
    <c:plotVisOnly val="1"/>
    <c:dispBlanksAs val="gap"/>
    <c:showDLblsOverMax val="1"/>
  </c:chart>
  <c:txPr>
    <a:bodyPr/>
    <a:lstStyle/>
    <a:p>
      <a:pPr>
        <a:defRPr sz="1800" smtId="4294967295"/>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C1E30F70-4B84-C0BF-FB44-AA433B67DFD6}"/>
            </a:ext>
          </a:extLst>
        </p:cNvPr>
        <p:cNvGrpSpPr/>
        <p:nvPr/>
      </p:nvGrpSpPr>
      <p:grpSpPr>
        <a:xfrm>
          <a:off x="0" y="0"/>
          <a:ext cx="0" cy="0"/>
          <a:chOff x="0" y="0"/>
          <a:chExt cx="0" cy="0"/>
        </a:xfrm>
      </p:grpSpPr>
      <p:sp>
        <p:nvSpPr>
          <p:cNvPr id="384" name="Google Shape;384;p22:notes">
            <a:extLst>
              <a:ext uri="{FF2B5EF4-FFF2-40B4-BE49-F238E27FC236}">
                <a16:creationId xmlns:a16="http://schemas.microsoft.com/office/drawing/2014/main" id="{63C34F46-897B-DECB-1D61-8B3F09F9D44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22:notes">
            <a:extLst>
              <a:ext uri="{FF2B5EF4-FFF2-40B4-BE49-F238E27FC236}">
                <a16:creationId xmlns:a16="http://schemas.microsoft.com/office/drawing/2014/main" id="{DFA0960B-1300-CD01-58ED-EDAA1B4612C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2:notes">
            <a:extLst>
              <a:ext uri="{FF2B5EF4-FFF2-40B4-BE49-F238E27FC236}">
                <a16:creationId xmlns:a16="http://schemas.microsoft.com/office/drawing/2014/main" id="{862066CD-70E9-8150-3DB7-78E75865D86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643227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Arial"/>
                <a:ea typeface="Arial"/>
                <a:cs typeface="Arial"/>
                <a:sym typeface="Arial"/>
              </a:rPr>
              <a:t>13</a:t>
            </a:fld>
            <a:endParaRPr lang="en-IN"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9131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just" rtl="0">
              <a:spcBef>
                <a:spcPts val="0"/>
              </a:spcBef>
              <a:spcAft>
                <a:spcPts val="0"/>
              </a:spcAft>
              <a:buClr>
                <a:srgbClr val="000000"/>
              </a:buClr>
              <a:buSzPts val="1400"/>
              <a:buFont typeface="Arial"/>
              <a:buNone/>
            </a:pPr>
            <a:r>
              <a:rPr lang="en-GB" sz="1200" dirty="0">
                <a:solidFill>
                  <a:srgbClr val="000000"/>
                </a:solidFill>
                <a:latin typeface="Arial"/>
                <a:ea typeface="Arial"/>
                <a:cs typeface="Arial"/>
                <a:sym typeface="Arial"/>
              </a:rPr>
              <a:t>Identify &amp; Find Potential Clients</a:t>
            </a:r>
          </a:p>
          <a:p>
            <a:pPr marL="0" marR="0" lvl="0" indent="0" algn="just" rtl="0">
              <a:spcBef>
                <a:spcPts val="0"/>
              </a:spcBef>
              <a:spcAft>
                <a:spcPts val="0"/>
              </a:spcAft>
              <a:buClr>
                <a:srgbClr val="000000"/>
              </a:buClr>
              <a:buSzPts val="1400"/>
              <a:buFont typeface="Arial"/>
              <a:buNone/>
            </a:pPr>
            <a:endParaRPr lang="en-GB" sz="1200" dirty="0">
              <a:solidFill>
                <a:srgbClr val="000000"/>
              </a:solidFill>
              <a:latin typeface="Arial"/>
              <a:ea typeface="Arial"/>
              <a:cs typeface="Arial"/>
              <a:sym typeface="Arial"/>
            </a:endParaRPr>
          </a:p>
          <a:p>
            <a:pPr marL="285750" marR="0" lvl="0" indent="-285750" algn="just"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Use </a:t>
            </a:r>
            <a:r>
              <a:rPr lang="en-GB" sz="1200" b="1" dirty="0">
                <a:solidFill>
                  <a:srgbClr val="000000"/>
                </a:solidFill>
                <a:latin typeface="Arial"/>
                <a:ea typeface="Arial"/>
                <a:cs typeface="Arial"/>
                <a:sym typeface="Arial"/>
              </a:rPr>
              <a:t>Apollo.ai </a:t>
            </a:r>
            <a:r>
              <a:rPr lang="en-GB" sz="1200" dirty="0">
                <a:solidFill>
                  <a:srgbClr val="000000"/>
                </a:solidFill>
                <a:latin typeface="Arial"/>
                <a:ea typeface="Arial"/>
                <a:cs typeface="Arial"/>
                <a:sym typeface="Arial"/>
              </a:rPr>
              <a:t>to advanced search and filtering features to find potential clients based on key criteria (industry, company size, role, location).</a:t>
            </a:r>
            <a:endParaRPr lang="en-GB" dirty="0"/>
          </a:p>
          <a:p>
            <a:pPr marL="285750" marR="0" lvl="0" indent="-285750" algn="just"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Segment potential leads into relevant lists for targeted outreach.</a:t>
            </a:r>
            <a:endParaRPr lang="en-GB" dirty="0"/>
          </a:p>
          <a:p>
            <a:pPr marL="285750" marR="0" lvl="0" indent="-285750" algn="just"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Conduct research to ensure the leads align with your ideal customer profile.</a:t>
            </a: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Initial Reach &amp; Engagement</a:t>
            </a:r>
          </a:p>
          <a:p>
            <a:pPr marL="0" lvl="0" indent="0" algn="l" rtl="0">
              <a:spcBef>
                <a:spcPts val="0"/>
              </a:spcBef>
              <a:spcAft>
                <a:spcPts val="0"/>
              </a:spcAft>
              <a:buNone/>
            </a:pPr>
            <a:endParaRPr lang="en-GB" dirty="0"/>
          </a:p>
          <a:p>
            <a:pPr marL="285750" marR="0" lvl="0" indent="-2857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Automate </a:t>
            </a:r>
            <a:r>
              <a:rPr lang="en-GB" sz="1200" b="1" dirty="0">
                <a:solidFill>
                  <a:srgbClr val="000000"/>
                </a:solidFill>
                <a:latin typeface="Arial"/>
                <a:ea typeface="Arial"/>
                <a:cs typeface="Arial"/>
                <a:sym typeface="Arial"/>
              </a:rPr>
              <a:t>personalized email outreach </a:t>
            </a:r>
            <a:r>
              <a:rPr lang="en-GB" sz="1200" dirty="0">
                <a:solidFill>
                  <a:srgbClr val="000000"/>
                </a:solidFill>
                <a:latin typeface="Arial"/>
                <a:ea typeface="Arial"/>
                <a:cs typeface="Arial"/>
                <a:sym typeface="Arial"/>
              </a:rPr>
              <a:t>to the identified leads using </a:t>
            </a:r>
            <a:r>
              <a:rPr lang="en-GB" sz="1200" b="1" dirty="0">
                <a:solidFill>
                  <a:srgbClr val="000000"/>
                </a:solidFill>
                <a:latin typeface="Arial"/>
                <a:ea typeface="Arial"/>
                <a:cs typeface="Arial"/>
                <a:sym typeface="Arial"/>
              </a:rPr>
              <a:t>Apollo.ai</a:t>
            </a:r>
          </a:p>
          <a:p>
            <a:pPr marL="285750" marR="0" lvl="0" indent="-2857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Send a series of tailored emails to engage prospects and introduce your offerings.</a:t>
            </a:r>
            <a:endParaRPr lang="en-GB" dirty="0"/>
          </a:p>
          <a:p>
            <a:pPr marL="285750" marR="0" lvl="0" indent="-2857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Track email open rates, responses, and interactions to measure the effectiveness of your outreach.</a:t>
            </a:r>
          </a:p>
          <a:p>
            <a:pPr marL="285750" marR="0" lvl="0" indent="-285750" algn="l" rtl="0">
              <a:spcBef>
                <a:spcPts val="0"/>
              </a:spcBef>
              <a:spcAft>
                <a:spcPts val="0"/>
              </a:spcAft>
              <a:buClr>
                <a:srgbClr val="000000"/>
              </a:buClr>
              <a:buSzPts val="1400"/>
              <a:buFont typeface="Arial"/>
              <a:buChar char="•"/>
            </a:pPr>
            <a:endParaRPr lang="en-GB" sz="1200" dirty="0">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1" dirty="0">
                <a:solidFill>
                  <a:schemeClr val="dk1"/>
                </a:solidFill>
                <a:latin typeface="Arial"/>
                <a:ea typeface="Arial"/>
                <a:cs typeface="Arial"/>
                <a:sym typeface="Arial"/>
              </a:rPr>
              <a:t>Nurture &amp; Qualify Leads</a:t>
            </a:r>
            <a:endParaRPr lang="en-GB" dirty="0"/>
          </a:p>
          <a:p>
            <a:pPr marL="285750" marR="0" lvl="0" indent="-2857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Use</a:t>
            </a:r>
            <a:r>
              <a:rPr lang="en-GB" sz="1200" b="1" dirty="0">
                <a:solidFill>
                  <a:srgbClr val="000000"/>
                </a:solidFill>
                <a:latin typeface="Arial"/>
                <a:ea typeface="Arial"/>
                <a:cs typeface="Arial"/>
                <a:sym typeface="Arial"/>
              </a:rPr>
              <a:t> HubSpot CRM</a:t>
            </a:r>
            <a:r>
              <a:rPr lang="en-GB" sz="1200" dirty="0">
                <a:solidFill>
                  <a:srgbClr val="000000"/>
                </a:solidFill>
                <a:latin typeface="Arial"/>
                <a:ea typeface="Arial"/>
                <a:cs typeface="Arial"/>
                <a:sym typeface="Arial"/>
              </a:rPr>
              <a:t> to nurture leads by automating follow-up emails and reminders. </a:t>
            </a:r>
            <a:endParaRPr lang="en-GB" dirty="0"/>
          </a:p>
          <a:p>
            <a:pPr marL="285750" marR="0" lvl="0" indent="-2857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Qualify the leads based on their level of engagement, interest, and fit with your service offering.</a:t>
            </a:r>
            <a:endParaRPr lang="en-GB" dirty="0"/>
          </a:p>
          <a:p>
            <a:pPr marL="285750" marR="0" lvl="0" indent="-2857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Set up automated workflows in</a:t>
            </a:r>
            <a:r>
              <a:rPr lang="en-GB" sz="1200" b="1" dirty="0">
                <a:solidFill>
                  <a:srgbClr val="000000"/>
                </a:solidFill>
                <a:latin typeface="Arial"/>
                <a:ea typeface="Arial"/>
                <a:cs typeface="Arial"/>
                <a:sym typeface="Arial"/>
              </a:rPr>
              <a:t> HubSpot CRM</a:t>
            </a:r>
            <a:r>
              <a:rPr lang="en-GB" sz="1200" dirty="0">
                <a:solidFill>
                  <a:srgbClr val="000000"/>
                </a:solidFill>
                <a:latin typeface="Arial"/>
                <a:ea typeface="Arial"/>
                <a:cs typeface="Arial"/>
                <a:sym typeface="Arial"/>
              </a:rPr>
              <a:t> to deliver relevant content or schedule additional touchpoints.</a:t>
            </a:r>
            <a:endParaRPr lang="en-GB" dirty="0"/>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1" dirty="0">
                <a:solidFill>
                  <a:schemeClr val="dk1"/>
                </a:solidFill>
                <a:latin typeface="Arial"/>
                <a:ea typeface="Arial"/>
                <a:cs typeface="Arial"/>
                <a:sym typeface="Arial"/>
              </a:rPr>
              <a:t>Lead Capture &amp; Relationship Management</a:t>
            </a:r>
            <a:endParaRPr lang="en-GB" dirty="0"/>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285750" marR="0" lvl="0" indent="-285750" algn="l" rtl="0">
              <a:spcBef>
                <a:spcPts val="0"/>
              </a:spcBef>
              <a:spcAft>
                <a:spcPts val="0"/>
              </a:spcAft>
              <a:buClr>
                <a:srgbClr val="000000"/>
              </a:buClr>
              <a:buSzPts val="1300"/>
              <a:buFont typeface="Arial"/>
              <a:buChar char="•"/>
            </a:pPr>
            <a:r>
              <a:rPr lang="en-GB" sz="1200" dirty="0">
                <a:solidFill>
                  <a:srgbClr val="000000"/>
                </a:solidFill>
                <a:latin typeface="Arial"/>
                <a:ea typeface="Arial"/>
                <a:cs typeface="Arial"/>
                <a:sym typeface="Arial"/>
              </a:rPr>
              <a:t>Once a lead shows interest (e.g., replies to an email), </a:t>
            </a:r>
            <a:r>
              <a:rPr lang="en-GB" sz="1200" b="1" dirty="0">
                <a:solidFill>
                  <a:srgbClr val="000000"/>
                </a:solidFill>
                <a:latin typeface="Arial"/>
                <a:ea typeface="Arial"/>
                <a:cs typeface="Arial"/>
                <a:sym typeface="Arial"/>
              </a:rPr>
              <a:t>capture</a:t>
            </a:r>
            <a:r>
              <a:rPr lang="en-GB" sz="1200" dirty="0">
                <a:solidFill>
                  <a:srgbClr val="000000"/>
                </a:solidFill>
                <a:latin typeface="Arial"/>
                <a:ea typeface="Arial"/>
                <a:cs typeface="Arial"/>
                <a:sym typeface="Arial"/>
              </a:rPr>
              <a:t> the lead information in </a:t>
            </a:r>
            <a:r>
              <a:rPr lang="en-GB" sz="1200" b="1" dirty="0">
                <a:solidFill>
                  <a:srgbClr val="000000"/>
                </a:solidFill>
                <a:latin typeface="Arial"/>
                <a:ea typeface="Arial"/>
                <a:cs typeface="Arial"/>
                <a:sym typeface="Arial"/>
              </a:rPr>
              <a:t>HubSpot CRM </a:t>
            </a:r>
            <a:r>
              <a:rPr lang="en-GB" sz="1200" dirty="0">
                <a:solidFill>
                  <a:srgbClr val="000000"/>
                </a:solidFill>
                <a:latin typeface="Arial"/>
                <a:ea typeface="Arial"/>
                <a:cs typeface="Arial"/>
                <a:sym typeface="Arial"/>
              </a:rPr>
              <a:t>.</a:t>
            </a:r>
            <a:endParaRPr lang="en-GB" dirty="0"/>
          </a:p>
          <a:p>
            <a:pPr marL="285750" marR="0" lvl="0" indent="-285750" algn="l" rtl="0">
              <a:spcBef>
                <a:spcPts val="0"/>
              </a:spcBef>
              <a:spcAft>
                <a:spcPts val="0"/>
              </a:spcAft>
              <a:buClr>
                <a:srgbClr val="000000"/>
              </a:buClr>
              <a:buSzPts val="1300"/>
              <a:buFont typeface="Arial"/>
              <a:buChar char="•"/>
            </a:pPr>
            <a:r>
              <a:rPr lang="en-GB" sz="1200" dirty="0">
                <a:solidFill>
                  <a:srgbClr val="000000"/>
                </a:solidFill>
                <a:latin typeface="Arial"/>
                <a:ea typeface="Arial"/>
                <a:cs typeface="Arial"/>
                <a:sym typeface="Arial"/>
              </a:rPr>
              <a:t>Track interactions, store contact details, and record any communication history.</a:t>
            </a:r>
            <a:endParaRPr lang="en-GB" dirty="0"/>
          </a:p>
          <a:p>
            <a:pPr marL="285750" marR="0" lvl="0" indent="-285750" algn="l" rtl="0">
              <a:spcBef>
                <a:spcPts val="0"/>
              </a:spcBef>
              <a:spcAft>
                <a:spcPts val="0"/>
              </a:spcAft>
              <a:buClr>
                <a:srgbClr val="000000"/>
              </a:buClr>
              <a:buSzPts val="1300"/>
              <a:buFont typeface="Arial"/>
              <a:buChar char="•"/>
            </a:pPr>
            <a:r>
              <a:rPr lang="en-GB" sz="1200" dirty="0">
                <a:solidFill>
                  <a:srgbClr val="000000"/>
                </a:solidFill>
                <a:latin typeface="Arial"/>
                <a:ea typeface="Arial"/>
                <a:cs typeface="Arial"/>
                <a:sym typeface="Arial"/>
              </a:rPr>
              <a:t>Assign tasks or follow-up reminders for further engagement.</a:t>
            </a:r>
            <a:endParaRPr lang="en-GB" dirty="0"/>
          </a:p>
          <a:p>
            <a:pPr marL="285750" marR="0" lvl="0" indent="-285750" algn="l" rtl="0">
              <a:spcBef>
                <a:spcPts val="0"/>
              </a:spcBef>
              <a:spcAft>
                <a:spcPts val="0"/>
              </a:spcAft>
              <a:buClr>
                <a:srgbClr val="000000"/>
              </a:buClr>
              <a:buSzPts val="1300"/>
              <a:buFont typeface="Arial"/>
              <a:buChar char="•"/>
            </a:pPr>
            <a:r>
              <a:rPr lang="en-GB" sz="1200" dirty="0">
                <a:solidFill>
                  <a:srgbClr val="000000"/>
                </a:solidFill>
                <a:latin typeface="Arial"/>
                <a:ea typeface="Arial"/>
                <a:cs typeface="Arial"/>
                <a:sym typeface="Arial"/>
              </a:rPr>
              <a:t>Use </a:t>
            </a:r>
            <a:r>
              <a:rPr lang="en-GB" sz="1200" b="1" dirty="0">
                <a:solidFill>
                  <a:srgbClr val="000000"/>
                </a:solidFill>
                <a:latin typeface="Arial"/>
                <a:ea typeface="Arial"/>
                <a:cs typeface="Arial"/>
                <a:sym typeface="Arial"/>
              </a:rPr>
              <a:t>HubSpot CRM</a:t>
            </a:r>
            <a:r>
              <a:rPr lang="en-GB" sz="1200" dirty="0">
                <a:solidFill>
                  <a:srgbClr val="000000"/>
                </a:solidFill>
                <a:latin typeface="Arial"/>
                <a:ea typeface="Arial"/>
                <a:cs typeface="Arial"/>
                <a:sym typeface="Arial"/>
              </a:rPr>
              <a:t> to segment leads and track their progress through the sales pipeline.</a:t>
            </a:r>
            <a:endParaRPr lang="en-GB" dirty="0"/>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1" dirty="0">
                <a:solidFill>
                  <a:srgbClr val="000000"/>
                </a:solidFill>
                <a:latin typeface="Arial"/>
                <a:ea typeface="Arial"/>
                <a:cs typeface="Arial"/>
                <a:sym typeface="Arial"/>
              </a:rPr>
              <a:t>Proposal &amp; Offer Creation</a:t>
            </a:r>
            <a:endParaRPr lang="en-GB" sz="1200" dirty="0">
              <a:solidFill>
                <a:srgbClr val="000000"/>
              </a:solidFill>
              <a:latin typeface="Arial"/>
              <a:cs typeface="Arial"/>
              <a:sym typeface="Arial"/>
            </a:endParaRPr>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171450" marR="0" lvl="0" indent="-171450" algn="l" rtl="0">
              <a:spcBef>
                <a:spcPts val="0"/>
              </a:spcBef>
              <a:spcAft>
                <a:spcPts val="0"/>
              </a:spcAft>
              <a:buClr>
                <a:srgbClr val="000000"/>
              </a:buClr>
              <a:buSzPts val="1300"/>
              <a:buFont typeface="Arial"/>
              <a:buChar char="•"/>
            </a:pPr>
            <a:r>
              <a:rPr lang="en-GB" sz="1200" dirty="0">
                <a:solidFill>
                  <a:srgbClr val="000000"/>
                </a:solidFill>
                <a:latin typeface="Arial"/>
                <a:ea typeface="Arial"/>
                <a:cs typeface="Arial"/>
                <a:sym typeface="Arial"/>
              </a:rPr>
              <a:t>Once a lead is qualified, move forward with a</a:t>
            </a:r>
            <a:r>
              <a:rPr lang="en-GB" sz="1200" b="1" dirty="0">
                <a:solidFill>
                  <a:srgbClr val="000000"/>
                </a:solidFill>
                <a:latin typeface="Arial"/>
                <a:ea typeface="Arial"/>
                <a:cs typeface="Arial"/>
                <a:sym typeface="Arial"/>
              </a:rPr>
              <a:t> proposal</a:t>
            </a:r>
            <a:r>
              <a:rPr lang="en-GB" sz="1200" dirty="0">
                <a:solidFill>
                  <a:srgbClr val="000000"/>
                </a:solidFill>
                <a:latin typeface="Arial"/>
                <a:ea typeface="Arial"/>
                <a:cs typeface="Arial"/>
                <a:sym typeface="Arial"/>
              </a:rPr>
              <a:t>.</a:t>
            </a:r>
            <a:endParaRPr lang="en-GB" dirty="0"/>
          </a:p>
          <a:p>
            <a:pPr marL="171450" marR="0" lvl="0" indent="-171450" algn="l" rtl="0">
              <a:spcBef>
                <a:spcPts val="0"/>
              </a:spcBef>
              <a:spcAft>
                <a:spcPts val="0"/>
              </a:spcAft>
              <a:buClr>
                <a:srgbClr val="000000"/>
              </a:buClr>
              <a:buSzPts val="1300"/>
              <a:buFont typeface="Arial"/>
              <a:buChar char="•"/>
            </a:pPr>
            <a:r>
              <a:rPr lang="en-GB" sz="1200" dirty="0">
                <a:solidFill>
                  <a:srgbClr val="000000"/>
                </a:solidFill>
                <a:latin typeface="Arial"/>
                <a:ea typeface="Arial"/>
                <a:cs typeface="Arial"/>
                <a:sym typeface="Arial"/>
              </a:rPr>
              <a:t>Create a tailored proposal that includes the services or products they’re interested in.</a:t>
            </a:r>
            <a:endParaRPr lang="en-GB" dirty="0"/>
          </a:p>
          <a:p>
            <a:pPr marL="171450" marR="0" lvl="0" indent="-171450" algn="l" rtl="0">
              <a:spcBef>
                <a:spcPts val="0"/>
              </a:spcBef>
              <a:spcAft>
                <a:spcPts val="0"/>
              </a:spcAft>
              <a:buClr>
                <a:srgbClr val="000000"/>
              </a:buClr>
              <a:buSzPts val="1300"/>
              <a:buFont typeface="Arial"/>
              <a:buChar char="•"/>
            </a:pPr>
            <a:r>
              <a:rPr lang="en-GB" sz="1200" dirty="0">
                <a:solidFill>
                  <a:srgbClr val="000000"/>
                </a:solidFill>
                <a:latin typeface="Arial"/>
                <a:ea typeface="Arial"/>
                <a:cs typeface="Arial"/>
                <a:sym typeface="Arial"/>
              </a:rPr>
              <a:t>create customized proposals with pricing, terms, and deliverables, ensuring that the offer is compelling and aligned with the client’s needs.</a:t>
            </a:r>
            <a:endParaRPr lang="en-GB" dirty="0"/>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1" dirty="0">
                <a:solidFill>
                  <a:srgbClr val="000000"/>
                </a:solidFill>
                <a:latin typeface="Arial"/>
                <a:ea typeface="Arial"/>
                <a:cs typeface="Arial"/>
                <a:sym typeface="Arial"/>
              </a:rPr>
              <a:t>Contract Finalization &amp; Client Onboarding</a:t>
            </a:r>
            <a:endParaRPr lang="en-GB" sz="1200" dirty="0">
              <a:solidFill>
                <a:srgbClr val="000000"/>
              </a:solidFill>
              <a:latin typeface="Arial"/>
              <a:cs typeface="Arial"/>
              <a:sym typeface="Arial"/>
            </a:endParaRPr>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171450" marR="0" lvl="0" indent="-1714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Send the proposal to the client, enabling</a:t>
            </a:r>
            <a:r>
              <a:rPr lang="en-GB" sz="1200" b="1" dirty="0">
                <a:solidFill>
                  <a:srgbClr val="000000"/>
                </a:solidFill>
                <a:latin typeface="Arial"/>
                <a:ea typeface="Arial"/>
                <a:cs typeface="Arial"/>
                <a:sym typeface="Arial"/>
              </a:rPr>
              <a:t> electronic</a:t>
            </a:r>
            <a:r>
              <a:rPr lang="en-GB" sz="1200" dirty="0">
                <a:solidFill>
                  <a:srgbClr val="000000"/>
                </a:solidFill>
                <a:latin typeface="Arial"/>
                <a:ea typeface="Arial"/>
                <a:cs typeface="Arial"/>
                <a:sym typeface="Arial"/>
              </a:rPr>
              <a:t> </a:t>
            </a:r>
            <a:r>
              <a:rPr lang="en-GB" sz="1200" b="1" dirty="0">
                <a:solidFill>
                  <a:srgbClr val="000000"/>
                </a:solidFill>
                <a:latin typeface="Arial"/>
                <a:ea typeface="Arial"/>
                <a:cs typeface="Arial"/>
                <a:sym typeface="Arial"/>
              </a:rPr>
              <a:t>signatures</a:t>
            </a:r>
            <a:r>
              <a:rPr lang="en-GB" sz="1200" dirty="0">
                <a:solidFill>
                  <a:srgbClr val="000000"/>
                </a:solidFill>
                <a:latin typeface="Arial"/>
                <a:ea typeface="Arial"/>
                <a:cs typeface="Arial"/>
                <a:sym typeface="Arial"/>
              </a:rPr>
              <a:t> for quick contract signing.</a:t>
            </a:r>
            <a:endParaRPr lang="en-GB" dirty="0"/>
          </a:p>
          <a:p>
            <a:pPr marL="171450" marR="0" lvl="0" indent="-1714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Once the proposal is accepted, finalize the contract through</a:t>
            </a:r>
            <a:r>
              <a:rPr lang="en-GB" sz="1200" b="1" dirty="0">
                <a:solidFill>
                  <a:srgbClr val="000000"/>
                </a:solidFill>
                <a:latin typeface="Arial"/>
                <a:ea typeface="Arial"/>
                <a:cs typeface="Arial"/>
                <a:sym typeface="Arial"/>
              </a:rPr>
              <a:t> </a:t>
            </a:r>
            <a:r>
              <a:rPr lang="en-GB" sz="1200" dirty="0">
                <a:solidFill>
                  <a:srgbClr val="000000"/>
                </a:solidFill>
                <a:latin typeface="Arial"/>
                <a:ea typeface="Arial"/>
                <a:cs typeface="Arial"/>
                <a:sym typeface="Arial"/>
              </a:rPr>
              <a:t>keeping everything digitally organized.</a:t>
            </a:r>
            <a:endParaRPr lang="en-GB" dirty="0"/>
          </a:p>
          <a:p>
            <a:pPr marL="171450" marR="0" lvl="0" indent="-1714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 Track the status of the proposal and ensure a smooth transition to the onboarding phase.</a:t>
            </a:r>
            <a:endParaRPr lang="en-GB" dirty="0"/>
          </a:p>
          <a:p>
            <a:pPr marL="0" marR="0" lvl="0" indent="0" algn="l" rtl="0">
              <a:spcBef>
                <a:spcPts val="0"/>
              </a:spcBef>
              <a:spcAft>
                <a:spcPts val="0"/>
              </a:spcAft>
              <a:buClr>
                <a:srgbClr val="000000"/>
              </a:buClr>
              <a:buSzPts val="1400"/>
              <a:buFont typeface="Arial"/>
              <a:buNone/>
            </a:pPr>
            <a:endParaRPr lang="en-GB" sz="1200" dirty="0">
              <a:solidFill>
                <a:srgbClr val="000000"/>
              </a:solidFill>
              <a:latin typeface="Arial"/>
              <a:cs typeface="Arial"/>
              <a:sym typeface="Arial"/>
            </a:endParaRPr>
          </a:p>
          <a:p>
            <a:pPr marL="0" marR="0" lvl="0" indent="0" algn="l" rtl="0">
              <a:spcBef>
                <a:spcPts val="0"/>
              </a:spcBef>
              <a:spcAft>
                <a:spcPts val="0"/>
              </a:spcAft>
              <a:buClr>
                <a:srgbClr val="000000"/>
              </a:buClr>
              <a:buSzPts val="1400"/>
              <a:buFont typeface="Arial"/>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1" dirty="0">
                <a:solidFill>
                  <a:srgbClr val="000000"/>
                </a:solidFill>
                <a:latin typeface="Arial"/>
                <a:ea typeface="Arial"/>
                <a:cs typeface="Arial"/>
                <a:sym typeface="Arial"/>
              </a:rPr>
              <a:t>Ongoing Client Management &amp; Retention</a:t>
            </a:r>
            <a:endParaRPr lang="en-GB" dirty="0"/>
          </a:p>
          <a:p>
            <a:pPr marL="0" marR="0" lvl="0" indent="0" algn="l" rtl="0">
              <a:spcBef>
                <a:spcPts val="0"/>
              </a:spcBef>
              <a:spcAft>
                <a:spcPts val="0"/>
              </a:spcAft>
              <a:buClr>
                <a:srgbClr val="000000"/>
              </a:buClr>
              <a:buSzPts val="1400"/>
              <a:buFont typeface="Arial"/>
              <a:buNone/>
            </a:pPr>
            <a:endParaRPr lang="en-GB" dirty="0"/>
          </a:p>
          <a:p>
            <a:pPr marL="171450" marR="0" lvl="0" indent="-1714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After the contract is signed, continue managing the client relationship via </a:t>
            </a:r>
            <a:r>
              <a:rPr lang="en-GB" sz="1200" b="1" dirty="0">
                <a:solidFill>
                  <a:srgbClr val="000000"/>
                </a:solidFill>
                <a:latin typeface="Arial"/>
                <a:ea typeface="Arial"/>
                <a:cs typeface="Arial"/>
                <a:sym typeface="Arial"/>
              </a:rPr>
              <a:t>HubSpot CRM</a:t>
            </a:r>
            <a:r>
              <a:rPr lang="en-GB" sz="1200" dirty="0">
                <a:solidFill>
                  <a:srgbClr val="000000"/>
                </a:solidFill>
                <a:latin typeface="Arial"/>
                <a:ea typeface="Arial"/>
                <a:cs typeface="Arial"/>
                <a:sym typeface="Arial"/>
              </a:rPr>
              <a:t> .</a:t>
            </a:r>
            <a:endParaRPr lang="en-GB" dirty="0"/>
          </a:p>
          <a:p>
            <a:pPr marL="171450" marR="0" lvl="0" indent="-1714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Track post-sale communication, ensure satisfaction, and provide support when necessary.</a:t>
            </a:r>
            <a:endParaRPr lang="en-GB" dirty="0"/>
          </a:p>
          <a:p>
            <a:pPr marL="171450" marR="0" lvl="0" indent="-171450" algn="l" rtl="0">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Use</a:t>
            </a:r>
            <a:r>
              <a:rPr lang="en-GB" sz="1200" b="1" dirty="0">
                <a:solidFill>
                  <a:srgbClr val="000000"/>
                </a:solidFill>
                <a:latin typeface="Arial"/>
                <a:ea typeface="Arial"/>
                <a:cs typeface="Arial"/>
                <a:sym typeface="Arial"/>
              </a:rPr>
              <a:t> HubSpot CRM</a:t>
            </a:r>
            <a:r>
              <a:rPr lang="en-GB" sz="1200" dirty="0">
                <a:solidFill>
                  <a:srgbClr val="000000"/>
                </a:solidFill>
                <a:latin typeface="Arial"/>
                <a:ea typeface="Arial"/>
                <a:cs typeface="Arial"/>
                <a:sym typeface="Arial"/>
              </a:rPr>
              <a:t> to manage ongoing projects, renewals, or upsell opportunities.</a:t>
            </a:r>
            <a:endParaRPr lang="en-GB" dirty="0"/>
          </a:p>
          <a:p>
            <a:pPr marL="0" marR="0" lvl="0" indent="0" algn="l" rtl="0">
              <a:spcBef>
                <a:spcPts val="0"/>
              </a:spcBef>
              <a:spcAft>
                <a:spcPts val="0"/>
              </a:spcAft>
              <a:buClr>
                <a:srgbClr val="000000"/>
              </a:buClr>
              <a:buSzPts val="1400"/>
              <a:buFont typeface="Arial"/>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97" name="Google Shape;59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36" name="Google Shape;63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pPr>
            <a:endParaRPr lang="en-US" dirty="0"/>
          </a:p>
        </p:txBody>
      </p:sp>
      <p:sp>
        <p:nvSpPr>
          <p:cNvPr id="674" name="Google Shape;67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695" name="Google Shape;69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Arial"/>
                <a:ea typeface="Arial"/>
                <a:cs typeface="Arial"/>
                <a:sym typeface="Arial"/>
              </a:rPr>
              <a:t>2</a:t>
            </a:fld>
            <a:endParaRPr lang="en-IN"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14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marR="0" lvl="0" indent="0" algn="l" rtl="0">
              <a:lnSpc>
                <a:spcPct val="90000"/>
              </a:lnSpc>
              <a:spcBef>
                <a:spcPts val="0"/>
              </a:spcBef>
              <a:spcAft>
                <a:spcPts val="0"/>
              </a:spcAft>
              <a:buClr>
                <a:schemeClr val="dk1"/>
              </a:buClr>
              <a:buSzPts val="2000"/>
              <a:buFont typeface="Arial"/>
              <a:buNone/>
            </a:pP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Arial"/>
                <a:ea typeface="Arial"/>
                <a:cs typeface="Arial"/>
                <a:sym typeface="Arial"/>
              </a:rPr>
              <a:t>3</a:t>
            </a:fld>
            <a:endParaRPr lang="en-IN"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235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D13E04-3D6F-4F48-B259-4DB592116D6C}"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7943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FE9A03C6-F0CF-BF12-124B-42547576C97B}"/>
            </a:ext>
          </a:extLst>
        </p:cNvPr>
        <p:cNvGrpSpPr/>
        <p:nvPr/>
      </p:nvGrpSpPr>
      <p:grpSpPr>
        <a:xfrm>
          <a:off x="0" y="0"/>
          <a:ext cx="0" cy="0"/>
          <a:chOff x="0" y="0"/>
          <a:chExt cx="0" cy="0"/>
        </a:xfrm>
      </p:grpSpPr>
      <p:sp>
        <p:nvSpPr>
          <p:cNvPr id="238" name="Google Shape;238;p10:notes">
            <a:extLst>
              <a:ext uri="{FF2B5EF4-FFF2-40B4-BE49-F238E27FC236}">
                <a16:creationId xmlns:a16="http://schemas.microsoft.com/office/drawing/2014/main" id="{043B365D-DED1-4988-49EA-DDE53EDEFC3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0:notes">
            <a:extLst>
              <a:ext uri="{FF2B5EF4-FFF2-40B4-BE49-F238E27FC236}">
                <a16:creationId xmlns:a16="http://schemas.microsoft.com/office/drawing/2014/main" id="{CF5415A5-7D56-2816-9B73-15CAC95D60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468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a:extLst>
            <a:ext uri="{FF2B5EF4-FFF2-40B4-BE49-F238E27FC236}">
              <a16:creationId xmlns:a16="http://schemas.microsoft.com/office/drawing/2014/main" id="{908B4253-7F0C-9131-68F6-725F44E0A89F}"/>
            </a:ext>
          </a:extLst>
        </p:cNvPr>
        <p:cNvGrpSpPr/>
        <p:nvPr/>
      </p:nvGrpSpPr>
      <p:grpSpPr>
        <a:xfrm>
          <a:off x="0" y="0"/>
          <a:ext cx="0" cy="0"/>
          <a:chOff x="0" y="0"/>
          <a:chExt cx="0" cy="0"/>
        </a:xfrm>
      </p:grpSpPr>
      <p:sp>
        <p:nvSpPr>
          <p:cNvPr id="384" name="Google Shape;384;p22:notes">
            <a:extLst>
              <a:ext uri="{FF2B5EF4-FFF2-40B4-BE49-F238E27FC236}">
                <a16:creationId xmlns:a16="http://schemas.microsoft.com/office/drawing/2014/main" id="{A2459EFA-A8E9-32A2-DD2B-4AC114D689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22:notes">
            <a:extLst>
              <a:ext uri="{FF2B5EF4-FFF2-40B4-BE49-F238E27FC236}">
                <a16:creationId xmlns:a16="http://schemas.microsoft.com/office/drawing/2014/main" id="{3611D499-B084-7B13-CA8F-4393151A21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2:notes">
            <a:extLst>
              <a:ext uri="{FF2B5EF4-FFF2-40B4-BE49-F238E27FC236}">
                <a16:creationId xmlns:a16="http://schemas.microsoft.com/office/drawing/2014/main" id="{59F868B2-0633-9DF0-6576-EBECC3F6577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178929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346249"/>
          </a:xfrm>
          <a:prstGeom prst="rect">
            <a:avLst/>
          </a:prstGeom>
        </p:spPr>
        <p:txBody>
          <a:bodyPr wrap="square" lIns="0" tIns="0" rIns="0" bIns="0">
            <a:spAutoFit/>
          </a:bodyPr>
          <a:lstStyle>
            <a:lvl1pPr>
              <a:defRPr sz="225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r>
              <a:rPr lang="en-GB"/>
              <a:t>INSERT</a:t>
            </a:r>
            <a:r>
              <a:rPr lang="en-GB" spc="-29"/>
              <a:t> </a:t>
            </a:r>
            <a:r>
              <a:rPr lang="en-GB" spc="58"/>
              <a:t>LOGO</a:t>
            </a:r>
            <a:r>
              <a:rPr lang="en-GB" spc="-25"/>
              <a:t> </a:t>
            </a:r>
            <a:r>
              <a:rPr lang="en-GB" spc="46"/>
              <a:t>OR</a:t>
            </a:r>
            <a:r>
              <a:rPr lang="en-GB" spc="-29"/>
              <a:t> </a:t>
            </a:r>
            <a:r>
              <a:rPr lang="en-GB"/>
              <a:t>CO.</a:t>
            </a:r>
            <a:r>
              <a:rPr lang="en-GB" spc="-29"/>
              <a:t> </a:t>
            </a:r>
            <a:r>
              <a:rPr lang="en-GB" spc="79"/>
              <a:t>NAME</a:t>
            </a:r>
            <a:r>
              <a:rPr lang="en-GB" spc="-33"/>
              <a:t> </a:t>
            </a:r>
            <a:r>
              <a:rPr lang="en-GB" spc="-42"/>
              <a:t>- </a:t>
            </a:r>
            <a:r>
              <a:rPr lang="en-GB"/>
              <a:t>VIEW&gt;MASTER&gt;SLIDE</a:t>
            </a:r>
            <a:r>
              <a:rPr lang="en-GB" spc="37"/>
              <a:t> </a:t>
            </a:r>
            <a:r>
              <a:rPr lang="en-GB" spc="-8"/>
              <a:t>MASTER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239174">
              <a:spcBef>
                <a:spcPts val="67"/>
              </a:spcBef>
            </a:pPr>
            <a:fld id="{81D60167-4931-47E6-BA6A-407CBD079E47}" type="slidenum">
              <a:rPr lang="en-GB" spc="-21" smtClean="0"/>
              <a:pPr marL="239174">
                <a:spcBef>
                  <a:spcPts val="67"/>
                </a:spcBef>
              </a:pPr>
              <a:t>‹#›</a:t>
            </a:fld>
            <a:endParaRPr lang="en-GB" spc="-21"/>
          </a:p>
        </p:txBody>
      </p:sp>
    </p:spTree>
    <p:extLst>
      <p:ext uri="{BB962C8B-B14F-4D97-AF65-F5344CB8AC3E}">
        <p14:creationId xmlns:p14="http://schemas.microsoft.com/office/powerpoint/2010/main" val="233225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97841" y="314960"/>
            <a:ext cx="9036579" cy="346249"/>
          </a:xfrm>
        </p:spPr>
        <p:txBody>
          <a:bodyPr lIns="0" tIns="0" rIns="0" bIns="0"/>
          <a:lstStyle>
            <a:lvl1pPr>
              <a:defRPr sz="225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r>
              <a:rPr lang="en-GB"/>
              <a:t>INSERT</a:t>
            </a:r>
            <a:r>
              <a:rPr lang="en-GB" spc="-29"/>
              <a:t> </a:t>
            </a:r>
            <a:r>
              <a:rPr lang="en-GB" spc="58"/>
              <a:t>LOGO</a:t>
            </a:r>
            <a:r>
              <a:rPr lang="en-GB" spc="-25"/>
              <a:t> </a:t>
            </a:r>
            <a:r>
              <a:rPr lang="en-GB" spc="46"/>
              <a:t>OR</a:t>
            </a:r>
            <a:r>
              <a:rPr lang="en-GB" spc="-29"/>
              <a:t> </a:t>
            </a:r>
            <a:r>
              <a:rPr lang="en-GB"/>
              <a:t>CO.</a:t>
            </a:r>
            <a:r>
              <a:rPr lang="en-GB" spc="-29"/>
              <a:t> </a:t>
            </a:r>
            <a:r>
              <a:rPr lang="en-GB" spc="79"/>
              <a:t>NAME</a:t>
            </a:r>
            <a:r>
              <a:rPr lang="en-GB" spc="-33"/>
              <a:t> </a:t>
            </a:r>
            <a:r>
              <a:rPr lang="en-GB" spc="-42"/>
              <a:t>- </a:t>
            </a:r>
            <a:r>
              <a:rPr lang="en-GB"/>
              <a:t>VIEW&gt;MASTER&gt;SLIDE</a:t>
            </a:r>
            <a:r>
              <a:rPr lang="en-GB" spc="37"/>
              <a:t> </a:t>
            </a:r>
            <a:r>
              <a:rPr lang="en-GB" spc="-8"/>
              <a:t>MASTER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239174">
              <a:spcBef>
                <a:spcPts val="67"/>
              </a:spcBef>
            </a:pPr>
            <a:fld id="{81D60167-4931-47E6-BA6A-407CBD079E47}" type="slidenum">
              <a:rPr lang="en-GB" spc="-21" smtClean="0"/>
              <a:pPr marL="239174">
                <a:spcBef>
                  <a:spcPts val="67"/>
                </a:spcBef>
              </a:pPr>
              <a:t>‹#›</a:t>
            </a:fld>
            <a:endParaRPr lang="en-GB" spc="-21"/>
          </a:p>
        </p:txBody>
      </p:sp>
    </p:spTree>
    <p:extLst>
      <p:ext uri="{BB962C8B-B14F-4D97-AF65-F5344CB8AC3E}">
        <p14:creationId xmlns:p14="http://schemas.microsoft.com/office/powerpoint/2010/main" val="1572503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97841" y="314960"/>
            <a:ext cx="9036579" cy="346249"/>
          </a:xfrm>
        </p:spPr>
        <p:txBody>
          <a:bodyPr lIns="0" tIns="0" rIns="0" bIns="0"/>
          <a:lstStyle>
            <a:lvl1pPr>
              <a:defRPr sz="225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351944" y="1686983"/>
            <a:ext cx="5081058" cy="256545"/>
          </a:xfrm>
          <a:prstGeom prst="rect">
            <a:avLst/>
          </a:prstGeom>
        </p:spPr>
        <p:txBody>
          <a:bodyPr wrap="square" lIns="0" tIns="0" rIns="0" bIns="0">
            <a:spAutoFit/>
          </a:bodyPr>
          <a:lstStyle>
            <a:lvl1pPr>
              <a:defRPr sz="1667"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r>
              <a:rPr lang="en-GB"/>
              <a:t>INSERT</a:t>
            </a:r>
            <a:r>
              <a:rPr lang="en-GB" spc="-29"/>
              <a:t> </a:t>
            </a:r>
            <a:r>
              <a:rPr lang="en-GB" spc="58"/>
              <a:t>LOGO</a:t>
            </a:r>
            <a:r>
              <a:rPr lang="en-GB" spc="-25"/>
              <a:t> </a:t>
            </a:r>
            <a:r>
              <a:rPr lang="en-GB" spc="46"/>
              <a:t>OR</a:t>
            </a:r>
            <a:r>
              <a:rPr lang="en-GB" spc="-29"/>
              <a:t> </a:t>
            </a:r>
            <a:r>
              <a:rPr lang="en-GB"/>
              <a:t>CO.</a:t>
            </a:r>
            <a:r>
              <a:rPr lang="en-GB" spc="-29"/>
              <a:t> </a:t>
            </a:r>
            <a:r>
              <a:rPr lang="en-GB" spc="79"/>
              <a:t>NAME</a:t>
            </a:r>
            <a:r>
              <a:rPr lang="en-GB" spc="-33"/>
              <a:t> </a:t>
            </a:r>
            <a:r>
              <a:rPr lang="en-GB" spc="-42"/>
              <a:t>- </a:t>
            </a:r>
            <a:r>
              <a:rPr lang="en-GB"/>
              <a:t>VIEW&gt;MASTER&gt;SLIDE</a:t>
            </a:r>
            <a:r>
              <a:rPr lang="en-GB" spc="37"/>
              <a:t> </a:t>
            </a:r>
            <a:r>
              <a:rPr lang="en-GB" spc="-8"/>
              <a:t>MASTER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7" name="Holder 7"/>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239174">
              <a:spcBef>
                <a:spcPts val="67"/>
              </a:spcBef>
            </a:pPr>
            <a:fld id="{81D60167-4931-47E6-BA6A-407CBD079E47}" type="slidenum">
              <a:rPr lang="en-GB" spc="-21" smtClean="0"/>
              <a:pPr marL="239174">
                <a:spcBef>
                  <a:spcPts val="67"/>
                </a:spcBef>
              </a:pPr>
              <a:t>‹#›</a:t>
            </a:fld>
            <a:endParaRPr lang="en-GB" spc="-21"/>
          </a:p>
        </p:txBody>
      </p:sp>
    </p:spTree>
    <p:extLst>
      <p:ext uri="{BB962C8B-B14F-4D97-AF65-F5344CB8AC3E}">
        <p14:creationId xmlns:p14="http://schemas.microsoft.com/office/powerpoint/2010/main" val="2925850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97841" y="314960"/>
            <a:ext cx="9036579" cy="346249"/>
          </a:xfrm>
        </p:spPr>
        <p:txBody>
          <a:bodyPr lIns="0" tIns="0" rIns="0" bIns="0"/>
          <a:lstStyle>
            <a:lvl1pPr>
              <a:defRPr sz="225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r>
              <a:rPr lang="en-GB"/>
              <a:t>INSERT</a:t>
            </a:r>
            <a:r>
              <a:rPr lang="en-GB" spc="-29"/>
              <a:t> </a:t>
            </a:r>
            <a:r>
              <a:rPr lang="en-GB" spc="58"/>
              <a:t>LOGO</a:t>
            </a:r>
            <a:r>
              <a:rPr lang="en-GB" spc="-25"/>
              <a:t> </a:t>
            </a:r>
            <a:r>
              <a:rPr lang="en-GB" spc="46"/>
              <a:t>OR</a:t>
            </a:r>
            <a:r>
              <a:rPr lang="en-GB" spc="-29"/>
              <a:t> </a:t>
            </a:r>
            <a:r>
              <a:rPr lang="en-GB"/>
              <a:t>CO.</a:t>
            </a:r>
            <a:r>
              <a:rPr lang="en-GB" spc="-29"/>
              <a:t> </a:t>
            </a:r>
            <a:r>
              <a:rPr lang="en-GB" spc="79"/>
              <a:t>NAME</a:t>
            </a:r>
            <a:r>
              <a:rPr lang="en-GB" spc="-33"/>
              <a:t> </a:t>
            </a:r>
            <a:r>
              <a:rPr lang="en-GB" spc="-42"/>
              <a:t>- </a:t>
            </a:r>
            <a:r>
              <a:rPr lang="en-GB"/>
              <a:t>VIEW&gt;MASTER&gt;SLIDE</a:t>
            </a:r>
            <a:r>
              <a:rPr lang="en-GB" spc="37"/>
              <a:t> </a:t>
            </a:r>
            <a:r>
              <a:rPr lang="en-GB" spc="-8"/>
              <a:t>MASTER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5" name="Holder 5"/>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239174">
              <a:spcBef>
                <a:spcPts val="67"/>
              </a:spcBef>
            </a:pPr>
            <a:fld id="{81D60167-4931-47E6-BA6A-407CBD079E47}" type="slidenum">
              <a:rPr lang="en-GB" spc="-21" smtClean="0"/>
              <a:pPr marL="239174">
                <a:spcBef>
                  <a:spcPts val="67"/>
                </a:spcBef>
              </a:pPr>
              <a:t>‹#›</a:t>
            </a:fld>
            <a:endParaRPr lang="en-GB" spc="-21"/>
          </a:p>
        </p:txBody>
      </p:sp>
    </p:spTree>
    <p:extLst>
      <p:ext uri="{BB962C8B-B14F-4D97-AF65-F5344CB8AC3E}">
        <p14:creationId xmlns:p14="http://schemas.microsoft.com/office/powerpoint/2010/main" val="2902286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r>
              <a:rPr lang="en-GB"/>
              <a:t>INSERT</a:t>
            </a:r>
            <a:r>
              <a:rPr lang="en-GB" spc="-29"/>
              <a:t> </a:t>
            </a:r>
            <a:r>
              <a:rPr lang="en-GB" spc="58"/>
              <a:t>LOGO</a:t>
            </a:r>
            <a:r>
              <a:rPr lang="en-GB" spc="-25"/>
              <a:t> </a:t>
            </a:r>
            <a:r>
              <a:rPr lang="en-GB" spc="46"/>
              <a:t>OR</a:t>
            </a:r>
            <a:r>
              <a:rPr lang="en-GB" spc="-29"/>
              <a:t> </a:t>
            </a:r>
            <a:r>
              <a:rPr lang="en-GB"/>
              <a:t>CO.</a:t>
            </a:r>
            <a:r>
              <a:rPr lang="en-GB" spc="-29"/>
              <a:t> </a:t>
            </a:r>
            <a:r>
              <a:rPr lang="en-GB" spc="79"/>
              <a:t>NAME</a:t>
            </a:r>
            <a:r>
              <a:rPr lang="en-GB" spc="-33"/>
              <a:t> </a:t>
            </a:r>
            <a:r>
              <a:rPr lang="en-GB" spc="-42"/>
              <a:t>- </a:t>
            </a:r>
            <a:r>
              <a:rPr lang="en-GB"/>
              <a:t>VIEW&gt;MASTER&gt;SLIDE</a:t>
            </a:r>
            <a:r>
              <a:rPr lang="en-GB" spc="37"/>
              <a:t> </a:t>
            </a:r>
            <a:r>
              <a:rPr lang="en-GB" spc="-8"/>
              <a:t>MASTER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4" name="Holder 4"/>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239174">
              <a:spcBef>
                <a:spcPts val="67"/>
              </a:spcBef>
            </a:pPr>
            <a:fld id="{81D60167-4931-47E6-BA6A-407CBD079E47}" type="slidenum">
              <a:rPr lang="en-GB" spc="-21" smtClean="0"/>
              <a:pPr marL="239174">
                <a:spcBef>
                  <a:spcPts val="67"/>
                </a:spcBef>
              </a:pPr>
              <a:t>‹#›</a:t>
            </a:fld>
            <a:endParaRPr lang="en-GB" spc="-21"/>
          </a:p>
        </p:txBody>
      </p:sp>
    </p:spTree>
    <p:extLst>
      <p:ext uri="{BB962C8B-B14F-4D97-AF65-F5344CB8AC3E}">
        <p14:creationId xmlns:p14="http://schemas.microsoft.com/office/powerpoint/2010/main" val="1510663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46454" y="315806"/>
            <a:ext cx="1073678" cy="320537"/>
          </a:xfrm>
          <a:prstGeom prst="rect">
            <a:avLst/>
          </a:prstGeom>
        </p:spPr>
        <p:txBody>
          <a:bodyPr wrap="square" lIns="0" tIns="0" rIns="0" bIns="0">
            <a:spAutoFit/>
          </a:bodyPr>
          <a:lstStyle>
            <a:lvl1pPr>
              <a:defRPr sz="2083" b="0" i="0">
                <a:solidFill>
                  <a:schemeClr val="tx1"/>
                </a:solidFill>
                <a:latin typeface="Verdana"/>
                <a:cs typeface="Verdana"/>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E2840ED-2F71-489B-A33F-250E2EE055E6}" type="datetime1">
              <a:rPr lang="en-US" smtClean="0"/>
              <a:t>3/12/2025</a:t>
            </a:fld>
            <a:endParaRPr lang="en-US"/>
          </a:p>
        </p:txBody>
      </p:sp>
      <p:sp>
        <p:nvSpPr>
          <p:cNvPr id="6" name="Holder 6"/>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52923">
              <a:spcBef>
                <a:spcPts val="67"/>
              </a:spcBef>
            </a:pPr>
            <a:fld id="{81D60167-4931-47E6-BA6A-407CBD079E47}" type="slidenum">
              <a:rPr lang="en-GB" spc="-21" smtClean="0"/>
              <a:pPr marL="152923">
                <a:spcBef>
                  <a:spcPts val="67"/>
                </a:spcBef>
              </a:pPr>
              <a:t>‹#›</a:t>
            </a:fld>
            <a:endParaRPr lang="en-GB" spc="-21"/>
          </a:p>
        </p:txBody>
      </p:sp>
    </p:spTree>
    <p:extLst>
      <p:ext uri="{BB962C8B-B14F-4D97-AF65-F5344CB8AC3E}">
        <p14:creationId xmlns:p14="http://schemas.microsoft.com/office/powerpoint/2010/main" val="903044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71826" y="318347"/>
            <a:ext cx="10899245" cy="320537"/>
          </a:xfrm>
        </p:spPr>
        <p:txBody>
          <a:bodyPr lIns="0" tIns="0" rIns="0" bIns="0"/>
          <a:lstStyle>
            <a:lvl1pPr>
              <a:defRPr sz="2083"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A2915B4-4E38-42AD-97DA-D0B548D5E9B4}" type="datetime1">
              <a:rPr lang="en-US" smtClean="0"/>
              <a:t>3/12/2025</a:t>
            </a:fld>
            <a:endParaRPr lang="en-US"/>
          </a:p>
        </p:txBody>
      </p:sp>
      <p:sp>
        <p:nvSpPr>
          <p:cNvPr id="6" name="Holder 6"/>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52923">
              <a:spcBef>
                <a:spcPts val="67"/>
              </a:spcBef>
            </a:pPr>
            <a:fld id="{81D60167-4931-47E6-BA6A-407CBD079E47}" type="slidenum">
              <a:rPr lang="en-GB" spc="-21" smtClean="0"/>
              <a:pPr marL="152923">
                <a:spcBef>
                  <a:spcPts val="67"/>
                </a:spcBef>
              </a:pPr>
              <a:t>‹#›</a:t>
            </a:fld>
            <a:endParaRPr lang="en-GB" spc="-21"/>
          </a:p>
        </p:txBody>
      </p:sp>
    </p:spTree>
    <p:extLst>
      <p:ext uri="{BB962C8B-B14F-4D97-AF65-F5344CB8AC3E}">
        <p14:creationId xmlns:p14="http://schemas.microsoft.com/office/powerpoint/2010/main" val="3724611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71826" y="318347"/>
            <a:ext cx="10899245" cy="320537"/>
          </a:xfrm>
        </p:spPr>
        <p:txBody>
          <a:bodyPr lIns="0" tIns="0" rIns="0" bIns="0"/>
          <a:lstStyle>
            <a:lvl1pPr>
              <a:defRPr sz="2083" b="0" i="0">
                <a:solidFill>
                  <a:schemeClr val="tx1"/>
                </a:solidFill>
                <a:latin typeface="Verdana"/>
                <a:cs typeface="Verdana"/>
              </a:defRPr>
            </a:lvl1pPr>
          </a:lstStyle>
          <a:p>
            <a:endParaRPr/>
          </a:p>
        </p:txBody>
      </p:sp>
      <p:sp>
        <p:nvSpPr>
          <p:cNvPr id="3" name="Holder 3"/>
          <p:cNvSpPr>
            <a:spLocks noGrp="1"/>
          </p:cNvSpPr>
          <p:nvPr>
            <p:ph sz="half" idx="2"/>
          </p:nvPr>
        </p:nvSpPr>
        <p:spPr>
          <a:xfrm>
            <a:off x="588382" y="1256454"/>
            <a:ext cx="5309129" cy="218073"/>
          </a:xfrm>
          <a:prstGeom prst="rect">
            <a:avLst/>
          </a:prstGeom>
        </p:spPr>
        <p:txBody>
          <a:bodyPr wrap="square" lIns="0" tIns="0" rIns="0" bIns="0">
            <a:spAutoFit/>
          </a:bodyPr>
          <a:lstStyle>
            <a:lvl1pPr>
              <a:defRPr sz="1417" b="1" i="0">
                <a:solidFill>
                  <a:schemeClr val="tx1"/>
                </a:solidFill>
                <a:latin typeface="Verdana"/>
                <a:cs typeface="Verdana"/>
              </a:defRPr>
            </a:lvl1pPr>
          </a:lstStyle>
          <a:p>
            <a:endParaRPr/>
          </a:p>
        </p:txBody>
      </p:sp>
      <p:sp>
        <p:nvSpPr>
          <p:cNvPr id="4" name="Holder 4"/>
          <p:cNvSpPr>
            <a:spLocks noGrp="1"/>
          </p:cNvSpPr>
          <p:nvPr>
            <p:ph sz="half" idx="3"/>
          </p:nvPr>
        </p:nvSpPr>
        <p:spPr>
          <a:xfrm>
            <a:off x="6120931" y="1660736"/>
            <a:ext cx="5478463" cy="205121"/>
          </a:xfrm>
          <a:prstGeom prst="rect">
            <a:avLst/>
          </a:prstGeom>
        </p:spPr>
        <p:txBody>
          <a:bodyPr wrap="square" lIns="0" tIns="0" rIns="0" bIns="0">
            <a:spAutoFit/>
          </a:bodyPr>
          <a:lstStyle>
            <a:lvl1pPr>
              <a:defRPr sz="1333" b="0" i="0">
                <a:solidFill>
                  <a:schemeClr val="tx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9A56F91D-A5F8-40DB-AC99-A983EAE52705}" type="datetime1">
              <a:rPr lang="en-US" smtClean="0"/>
              <a:t>3/12/2025</a:t>
            </a:fld>
            <a:endParaRPr lang="en-US"/>
          </a:p>
        </p:txBody>
      </p:sp>
      <p:sp>
        <p:nvSpPr>
          <p:cNvPr id="7" name="Holder 7"/>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52923">
              <a:spcBef>
                <a:spcPts val="67"/>
              </a:spcBef>
            </a:pPr>
            <a:fld id="{81D60167-4931-47E6-BA6A-407CBD079E47}" type="slidenum">
              <a:rPr lang="en-GB" spc="-21" smtClean="0"/>
              <a:pPr marL="152923">
                <a:spcBef>
                  <a:spcPts val="67"/>
                </a:spcBef>
              </a:pPr>
              <a:t>‹#›</a:t>
            </a:fld>
            <a:endParaRPr lang="en-GB" spc="-21"/>
          </a:p>
        </p:txBody>
      </p:sp>
    </p:spTree>
    <p:extLst>
      <p:ext uri="{BB962C8B-B14F-4D97-AF65-F5344CB8AC3E}">
        <p14:creationId xmlns:p14="http://schemas.microsoft.com/office/powerpoint/2010/main" val="99287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1826" y="318347"/>
            <a:ext cx="10899245" cy="320537"/>
          </a:xfrm>
        </p:spPr>
        <p:txBody>
          <a:bodyPr lIns="0" tIns="0" rIns="0" bIns="0"/>
          <a:lstStyle>
            <a:lvl1pPr>
              <a:defRPr sz="2083"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7772E96-A192-458D-A79B-06DBDA93EBE0}" type="datetime1">
              <a:rPr lang="en-US" smtClean="0"/>
              <a:t>3/12/2025</a:t>
            </a:fld>
            <a:endParaRPr lang="en-US"/>
          </a:p>
        </p:txBody>
      </p:sp>
      <p:sp>
        <p:nvSpPr>
          <p:cNvPr id="5" name="Holder 5"/>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52923">
              <a:spcBef>
                <a:spcPts val="67"/>
              </a:spcBef>
            </a:pPr>
            <a:fld id="{81D60167-4931-47E6-BA6A-407CBD079E47}" type="slidenum">
              <a:rPr lang="en-GB" spc="-21" smtClean="0"/>
              <a:pPr marL="152923">
                <a:spcBef>
                  <a:spcPts val="67"/>
                </a:spcBef>
              </a:pPr>
              <a:t>‹#›</a:t>
            </a:fld>
            <a:endParaRPr lang="en-GB" spc="-21"/>
          </a:p>
        </p:txBody>
      </p:sp>
    </p:spTree>
    <p:extLst>
      <p:ext uri="{BB962C8B-B14F-4D97-AF65-F5344CB8AC3E}">
        <p14:creationId xmlns:p14="http://schemas.microsoft.com/office/powerpoint/2010/main" val="262350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ECCFE1F-6F82-496C-911E-7DEB4248769A}" type="datetime1">
              <a:rPr lang="en-US" smtClean="0"/>
              <a:t>3/12/2025</a:t>
            </a:fld>
            <a:endParaRPr lang="en-US"/>
          </a:p>
        </p:txBody>
      </p:sp>
      <p:sp>
        <p:nvSpPr>
          <p:cNvPr id="4" name="Holder 4"/>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52923">
              <a:spcBef>
                <a:spcPts val="67"/>
              </a:spcBef>
            </a:pPr>
            <a:fld id="{81D60167-4931-47E6-BA6A-407CBD079E47}" type="slidenum">
              <a:rPr lang="en-GB" spc="-21" smtClean="0"/>
              <a:pPr marL="152923">
                <a:spcBef>
                  <a:spcPts val="67"/>
                </a:spcBef>
              </a:pPr>
              <a:t>‹#›</a:t>
            </a:fld>
            <a:endParaRPr lang="en-GB" spc="-21"/>
          </a:p>
        </p:txBody>
      </p:sp>
    </p:spTree>
    <p:extLst>
      <p:ext uri="{BB962C8B-B14F-4D97-AF65-F5344CB8AC3E}">
        <p14:creationId xmlns:p14="http://schemas.microsoft.com/office/powerpoint/2010/main" val="355466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092531" y="1576642"/>
            <a:ext cx="9235126" cy="359009"/>
          </a:xfrm>
          <a:prstGeom prst="rect">
            <a:avLst/>
          </a:prstGeom>
        </p:spPr>
        <p:txBody>
          <a:bodyPr wrap="square" lIns="0" tIns="0" rIns="0" bIns="0">
            <a:spAutoFit/>
          </a:bodyPr>
          <a:lstStyle>
            <a:lvl1pPr>
              <a:defRPr sz="2333"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63D9048-9A02-40CB-8104-C1B933D77FED}" type="datetime1">
              <a:rPr lang="en-US" smtClean="0"/>
              <a:t>3/12/2025</a:t>
            </a:fld>
            <a:endParaRPr lang="en-US"/>
          </a:p>
        </p:txBody>
      </p:sp>
      <p:sp>
        <p:nvSpPr>
          <p:cNvPr id="6" name="Holder 6"/>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75676">
              <a:spcBef>
                <a:spcPts val="67"/>
              </a:spcBef>
            </a:pPr>
            <a:fld id="{81D60167-4931-47E6-BA6A-407CBD079E47}" type="slidenum">
              <a:rPr lang="en-GB" spc="-42" smtClean="0"/>
              <a:pPr marL="175676">
                <a:spcBef>
                  <a:spcPts val="67"/>
                </a:spcBef>
              </a:pPr>
              <a:t>‹#›</a:t>
            </a:fld>
            <a:endParaRPr lang="en-GB" spc="-42"/>
          </a:p>
        </p:txBody>
      </p:sp>
    </p:spTree>
    <p:extLst>
      <p:ext uri="{BB962C8B-B14F-4D97-AF65-F5344CB8AC3E}">
        <p14:creationId xmlns:p14="http://schemas.microsoft.com/office/powerpoint/2010/main" val="1862326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70509" y="314536"/>
            <a:ext cx="11050980" cy="359009"/>
          </a:xfrm>
        </p:spPr>
        <p:txBody>
          <a:bodyPr lIns="0" tIns="0" rIns="0" bIns="0"/>
          <a:lstStyle>
            <a:lvl1pPr>
              <a:defRPr sz="2333"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BCEDD04-EBBF-453E-B241-D44D0C570A8D}" type="datetime1">
              <a:rPr lang="en-US" smtClean="0"/>
              <a:t>3/12/2025</a:t>
            </a:fld>
            <a:endParaRPr lang="en-US"/>
          </a:p>
        </p:txBody>
      </p:sp>
      <p:sp>
        <p:nvSpPr>
          <p:cNvPr id="6" name="Holder 6"/>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75676">
              <a:spcBef>
                <a:spcPts val="67"/>
              </a:spcBef>
            </a:pPr>
            <a:fld id="{81D60167-4931-47E6-BA6A-407CBD079E47}" type="slidenum">
              <a:rPr lang="en-GB" spc="-42" smtClean="0"/>
              <a:pPr marL="175676">
                <a:spcBef>
                  <a:spcPts val="67"/>
                </a:spcBef>
              </a:pPr>
              <a:t>‹#›</a:t>
            </a:fld>
            <a:endParaRPr lang="en-GB" spc="-42"/>
          </a:p>
        </p:txBody>
      </p:sp>
    </p:spTree>
    <p:extLst>
      <p:ext uri="{BB962C8B-B14F-4D97-AF65-F5344CB8AC3E}">
        <p14:creationId xmlns:p14="http://schemas.microsoft.com/office/powerpoint/2010/main" val="2986713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70509" y="314536"/>
            <a:ext cx="11050980" cy="359009"/>
          </a:xfrm>
        </p:spPr>
        <p:txBody>
          <a:bodyPr lIns="0" tIns="0" rIns="0" bIns="0"/>
          <a:lstStyle>
            <a:lvl1pPr>
              <a:defRPr sz="2333"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C3F2F77-8F4B-42C9-9881-5B103249FFC7}" type="datetime1">
              <a:rPr lang="en-US" smtClean="0"/>
              <a:t>3/12/2025</a:t>
            </a:fld>
            <a:endParaRPr lang="en-US"/>
          </a:p>
        </p:txBody>
      </p:sp>
      <p:sp>
        <p:nvSpPr>
          <p:cNvPr id="7" name="Holder 7"/>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75676">
              <a:spcBef>
                <a:spcPts val="67"/>
              </a:spcBef>
            </a:pPr>
            <a:fld id="{81D60167-4931-47E6-BA6A-407CBD079E47}" type="slidenum">
              <a:rPr lang="en-GB" spc="-42" smtClean="0"/>
              <a:pPr marL="175676">
                <a:spcBef>
                  <a:spcPts val="67"/>
                </a:spcBef>
              </a:pPr>
              <a:t>‹#›</a:t>
            </a:fld>
            <a:endParaRPr lang="en-GB" spc="-42"/>
          </a:p>
        </p:txBody>
      </p:sp>
    </p:spTree>
    <p:extLst>
      <p:ext uri="{BB962C8B-B14F-4D97-AF65-F5344CB8AC3E}">
        <p14:creationId xmlns:p14="http://schemas.microsoft.com/office/powerpoint/2010/main" val="2196920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70509" y="314536"/>
            <a:ext cx="11050980" cy="359009"/>
          </a:xfrm>
        </p:spPr>
        <p:txBody>
          <a:bodyPr lIns="0" tIns="0" rIns="0" bIns="0"/>
          <a:lstStyle>
            <a:lvl1pPr>
              <a:defRPr sz="2333"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453FED9-F1AF-4F42-8461-A43ACF9203BA}" type="datetime1">
              <a:rPr lang="en-US" smtClean="0"/>
              <a:t>3/12/2025</a:t>
            </a:fld>
            <a:endParaRPr lang="en-US"/>
          </a:p>
        </p:txBody>
      </p:sp>
      <p:sp>
        <p:nvSpPr>
          <p:cNvPr id="5" name="Holder 5"/>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75676">
              <a:spcBef>
                <a:spcPts val="67"/>
              </a:spcBef>
            </a:pPr>
            <a:fld id="{81D60167-4931-47E6-BA6A-407CBD079E47}" type="slidenum">
              <a:rPr lang="en-GB" spc="-42" smtClean="0"/>
              <a:pPr marL="175676">
                <a:spcBef>
                  <a:spcPts val="67"/>
                </a:spcBef>
              </a:pPr>
              <a:t>‹#›</a:t>
            </a:fld>
            <a:endParaRPr lang="en-GB" spc="-42"/>
          </a:p>
        </p:txBody>
      </p:sp>
    </p:spTree>
    <p:extLst>
      <p:ext uri="{BB962C8B-B14F-4D97-AF65-F5344CB8AC3E}">
        <p14:creationId xmlns:p14="http://schemas.microsoft.com/office/powerpoint/2010/main" val="2043772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9E7BF88-6EDE-487E-B218-C9DBEE786455}" type="datetime1">
              <a:rPr lang="en-US" smtClean="0"/>
              <a:t>3/12/2025</a:t>
            </a:fld>
            <a:endParaRPr lang="en-US"/>
          </a:p>
        </p:txBody>
      </p:sp>
      <p:sp>
        <p:nvSpPr>
          <p:cNvPr id="4" name="Holder 4"/>
          <p:cNvSpPr>
            <a:spLocks noGrp="1"/>
          </p:cNvSpPr>
          <p:nvPr>
            <p:ph type="sldNum" sz="quarter" idx="7"/>
          </p:nvPr>
        </p:nvSpPr>
        <p:spPr/>
        <p:txBody>
          <a:bodyPr lIns="0" tIns="0" rIns="0" bIns="0"/>
          <a:lstStyle>
            <a:lvl1pPr>
              <a:defRPr sz="1083" b="0" i="0">
                <a:solidFill>
                  <a:srgbClr val="898989"/>
                </a:solidFill>
                <a:latin typeface="Tahoma"/>
                <a:cs typeface="Tahoma"/>
              </a:defRPr>
            </a:lvl1pPr>
          </a:lstStyle>
          <a:p>
            <a:pPr marL="175676">
              <a:spcBef>
                <a:spcPts val="67"/>
              </a:spcBef>
            </a:pPr>
            <a:fld id="{81D60167-4931-47E6-BA6A-407CBD079E47}" type="slidenum">
              <a:rPr lang="en-GB" spc="-42" smtClean="0"/>
              <a:pPr marL="175676">
                <a:spcBef>
                  <a:spcPts val="67"/>
                </a:spcBef>
              </a:pPr>
              <a:t>‹#›</a:t>
            </a:fld>
            <a:endParaRPr lang="en-GB" spc="-42"/>
          </a:p>
        </p:txBody>
      </p:sp>
    </p:spTree>
    <p:extLst>
      <p:ext uri="{BB962C8B-B14F-4D97-AF65-F5344CB8AC3E}">
        <p14:creationId xmlns:p14="http://schemas.microsoft.com/office/powerpoint/2010/main" val="283187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9" name="Google Shape;39;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6"/>
          <p:cNvSpPr>
            <a:spLocks noGrp="1"/>
          </p:cNvSpPr>
          <p:nvPr>
            <p:ph type="pic" idx="2"/>
          </p:nvPr>
        </p:nvSpPr>
        <p:spPr>
          <a:xfrm>
            <a:off x="5183188" y="987425"/>
            <a:ext cx="6172200" cy="4873625"/>
          </a:xfrm>
          <a:prstGeom prst="rect">
            <a:avLst/>
          </a:prstGeom>
          <a:noFill/>
          <a:ln>
            <a:noFill/>
          </a:ln>
        </p:spPr>
      </p:sp>
      <p:sp>
        <p:nvSpPr>
          <p:cNvPr id="68" name="Google Shape;68;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3334" y="6157532"/>
            <a:ext cx="11345333" cy="0"/>
          </a:xfrm>
          <a:custGeom>
            <a:avLst/>
            <a:gdLst/>
            <a:ahLst/>
            <a:cxnLst/>
            <a:rect l="l" t="t" r="r" b="b"/>
            <a:pathLst>
              <a:path w="13614400">
                <a:moveTo>
                  <a:pt x="0" y="0"/>
                </a:moveTo>
                <a:lnTo>
                  <a:pt x="13614400" y="1"/>
                </a:lnTo>
              </a:path>
            </a:pathLst>
          </a:custGeom>
          <a:ln w="21272">
            <a:solidFill>
              <a:srgbClr val="577AA2"/>
            </a:solidFill>
          </a:ln>
        </p:spPr>
        <p:txBody>
          <a:bodyPr wrap="square" lIns="0" tIns="0" rIns="0" bIns="0" rtlCol="0"/>
          <a:lstStyle/>
          <a:p>
            <a:endParaRPr sz="1167"/>
          </a:p>
        </p:txBody>
      </p:sp>
      <p:sp>
        <p:nvSpPr>
          <p:cNvPr id="2" name="Holder 2"/>
          <p:cNvSpPr>
            <a:spLocks noGrp="1"/>
          </p:cNvSpPr>
          <p:nvPr>
            <p:ph type="title"/>
          </p:nvPr>
        </p:nvSpPr>
        <p:spPr>
          <a:xfrm>
            <a:off x="497841" y="314960"/>
            <a:ext cx="9036579" cy="415498"/>
          </a:xfrm>
          <a:prstGeom prst="rect">
            <a:avLst/>
          </a:prstGeom>
        </p:spPr>
        <p:txBody>
          <a:bodyPr wrap="square" lIns="0" tIns="0" rIns="0" bIns="0">
            <a:spAutoFit/>
          </a:bodyPr>
          <a:lstStyle>
            <a:lvl1pPr>
              <a:defRPr sz="2700" b="0" i="0">
                <a:solidFill>
                  <a:schemeClr val="tx1"/>
                </a:solidFill>
                <a:latin typeface="Calibri"/>
                <a:cs typeface="Calibri"/>
              </a:defRPr>
            </a:lvl1pPr>
          </a:lstStyle>
          <a:p>
            <a:endParaRPr/>
          </a:p>
        </p:txBody>
      </p:sp>
      <p:sp>
        <p:nvSpPr>
          <p:cNvPr id="3" name="Holder 3"/>
          <p:cNvSpPr>
            <a:spLocks noGrp="1"/>
          </p:cNvSpPr>
          <p:nvPr>
            <p:ph type="body" idx="1"/>
          </p:nvPr>
        </p:nvSpPr>
        <p:spPr>
          <a:xfrm>
            <a:off x="989011" y="1854074"/>
            <a:ext cx="10003367"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7840" y="6210966"/>
            <a:ext cx="1731433" cy="282129"/>
          </a:xfrm>
          <a:prstGeom prst="rect">
            <a:avLst/>
          </a:prstGeom>
        </p:spPr>
        <p:txBody>
          <a:bodyPr wrap="square" lIns="0" tIns="0" rIns="0" bIns="0">
            <a:spAutoFit/>
          </a:bodyPr>
          <a:lstStyle>
            <a:lvl1pPr>
              <a:defRPr sz="917" b="0" i="0">
                <a:solidFill>
                  <a:srgbClr val="A6A6A6"/>
                </a:solidFill>
                <a:latin typeface="Tahoma"/>
                <a:cs typeface="Tahoma"/>
              </a:defRPr>
            </a:lvl1pPr>
          </a:lstStyle>
          <a:p>
            <a:pPr marL="10583" marR="4233">
              <a:lnSpc>
                <a:spcPts val="1083"/>
              </a:lnSpc>
              <a:spcBef>
                <a:spcPts val="121"/>
              </a:spcBef>
            </a:pPr>
            <a:r>
              <a:rPr lang="en-GB"/>
              <a:t>INSERT</a:t>
            </a:r>
            <a:r>
              <a:rPr lang="en-GB" spc="-29"/>
              <a:t> </a:t>
            </a:r>
            <a:r>
              <a:rPr lang="en-GB" spc="58"/>
              <a:t>LOGO</a:t>
            </a:r>
            <a:r>
              <a:rPr lang="en-GB" spc="-25"/>
              <a:t> </a:t>
            </a:r>
            <a:r>
              <a:rPr lang="en-GB" spc="46"/>
              <a:t>OR</a:t>
            </a:r>
            <a:r>
              <a:rPr lang="en-GB" spc="-29"/>
              <a:t> </a:t>
            </a:r>
            <a:r>
              <a:rPr lang="en-GB"/>
              <a:t>CO.</a:t>
            </a:r>
            <a:r>
              <a:rPr lang="en-GB" spc="-29"/>
              <a:t> </a:t>
            </a:r>
            <a:r>
              <a:rPr lang="en-GB" spc="79"/>
              <a:t>NAME</a:t>
            </a:r>
            <a:r>
              <a:rPr lang="en-GB" spc="-33"/>
              <a:t> </a:t>
            </a:r>
            <a:r>
              <a:rPr lang="en-GB" spc="-42"/>
              <a:t>- </a:t>
            </a:r>
            <a:r>
              <a:rPr lang="en-GB"/>
              <a:t>VIEW&gt;MASTER&gt;SLIDE</a:t>
            </a:r>
            <a:r>
              <a:rPr lang="en-GB" spc="37"/>
              <a:t> </a:t>
            </a:r>
            <a:r>
              <a:rPr lang="en-GB" spc="-8"/>
              <a:t>MASTER</a:t>
            </a:r>
          </a:p>
        </p:txBody>
      </p:sp>
      <p:sp>
        <p:nvSpPr>
          <p:cNvPr id="5" name="Holder 5"/>
          <p:cNvSpPr>
            <a:spLocks noGrp="1"/>
          </p:cNvSpPr>
          <p:nvPr>
            <p:ph type="dt" sz="half" idx="6"/>
          </p:nvPr>
        </p:nvSpPr>
        <p:spPr>
          <a:xfrm>
            <a:off x="609600" y="6377940"/>
            <a:ext cx="2804160" cy="21544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a:xfrm>
            <a:off x="11195621" y="6296756"/>
            <a:ext cx="448003" cy="166649"/>
          </a:xfrm>
          <a:prstGeom prst="rect">
            <a:avLst/>
          </a:prstGeom>
        </p:spPr>
        <p:txBody>
          <a:bodyPr wrap="square" lIns="0" tIns="0" rIns="0" bIns="0">
            <a:spAutoFit/>
          </a:bodyPr>
          <a:lstStyle>
            <a:lvl1pPr>
              <a:defRPr sz="1083" b="0" i="0">
                <a:solidFill>
                  <a:srgbClr val="898989"/>
                </a:solidFill>
                <a:latin typeface="Tahoma"/>
                <a:cs typeface="Tahoma"/>
              </a:defRPr>
            </a:lvl1pPr>
          </a:lstStyle>
          <a:p>
            <a:pPr marL="239174">
              <a:spcBef>
                <a:spcPts val="67"/>
              </a:spcBef>
            </a:pPr>
            <a:fld id="{81D60167-4931-47E6-BA6A-407CBD079E47}" type="slidenum">
              <a:rPr lang="en-GB" spc="-21" smtClean="0"/>
              <a:pPr marL="239174">
                <a:spcBef>
                  <a:spcPts val="67"/>
                </a:spcBef>
              </a:pPr>
              <a:t>‹#›</a:t>
            </a:fld>
            <a:endParaRPr lang="en-GB" spc="-21"/>
          </a:p>
        </p:txBody>
      </p:sp>
    </p:spTree>
    <p:extLst>
      <p:ext uri="{BB962C8B-B14F-4D97-AF65-F5344CB8AC3E}">
        <p14:creationId xmlns:p14="http://schemas.microsoft.com/office/powerpoint/2010/main" val="29947788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bodyStyle>
    <p:other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3334" y="6157532"/>
            <a:ext cx="11345333" cy="0"/>
          </a:xfrm>
          <a:custGeom>
            <a:avLst/>
            <a:gdLst/>
            <a:ahLst/>
            <a:cxnLst/>
            <a:rect l="l" t="t" r="r" b="b"/>
            <a:pathLst>
              <a:path w="13614400">
                <a:moveTo>
                  <a:pt x="0" y="0"/>
                </a:moveTo>
                <a:lnTo>
                  <a:pt x="13614400" y="1"/>
                </a:lnTo>
              </a:path>
            </a:pathLst>
          </a:custGeom>
          <a:ln w="21272">
            <a:solidFill>
              <a:srgbClr val="577AA2"/>
            </a:solidFill>
          </a:ln>
        </p:spPr>
        <p:txBody>
          <a:bodyPr wrap="square" lIns="0" tIns="0" rIns="0" bIns="0" rtlCol="0"/>
          <a:lstStyle/>
          <a:p>
            <a:endParaRPr sz="1500"/>
          </a:p>
        </p:txBody>
      </p:sp>
      <p:sp>
        <p:nvSpPr>
          <p:cNvPr id="2" name="Holder 2"/>
          <p:cNvSpPr>
            <a:spLocks noGrp="1"/>
          </p:cNvSpPr>
          <p:nvPr>
            <p:ph type="title"/>
          </p:nvPr>
        </p:nvSpPr>
        <p:spPr>
          <a:xfrm>
            <a:off x="571826" y="318347"/>
            <a:ext cx="10899245" cy="384721"/>
          </a:xfrm>
          <a:prstGeom prst="rect">
            <a:avLst/>
          </a:prstGeom>
        </p:spPr>
        <p:txBody>
          <a:bodyPr wrap="square" lIns="0" tIns="0" rIns="0" bIns="0">
            <a:spAutoFit/>
          </a:bodyPr>
          <a:lstStyle>
            <a:lvl1pPr>
              <a:defRPr sz="2500" b="0" i="0">
                <a:solidFill>
                  <a:schemeClr val="tx1"/>
                </a:solidFill>
                <a:latin typeface="Verdana"/>
                <a:cs typeface="Verdana"/>
              </a:defRPr>
            </a:lvl1pPr>
          </a:lstStyle>
          <a:p>
            <a:endParaRPr/>
          </a:p>
        </p:txBody>
      </p:sp>
      <p:sp>
        <p:nvSpPr>
          <p:cNvPr id="3" name="Holder 3"/>
          <p:cNvSpPr>
            <a:spLocks noGrp="1"/>
          </p:cNvSpPr>
          <p:nvPr>
            <p:ph type="body" idx="1"/>
          </p:nvPr>
        </p:nvSpPr>
        <p:spPr>
          <a:xfrm>
            <a:off x="563305" y="1778385"/>
            <a:ext cx="10852679"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7840" y="6210966"/>
            <a:ext cx="1731433" cy="282129"/>
          </a:xfrm>
          <a:prstGeom prst="rect">
            <a:avLst/>
          </a:prstGeom>
        </p:spPr>
        <p:txBody>
          <a:bodyPr wrap="square" lIns="0" tIns="0" rIns="0" bIns="0">
            <a:spAutoFit/>
          </a:bodyPr>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76650BC2-B74F-4A17-9E0A-8F8AFAFD849A}" type="datetime1">
              <a:rPr lang="en-US" smtClean="0"/>
              <a:t>3/12/2025</a:t>
            </a:fld>
            <a:endParaRPr lang="en-US"/>
          </a:p>
        </p:txBody>
      </p:sp>
      <p:sp>
        <p:nvSpPr>
          <p:cNvPr id="6" name="Holder 6"/>
          <p:cNvSpPr>
            <a:spLocks noGrp="1"/>
          </p:cNvSpPr>
          <p:nvPr>
            <p:ph type="sldNum" sz="quarter" idx="7"/>
          </p:nvPr>
        </p:nvSpPr>
        <p:spPr>
          <a:xfrm>
            <a:off x="11195621" y="6296756"/>
            <a:ext cx="448003" cy="166649"/>
          </a:xfrm>
          <a:prstGeom prst="rect">
            <a:avLst/>
          </a:prstGeom>
        </p:spPr>
        <p:txBody>
          <a:bodyPr wrap="square" lIns="0" tIns="0" rIns="0" bIns="0">
            <a:spAutoFit/>
          </a:bodyPr>
          <a:lstStyle>
            <a:lvl1pPr>
              <a:defRPr sz="1083" b="0" i="0">
                <a:solidFill>
                  <a:srgbClr val="898989"/>
                </a:solidFill>
                <a:latin typeface="Tahoma"/>
                <a:cs typeface="Tahoma"/>
              </a:defRPr>
            </a:lvl1pPr>
          </a:lstStyle>
          <a:p>
            <a:pPr marL="152923">
              <a:spcBef>
                <a:spcPts val="67"/>
              </a:spcBef>
            </a:pPr>
            <a:fld id="{81D60167-4931-47E6-BA6A-407CBD079E47}" type="slidenum">
              <a:rPr lang="en-GB" spc="-21" smtClean="0"/>
              <a:pPr marL="152923">
                <a:spcBef>
                  <a:spcPts val="67"/>
                </a:spcBef>
              </a:pPr>
              <a:t>‹#›</a:t>
            </a:fld>
            <a:endParaRPr lang="en-GB" spc="-21"/>
          </a:p>
        </p:txBody>
      </p:sp>
    </p:spTree>
    <p:extLst>
      <p:ext uri="{BB962C8B-B14F-4D97-AF65-F5344CB8AC3E}">
        <p14:creationId xmlns:p14="http://schemas.microsoft.com/office/powerpoint/2010/main" val="34990994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bodyStyle>
    <p:other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3334" y="6157532"/>
            <a:ext cx="11345333" cy="0"/>
          </a:xfrm>
          <a:custGeom>
            <a:avLst/>
            <a:gdLst/>
            <a:ahLst/>
            <a:cxnLst/>
            <a:rect l="l" t="t" r="r" b="b"/>
            <a:pathLst>
              <a:path w="13614400">
                <a:moveTo>
                  <a:pt x="0" y="0"/>
                </a:moveTo>
                <a:lnTo>
                  <a:pt x="13614400" y="1"/>
                </a:lnTo>
              </a:path>
            </a:pathLst>
          </a:custGeom>
          <a:ln w="21272">
            <a:solidFill>
              <a:srgbClr val="577AA2"/>
            </a:solidFill>
          </a:ln>
        </p:spPr>
        <p:txBody>
          <a:bodyPr wrap="square" lIns="0" tIns="0" rIns="0" bIns="0" rtlCol="0"/>
          <a:lstStyle/>
          <a:p>
            <a:endParaRPr sz="1500"/>
          </a:p>
        </p:txBody>
      </p:sp>
      <p:sp>
        <p:nvSpPr>
          <p:cNvPr id="2" name="Holder 2"/>
          <p:cNvSpPr>
            <a:spLocks noGrp="1"/>
          </p:cNvSpPr>
          <p:nvPr>
            <p:ph type="title"/>
          </p:nvPr>
        </p:nvSpPr>
        <p:spPr>
          <a:xfrm>
            <a:off x="570509" y="314536"/>
            <a:ext cx="11050980" cy="430887"/>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3" name="Holder 3"/>
          <p:cNvSpPr>
            <a:spLocks noGrp="1"/>
          </p:cNvSpPr>
          <p:nvPr>
            <p:ph type="body" idx="1"/>
          </p:nvPr>
        </p:nvSpPr>
        <p:spPr>
          <a:xfrm>
            <a:off x="914182" y="2005563"/>
            <a:ext cx="9868958"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7840" y="6210966"/>
            <a:ext cx="1731433" cy="282129"/>
          </a:xfrm>
          <a:prstGeom prst="rect">
            <a:avLst/>
          </a:prstGeom>
        </p:spPr>
        <p:txBody>
          <a:bodyPr wrap="square" lIns="0" tIns="0" rIns="0" bIns="0">
            <a:spAutoFit/>
          </a:bodyPr>
          <a:lstStyle>
            <a:lvl1pPr>
              <a:defRPr sz="917" b="0" i="0">
                <a:solidFill>
                  <a:srgbClr val="A6A6A6"/>
                </a:solidFill>
                <a:latin typeface="Tahoma"/>
                <a:cs typeface="Tahoma"/>
              </a:defRPr>
            </a:lvl1pPr>
          </a:lstStyle>
          <a:p>
            <a:pPr marL="10583" marR="4233">
              <a:lnSpc>
                <a:spcPts val="1083"/>
              </a:lnSpc>
              <a:spcBef>
                <a:spcPts val="121"/>
              </a:spcBef>
            </a:pPr>
            <a:endParaRPr lang="en-GB" spc="-8"/>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7F2983C4-631C-43C7-B543-F84CF2D378E7}" type="datetime1">
              <a:rPr lang="en-US" smtClean="0"/>
              <a:t>3/12/2025</a:t>
            </a:fld>
            <a:endParaRPr lang="en-US"/>
          </a:p>
        </p:txBody>
      </p:sp>
      <p:sp>
        <p:nvSpPr>
          <p:cNvPr id="6" name="Holder 6"/>
          <p:cNvSpPr>
            <a:spLocks noGrp="1"/>
          </p:cNvSpPr>
          <p:nvPr>
            <p:ph type="sldNum" sz="quarter" idx="7"/>
          </p:nvPr>
        </p:nvSpPr>
        <p:spPr>
          <a:xfrm>
            <a:off x="11234981" y="6319616"/>
            <a:ext cx="408293" cy="166649"/>
          </a:xfrm>
          <a:prstGeom prst="rect">
            <a:avLst/>
          </a:prstGeom>
        </p:spPr>
        <p:txBody>
          <a:bodyPr wrap="square" lIns="0" tIns="0" rIns="0" bIns="0">
            <a:spAutoFit/>
          </a:bodyPr>
          <a:lstStyle>
            <a:lvl1pPr>
              <a:defRPr sz="1083" b="0" i="0">
                <a:solidFill>
                  <a:srgbClr val="898989"/>
                </a:solidFill>
                <a:latin typeface="Tahoma"/>
                <a:cs typeface="Tahoma"/>
              </a:defRPr>
            </a:lvl1pPr>
          </a:lstStyle>
          <a:p>
            <a:pPr marL="175676">
              <a:spcBef>
                <a:spcPts val="67"/>
              </a:spcBef>
            </a:pPr>
            <a:fld id="{81D60167-4931-47E6-BA6A-407CBD079E47}" type="slidenum">
              <a:rPr lang="en-GB" spc="-42" smtClean="0"/>
              <a:pPr marL="175676">
                <a:spcBef>
                  <a:spcPts val="67"/>
                </a:spcBef>
              </a:pPr>
              <a:t>‹#›</a:t>
            </a:fld>
            <a:endParaRPr lang="en-GB" spc="-42"/>
          </a:p>
        </p:txBody>
      </p:sp>
    </p:spTree>
    <p:extLst>
      <p:ext uri="{BB962C8B-B14F-4D97-AF65-F5344CB8AC3E}">
        <p14:creationId xmlns:p14="http://schemas.microsoft.com/office/powerpoint/2010/main" val="16276916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bodyStyle>
    <p:otherStyle>
      <a:lvl1pPr marL="0">
        <a:defRPr>
          <a:latin typeface="+mn-lt"/>
          <a:ea typeface="+mn-ea"/>
          <a:cs typeface="+mn-cs"/>
        </a:defRPr>
      </a:lvl1pPr>
      <a:lvl2pPr marL="380985">
        <a:defRPr>
          <a:latin typeface="+mn-lt"/>
          <a:ea typeface="+mn-ea"/>
          <a:cs typeface="+mn-cs"/>
        </a:defRPr>
      </a:lvl2pPr>
      <a:lvl3pPr marL="761970">
        <a:defRPr>
          <a:latin typeface="+mn-lt"/>
          <a:ea typeface="+mn-ea"/>
          <a:cs typeface="+mn-cs"/>
        </a:defRPr>
      </a:lvl3pPr>
      <a:lvl4pPr marL="1142954">
        <a:defRPr>
          <a:latin typeface="+mn-lt"/>
          <a:ea typeface="+mn-ea"/>
          <a:cs typeface="+mn-cs"/>
        </a:defRPr>
      </a:lvl4pPr>
      <a:lvl5pPr marL="1523939">
        <a:defRPr>
          <a:latin typeface="+mn-lt"/>
          <a:ea typeface="+mn-ea"/>
          <a:cs typeface="+mn-cs"/>
        </a:defRPr>
      </a:lvl5pPr>
      <a:lvl6pPr marL="1904924">
        <a:defRPr>
          <a:latin typeface="+mn-lt"/>
          <a:ea typeface="+mn-ea"/>
          <a:cs typeface="+mn-cs"/>
        </a:defRPr>
      </a:lvl6pPr>
      <a:lvl7pPr marL="2285909">
        <a:defRPr>
          <a:latin typeface="+mn-lt"/>
          <a:ea typeface="+mn-ea"/>
          <a:cs typeface="+mn-cs"/>
        </a:defRPr>
      </a:lvl7pPr>
      <a:lvl8pPr marL="2666893">
        <a:defRPr>
          <a:latin typeface="+mn-lt"/>
          <a:ea typeface="+mn-ea"/>
          <a:cs typeface="+mn-cs"/>
        </a:defRPr>
      </a:lvl8pPr>
      <a:lvl9pPr marL="30478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12.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notesSlide" Target="../notesSlides/notesSlide13.xml"/><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slideLayout" Target="../slideLayouts/slideLayout23.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image" Target="../media/image9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s>
</file>

<file path=ppt/slides/_rels/slide1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jpeg"/><Relationship Id="rId4" Type="http://schemas.openxmlformats.org/officeDocument/2006/relationships/image" Target="../media/image1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1.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9" Type="http://schemas.openxmlformats.org/officeDocument/2006/relationships/image" Target="../media/image61.png"/><Relationship Id="rId21" Type="http://schemas.openxmlformats.org/officeDocument/2006/relationships/image" Target="../media/image43.png"/><Relationship Id="rId34" Type="http://schemas.openxmlformats.org/officeDocument/2006/relationships/image" Target="../media/image56.png"/><Relationship Id="rId42" Type="http://schemas.openxmlformats.org/officeDocument/2006/relationships/image" Target="../media/image64.png"/><Relationship Id="rId47" Type="http://schemas.openxmlformats.org/officeDocument/2006/relationships/image" Target="../media/image69.png"/><Relationship Id="rId50" Type="http://schemas.openxmlformats.org/officeDocument/2006/relationships/image" Target="../media/image72.png"/><Relationship Id="rId55" Type="http://schemas.openxmlformats.org/officeDocument/2006/relationships/image" Target="../media/image77.png"/><Relationship Id="rId7"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38.png"/><Relationship Id="rId29" Type="http://schemas.openxmlformats.org/officeDocument/2006/relationships/image" Target="../media/image51.png"/><Relationship Id="rId11" Type="http://schemas.openxmlformats.org/officeDocument/2006/relationships/image" Target="../media/image33.png"/><Relationship Id="rId24" Type="http://schemas.openxmlformats.org/officeDocument/2006/relationships/image" Target="../media/image46.png"/><Relationship Id="rId32" Type="http://schemas.openxmlformats.org/officeDocument/2006/relationships/image" Target="../media/image54.png"/><Relationship Id="rId37" Type="http://schemas.openxmlformats.org/officeDocument/2006/relationships/image" Target="../media/image59.png"/><Relationship Id="rId40" Type="http://schemas.openxmlformats.org/officeDocument/2006/relationships/image" Target="../media/image62.png"/><Relationship Id="rId45" Type="http://schemas.openxmlformats.org/officeDocument/2006/relationships/image" Target="../media/image67.png"/><Relationship Id="rId53" Type="http://schemas.openxmlformats.org/officeDocument/2006/relationships/image" Target="../media/image75.png"/><Relationship Id="rId58" Type="http://schemas.openxmlformats.org/officeDocument/2006/relationships/image" Target="../media/image80.png"/><Relationship Id="rId5" Type="http://schemas.openxmlformats.org/officeDocument/2006/relationships/image" Target="../media/image27.png"/><Relationship Id="rId61" Type="http://schemas.openxmlformats.org/officeDocument/2006/relationships/image" Target="../media/image83.png"/><Relationship Id="rId19" Type="http://schemas.openxmlformats.org/officeDocument/2006/relationships/image" Target="../media/image4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 Id="rId30" Type="http://schemas.openxmlformats.org/officeDocument/2006/relationships/image" Target="../media/image52.png"/><Relationship Id="rId35" Type="http://schemas.openxmlformats.org/officeDocument/2006/relationships/image" Target="../media/image57.png"/><Relationship Id="rId43" Type="http://schemas.openxmlformats.org/officeDocument/2006/relationships/image" Target="../media/image65.png"/><Relationship Id="rId48" Type="http://schemas.openxmlformats.org/officeDocument/2006/relationships/image" Target="../media/image70.png"/><Relationship Id="rId56" Type="http://schemas.openxmlformats.org/officeDocument/2006/relationships/image" Target="../media/image78.png"/><Relationship Id="rId8" Type="http://schemas.openxmlformats.org/officeDocument/2006/relationships/image" Target="../media/image30.png"/><Relationship Id="rId51" Type="http://schemas.openxmlformats.org/officeDocument/2006/relationships/image" Target="../media/image73.png"/><Relationship Id="rId3" Type="http://schemas.openxmlformats.org/officeDocument/2006/relationships/image" Target="../media/image25.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55.png"/><Relationship Id="rId38" Type="http://schemas.openxmlformats.org/officeDocument/2006/relationships/image" Target="../media/image60.png"/><Relationship Id="rId46" Type="http://schemas.openxmlformats.org/officeDocument/2006/relationships/image" Target="../media/image68.png"/><Relationship Id="rId59" Type="http://schemas.openxmlformats.org/officeDocument/2006/relationships/image" Target="../media/image81.png"/><Relationship Id="rId20" Type="http://schemas.openxmlformats.org/officeDocument/2006/relationships/image" Target="../media/image42.png"/><Relationship Id="rId41" Type="http://schemas.openxmlformats.org/officeDocument/2006/relationships/image" Target="../media/image63.png"/><Relationship Id="rId54" Type="http://schemas.openxmlformats.org/officeDocument/2006/relationships/image" Target="../media/image76.png"/><Relationship Id="rId6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28.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8.png"/><Relationship Id="rId49" Type="http://schemas.openxmlformats.org/officeDocument/2006/relationships/image" Target="../media/image71.png"/><Relationship Id="rId57" Type="http://schemas.openxmlformats.org/officeDocument/2006/relationships/image" Target="../media/image79.png"/><Relationship Id="rId10" Type="http://schemas.openxmlformats.org/officeDocument/2006/relationships/image" Target="../media/image32.png"/><Relationship Id="rId31" Type="http://schemas.openxmlformats.org/officeDocument/2006/relationships/image" Target="../media/image53.png"/><Relationship Id="rId44" Type="http://schemas.openxmlformats.org/officeDocument/2006/relationships/image" Target="../media/image66.png"/><Relationship Id="rId52" Type="http://schemas.openxmlformats.org/officeDocument/2006/relationships/image" Target="../media/image74.png"/><Relationship Id="rId60" Type="http://schemas.openxmlformats.org/officeDocument/2006/relationships/image" Target="../media/image82.png"/><Relationship Id="rId4" Type="http://schemas.openxmlformats.org/officeDocument/2006/relationships/image" Target="../media/image26.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12032" y="12032"/>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panose="020B0604030504040204" pitchFamily="34" charset="0"/>
              <a:ea typeface="Verdana" panose="020B0604030504040204" pitchFamily="34" charset="0"/>
              <a:sym typeface="Arial"/>
            </a:endParaRPr>
          </a:p>
        </p:txBody>
      </p:sp>
      <p:sp>
        <p:nvSpPr>
          <p:cNvPr id="89" name="Google Shape;89;p1"/>
          <p:cNvSpPr/>
          <p:nvPr/>
        </p:nvSpPr>
        <p:spPr>
          <a:xfrm flipH="1">
            <a:off x="8576720" y="3335867"/>
            <a:ext cx="3291840" cy="3200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panose="020B0604030504040204" pitchFamily="34" charset="0"/>
              <a:ea typeface="Verdana" panose="020B0604030504040204" pitchFamily="34" charset="0"/>
              <a:sym typeface="Arial"/>
            </a:endParaRPr>
          </a:p>
        </p:txBody>
      </p:sp>
      <p:sp>
        <p:nvSpPr>
          <p:cNvPr id="90" name="Google Shape;90;p1"/>
          <p:cNvSpPr/>
          <p:nvPr/>
        </p:nvSpPr>
        <p:spPr>
          <a:xfrm>
            <a:off x="4964989" y="623275"/>
            <a:ext cx="6581837" cy="5607882"/>
          </a:xfrm>
          <a:prstGeom prst="rect">
            <a:avLst/>
          </a:prstGeom>
          <a:noFill/>
          <a:ln w="19050" cap="flat" cmpd="sng">
            <a:solidFill>
              <a:srgbClr val="3F3F3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panose="020B0604030504040204" pitchFamily="34" charset="0"/>
              <a:ea typeface="Verdana" panose="020B0604030504040204" pitchFamily="34" charset="0"/>
              <a:sym typeface="Arial"/>
            </a:endParaRPr>
          </a:p>
        </p:txBody>
      </p:sp>
      <p:sp>
        <p:nvSpPr>
          <p:cNvPr id="91" name="Google Shape;91;p1"/>
          <p:cNvSpPr txBox="1">
            <a:spLocks noGrp="1"/>
          </p:cNvSpPr>
          <p:nvPr>
            <p:ph type="ctrTitle"/>
          </p:nvPr>
        </p:nvSpPr>
        <p:spPr>
          <a:xfrm>
            <a:off x="5450209" y="1056640"/>
            <a:ext cx="5799947" cy="3494398"/>
          </a:xfrm>
          <a:prstGeom prst="rect">
            <a:avLst/>
          </a:prstGeom>
          <a:noFill/>
          <a:ln>
            <a:noFill/>
          </a:ln>
        </p:spPr>
        <p:txBody>
          <a:bodyPr spcFirstLastPara="1" wrap="square" lIns="121900" tIns="121900" rIns="121900" bIns="121900" anchor="b" anchorCtr="0">
            <a:normAutofit/>
          </a:bodyPr>
          <a:lstStyle/>
          <a:p>
            <a:pPr marL="0" lvl="0" indent="0" algn="l" rtl="0">
              <a:lnSpc>
                <a:spcPct val="90000"/>
              </a:lnSpc>
              <a:spcBef>
                <a:spcPts val="0"/>
              </a:spcBef>
              <a:spcAft>
                <a:spcPts val="0"/>
              </a:spcAft>
              <a:buClr>
                <a:srgbClr val="000000"/>
              </a:buClr>
              <a:buSzPts val="3600"/>
              <a:buFont typeface="Raleway"/>
              <a:buNone/>
            </a:pPr>
            <a:r>
              <a:rPr lang="en-IN" sz="6600" b="1">
                <a:latin typeface="Verdana" panose="020B0604030504040204" pitchFamily="34" charset="0"/>
                <a:ea typeface="Verdana" panose="020B0604030504040204" pitchFamily="34" charset="0"/>
                <a:cs typeface="Raleway"/>
                <a:sym typeface="Raleway"/>
              </a:rPr>
              <a:t>Client Acquisition Strategy</a:t>
            </a:r>
            <a:endParaRPr sz="6600" b="1">
              <a:latin typeface="Verdana" panose="020B0604030504040204" pitchFamily="34" charset="0"/>
              <a:ea typeface="Verdana" panose="020B0604030504040204" pitchFamily="34" charset="0"/>
              <a:cs typeface="Raleway"/>
              <a:sym typeface="Raleway"/>
            </a:endParaRPr>
          </a:p>
        </p:txBody>
      </p:sp>
      <p:sp>
        <p:nvSpPr>
          <p:cNvPr id="92" name="Google Shape;92;p1"/>
          <p:cNvSpPr txBox="1">
            <a:spLocks noGrp="1"/>
          </p:cNvSpPr>
          <p:nvPr>
            <p:ph type="subTitle" idx="1"/>
          </p:nvPr>
        </p:nvSpPr>
        <p:spPr>
          <a:xfrm>
            <a:off x="5450210" y="4634204"/>
            <a:ext cx="4041454" cy="1261267"/>
          </a:xfrm>
          <a:prstGeom prst="rect">
            <a:avLst/>
          </a:prstGeom>
          <a:noFill/>
          <a:ln>
            <a:noFill/>
          </a:ln>
        </p:spPr>
        <p:txBody>
          <a:bodyPr spcFirstLastPara="1" wrap="square" lIns="121900" tIns="121900" rIns="121900" bIns="121900" anchor="t" anchorCtr="0">
            <a:normAutofit/>
          </a:bodyPr>
          <a:lstStyle/>
          <a:p>
            <a:pPr marL="0" lvl="0" indent="0" algn="l" rtl="0">
              <a:lnSpc>
                <a:spcPct val="90000"/>
              </a:lnSpc>
              <a:spcBef>
                <a:spcPts val="0"/>
              </a:spcBef>
              <a:spcAft>
                <a:spcPts val="600"/>
              </a:spcAft>
              <a:buClr>
                <a:schemeClr val="dk1"/>
              </a:buClr>
              <a:buSzPts val="2400"/>
              <a:buNone/>
            </a:pPr>
            <a:r>
              <a:rPr lang="en-IN" b="1">
                <a:latin typeface="Verdana" panose="020B0604030504040204" pitchFamily="34" charset="0"/>
                <a:ea typeface="Verdana" panose="020B0604030504040204" pitchFamily="34" charset="0"/>
              </a:rPr>
              <a:t>LaKi Solutions</a:t>
            </a:r>
            <a:endParaRPr b="1">
              <a:latin typeface="Verdana" panose="020B0604030504040204" pitchFamily="34" charset="0"/>
              <a:ea typeface="Verdana" panose="020B0604030504040204" pitchFamily="34" charset="0"/>
            </a:endParaRPr>
          </a:p>
        </p:txBody>
      </p:sp>
      <p:grpSp>
        <p:nvGrpSpPr>
          <p:cNvPr id="93" name="Google Shape;93;p1"/>
          <p:cNvGrpSpPr/>
          <p:nvPr/>
        </p:nvGrpSpPr>
        <p:grpSpPr>
          <a:xfrm>
            <a:off x="13361" y="-28844"/>
            <a:ext cx="1463304" cy="6886844"/>
            <a:chOff x="7468800" y="0"/>
            <a:chExt cx="1675201" cy="5256184"/>
          </a:xfrm>
        </p:grpSpPr>
        <p:grpSp>
          <p:nvGrpSpPr>
            <p:cNvPr id="94" name="Google Shape;94;p1"/>
            <p:cNvGrpSpPr/>
            <p:nvPr/>
          </p:nvGrpSpPr>
          <p:grpSpPr>
            <a:xfrm>
              <a:off x="7468800" y="0"/>
              <a:ext cx="1675201" cy="5256184"/>
              <a:chOff x="7468800" y="0"/>
              <a:chExt cx="1675201" cy="5256184"/>
            </a:xfrm>
          </p:grpSpPr>
          <p:sp>
            <p:nvSpPr>
              <p:cNvPr id="95" name="Google Shape;95;p1"/>
              <p:cNvSpPr/>
              <p:nvPr/>
            </p:nvSpPr>
            <p:spPr>
              <a:xfrm>
                <a:off x="7468800" y="3464996"/>
                <a:ext cx="1675200" cy="816900"/>
              </a:xfrm>
              <a:prstGeom prst="rect">
                <a:avLst/>
              </a:prstGeom>
              <a:solidFill>
                <a:srgbClr val="2A3A5C"/>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2400" b="0" i="0" u="none" strike="noStrike" cap="none">
                  <a:solidFill>
                    <a:schemeClr val="dk1"/>
                  </a:solidFill>
                  <a:latin typeface="Verdana" panose="020B0604030504040204" pitchFamily="34" charset="0"/>
                  <a:ea typeface="Verdana" panose="020B0604030504040204" pitchFamily="34" charset="0"/>
                  <a:cs typeface="Open Sans"/>
                  <a:sym typeface="Open Sans"/>
                </a:endParaRPr>
              </a:p>
            </p:txBody>
          </p:sp>
          <p:sp>
            <p:nvSpPr>
              <p:cNvPr id="96" name="Google Shape;96;p1"/>
              <p:cNvSpPr/>
              <p:nvPr/>
            </p:nvSpPr>
            <p:spPr>
              <a:xfrm>
                <a:off x="7468800" y="4399084"/>
                <a:ext cx="1675200" cy="857100"/>
              </a:xfrm>
              <a:prstGeom prst="rect">
                <a:avLst/>
              </a:prstGeom>
              <a:solidFill>
                <a:srgbClr val="7C8594"/>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2400" b="0" i="0" u="none" strike="noStrike" cap="none">
                  <a:solidFill>
                    <a:schemeClr val="dk1"/>
                  </a:solidFill>
                  <a:latin typeface="Verdana" panose="020B0604030504040204" pitchFamily="34" charset="0"/>
                  <a:ea typeface="Verdana" panose="020B0604030504040204" pitchFamily="34" charset="0"/>
                  <a:cs typeface="Open Sans"/>
                  <a:sym typeface="Open Sans"/>
                </a:endParaRPr>
              </a:p>
            </p:txBody>
          </p:sp>
          <p:sp>
            <p:nvSpPr>
              <p:cNvPr id="97" name="Google Shape;97;p1"/>
              <p:cNvSpPr/>
              <p:nvPr/>
            </p:nvSpPr>
            <p:spPr>
              <a:xfrm>
                <a:off x="7468800" y="2647875"/>
                <a:ext cx="1675200" cy="8169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2400" b="0" i="0" u="none" strike="noStrike" cap="none">
                  <a:solidFill>
                    <a:schemeClr val="dk1"/>
                  </a:solidFill>
                  <a:latin typeface="Verdana" panose="020B0604030504040204" pitchFamily="34" charset="0"/>
                  <a:ea typeface="Verdana" panose="020B0604030504040204" pitchFamily="34" charset="0"/>
                  <a:cs typeface="Open Sans"/>
                  <a:sym typeface="Open Sans"/>
                </a:endParaRPr>
              </a:p>
            </p:txBody>
          </p:sp>
          <p:sp>
            <p:nvSpPr>
              <p:cNvPr id="98" name="Google Shape;98;p1"/>
              <p:cNvSpPr/>
              <p:nvPr/>
            </p:nvSpPr>
            <p:spPr>
              <a:xfrm rot="10800000" flipH="1">
                <a:off x="7468800" y="857329"/>
                <a:ext cx="1675200" cy="816900"/>
              </a:xfrm>
              <a:prstGeom prst="rect">
                <a:avLst/>
              </a:prstGeom>
              <a:solidFill>
                <a:srgbClr val="2A3A5C"/>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2400" b="0" i="0" u="none" strike="noStrike" cap="none">
                  <a:solidFill>
                    <a:schemeClr val="dk1"/>
                  </a:solidFill>
                  <a:latin typeface="Verdana" panose="020B0604030504040204" pitchFamily="34" charset="0"/>
                  <a:ea typeface="Verdana" panose="020B0604030504040204" pitchFamily="34" charset="0"/>
                  <a:cs typeface="Open Sans"/>
                  <a:sym typeface="Open Sans"/>
                </a:endParaRPr>
              </a:p>
            </p:txBody>
          </p:sp>
          <p:sp>
            <p:nvSpPr>
              <p:cNvPr id="99" name="Google Shape;99;p1"/>
              <p:cNvSpPr/>
              <p:nvPr/>
            </p:nvSpPr>
            <p:spPr>
              <a:xfrm rot="10800000" flipH="1">
                <a:off x="7468800" y="0"/>
                <a:ext cx="1675200" cy="857100"/>
              </a:xfrm>
              <a:prstGeom prst="rect">
                <a:avLst/>
              </a:prstGeom>
              <a:solidFill>
                <a:srgbClr val="7C8594"/>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2400" b="0" i="0" u="none" strike="noStrike" cap="none">
                  <a:solidFill>
                    <a:schemeClr val="dk1"/>
                  </a:solidFill>
                  <a:latin typeface="Verdana" panose="020B0604030504040204" pitchFamily="34" charset="0"/>
                  <a:ea typeface="Verdana" panose="020B0604030504040204" pitchFamily="34" charset="0"/>
                  <a:cs typeface="Open Sans"/>
                  <a:sym typeface="Open Sans"/>
                </a:endParaRPr>
              </a:p>
            </p:txBody>
          </p:sp>
          <p:sp>
            <p:nvSpPr>
              <p:cNvPr id="100" name="Google Shape;100;p1"/>
              <p:cNvSpPr/>
              <p:nvPr/>
            </p:nvSpPr>
            <p:spPr>
              <a:xfrm rot="10800000" flipH="1">
                <a:off x="7468801" y="1674450"/>
                <a:ext cx="1675200" cy="8169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2400" b="0" i="0" u="none" strike="noStrike" cap="none">
                  <a:solidFill>
                    <a:schemeClr val="dk1"/>
                  </a:solidFill>
                  <a:latin typeface="Verdana" panose="020B0604030504040204" pitchFamily="34" charset="0"/>
                  <a:ea typeface="Verdana" panose="020B0604030504040204" pitchFamily="34" charset="0"/>
                  <a:cs typeface="Open Sans"/>
                  <a:sym typeface="Open Sans"/>
                </a:endParaRPr>
              </a:p>
            </p:txBody>
          </p:sp>
        </p:grpSp>
        <p:sp>
          <p:nvSpPr>
            <p:cNvPr id="101" name="Google Shape;101;p1"/>
            <p:cNvSpPr/>
            <p:nvPr/>
          </p:nvSpPr>
          <p:spPr>
            <a:xfrm>
              <a:off x="7468800" y="2491500"/>
              <a:ext cx="1675200" cy="160500"/>
            </a:xfrm>
            <a:prstGeom prst="rect">
              <a:avLst/>
            </a:prstGeom>
            <a:solidFill>
              <a:srgbClr val="AEAEAE"/>
            </a:solidFill>
            <a:ln>
              <a:noFill/>
            </a:ln>
          </p:spPr>
          <p:txBody>
            <a:bodyPr spcFirstLastPara="1" wrap="square" lIns="121900" tIns="121900" rIns="121900" bIns="121900" anchor="ctr" anchorCtr="0">
              <a:noAutofit/>
            </a:bodyPr>
            <a:lstStyle/>
            <a:p>
              <a:pPr marL="0" marR="0" lvl="0" indent="0" algn="ctr" rtl="0">
                <a:spcBef>
                  <a:spcPts val="0"/>
                </a:spcBef>
                <a:spcAft>
                  <a:spcPts val="600"/>
                </a:spcAft>
                <a:buNone/>
              </a:pPr>
              <a:r>
                <a:rPr lang="en-IN" sz="912" b="0" i="0" u="none" strike="noStrike" cap="none">
                  <a:solidFill>
                    <a:schemeClr val="dk1"/>
                  </a:solidFill>
                  <a:latin typeface="Verdana" panose="020B0604030504040204" pitchFamily="34" charset="0"/>
                  <a:ea typeface="Verdana" panose="020B0604030504040204" pitchFamily="34" charset="0"/>
                  <a:cs typeface="Open Sans"/>
                  <a:sym typeface="Open Sans"/>
                </a:rPr>
                <a:t> </a:t>
              </a:r>
              <a:endParaRPr sz="2400" b="0" i="0" u="none" strike="noStrike" cap="none">
                <a:solidFill>
                  <a:schemeClr val="dk1"/>
                </a:solidFill>
                <a:latin typeface="Verdana" panose="020B0604030504040204" pitchFamily="34" charset="0"/>
                <a:ea typeface="Verdana" panose="020B0604030504040204" pitchFamily="34" charset="0"/>
                <a:cs typeface="Open Sans"/>
                <a:sym typeface="Open Sans"/>
              </a:endParaRPr>
            </a:p>
          </p:txBody>
        </p:sp>
      </p:grpSp>
      <p:sp>
        <p:nvSpPr>
          <p:cNvPr id="102" name="Google Shape;102;p1"/>
          <p:cNvSpPr txBox="1"/>
          <p:nvPr/>
        </p:nvSpPr>
        <p:spPr>
          <a:xfrm>
            <a:off x="6286831" y="-201432"/>
            <a:ext cx="18473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Verdana" panose="020B0604030504040204" pitchFamily="34" charset="0"/>
              <a:ea typeface="Verdana" panose="020B0604030504040204" pitchFamily="34" charset="0"/>
              <a:sym typeface="Arial"/>
            </a:endParaRPr>
          </a:p>
        </p:txBody>
      </p:sp>
      <p:grpSp>
        <p:nvGrpSpPr>
          <p:cNvPr id="103" name="Google Shape;103;p1"/>
          <p:cNvGrpSpPr/>
          <p:nvPr/>
        </p:nvGrpSpPr>
        <p:grpSpPr>
          <a:xfrm>
            <a:off x="1980611" y="1912984"/>
            <a:ext cx="2660938" cy="2644858"/>
            <a:chOff x="3484303" y="-250027"/>
            <a:chExt cx="1675201" cy="1665079"/>
          </a:xfrm>
        </p:grpSpPr>
        <p:sp>
          <p:nvSpPr>
            <p:cNvPr id="104" name="Google Shape;104;p1"/>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105" name="Google Shape;105;p1" descr="Une image contenant Graphique, texte, graphisme, Police&#10;&#10;Description générée automatiquement"/>
            <p:cNvPicPr preferRelativeResize="0"/>
            <p:nvPr/>
          </p:nvPicPr>
          <p:blipFill rotWithShape="1">
            <a:blip r:embed="rId3">
              <a:alphaModFix/>
            </a:blip>
            <a:srcRect/>
            <a:stretch/>
          </p:blipFill>
          <p:spPr>
            <a:xfrm>
              <a:off x="3484303" y="-250027"/>
              <a:ext cx="1675201" cy="1665079"/>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a:extLst>
            <a:ext uri="{FF2B5EF4-FFF2-40B4-BE49-F238E27FC236}">
              <a16:creationId xmlns:a16="http://schemas.microsoft.com/office/drawing/2014/main" id="{4AD28C0B-BB91-D908-92A9-7B67E13DA788}"/>
            </a:ext>
          </a:extLst>
        </p:cNvPr>
        <p:cNvGrpSpPr/>
        <p:nvPr/>
      </p:nvGrpSpPr>
      <p:grpSpPr>
        <a:xfrm>
          <a:off x="0" y="0"/>
          <a:ext cx="0" cy="0"/>
          <a:chOff x="0" y="0"/>
          <a:chExt cx="0" cy="0"/>
        </a:xfrm>
      </p:grpSpPr>
      <p:sp>
        <p:nvSpPr>
          <p:cNvPr id="388" name="Google Shape;388;p22">
            <a:extLst>
              <a:ext uri="{FF2B5EF4-FFF2-40B4-BE49-F238E27FC236}">
                <a16:creationId xmlns:a16="http://schemas.microsoft.com/office/drawing/2014/main" id="{45397FE3-C8E4-AA7A-59D5-354897F632CE}"/>
              </a:ext>
            </a:extLst>
          </p:cNvPr>
          <p:cNvSpPr/>
          <p:nvPr/>
        </p:nvSpPr>
        <p:spPr>
          <a:xfrm>
            <a:off x="2714625" y="831768"/>
            <a:ext cx="6838410" cy="8002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cap="none">
                <a:solidFill>
                  <a:srgbClr val="2A3A5C"/>
                </a:solidFill>
                <a:latin typeface="Raleway"/>
                <a:ea typeface="Raleway"/>
                <a:cs typeface="Raleway"/>
                <a:sym typeface="Raleway"/>
              </a:rPr>
              <a:t>Client Leads Tools Comparation</a:t>
            </a:r>
            <a:endParaRPr lang="en-US" sz="2400"/>
          </a:p>
          <a:p>
            <a:pPr marL="0" marR="0" lvl="0" indent="0" algn="ctr" rtl="0">
              <a:spcBef>
                <a:spcPts val="0"/>
              </a:spcBef>
              <a:spcAft>
                <a:spcPts val="0"/>
              </a:spcAft>
              <a:buNone/>
            </a:pPr>
            <a:endParaRPr sz="2400" b="1" cap="none">
              <a:solidFill>
                <a:srgbClr val="2A3A5C"/>
              </a:solidFill>
              <a:latin typeface="Raleway"/>
              <a:ea typeface="Raleway"/>
              <a:cs typeface="Raleway"/>
              <a:sym typeface="Raleway"/>
            </a:endParaRPr>
          </a:p>
        </p:txBody>
      </p:sp>
      <p:sp>
        <p:nvSpPr>
          <p:cNvPr id="389" name="Google Shape;389;p22">
            <a:extLst>
              <a:ext uri="{FF2B5EF4-FFF2-40B4-BE49-F238E27FC236}">
                <a16:creationId xmlns:a16="http://schemas.microsoft.com/office/drawing/2014/main" id="{73C1CBD4-8380-7C48-3D5B-0713C516B572}"/>
              </a:ext>
            </a:extLst>
          </p:cNvPr>
          <p:cNvSpPr/>
          <p:nvPr/>
        </p:nvSpPr>
        <p:spPr>
          <a:xfrm>
            <a:off x="2714625" y="198120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22">
            <a:extLst>
              <a:ext uri="{FF2B5EF4-FFF2-40B4-BE49-F238E27FC236}">
                <a16:creationId xmlns:a16="http://schemas.microsoft.com/office/drawing/2014/main" id="{4F6AD8C7-B833-E9B7-0DA9-CF61005EC092}"/>
              </a:ext>
            </a:extLst>
          </p:cNvPr>
          <p:cNvSpPr/>
          <p:nvPr/>
        </p:nvSpPr>
        <p:spPr>
          <a:xfrm>
            <a:off x="11428142" y="-3812"/>
            <a:ext cx="768411" cy="12866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1" name="Google Shape;391;p22">
            <a:extLst>
              <a:ext uri="{FF2B5EF4-FFF2-40B4-BE49-F238E27FC236}">
                <a16:creationId xmlns:a16="http://schemas.microsoft.com/office/drawing/2014/main" id="{6C194F54-D761-2CA9-0FEB-D992369BCCFF}"/>
              </a:ext>
            </a:extLst>
          </p:cNvPr>
          <p:cNvSpPr/>
          <p:nvPr/>
        </p:nvSpPr>
        <p:spPr>
          <a:xfrm>
            <a:off x="11423589" y="4339111"/>
            <a:ext cx="768411" cy="128662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2" name="Google Shape;392;p22">
            <a:extLst>
              <a:ext uri="{FF2B5EF4-FFF2-40B4-BE49-F238E27FC236}">
                <a16:creationId xmlns:a16="http://schemas.microsoft.com/office/drawing/2014/main" id="{6AAD64F4-6AC8-ADF4-14B9-23F7F73AC8F8}"/>
              </a:ext>
            </a:extLst>
          </p:cNvPr>
          <p:cNvSpPr/>
          <p:nvPr/>
        </p:nvSpPr>
        <p:spPr>
          <a:xfrm>
            <a:off x="11425433" y="5609858"/>
            <a:ext cx="768411" cy="128662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93" name="Google Shape;393;p22">
            <a:extLst>
              <a:ext uri="{FF2B5EF4-FFF2-40B4-BE49-F238E27FC236}">
                <a16:creationId xmlns:a16="http://schemas.microsoft.com/office/drawing/2014/main" id="{A45A7434-9064-46EE-AD71-0C8AB285FD0F}"/>
              </a:ext>
            </a:extLst>
          </p:cNvPr>
          <p:cNvGrpSpPr/>
          <p:nvPr/>
        </p:nvGrpSpPr>
        <p:grpSpPr>
          <a:xfrm>
            <a:off x="0" y="5357388"/>
            <a:ext cx="1306286" cy="1500612"/>
            <a:chOff x="0" y="4512366"/>
            <a:chExt cx="1923192" cy="2345634"/>
          </a:xfrm>
        </p:grpSpPr>
        <p:sp>
          <p:nvSpPr>
            <p:cNvPr id="394" name="Google Shape;394;p22">
              <a:extLst>
                <a:ext uri="{FF2B5EF4-FFF2-40B4-BE49-F238E27FC236}">
                  <a16:creationId xmlns:a16="http://schemas.microsoft.com/office/drawing/2014/main" id="{DDD41A27-9D2D-35E2-AB0D-5558EA4FC6CB}"/>
                </a:ext>
              </a:extLst>
            </p:cNvPr>
            <p:cNvSpPr/>
            <p:nvPr/>
          </p:nvSpPr>
          <p:spPr>
            <a:xfrm>
              <a:off x="0" y="4512366"/>
              <a:ext cx="961596" cy="117281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5" name="Google Shape;395;p22">
              <a:extLst>
                <a:ext uri="{FF2B5EF4-FFF2-40B4-BE49-F238E27FC236}">
                  <a16:creationId xmlns:a16="http://schemas.microsoft.com/office/drawing/2014/main" id="{FCCE8BE6-C408-8180-1A07-22FE00969BB9}"/>
                </a:ext>
              </a:extLst>
            </p:cNvPr>
            <p:cNvSpPr/>
            <p:nvPr/>
          </p:nvSpPr>
          <p:spPr>
            <a:xfrm>
              <a:off x="0" y="5685183"/>
              <a:ext cx="961596" cy="117281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22">
              <a:extLst>
                <a:ext uri="{FF2B5EF4-FFF2-40B4-BE49-F238E27FC236}">
                  <a16:creationId xmlns:a16="http://schemas.microsoft.com/office/drawing/2014/main" id="{E6B420AE-0FC2-4A46-654C-A60330ACB916}"/>
                </a:ext>
              </a:extLst>
            </p:cNvPr>
            <p:cNvSpPr/>
            <p:nvPr/>
          </p:nvSpPr>
          <p:spPr>
            <a:xfrm>
              <a:off x="961596" y="5685183"/>
              <a:ext cx="961596" cy="117281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97" name="Google Shape;397;p22">
            <a:extLst>
              <a:ext uri="{FF2B5EF4-FFF2-40B4-BE49-F238E27FC236}">
                <a16:creationId xmlns:a16="http://schemas.microsoft.com/office/drawing/2014/main" id="{4F33B0F7-BDE7-D21F-6DC3-DA06F2321652}"/>
              </a:ext>
            </a:extLst>
          </p:cNvPr>
          <p:cNvSpPr/>
          <p:nvPr/>
        </p:nvSpPr>
        <p:spPr>
          <a:xfrm>
            <a:off x="768411" y="1304788"/>
            <a:ext cx="1449900" cy="1605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grpSp>
        <p:nvGrpSpPr>
          <p:cNvPr id="398" name="Google Shape;398;p22">
            <a:extLst>
              <a:ext uri="{FF2B5EF4-FFF2-40B4-BE49-F238E27FC236}">
                <a16:creationId xmlns:a16="http://schemas.microsoft.com/office/drawing/2014/main" id="{619AD697-4F0A-7DDA-7DF1-4644716F4F1A}"/>
              </a:ext>
            </a:extLst>
          </p:cNvPr>
          <p:cNvGrpSpPr/>
          <p:nvPr/>
        </p:nvGrpSpPr>
        <p:grpSpPr>
          <a:xfrm>
            <a:off x="616276" y="-82234"/>
            <a:ext cx="1675201" cy="1665079"/>
            <a:chOff x="3484303" y="-250027"/>
            <a:chExt cx="1675201" cy="1665079"/>
          </a:xfrm>
        </p:grpSpPr>
        <p:sp>
          <p:nvSpPr>
            <p:cNvPr id="399" name="Google Shape;399;p22">
              <a:extLst>
                <a:ext uri="{FF2B5EF4-FFF2-40B4-BE49-F238E27FC236}">
                  <a16:creationId xmlns:a16="http://schemas.microsoft.com/office/drawing/2014/main" id="{3DEEDCE3-894B-8AE6-316E-9F641609CD41}"/>
                </a:ext>
              </a:extLst>
            </p:cNvPr>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00" name="Google Shape;400;p22" descr="Une image contenant Graphique, texte, graphisme, Police&#10;&#10;Description générée automatiquement">
              <a:extLst>
                <a:ext uri="{FF2B5EF4-FFF2-40B4-BE49-F238E27FC236}">
                  <a16:creationId xmlns:a16="http://schemas.microsoft.com/office/drawing/2014/main" id="{AAAACE4A-BB83-4D32-C413-3C0277598897}"/>
                </a:ext>
              </a:extLst>
            </p:cNvPr>
            <p:cNvPicPr preferRelativeResize="0"/>
            <p:nvPr/>
          </p:nvPicPr>
          <p:blipFill rotWithShape="1">
            <a:blip r:embed="rId3">
              <a:alphaModFix/>
            </a:blip>
            <a:srcRect/>
            <a:stretch/>
          </p:blipFill>
          <p:spPr>
            <a:xfrm>
              <a:off x="3484303" y="-250027"/>
              <a:ext cx="1675201" cy="1665079"/>
            </a:xfrm>
            <a:prstGeom prst="rect">
              <a:avLst/>
            </a:prstGeom>
            <a:noFill/>
            <a:ln>
              <a:noFill/>
            </a:ln>
          </p:spPr>
        </p:pic>
      </p:grpSp>
      <p:graphicFrame>
        <p:nvGraphicFramePr>
          <p:cNvPr id="3" name="Google Shape;406;p23">
            <a:extLst>
              <a:ext uri="{FF2B5EF4-FFF2-40B4-BE49-F238E27FC236}">
                <a16:creationId xmlns:a16="http://schemas.microsoft.com/office/drawing/2014/main" id="{BFA14593-0D46-F33C-317C-AE7A86864AC7}"/>
              </a:ext>
            </a:extLst>
          </p:cNvPr>
          <p:cNvGraphicFramePr/>
          <p:nvPr>
            <p:extLst>
              <p:ext uri="{D42A27DB-BD31-4B8C-83A1-F6EECF244321}">
                <p14:modId xmlns:p14="http://schemas.microsoft.com/office/powerpoint/2010/main" val="393657897"/>
              </p:ext>
            </p:extLst>
          </p:nvPr>
        </p:nvGraphicFramePr>
        <p:xfrm>
          <a:off x="1306286" y="1532866"/>
          <a:ext cx="10144857" cy="5325132"/>
        </p:xfrm>
        <a:graphic>
          <a:graphicData uri="http://schemas.openxmlformats.org/drawingml/2006/table">
            <a:tbl>
              <a:tblPr firstRow="1" bandRow="1">
                <a:noFill/>
                <a:tableStyleId>{66CBC49D-00DE-4E60-979E-A3E30143E1E2}</a:tableStyleId>
              </a:tblPr>
              <a:tblGrid>
                <a:gridCol w="965201">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2026136">
                  <a:extLst>
                    <a:ext uri="{9D8B030D-6E8A-4147-A177-3AD203B41FA5}">
                      <a16:colId xmlns:a16="http://schemas.microsoft.com/office/drawing/2014/main" val="20002"/>
                    </a:ext>
                  </a:extLst>
                </a:gridCol>
                <a:gridCol w="2249530">
                  <a:extLst>
                    <a:ext uri="{9D8B030D-6E8A-4147-A177-3AD203B41FA5}">
                      <a16:colId xmlns:a16="http://schemas.microsoft.com/office/drawing/2014/main" val="20003"/>
                    </a:ext>
                  </a:extLst>
                </a:gridCol>
                <a:gridCol w="1710267">
                  <a:extLst>
                    <a:ext uri="{9D8B030D-6E8A-4147-A177-3AD203B41FA5}">
                      <a16:colId xmlns:a16="http://schemas.microsoft.com/office/drawing/2014/main" val="20004"/>
                    </a:ext>
                  </a:extLst>
                </a:gridCol>
                <a:gridCol w="1466523">
                  <a:extLst>
                    <a:ext uri="{9D8B030D-6E8A-4147-A177-3AD203B41FA5}">
                      <a16:colId xmlns:a16="http://schemas.microsoft.com/office/drawing/2014/main" val="20005"/>
                    </a:ext>
                  </a:extLst>
                </a:gridCol>
              </a:tblGrid>
              <a:tr h="585674">
                <a:tc>
                  <a:txBody>
                    <a:bodyPr/>
                    <a:lstStyle/>
                    <a:p>
                      <a:pPr marL="0" marR="0" lvl="0" indent="0" algn="l" rtl="0">
                        <a:spcBef>
                          <a:spcPts val="0"/>
                        </a:spcBef>
                        <a:spcAft>
                          <a:spcPts val="0"/>
                        </a:spcAft>
                        <a:buNone/>
                      </a:pPr>
                      <a:r>
                        <a:rPr lang="en-IN" sz="1600" u="none" strike="noStrike" cap="none"/>
                        <a:t>Tool</a:t>
                      </a:r>
                      <a:endParaRPr sz="1600"/>
                    </a:p>
                  </a:txBody>
                  <a:tcPr marL="91450" marR="91450" marT="45725" marB="45725"/>
                </a:tc>
                <a:tc>
                  <a:txBody>
                    <a:bodyPr/>
                    <a:lstStyle/>
                    <a:p>
                      <a:pPr marL="0" marR="0" lvl="0" indent="0" algn="l" rtl="0">
                        <a:spcBef>
                          <a:spcPts val="0"/>
                        </a:spcBef>
                        <a:spcAft>
                          <a:spcPts val="0"/>
                        </a:spcAft>
                        <a:buNone/>
                      </a:pPr>
                      <a:r>
                        <a:rPr lang="en-IN" sz="1600"/>
                        <a:t>Best For</a:t>
                      </a:r>
                      <a:endParaRPr sz="1600"/>
                    </a:p>
                  </a:txBody>
                  <a:tcPr marL="91450" marR="91450" marT="45725" marB="45725"/>
                </a:tc>
                <a:tc>
                  <a:txBody>
                    <a:bodyPr/>
                    <a:lstStyle/>
                    <a:p>
                      <a:pPr marL="0" marR="0" lvl="0" indent="0" algn="l" rtl="0">
                        <a:spcBef>
                          <a:spcPts val="0"/>
                        </a:spcBef>
                        <a:spcAft>
                          <a:spcPts val="0"/>
                        </a:spcAft>
                        <a:buNone/>
                      </a:pPr>
                      <a:r>
                        <a:rPr lang="en-IN" sz="1600"/>
                        <a:t>Database Size &amp; Accuracy</a:t>
                      </a:r>
                      <a:endParaRPr sz="1600"/>
                    </a:p>
                  </a:txBody>
                  <a:tcPr marL="91450" marR="91450" marT="45725" marB="45725"/>
                </a:tc>
                <a:tc>
                  <a:txBody>
                    <a:bodyPr/>
                    <a:lstStyle/>
                    <a:p>
                      <a:pPr marL="0" marR="0" lvl="0" indent="0" algn="l" rtl="0">
                        <a:spcBef>
                          <a:spcPts val="0"/>
                        </a:spcBef>
                        <a:spcAft>
                          <a:spcPts val="0"/>
                        </a:spcAft>
                        <a:buNone/>
                      </a:pPr>
                      <a:r>
                        <a:rPr lang="en-IN" sz="1600"/>
                        <a:t>Key Features</a:t>
                      </a:r>
                      <a:endParaRPr sz="1600"/>
                    </a:p>
                  </a:txBody>
                  <a:tcPr marL="91450" marR="91450" marT="45725" marB="45725"/>
                </a:tc>
                <a:tc>
                  <a:txBody>
                    <a:bodyPr/>
                    <a:lstStyle/>
                    <a:p>
                      <a:pPr marL="0" marR="0" lvl="0" indent="0" algn="l" rtl="0">
                        <a:spcBef>
                          <a:spcPts val="0"/>
                        </a:spcBef>
                        <a:spcAft>
                          <a:spcPts val="0"/>
                        </a:spcAft>
                        <a:buNone/>
                      </a:pPr>
                      <a:r>
                        <a:rPr lang="en-IN" sz="1600"/>
                        <a:t>Integrations</a:t>
                      </a:r>
                      <a:endParaRPr sz="1600"/>
                    </a:p>
                  </a:txBody>
                  <a:tcPr marL="91450" marR="91450" marT="45725" marB="45725"/>
                </a:tc>
                <a:tc>
                  <a:txBody>
                    <a:bodyPr/>
                    <a:lstStyle/>
                    <a:p>
                      <a:pPr marL="0" marR="0" lvl="0" indent="0" algn="l" rtl="0">
                        <a:spcBef>
                          <a:spcPts val="0"/>
                        </a:spcBef>
                        <a:spcAft>
                          <a:spcPts val="0"/>
                        </a:spcAft>
                        <a:buNone/>
                      </a:pPr>
                      <a:r>
                        <a:rPr lang="en-IN" sz="1600"/>
                        <a:t>Compliance</a:t>
                      </a:r>
                      <a:endParaRPr sz="1600"/>
                    </a:p>
                  </a:txBody>
                  <a:tcPr marL="91450" marR="91450" marT="45725" marB="45725"/>
                </a:tc>
                <a:extLst>
                  <a:ext uri="{0D108BD9-81ED-4DB2-BD59-A6C34878D82A}">
                    <a16:rowId xmlns:a16="http://schemas.microsoft.com/office/drawing/2014/main" val="10000"/>
                  </a:ext>
                </a:extLst>
              </a:tr>
              <a:tr h="1040483">
                <a:tc>
                  <a:txBody>
                    <a:bodyPr/>
                    <a:lstStyle/>
                    <a:p>
                      <a:pPr marL="0" marR="0" lvl="0" indent="0" algn="l" rtl="0">
                        <a:spcBef>
                          <a:spcPts val="0"/>
                        </a:spcBef>
                        <a:spcAft>
                          <a:spcPts val="0"/>
                        </a:spcAft>
                        <a:buNone/>
                      </a:pPr>
                      <a:r>
                        <a:rPr lang="en-IN" sz="1400"/>
                        <a:t>Apollo.io</a:t>
                      </a:r>
                      <a:endParaRPr sz="1400"/>
                    </a:p>
                  </a:txBody>
                  <a:tcPr marL="91450" marR="91450" marT="45725" marB="45725"/>
                </a:tc>
                <a:tc>
                  <a:txBody>
                    <a:bodyPr/>
                    <a:lstStyle/>
                    <a:p>
                      <a:pPr marL="0" marR="0" lvl="0" indent="0" algn="l" rtl="0">
                        <a:spcBef>
                          <a:spcPts val="0"/>
                        </a:spcBef>
                        <a:spcAft>
                          <a:spcPts val="0"/>
                        </a:spcAft>
                        <a:buNone/>
                      </a:pPr>
                      <a:r>
                        <a:rPr lang="en-IN" sz="1400"/>
                        <a:t>Balanced prospecting &amp; outreach</a:t>
                      </a:r>
                      <a:endParaRPr sz="1400"/>
                    </a:p>
                  </a:txBody>
                  <a:tcPr marL="91450" marR="91450" marT="45725" marB="45725"/>
                </a:tc>
                <a:tc>
                  <a:txBody>
                    <a:bodyPr/>
                    <a:lstStyle/>
                    <a:p>
                      <a:pPr marL="0" marR="0" lvl="0" indent="0" algn="l" rtl="0">
                        <a:spcBef>
                          <a:spcPts val="0"/>
                        </a:spcBef>
                        <a:spcAft>
                          <a:spcPts val="0"/>
                        </a:spcAft>
                        <a:buNone/>
                      </a:pPr>
                      <a:r>
                        <a:rPr lang="en-IN" sz="1400"/>
                        <a:t>250M+ contacts, 65%+ accuracy</a:t>
                      </a:r>
                      <a:endParaRPr sz="1400"/>
                    </a:p>
                  </a:txBody>
                  <a:tcPr marL="91450" marR="91450" marT="45725" marB="45725"/>
                </a:tc>
                <a:tc>
                  <a:txBody>
                    <a:bodyPr/>
                    <a:lstStyle/>
                    <a:p>
                      <a:pPr marL="0" marR="0" lvl="0" indent="0" algn="l" rtl="0">
                        <a:spcBef>
                          <a:spcPts val="0"/>
                        </a:spcBef>
                        <a:spcAft>
                          <a:spcPts val="0"/>
                        </a:spcAft>
                        <a:buNone/>
                      </a:pPr>
                      <a:r>
                        <a:rPr lang="en-IN" sz="1400"/>
                        <a:t>Email &amp; phone enrichment, outreach automation, AI-driven recommendations</a:t>
                      </a:r>
                      <a:endParaRPr sz="1400"/>
                    </a:p>
                  </a:txBody>
                  <a:tcPr marL="91450" marR="91450" marT="45725" marB="45725"/>
                </a:tc>
                <a:tc>
                  <a:txBody>
                    <a:bodyPr/>
                    <a:lstStyle/>
                    <a:p>
                      <a:pPr marL="0" marR="0" lvl="0" indent="0" algn="l" rtl="0">
                        <a:spcBef>
                          <a:spcPts val="0"/>
                        </a:spcBef>
                        <a:spcAft>
                          <a:spcPts val="0"/>
                        </a:spcAft>
                        <a:buNone/>
                      </a:pPr>
                      <a:r>
                        <a:rPr lang="en-IN" sz="1400"/>
                        <a:t>CRM (Salesforce, HubSpot), LinkedIn, Outreach.io</a:t>
                      </a:r>
                      <a:endParaRPr sz="1400"/>
                    </a:p>
                  </a:txBody>
                  <a:tcPr marL="91450" marR="91450" marT="45725" marB="45725"/>
                </a:tc>
                <a:tc>
                  <a:txBody>
                    <a:bodyPr/>
                    <a:lstStyle/>
                    <a:p>
                      <a:pPr marL="0" marR="0" lvl="0" indent="0" algn="l" rtl="0">
                        <a:spcBef>
                          <a:spcPts val="0"/>
                        </a:spcBef>
                        <a:spcAft>
                          <a:spcPts val="0"/>
                        </a:spcAft>
                        <a:buNone/>
                      </a:pPr>
                      <a:r>
                        <a:rPr lang="en-IN" sz="1400"/>
                        <a:t>GDPR-compliant</a:t>
                      </a:r>
                      <a:endParaRPr sz="1400"/>
                    </a:p>
                  </a:txBody>
                  <a:tcPr marL="91450" marR="91450" marT="45725" marB="45725"/>
                </a:tc>
                <a:extLst>
                  <a:ext uri="{0D108BD9-81ED-4DB2-BD59-A6C34878D82A}">
                    <a16:rowId xmlns:a16="http://schemas.microsoft.com/office/drawing/2014/main" val="10001"/>
                  </a:ext>
                </a:extLst>
              </a:tr>
              <a:tr h="739795">
                <a:tc>
                  <a:txBody>
                    <a:bodyPr/>
                    <a:lstStyle/>
                    <a:p>
                      <a:pPr marL="0" marR="0" lvl="0" indent="0" algn="l" rtl="0">
                        <a:spcBef>
                          <a:spcPts val="0"/>
                        </a:spcBef>
                        <a:spcAft>
                          <a:spcPts val="0"/>
                        </a:spcAft>
                        <a:buNone/>
                      </a:pPr>
                      <a:r>
                        <a:rPr lang="en-IN" sz="1400"/>
                        <a:t>ZoomInfo</a:t>
                      </a:r>
                      <a:endParaRPr sz="1400"/>
                    </a:p>
                  </a:txBody>
                  <a:tcPr marL="91450" marR="91450" marT="45725" marB="45725"/>
                </a:tc>
                <a:tc>
                  <a:txBody>
                    <a:bodyPr/>
                    <a:lstStyle/>
                    <a:p>
                      <a:pPr marL="0" marR="0" lvl="0" indent="0" algn="l" rtl="0">
                        <a:spcBef>
                          <a:spcPts val="0"/>
                        </a:spcBef>
                        <a:spcAft>
                          <a:spcPts val="0"/>
                        </a:spcAft>
                        <a:buNone/>
                      </a:pPr>
                      <a:r>
                        <a:rPr lang="en-IN" sz="1400"/>
                        <a:t>Large enterprises &amp; sales teams</a:t>
                      </a:r>
                      <a:endParaRPr sz="1400"/>
                    </a:p>
                  </a:txBody>
                  <a:tcPr marL="91450" marR="91450" marT="45725" marB="45725"/>
                </a:tc>
                <a:tc>
                  <a:txBody>
                    <a:bodyPr/>
                    <a:lstStyle/>
                    <a:p>
                      <a:pPr marL="0" marR="0" lvl="0" indent="0" algn="l" rtl="0">
                        <a:spcBef>
                          <a:spcPts val="0"/>
                        </a:spcBef>
                        <a:spcAft>
                          <a:spcPts val="0"/>
                        </a:spcAft>
                        <a:buNone/>
                      </a:pPr>
                      <a:r>
                        <a:rPr lang="en-IN" sz="1400"/>
                        <a:t>150M+ contacts, highest accuracy</a:t>
                      </a:r>
                      <a:endParaRPr sz="1400"/>
                    </a:p>
                  </a:txBody>
                  <a:tcPr marL="91450" marR="91450" marT="45725" marB="45725"/>
                </a:tc>
                <a:tc>
                  <a:txBody>
                    <a:bodyPr/>
                    <a:lstStyle/>
                    <a:p>
                      <a:pPr marL="0" marR="0" lvl="0" indent="0" algn="l" rtl="0">
                        <a:spcBef>
                          <a:spcPts val="0"/>
                        </a:spcBef>
                        <a:spcAft>
                          <a:spcPts val="0"/>
                        </a:spcAft>
                        <a:buNone/>
                      </a:pPr>
                      <a:r>
                        <a:rPr lang="en-IN" sz="1400"/>
                        <a:t>Intent data, AI-driven lead scoring, deep company insights</a:t>
                      </a:r>
                      <a:endParaRPr sz="1400"/>
                    </a:p>
                  </a:txBody>
                  <a:tcPr marL="91450" marR="91450" marT="45725" marB="45725"/>
                </a:tc>
                <a:tc>
                  <a:txBody>
                    <a:bodyPr/>
                    <a:lstStyle/>
                    <a:p>
                      <a:pPr marL="0" marR="0" lvl="0" indent="0" algn="l" rtl="0">
                        <a:spcBef>
                          <a:spcPts val="0"/>
                        </a:spcBef>
                        <a:spcAft>
                          <a:spcPts val="0"/>
                        </a:spcAft>
                        <a:buNone/>
                      </a:pPr>
                      <a:r>
                        <a:rPr lang="en-IN" sz="1400"/>
                        <a:t>Salesforce, HubSpot, Marketo</a:t>
                      </a:r>
                      <a:endParaRPr sz="1400"/>
                    </a:p>
                  </a:txBody>
                  <a:tcPr marL="91450" marR="91450" marT="45725" marB="45725"/>
                </a:tc>
                <a:tc>
                  <a:txBody>
                    <a:bodyPr/>
                    <a:lstStyle/>
                    <a:p>
                      <a:pPr marL="0" marR="0" lvl="0" indent="0" algn="l" rtl="0">
                        <a:spcBef>
                          <a:spcPts val="0"/>
                        </a:spcBef>
                        <a:spcAft>
                          <a:spcPts val="0"/>
                        </a:spcAft>
                        <a:buNone/>
                      </a:pPr>
                      <a:r>
                        <a:rPr lang="en-IN" sz="1400"/>
                        <a:t>GDPR &amp; CCPA compliant</a:t>
                      </a:r>
                      <a:endParaRPr sz="1400"/>
                    </a:p>
                  </a:txBody>
                  <a:tcPr marL="91450" marR="91450" marT="45725" marB="45725"/>
                </a:tc>
                <a:extLst>
                  <a:ext uri="{0D108BD9-81ED-4DB2-BD59-A6C34878D82A}">
                    <a16:rowId xmlns:a16="http://schemas.microsoft.com/office/drawing/2014/main" val="10002"/>
                  </a:ext>
                </a:extLst>
              </a:tr>
              <a:tr h="739795">
                <a:tc>
                  <a:txBody>
                    <a:bodyPr/>
                    <a:lstStyle/>
                    <a:p>
                      <a:pPr marL="0" marR="0" lvl="0" indent="0" algn="l" rtl="0">
                        <a:spcBef>
                          <a:spcPts val="0"/>
                        </a:spcBef>
                        <a:spcAft>
                          <a:spcPts val="0"/>
                        </a:spcAft>
                        <a:buNone/>
                      </a:pPr>
                      <a:r>
                        <a:rPr lang="en-IN" sz="1400" err="1"/>
                        <a:t>Lusha</a:t>
                      </a:r>
                      <a:r>
                        <a:rPr lang="en-IN" sz="1400"/>
                        <a:t> </a:t>
                      </a:r>
                      <a:endParaRPr sz="1400"/>
                    </a:p>
                  </a:txBody>
                  <a:tcPr marL="91450" marR="91450" marT="45725" marB="45725"/>
                </a:tc>
                <a:tc>
                  <a:txBody>
                    <a:bodyPr/>
                    <a:lstStyle/>
                    <a:p>
                      <a:pPr marL="0" marR="0" lvl="0" indent="0" algn="l" rtl="0">
                        <a:spcBef>
                          <a:spcPts val="0"/>
                        </a:spcBef>
                        <a:spcAft>
                          <a:spcPts val="0"/>
                        </a:spcAft>
                        <a:buNone/>
                      </a:pPr>
                      <a:r>
                        <a:rPr lang="en-IN" sz="1400"/>
                        <a:t>Startups &amp; SMBs needing affordability</a:t>
                      </a:r>
                      <a:endParaRPr sz="1400"/>
                    </a:p>
                  </a:txBody>
                  <a:tcPr marL="91450" marR="91450" marT="45725" marB="45725"/>
                </a:tc>
                <a:tc>
                  <a:txBody>
                    <a:bodyPr/>
                    <a:lstStyle/>
                    <a:p>
                      <a:pPr marL="0" marR="0" lvl="0" indent="0" algn="l" rtl="0">
                        <a:spcBef>
                          <a:spcPts val="0"/>
                        </a:spcBef>
                        <a:spcAft>
                          <a:spcPts val="0"/>
                        </a:spcAft>
                        <a:buNone/>
                      </a:pPr>
                      <a:r>
                        <a:rPr lang="en-IN" sz="1400"/>
                        <a:t>100M+ contacts, 70% accuracy</a:t>
                      </a:r>
                      <a:endParaRPr sz="1400"/>
                    </a:p>
                  </a:txBody>
                  <a:tcPr marL="91450" marR="91450" marT="45725" marB="45725"/>
                </a:tc>
                <a:tc>
                  <a:txBody>
                    <a:bodyPr/>
                    <a:lstStyle/>
                    <a:p>
                      <a:pPr marL="0" marR="0" lvl="0" indent="0" algn="l" rtl="0">
                        <a:spcBef>
                          <a:spcPts val="0"/>
                        </a:spcBef>
                        <a:spcAft>
                          <a:spcPts val="0"/>
                        </a:spcAft>
                        <a:buNone/>
                      </a:pPr>
                      <a:r>
                        <a:rPr lang="en-IN" sz="1400"/>
                        <a:t>Chrome extension, real-time contact data enrichment</a:t>
                      </a:r>
                      <a:endParaRPr sz="1400"/>
                    </a:p>
                  </a:txBody>
                  <a:tcPr marL="91450" marR="91450" marT="45725" marB="45725"/>
                </a:tc>
                <a:tc>
                  <a:txBody>
                    <a:bodyPr/>
                    <a:lstStyle/>
                    <a:p>
                      <a:pPr marL="0" marR="0" lvl="0" indent="0" algn="l" rtl="0">
                        <a:spcBef>
                          <a:spcPts val="0"/>
                        </a:spcBef>
                        <a:spcAft>
                          <a:spcPts val="0"/>
                        </a:spcAft>
                        <a:buNone/>
                      </a:pPr>
                      <a:r>
                        <a:rPr lang="en-IN" sz="1400"/>
                        <a:t>LinkedIn, Salesforce, HubSpot</a:t>
                      </a:r>
                      <a:endParaRPr sz="1400"/>
                    </a:p>
                  </a:txBody>
                  <a:tcPr marL="91450" marR="91450" marT="45725" marB="45725"/>
                </a:tc>
                <a:tc>
                  <a:txBody>
                    <a:bodyPr/>
                    <a:lstStyle/>
                    <a:p>
                      <a:pPr marL="0" marR="0" lvl="0" indent="0" algn="l" rtl="0">
                        <a:spcBef>
                          <a:spcPts val="0"/>
                        </a:spcBef>
                        <a:spcAft>
                          <a:spcPts val="0"/>
                        </a:spcAft>
                        <a:buNone/>
                      </a:pPr>
                      <a:r>
                        <a:rPr lang="en-IN" sz="1400"/>
                        <a:t>GDPR &amp; CCPA compliant</a:t>
                      </a:r>
                      <a:endParaRPr sz="1400"/>
                    </a:p>
                  </a:txBody>
                  <a:tcPr marL="91450" marR="91450" marT="45725" marB="45725"/>
                </a:tc>
                <a:extLst>
                  <a:ext uri="{0D108BD9-81ED-4DB2-BD59-A6C34878D82A}">
                    <a16:rowId xmlns:a16="http://schemas.microsoft.com/office/drawing/2014/main" val="10003"/>
                  </a:ext>
                </a:extLst>
              </a:tr>
              <a:tr h="739795">
                <a:tc>
                  <a:txBody>
                    <a:bodyPr/>
                    <a:lstStyle/>
                    <a:p>
                      <a:pPr marL="0" marR="0" lvl="0" indent="0" algn="l" rtl="0">
                        <a:spcBef>
                          <a:spcPts val="0"/>
                        </a:spcBef>
                        <a:spcAft>
                          <a:spcPts val="0"/>
                        </a:spcAft>
                        <a:buNone/>
                      </a:pPr>
                      <a:r>
                        <a:rPr lang="en-IN" sz="1400" err="1"/>
                        <a:t>Cognism</a:t>
                      </a:r>
                      <a:endParaRPr sz="1400"/>
                    </a:p>
                  </a:txBody>
                  <a:tcPr marL="91450" marR="91450" marT="45725" marB="45725"/>
                </a:tc>
                <a:tc>
                  <a:txBody>
                    <a:bodyPr/>
                    <a:lstStyle/>
                    <a:p>
                      <a:pPr marL="0" marR="0" lvl="0" indent="0" algn="l" rtl="0">
                        <a:spcBef>
                          <a:spcPts val="0"/>
                        </a:spcBef>
                        <a:spcAft>
                          <a:spcPts val="0"/>
                        </a:spcAft>
                        <a:buNone/>
                      </a:pPr>
                      <a:r>
                        <a:rPr lang="en-IN" sz="1400"/>
                        <a:t>GDPR-compliant EU-focused data</a:t>
                      </a:r>
                      <a:endParaRPr sz="1400"/>
                    </a:p>
                  </a:txBody>
                  <a:tcPr marL="91450" marR="91450" marT="45725" marB="45725"/>
                </a:tc>
                <a:tc>
                  <a:txBody>
                    <a:bodyPr/>
                    <a:lstStyle/>
                    <a:p>
                      <a:pPr marL="0" marR="0" lvl="0" indent="0" algn="l" rtl="0">
                        <a:spcBef>
                          <a:spcPts val="0"/>
                        </a:spcBef>
                        <a:spcAft>
                          <a:spcPts val="0"/>
                        </a:spcAft>
                        <a:buNone/>
                      </a:pPr>
                      <a:r>
                        <a:rPr lang="en-IN" sz="1400"/>
                        <a:t>20M+ contacts, 80%+ accuracy</a:t>
                      </a:r>
                      <a:endParaRPr sz="1400"/>
                    </a:p>
                  </a:txBody>
                  <a:tcPr marL="91450" marR="91450" marT="45725" marB="45725"/>
                </a:tc>
                <a:tc>
                  <a:txBody>
                    <a:bodyPr/>
                    <a:lstStyle/>
                    <a:p>
                      <a:pPr marL="0" marR="0" lvl="0" indent="0" algn="l" rtl="0">
                        <a:spcBef>
                          <a:spcPts val="0"/>
                        </a:spcBef>
                        <a:spcAft>
                          <a:spcPts val="0"/>
                        </a:spcAft>
                        <a:buNone/>
                      </a:pPr>
                      <a:r>
                        <a:rPr lang="en-IN" sz="1400"/>
                        <a:t>Intent data, sales triggers, AI-driven segmentation</a:t>
                      </a:r>
                      <a:endParaRPr sz="1400"/>
                    </a:p>
                  </a:txBody>
                  <a:tcPr marL="91450" marR="91450" marT="45725" marB="45725"/>
                </a:tc>
                <a:tc>
                  <a:txBody>
                    <a:bodyPr/>
                    <a:lstStyle/>
                    <a:p>
                      <a:pPr marL="0" marR="0" lvl="0" indent="0" algn="l" rtl="0">
                        <a:spcBef>
                          <a:spcPts val="0"/>
                        </a:spcBef>
                        <a:spcAft>
                          <a:spcPts val="0"/>
                        </a:spcAft>
                        <a:buNone/>
                      </a:pPr>
                      <a:r>
                        <a:rPr lang="en-IN" sz="1400"/>
                        <a:t>Salesforce, Outreach.io, LinkedIn</a:t>
                      </a:r>
                      <a:endParaRPr sz="1400"/>
                    </a:p>
                  </a:txBody>
                  <a:tcPr marL="91450" marR="91450" marT="45725" marB="45725"/>
                </a:tc>
                <a:tc>
                  <a:txBody>
                    <a:bodyPr/>
                    <a:lstStyle/>
                    <a:p>
                      <a:pPr marL="0" marR="0" lvl="0" indent="0" algn="l" rtl="0">
                        <a:spcBef>
                          <a:spcPts val="0"/>
                        </a:spcBef>
                        <a:spcAft>
                          <a:spcPts val="0"/>
                        </a:spcAft>
                        <a:buNone/>
                      </a:pPr>
                      <a:r>
                        <a:rPr lang="en-IN" sz="1400"/>
                        <a:t>Best for GDPR Compliance</a:t>
                      </a:r>
                      <a:endParaRPr sz="1400"/>
                    </a:p>
                  </a:txBody>
                  <a:tcPr marL="91450" marR="91450" marT="45725" marB="45725"/>
                </a:tc>
                <a:extLst>
                  <a:ext uri="{0D108BD9-81ED-4DB2-BD59-A6C34878D82A}">
                    <a16:rowId xmlns:a16="http://schemas.microsoft.com/office/drawing/2014/main" val="10004"/>
                  </a:ext>
                </a:extLst>
              </a:tr>
              <a:tr h="739795">
                <a:tc>
                  <a:txBody>
                    <a:bodyPr/>
                    <a:lstStyle/>
                    <a:p>
                      <a:pPr marL="0" marR="0" lvl="0" indent="0" algn="l" rtl="0">
                        <a:spcBef>
                          <a:spcPts val="0"/>
                        </a:spcBef>
                        <a:spcAft>
                          <a:spcPts val="0"/>
                        </a:spcAft>
                        <a:buNone/>
                      </a:pPr>
                      <a:r>
                        <a:rPr lang="en-IN" sz="1400"/>
                        <a:t>Lead411</a:t>
                      </a:r>
                      <a:endParaRPr sz="1400"/>
                    </a:p>
                  </a:txBody>
                  <a:tcPr marL="91450" marR="91450" marT="45725" marB="45725"/>
                </a:tc>
                <a:tc>
                  <a:txBody>
                    <a:bodyPr/>
                    <a:lstStyle/>
                    <a:p>
                      <a:pPr marL="0" marR="0" lvl="0" indent="0" algn="l" rtl="0">
                        <a:spcBef>
                          <a:spcPts val="0"/>
                        </a:spcBef>
                        <a:spcAft>
                          <a:spcPts val="0"/>
                        </a:spcAft>
                        <a:buNone/>
                      </a:pPr>
                      <a:r>
                        <a:rPr lang="en-IN" sz="1400"/>
                        <a:t>Real-time sales triggers &amp; funding alerts</a:t>
                      </a:r>
                      <a:endParaRPr sz="1400"/>
                    </a:p>
                  </a:txBody>
                  <a:tcPr marL="91450" marR="91450" marT="45725" marB="45725"/>
                </a:tc>
                <a:tc>
                  <a:txBody>
                    <a:bodyPr/>
                    <a:lstStyle/>
                    <a:p>
                      <a:pPr marL="0" marR="0" lvl="0" indent="0" algn="l" rtl="0">
                        <a:spcBef>
                          <a:spcPts val="0"/>
                        </a:spcBef>
                        <a:spcAft>
                          <a:spcPts val="0"/>
                        </a:spcAft>
                        <a:buNone/>
                      </a:pPr>
                      <a:r>
                        <a:rPr lang="en-IN" sz="1400"/>
                        <a:t>75M+ contacts, 70% accuracy</a:t>
                      </a:r>
                      <a:endParaRPr sz="1400"/>
                    </a:p>
                  </a:txBody>
                  <a:tcPr marL="91450" marR="91450" marT="45725" marB="45725"/>
                </a:tc>
                <a:tc>
                  <a:txBody>
                    <a:bodyPr/>
                    <a:lstStyle/>
                    <a:p>
                      <a:pPr marL="0" marR="0" lvl="0" indent="0" algn="l" rtl="0">
                        <a:spcBef>
                          <a:spcPts val="0"/>
                        </a:spcBef>
                        <a:spcAft>
                          <a:spcPts val="0"/>
                        </a:spcAft>
                        <a:buNone/>
                      </a:pPr>
                      <a:r>
                        <a:rPr lang="en-IN" sz="1400"/>
                        <a:t>Sales trigger alerts, human-verified data, company insights</a:t>
                      </a:r>
                      <a:endParaRPr sz="1400"/>
                    </a:p>
                  </a:txBody>
                  <a:tcPr marL="91450" marR="91450" marT="45725" marB="45725"/>
                </a:tc>
                <a:tc>
                  <a:txBody>
                    <a:bodyPr/>
                    <a:lstStyle/>
                    <a:p>
                      <a:pPr marL="0" marR="0" lvl="0" indent="0" algn="l" rtl="0">
                        <a:spcBef>
                          <a:spcPts val="0"/>
                        </a:spcBef>
                        <a:spcAft>
                          <a:spcPts val="0"/>
                        </a:spcAft>
                        <a:buNone/>
                      </a:pPr>
                      <a:r>
                        <a:rPr lang="en-IN" sz="1400"/>
                        <a:t>CRM, LinkedIn, Outreach.io</a:t>
                      </a:r>
                      <a:endParaRPr sz="1400"/>
                    </a:p>
                  </a:txBody>
                  <a:tcPr marL="91450" marR="91450" marT="45725" marB="45725"/>
                </a:tc>
                <a:tc>
                  <a:txBody>
                    <a:bodyPr/>
                    <a:lstStyle/>
                    <a:p>
                      <a:pPr marL="0" marR="0" lvl="0" indent="0" algn="l" rtl="0">
                        <a:spcBef>
                          <a:spcPts val="0"/>
                        </a:spcBef>
                        <a:spcAft>
                          <a:spcPts val="0"/>
                        </a:spcAft>
                        <a:buNone/>
                      </a:pPr>
                      <a:r>
                        <a:rPr lang="en-IN" sz="1400"/>
                        <a:t>GDPR &amp; CCPA compliant</a:t>
                      </a:r>
                      <a:endParaRPr sz="1400"/>
                    </a:p>
                  </a:txBody>
                  <a:tcPr marL="91450" marR="91450" marT="45725" marB="45725"/>
                </a:tc>
                <a:extLst>
                  <a:ext uri="{0D108BD9-81ED-4DB2-BD59-A6C34878D82A}">
                    <a16:rowId xmlns:a16="http://schemas.microsoft.com/office/drawing/2014/main" val="10005"/>
                  </a:ext>
                </a:extLst>
              </a:tr>
              <a:tr h="739795">
                <a:tc>
                  <a:txBody>
                    <a:bodyPr/>
                    <a:lstStyle/>
                    <a:p>
                      <a:pPr marL="0" marR="0" lvl="0" indent="0" algn="l" rtl="0">
                        <a:spcBef>
                          <a:spcPts val="0"/>
                        </a:spcBef>
                        <a:spcAft>
                          <a:spcPts val="0"/>
                        </a:spcAft>
                        <a:buNone/>
                      </a:pPr>
                      <a:r>
                        <a:rPr lang="en-IN" sz="1400" err="1"/>
                        <a:t>UpLead</a:t>
                      </a:r>
                      <a:endParaRPr sz="1400"/>
                    </a:p>
                  </a:txBody>
                  <a:tcPr marL="91450" marR="91450" marT="45725" marB="45725"/>
                </a:tc>
                <a:tc>
                  <a:txBody>
                    <a:bodyPr/>
                    <a:lstStyle/>
                    <a:p>
                      <a:pPr marL="0" marR="0" lvl="0" indent="0" algn="l" rtl="0">
                        <a:spcBef>
                          <a:spcPts val="0"/>
                        </a:spcBef>
                        <a:spcAft>
                          <a:spcPts val="0"/>
                        </a:spcAft>
                        <a:buNone/>
                      </a:pPr>
                      <a:r>
                        <a:rPr lang="en-IN" sz="1400"/>
                        <a:t>Data accuracy &amp;</a:t>
                      </a:r>
                      <a:br>
                        <a:rPr lang="en-IN" sz="1400"/>
                      </a:br>
                      <a:r>
                        <a:rPr lang="en-IN" sz="1400"/>
                        <a:t>Pay as you go pricing</a:t>
                      </a:r>
                      <a:endParaRPr sz="1400"/>
                    </a:p>
                  </a:txBody>
                  <a:tcPr marL="91450" marR="91450" marT="45725" marB="45725"/>
                </a:tc>
                <a:tc>
                  <a:txBody>
                    <a:bodyPr/>
                    <a:lstStyle/>
                    <a:p>
                      <a:pPr marL="0" marR="0" lvl="0" indent="0" algn="l" rtl="0">
                        <a:spcBef>
                          <a:spcPts val="0"/>
                        </a:spcBef>
                        <a:spcAft>
                          <a:spcPts val="0"/>
                        </a:spcAft>
                        <a:buNone/>
                      </a:pPr>
                      <a:r>
                        <a:rPr lang="en-IN" sz="1400"/>
                        <a:t>85M+ contacts, 95%+ accuracy</a:t>
                      </a:r>
                      <a:endParaRPr sz="1400"/>
                    </a:p>
                  </a:txBody>
                  <a:tcPr marL="91450" marR="91450" marT="45725" marB="45725"/>
                </a:tc>
                <a:tc>
                  <a:txBody>
                    <a:bodyPr/>
                    <a:lstStyle/>
                    <a:p>
                      <a:pPr marL="0" marR="0" lvl="0" indent="0" algn="l" rtl="0">
                        <a:spcBef>
                          <a:spcPts val="0"/>
                        </a:spcBef>
                        <a:spcAft>
                          <a:spcPts val="0"/>
                        </a:spcAft>
                        <a:buNone/>
                      </a:pPr>
                      <a:r>
                        <a:rPr lang="en-IN" sz="1400"/>
                        <a:t>Real-time email verification, advanced filtering</a:t>
                      </a:r>
                      <a:endParaRPr sz="1400"/>
                    </a:p>
                  </a:txBody>
                  <a:tcPr marL="91450" marR="91450" marT="45725" marB="45725"/>
                </a:tc>
                <a:tc>
                  <a:txBody>
                    <a:bodyPr/>
                    <a:lstStyle/>
                    <a:p>
                      <a:pPr marL="0" marR="0" lvl="0" indent="0" algn="l" rtl="0">
                        <a:spcBef>
                          <a:spcPts val="0"/>
                        </a:spcBef>
                        <a:spcAft>
                          <a:spcPts val="0"/>
                        </a:spcAft>
                        <a:buNone/>
                      </a:pPr>
                      <a:r>
                        <a:rPr lang="en-IN" sz="1400"/>
                        <a:t>HubSpot, Salesforce, LinkedIn</a:t>
                      </a:r>
                      <a:endParaRPr sz="1400"/>
                    </a:p>
                  </a:txBody>
                  <a:tcPr marL="91450" marR="91450" marT="45725" marB="45725"/>
                </a:tc>
                <a:tc>
                  <a:txBody>
                    <a:bodyPr/>
                    <a:lstStyle/>
                    <a:p>
                      <a:pPr marL="0" marR="0" lvl="0" indent="0" algn="l" rtl="0">
                        <a:spcBef>
                          <a:spcPts val="0"/>
                        </a:spcBef>
                        <a:spcAft>
                          <a:spcPts val="0"/>
                        </a:spcAft>
                        <a:buNone/>
                      </a:pPr>
                      <a:r>
                        <a:rPr lang="en-IN" sz="1400"/>
                        <a:t>GDPR &amp; CCPA compliant</a:t>
                      </a:r>
                      <a:endParaRPr sz="1400"/>
                    </a:p>
                  </a:txBody>
                  <a:tcPr marL="91450" marR="91450"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27326271"/>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5"/>
          <p:cNvSpPr txBox="1">
            <a:spLocks noGrp="1"/>
          </p:cNvSpPr>
          <p:nvPr>
            <p:ph type="title"/>
          </p:nvPr>
        </p:nvSpPr>
        <p:spPr>
          <a:xfrm>
            <a:off x="838200" y="9613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latin typeface="Verdana" panose="020B0604030504040204" pitchFamily="34" charset="0"/>
                <a:ea typeface="Verdana" panose="020B0604030504040204" pitchFamily="34" charset="0"/>
              </a:rPr>
              <a:t>Recommendations</a:t>
            </a:r>
            <a:endParaRPr>
              <a:latin typeface="Verdana" panose="020B0604030504040204" pitchFamily="34" charset="0"/>
              <a:ea typeface="Verdana" panose="020B0604030504040204" pitchFamily="34" charset="0"/>
            </a:endParaRPr>
          </a:p>
        </p:txBody>
      </p:sp>
      <p:sp>
        <p:nvSpPr>
          <p:cNvPr id="417" name="Google Shape;417;p25"/>
          <p:cNvSpPr txBox="1"/>
          <p:nvPr/>
        </p:nvSpPr>
        <p:spPr>
          <a:xfrm>
            <a:off x="979714" y="1254035"/>
            <a:ext cx="8343314"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a:solidFill>
                  <a:srgbClr val="000000"/>
                </a:solidFill>
                <a:latin typeface="Verdana" panose="020B0604030504040204" pitchFamily="34" charset="0"/>
                <a:ea typeface="Verdana" panose="020B0604030504040204" pitchFamily="34" charset="0"/>
                <a:sym typeface="Arial"/>
              </a:rPr>
              <a:t>Apollo.io – The Best Lead Generatio</a:t>
            </a:r>
            <a:r>
              <a:rPr lang="en-IN" sz="1800" b="1" u="none" strike="noStrike">
                <a:solidFill>
                  <a:srgbClr val="000000"/>
                </a:solidFill>
                <a:latin typeface="Verdana" panose="020B0604030504040204" pitchFamily="34" charset="0"/>
                <a:ea typeface="Verdana" panose="020B0604030504040204" pitchFamily="34" charset="0"/>
                <a:sym typeface="Arial"/>
              </a:rPr>
              <a:t>n</a:t>
            </a:r>
            <a:r>
              <a:rPr lang="en-IN" sz="1800" b="1" i="0" u="none" strike="noStrike">
                <a:solidFill>
                  <a:srgbClr val="000000"/>
                </a:solidFill>
                <a:latin typeface="Verdana" panose="020B0604030504040204" pitchFamily="34" charset="0"/>
                <a:ea typeface="Verdana" panose="020B0604030504040204" pitchFamily="34" charset="0"/>
                <a:sym typeface="Arial"/>
              </a:rPr>
              <a:t> Tool </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800" b="1">
              <a:solidFill>
                <a:srgbClr val="000000"/>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800" b="1" i="0" u="none" strike="noStrike">
                <a:solidFill>
                  <a:srgbClr val="000000"/>
                </a:solidFill>
                <a:latin typeface="Verdana"/>
                <a:ea typeface="Verdana"/>
                <a:sym typeface="Arial"/>
              </a:rPr>
              <a:t>1.Largest Database</a:t>
            </a:r>
            <a:r>
              <a:rPr lang="en-IN" sz="1800" b="0" i="0" u="none" strike="noStrike">
                <a:solidFill>
                  <a:srgbClr val="000000"/>
                </a:solidFill>
                <a:latin typeface="Verdana"/>
                <a:ea typeface="Verdana"/>
                <a:sym typeface="Arial"/>
              </a:rPr>
              <a:t> – Over 250M+ contacts with </a:t>
            </a:r>
            <a:r>
              <a:rPr lang="en-IN" sz="1800">
                <a:latin typeface="Verdana"/>
                <a:ea typeface="Verdana"/>
              </a:rPr>
              <a:t>85</a:t>
            </a:r>
            <a:r>
              <a:rPr lang="en-IN" sz="1800" b="0" i="0" u="none" strike="noStrike">
                <a:solidFill>
                  <a:srgbClr val="000000"/>
                </a:solidFill>
                <a:latin typeface="Verdana"/>
                <a:ea typeface="Verdana"/>
                <a:sym typeface="Arial"/>
              </a:rPr>
              <a:t>%+ accuracy, surpassing competitors in volume and reach.</a:t>
            </a:r>
            <a:endParaRPr>
              <a:latin typeface="Verdana"/>
              <a:ea typeface="Verdana"/>
            </a:endParaRPr>
          </a:p>
          <a:p>
            <a:pPr marL="0" marR="0" lvl="0" indent="0" algn="l" rtl="0">
              <a:spcBef>
                <a:spcPts val="0"/>
              </a:spcBef>
              <a:spcAft>
                <a:spcPts val="0"/>
              </a:spcAft>
              <a:buNone/>
            </a:pPr>
            <a:r>
              <a:rPr lang="en-IN" sz="1800" b="1" i="0" u="none" strike="noStrike">
                <a:solidFill>
                  <a:srgbClr val="000000"/>
                </a:solidFill>
                <a:latin typeface="Verdana" panose="020B0604030504040204" pitchFamily="34" charset="0"/>
                <a:ea typeface="Verdana" panose="020B0604030504040204" pitchFamily="34" charset="0"/>
                <a:sym typeface="Arial"/>
              </a:rPr>
              <a:t>2.Affordability &amp; Automation</a:t>
            </a:r>
            <a:r>
              <a:rPr lang="en-IN" sz="1800" b="0" i="0" u="none" strike="noStrike">
                <a:solidFill>
                  <a:srgbClr val="000000"/>
                </a:solidFill>
                <a:latin typeface="Verdana" panose="020B0604030504040204" pitchFamily="34" charset="0"/>
                <a:ea typeface="Verdana" panose="020B0604030504040204" pitchFamily="34" charset="0"/>
                <a:sym typeface="Arial"/>
              </a:rPr>
              <a:t> – Offers AI-driven recommendations, outreach automation, and cost-effective pricing.</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r>
              <a:rPr lang="en-IN" sz="1800" b="1" i="0" u="none" strike="noStrike">
                <a:solidFill>
                  <a:srgbClr val="000000"/>
                </a:solidFill>
                <a:latin typeface="Verdana" panose="020B0604030504040204" pitchFamily="34" charset="0"/>
                <a:ea typeface="Verdana" panose="020B0604030504040204" pitchFamily="34" charset="0"/>
                <a:sym typeface="Arial"/>
              </a:rPr>
              <a:t>3.Robust Integrations</a:t>
            </a:r>
            <a:r>
              <a:rPr lang="en-IN" sz="1800" b="0" i="0" u="none" strike="noStrike">
                <a:solidFill>
                  <a:srgbClr val="000000"/>
                </a:solidFill>
                <a:latin typeface="Verdana" panose="020B0604030504040204" pitchFamily="34" charset="0"/>
                <a:ea typeface="Verdana" panose="020B0604030504040204" pitchFamily="34" charset="0"/>
                <a:sym typeface="Arial"/>
              </a:rPr>
              <a:t> – Seamlessly connects with major CRMs (Salesforce, HubSpot) and LinkedIn for enhanced prospecting.</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800" b="0" i="0" u="none" strike="noStrike">
              <a:solidFill>
                <a:srgbClr val="000000"/>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800" b="1" i="0" u="none" strike="noStrike">
                <a:solidFill>
                  <a:srgbClr val="000000"/>
                </a:solidFill>
                <a:latin typeface="Verdana" panose="020B0604030504040204" pitchFamily="34" charset="0"/>
                <a:ea typeface="Verdana" panose="020B0604030504040204" pitchFamily="34" charset="0"/>
                <a:sym typeface="Arial"/>
              </a:rPr>
              <a:t>HubSpot – The Best CRM Tool</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800" b="1" i="0" u="none" strike="noStrike">
              <a:solidFill>
                <a:srgbClr val="000000"/>
              </a:solidFill>
              <a:latin typeface="Verdana" panose="020B0604030504040204" pitchFamily="34" charset="0"/>
              <a:ea typeface="Verdana" panose="020B0604030504040204" pitchFamily="34" charset="0"/>
              <a:sym typeface="Arial"/>
            </a:endParaRPr>
          </a:p>
          <a:p>
            <a:pPr marL="0" marR="0" lvl="0" indent="-114300" algn="l" rtl="0">
              <a:spcBef>
                <a:spcPts val="0"/>
              </a:spcBef>
              <a:spcAft>
                <a:spcPts val="0"/>
              </a:spcAft>
              <a:buClr>
                <a:srgbClr val="000000"/>
              </a:buClr>
              <a:buSzPts val="1800"/>
              <a:buFont typeface="Play"/>
              <a:buAutoNum type="arabicPeriod"/>
            </a:pPr>
            <a:r>
              <a:rPr lang="en-IN" sz="1800" b="1" i="0" u="none" strike="noStrike">
                <a:solidFill>
                  <a:srgbClr val="000000"/>
                </a:solidFill>
                <a:latin typeface="Verdana" panose="020B0604030504040204" pitchFamily="34" charset="0"/>
                <a:ea typeface="Verdana" panose="020B0604030504040204" pitchFamily="34" charset="0"/>
                <a:sym typeface="Arial"/>
              </a:rPr>
              <a:t>All-in-One Solution</a:t>
            </a:r>
            <a:r>
              <a:rPr lang="en-IN" sz="1800" b="0" i="0" u="none" strike="noStrike">
                <a:solidFill>
                  <a:srgbClr val="000000"/>
                </a:solidFill>
                <a:latin typeface="Verdana" panose="020B0604030504040204" pitchFamily="34" charset="0"/>
                <a:ea typeface="Verdana" panose="020B0604030504040204" pitchFamily="34" charset="0"/>
                <a:sym typeface="Arial"/>
              </a:rPr>
              <a:t> – Combines CRM, sales, and marketing automation in a single platform.</a:t>
            </a:r>
            <a:endParaRPr>
              <a:latin typeface="Verdana" panose="020B0604030504040204" pitchFamily="34" charset="0"/>
              <a:ea typeface="Verdana" panose="020B0604030504040204" pitchFamily="34" charset="0"/>
            </a:endParaRPr>
          </a:p>
          <a:p>
            <a:pPr marL="0" marR="0" lvl="0" indent="-114300" algn="l" rtl="0">
              <a:spcBef>
                <a:spcPts val="0"/>
              </a:spcBef>
              <a:spcAft>
                <a:spcPts val="0"/>
              </a:spcAft>
              <a:buClr>
                <a:srgbClr val="000000"/>
              </a:buClr>
              <a:buSzPts val="1800"/>
              <a:buFont typeface="Play"/>
              <a:buAutoNum type="arabicPeriod"/>
            </a:pPr>
            <a:r>
              <a:rPr lang="en-IN" sz="1800" b="1" i="0" u="none" strike="noStrike">
                <a:solidFill>
                  <a:srgbClr val="000000"/>
                </a:solidFill>
                <a:latin typeface="Verdana" panose="020B0604030504040204" pitchFamily="34" charset="0"/>
                <a:ea typeface="Verdana" panose="020B0604030504040204" pitchFamily="34" charset="0"/>
                <a:sym typeface="Arial"/>
              </a:rPr>
              <a:t>Ease of Use</a:t>
            </a:r>
            <a:r>
              <a:rPr lang="en-IN" sz="1800" b="0" i="0" u="none" strike="noStrike">
                <a:solidFill>
                  <a:srgbClr val="000000"/>
                </a:solidFill>
                <a:latin typeface="Verdana" panose="020B0604030504040204" pitchFamily="34" charset="0"/>
                <a:ea typeface="Verdana" panose="020B0604030504040204" pitchFamily="34" charset="0"/>
                <a:sym typeface="Arial"/>
              </a:rPr>
              <a:t> – User-friendly interface with powerful features like pipeline tracking and email automation.</a:t>
            </a:r>
            <a:endParaRPr>
              <a:latin typeface="Verdana" panose="020B0604030504040204" pitchFamily="34" charset="0"/>
              <a:ea typeface="Verdana" panose="020B0604030504040204" pitchFamily="34" charset="0"/>
            </a:endParaRPr>
          </a:p>
          <a:p>
            <a:pPr marL="0" marR="0" lvl="0" indent="-114300" algn="l" rtl="0">
              <a:spcBef>
                <a:spcPts val="0"/>
              </a:spcBef>
              <a:spcAft>
                <a:spcPts val="0"/>
              </a:spcAft>
              <a:buClr>
                <a:srgbClr val="000000"/>
              </a:buClr>
              <a:buSzPts val="1800"/>
              <a:buFont typeface="Play"/>
              <a:buAutoNum type="arabicPeriod"/>
            </a:pPr>
            <a:r>
              <a:rPr lang="en-IN" sz="1800" b="1" i="0" u="none" strike="noStrike">
                <a:solidFill>
                  <a:srgbClr val="000000"/>
                </a:solidFill>
                <a:latin typeface="Verdana" panose="020B0604030504040204" pitchFamily="34" charset="0"/>
                <a:ea typeface="Verdana" panose="020B0604030504040204" pitchFamily="34" charset="0"/>
                <a:sym typeface="Arial"/>
              </a:rPr>
              <a:t>Flexible &amp; Scalable Pricing</a:t>
            </a:r>
            <a:r>
              <a:rPr lang="en-IN" sz="1800" b="0" i="0" u="none" strike="noStrike">
                <a:solidFill>
                  <a:srgbClr val="000000"/>
                </a:solidFill>
                <a:latin typeface="Verdana" panose="020B0604030504040204" pitchFamily="34" charset="0"/>
                <a:ea typeface="Verdana" panose="020B0604030504040204" pitchFamily="34" charset="0"/>
                <a:sym typeface="Arial"/>
              </a:rPr>
              <a:t> – Free plan available with paid options to scale as business grows.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800" b="0" i="0" u="none" strike="noStrike">
              <a:solidFill>
                <a:srgbClr val="000000"/>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pic>
        <p:nvPicPr>
          <p:cNvPr id="418" name="Google Shape;418;p25" descr="Cold Email Code with Apollo.io ..."/>
          <p:cNvPicPr preferRelativeResize="0"/>
          <p:nvPr/>
        </p:nvPicPr>
        <p:blipFill rotWithShape="1">
          <a:blip r:embed="rId3">
            <a:alphaModFix/>
          </a:blip>
          <a:srcRect/>
          <a:stretch/>
        </p:blipFill>
        <p:spPr>
          <a:xfrm>
            <a:off x="9329057" y="2262187"/>
            <a:ext cx="2817813" cy="1583253"/>
          </a:xfrm>
          <a:prstGeom prst="rect">
            <a:avLst/>
          </a:prstGeom>
          <a:noFill/>
          <a:ln>
            <a:noFill/>
          </a:ln>
        </p:spPr>
      </p:pic>
      <p:pic>
        <p:nvPicPr>
          <p:cNvPr id="419" name="Google Shape;419;p25" descr="HubSpot Logo, symbol, meaning, history ..."/>
          <p:cNvPicPr preferRelativeResize="0"/>
          <p:nvPr/>
        </p:nvPicPr>
        <p:blipFill rotWithShape="1">
          <a:blip r:embed="rId4">
            <a:alphaModFix/>
          </a:blip>
          <a:srcRect/>
          <a:stretch/>
        </p:blipFill>
        <p:spPr>
          <a:xfrm>
            <a:off x="9364762" y="4515828"/>
            <a:ext cx="2827238" cy="1583253"/>
          </a:xfrm>
          <a:prstGeom prst="rect">
            <a:avLst/>
          </a:prstGeom>
          <a:noFill/>
          <a:ln>
            <a:noFill/>
          </a:ln>
        </p:spPr>
      </p:pic>
      <p:grpSp>
        <p:nvGrpSpPr>
          <p:cNvPr id="2" name="Google Shape;393;p22">
            <a:extLst>
              <a:ext uri="{FF2B5EF4-FFF2-40B4-BE49-F238E27FC236}">
                <a16:creationId xmlns:a16="http://schemas.microsoft.com/office/drawing/2014/main" id="{73B76EF2-CBA9-0650-709F-20C08BA0211F}"/>
              </a:ext>
            </a:extLst>
          </p:cNvPr>
          <p:cNvGrpSpPr/>
          <p:nvPr/>
        </p:nvGrpSpPr>
        <p:grpSpPr>
          <a:xfrm>
            <a:off x="0" y="5357388"/>
            <a:ext cx="1306286" cy="1500612"/>
            <a:chOff x="0" y="4512366"/>
            <a:chExt cx="1923192" cy="2345634"/>
          </a:xfrm>
        </p:grpSpPr>
        <p:sp>
          <p:nvSpPr>
            <p:cNvPr id="3" name="Google Shape;394;p22">
              <a:extLst>
                <a:ext uri="{FF2B5EF4-FFF2-40B4-BE49-F238E27FC236}">
                  <a16:creationId xmlns:a16="http://schemas.microsoft.com/office/drawing/2014/main" id="{DCD30A1F-2744-58AF-B2A6-AB4463B3C51D}"/>
                </a:ext>
              </a:extLst>
            </p:cNvPr>
            <p:cNvSpPr/>
            <p:nvPr/>
          </p:nvSpPr>
          <p:spPr>
            <a:xfrm>
              <a:off x="0" y="4512366"/>
              <a:ext cx="961596" cy="117281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Google Shape;395;p22">
              <a:extLst>
                <a:ext uri="{FF2B5EF4-FFF2-40B4-BE49-F238E27FC236}">
                  <a16:creationId xmlns:a16="http://schemas.microsoft.com/office/drawing/2014/main" id="{4979BED9-114F-8587-DA01-70990EBCF5EA}"/>
                </a:ext>
              </a:extLst>
            </p:cNvPr>
            <p:cNvSpPr/>
            <p:nvPr/>
          </p:nvSpPr>
          <p:spPr>
            <a:xfrm>
              <a:off x="0" y="5685183"/>
              <a:ext cx="961596" cy="117281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 name="Google Shape;396;p22">
              <a:extLst>
                <a:ext uri="{FF2B5EF4-FFF2-40B4-BE49-F238E27FC236}">
                  <a16:creationId xmlns:a16="http://schemas.microsoft.com/office/drawing/2014/main" id="{412A0F5F-5A80-E9D9-FE66-27B04DEA7E9A}"/>
                </a:ext>
              </a:extLst>
            </p:cNvPr>
            <p:cNvSpPr/>
            <p:nvPr/>
          </p:nvSpPr>
          <p:spPr>
            <a:xfrm>
              <a:off x="961596" y="5685183"/>
              <a:ext cx="961596" cy="117281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6"/>
          <p:cNvSpPr/>
          <p:nvPr/>
        </p:nvSpPr>
        <p:spPr>
          <a:xfrm>
            <a:off x="2714625" y="1658055"/>
            <a:ext cx="12192000" cy="64629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Verdana" panose="020B0604030504040204" pitchFamily="34" charset="0"/>
                <a:ea typeface="Verdana" panose="020B0604030504040204" pitchFamily="34" charset="0"/>
                <a:sym typeface="Arial"/>
              </a:rPr>
              <a:t> </a:t>
            </a:r>
            <a:endParaRPr sz="1800" b="0" i="0" u="none" strike="noStrike" cap="none">
              <a:solidFill>
                <a:schemeClr val="dk1"/>
              </a:solidFill>
              <a:latin typeface="Verdana" panose="020B0604030504040204" pitchFamily="34" charset="0"/>
              <a:ea typeface="Verdana" panose="020B0604030504040204" pitchFamily="34" charset="0"/>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panose="020B0604030504040204" pitchFamily="34" charset="0"/>
              <a:ea typeface="Verdana" panose="020B0604030504040204" pitchFamily="34" charset="0"/>
              <a:sym typeface="Arial"/>
            </a:endParaRPr>
          </a:p>
        </p:txBody>
      </p:sp>
      <p:sp>
        <p:nvSpPr>
          <p:cNvPr id="426" name="Google Shape;426;p26"/>
          <p:cNvSpPr/>
          <p:nvPr/>
        </p:nvSpPr>
        <p:spPr>
          <a:xfrm>
            <a:off x="577660" y="1507005"/>
            <a:ext cx="2560676" cy="7236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cap="none">
                <a:solidFill>
                  <a:srgbClr val="2A3A5C"/>
                </a:solidFill>
                <a:latin typeface="Verdana" panose="020B0604030504040204" pitchFamily="34" charset="0"/>
                <a:ea typeface="Verdana" panose="020B0604030504040204" pitchFamily="34" charset="0"/>
                <a:cs typeface="Raleway"/>
                <a:sym typeface="Raleway"/>
              </a:rPr>
              <a:t>TARGETING</a:t>
            </a:r>
            <a:endParaRPr>
              <a:latin typeface="Verdana" panose="020B0604030504040204" pitchFamily="34" charset="0"/>
              <a:ea typeface="Verdana" panose="020B0604030504040204" pitchFamily="34" charset="0"/>
            </a:endParaRPr>
          </a:p>
        </p:txBody>
      </p:sp>
      <p:pic>
        <p:nvPicPr>
          <p:cNvPr id="427" name="Google Shape;427;p26"/>
          <p:cNvPicPr preferRelativeResize="0"/>
          <p:nvPr/>
        </p:nvPicPr>
        <p:blipFill rotWithShape="1">
          <a:blip r:embed="rId3">
            <a:alphaModFix/>
          </a:blip>
          <a:srcRect l="34534" t="16197" r="35238" b="3642"/>
          <a:stretch/>
        </p:blipFill>
        <p:spPr>
          <a:xfrm>
            <a:off x="6721728" y="533557"/>
            <a:ext cx="4548650" cy="6156837"/>
          </a:xfrm>
          <a:prstGeom prst="rect">
            <a:avLst/>
          </a:prstGeom>
          <a:noFill/>
          <a:ln>
            <a:noFill/>
          </a:ln>
        </p:spPr>
      </p:pic>
      <p:sp>
        <p:nvSpPr>
          <p:cNvPr id="428" name="Google Shape;428;p26"/>
          <p:cNvSpPr txBox="1"/>
          <p:nvPr/>
        </p:nvSpPr>
        <p:spPr>
          <a:xfrm>
            <a:off x="979714" y="2425967"/>
            <a:ext cx="5453556" cy="28622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b="0" i="0" u="none" strike="noStrike">
                <a:solidFill>
                  <a:srgbClr val="000000"/>
                </a:solidFill>
                <a:latin typeface="Verdana" panose="020B0604030504040204" pitchFamily="34" charset="0"/>
                <a:ea typeface="Verdana" panose="020B0604030504040204" pitchFamily="34" charset="0"/>
                <a:sym typeface="Arial"/>
              </a:rPr>
              <a:t>We prioritized high-potential market segments by leveraging </a:t>
            </a:r>
            <a:r>
              <a:rPr lang="en-IN" sz="2000" b="1" i="0" u="none" strike="noStrike">
                <a:solidFill>
                  <a:srgbClr val="000000"/>
                </a:solidFill>
                <a:latin typeface="Verdana" panose="020B0604030504040204" pitchFamily="34" charset="0"/>
                <a:ea typeface="Verdana" panose="020B0604030504040204" pitchFamily="34" charset="0"/>
                <a:sym typeface="Arial"/>
              </a:rPr>
              <a:t>Apollo.io, LinkedIn</a:t>
            </a:r>
            <a:r>
              <a:rPr lang="en-IN" sz="2000" b="0" i="0" u="none" strike="noStrike">
                <a:solidFill>
                  <a:srgbClr val="000000"/>
                </a:solidFill>
                <a:latin typeface="Verdana" panose="020B0604030504040204" pitchFamily="34" charset="0"/>
                <a:ea typeface="Verdana" panose="020B0604030504040204" pitchFamily="34" charset="0"/>
                <a:sym typeface="Arial"/>
              </a:rPr>
              <a:t> for lead generation, </a:t>
            </a:r>
            <a:r>
              <a:rPr lang="en-IN" sz="2000" b="1" i="0" u="none" strike="noStrike">
                <a:solidFill>
                  <a:srgbClr val="000000"/>
                </a:solidFill>
                <a:latin typeface="Verdana" panose="020B0604030504040204" pitchFamily="34" charset="0"/>
                <a:ea typeface="Verdana" panose="020B0604030504040204" pitchFamily="34" charset="0"/>
                <a:sym typeface="Arial"/>
              </a:rPr>
              <a:t>HubSpot CRM</a:t>
            </a:r>
            <a:r>
              <a:rPr lang="en-IN" sz="2000" b="0" i="0" u="none" strike="noStrike">
                <a:solidFill>
                  <a:srgbClr val="000000"/>
                </a:solidFill>
                <a:latin typeface="Verdana" panose="020B0604030504040204" pitchFamily="34" charset="0"/>
                <a:ea typeface="Verdana" panose="020B0604030504040204" pitchFamily="34" charset="0"/>
                <a:sym typeface="Arial"/>
              </a:rPr>
              <a:t> to manage and track </a:t>
            </a:r>
            <a:r>
              <a:rPr lang="en-IN" sz="2000" b="0" i="0" u="none" strike="noStrike" err="1">
                <a:solidFill>
                  <a:srgbClr val="000000"/>
                </a:solidFill>
                <a:latin typeface="Verdana" panose="020B0604030504040204" pitchFamily="34" charset="0"/>
                <a:ea typeface="Verdana" panose="020B0604030504040204" pitchFamily="34" charset="0"/>
                <a:sym typeface="Arial"/>
              </a:rPr>
              <a:t>prospects.This</a:t>
            </a:r>
            <a:r>
              <a:rPr lang="en-IN" sz="2000" b="0" i="0" u="none" strike="noStrike">
                <a:solidFill>
                  <a:srgbClr val="000000"/>
                </a:solidFill>
                <a:latin typeface="Verdana" panose="020B0604030504040204" pitchFamily="34" charset="0"/>
                <a:ea typeface="Verdana" panose="020B0604030504040204" pitchFamily="34" charset="0"/>
                <a:sym typeface="Arial"/>
              </a:rPr>
              <a:t> enabled us to filter decision-makers with specific needs and create highly targeted, focused lists for outreach, ensuring a more personalized and effective approach.</a:t>
            </a:r>
            <a:endParaRPr sz="2000">
              <a:solidFill>
                <a:schemeClr val="dk1"/>
              </a:solidFill>
              <a:latin typeface="Verdana" panose="020B0604030504040204" pitchFamily="34" charset="0"/>
              <a:ea typeface="Verdana" panose="020B0604030504040204" pitchFamily="34" charset="0"/>
              <a:sym typeface="Arial"/>
            </a:endParaRPr>
          </a:p>
        </p:txBody>
      </p:sp>
      <p:sp>
        <p:nvSpPr>
          <p:cNvPr id="429" name="Google Shape;429;p26"/>
          <p:cNvSpPr/>
          <p:nvPr/>
        </p:nvSpPr>
        <p:spPr>
          <a:xfrm>
            <a:off x="768411" y="1304788"/>
            <a:ext cx="1449900" cy="1605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grpSp>
        <p:nvGrpSpPr>
          <p:cNvPr id="430" name="Google Shape;430;p26"/>
          <p:cNvGrpSpPr/>
          <p:nvPr/>
        </p:nvGrpSpPr>
        <p:grpSpPr>
          <a:xfrm>
            <a:off x="0" y="5357388"/>
            <a:ext cx="1306286" cy="1500612"/>
            <a:chOff x="0" y="4512366"/>
            <a:chExt cx="1923192" cy="2345634"/>
          </a:xfrm>
        </p:grpSpPr>
        <p:sp>
          <p:nvSpPr>
            <p:cNvPr id="431" name="Google Shape;431;p26"/>
            <p:cNvSpPr/>
            <p:nvPr/>
          </p:nvSpPr>
          <p:spPr>
            <a:xfrm>
              <a:off x="0" y="4512366"/>
              <a:ext cx="961596" cy="117281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432" name="Google Shape;432;p26"/>
            <p:cNvSpPr/>
            <p:nvPr/>
          </p:nvSpPr>
          <p:spPr>
            <a:xfrm>
              <a:off x="0" y="5685183"/>
              <a:ext cx="961596" cy="117281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433" name="Google Shape;433;p26"/>
            <p:cNvSpPr/>
            <p:nvPr/>
          </p:nvSpPr>
          <p:spPr>
            <a:xfrm>
              <a:off x="961596" y="5685183"/>
              <a:ext cx="961596" cy="117281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grpSp>
      <p:sp>
        <p:nvSpPr>
          <p:cNvPr id="434" name="Google Shape;434;p26"/>
          <p:cNvSpPr/>
          <p:nvPr/>
        </p:nvSpPr>
        <p:spPr>
          <a:xfrm>
            <a:off x="11428142" y="-3812"/>
            <a:ext cx="768411" cy="12866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435" name="Google Shape;435;p26"/>
          <p:cNvSpPr/>
          <p:nvPr/>
        </p:nvSpPr>
        <p:spPr>
          <a:xfrm>
            <a:off x="11423589" y="4339111"/>
            <a:ext cx="768411" cy="128662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436" name="Google Shape;436;p26"/>
          <p:cNvSpPr/>
          <p:nvPr/>
        </p:nvSpPr>
        <p:spPr>
          <a:xfrm>
            <a:off x="11425433" y="5609858"/>
            <a:ext cx="768411" cy="128662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grpSp>
        <p:nvGrpSpPr>
          <p:cNvPr id="437" name="Google Shape;437;p26"/>
          <p:cNvGrpSpPr/>
          <p:nvPr/>
        </p:nvGrpSpPr>
        <p:grpSpPr>
          <a:xfrm>
            <a:off x="616276" y="-82234"/>
            <a:ext cx="1675201" cy="1665079"/>
            <a:chOff x="3484303" y="-250027"/>
            <a:chExt cx="1675201" cy="1665079"/>
          </a:xfrm>
        </p:grpSpPr>
        <p:sp>
          <p:nvSpPr>
            <p:cNvPr id="438" name="Google Shape;438;p26"/>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439" name="Google Shape;439;p26" descr="Une image contenant Graphique, texte, graphisme, Police&#10;&#10;Description générée automatiquement"/>
            <p:cNvPicPr preferRelativeResize="0"/>
            <p:nvPr/>
          </p:nvPicPr>
          <p:blipFill rotWithShape="1">
            <a:blip r:embed="rId4">
              <a:alphaModFix/>
            </a:blip>
            <a:srcRect/>
            <a:stretch/>
          </p:blipFill>
          <p:spPr>
            <a:xfrm>
              <a:off x="3484303" y="-250027"/>
              <a:ext cx="1675201" cy="1665079"/>
            </a:xfrm>
            <a:prstGeom prst="rect">
              <a:avLst/>
            </a:prstGeom>
            <a:noFill/>
            <a:ln>
              <a:noFill/>
            </a:ln>
          </p:spPr>
        </p:pic>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702" y="1321302"/>
            <a:ext cx="10803842" cy="4818377"/>
            <a:chOff x="977391" y="1577847"/>
            <a:chExt cx="12435169" cy="5782055"/>
          </a:xfrm>
        </p:grpSpPr>
        <p:sp>
          <p:nvSpPr>
            <p:cNvPr id="3" name="object 3"/>
            <p:cNvSpPr/>
            <p:nvPr/>
          </p:nvSpPr>
          <p:spPr>
            <a:xfrm>
              <a:off x="2860122" y="5126724"/>
              <a:ext cx="10517505" cy="1010919"/>
            </a:xfrm>
            <a:custGeom>
              <a:avLst/>
              <a:gdLst/>
              <a:ahLst/>
              <a:cxnLst/>
              <a:rect l="l" t="t" r="r" b="b"/>
              <a:pathLst>
                <a:path w="10517505" h="1010920">
                  <a:moveTo>
                    <a:pt x="10516901" y="0"/>
                  </a:moveTo>
                  <a:lnTo>
                    <a:pt x="0" y="0"/>
                  </a:lnTo>
                  <a:lnTo>
                    <a:pt x="0" y="1010415"/>
                  </a:lnTo>
                  <a:lnTo>
                    <a:pt x="10516901" y="1010415"/>
                  </a:lnTo>
                  <a:lnTo>
                    <a:pt x="10516901" y="0"/>
                  </a:lnTo>
                  <a:close/>
                </a:path>
              </a:pathLst>
            </a:custGeom>
            <a:solidFill>
              <a:srgbClr val="C6D9F1"/>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4" name="object 4"/>
            <p:cNvSpPr/>
            <p:nvPr/>
          </p:nvSpPr>
          <p:spPr>
            <a:xfrm>
              <a:off x="2709000" y="3922443"/>
              <a:ext cx="10703560" cy="3290569"/>
            </a:xfrm>
            <a:custGeom>
              <a:avLst/>
              <a:gdLst/>
              <a:ahLst/>
              <a:cxnLst/>
              <a:rect l="l" t="t" r="r" b="b"/>
              <a:pathLst>
                <a:path w="10703560" h="3290570">
                  <a:moveTo>
                    <a:pt x="10629049" y="0"/>
                  </a:moveTo>
                  <a:lnTo>
                    <a:pt x="319189" y="0"/>
                  </a:lnTo>
                  <a:lnTo>
                    <a:pt x="319189" y="1010424"/>
                  </a:lnTo>
                  <a:lnTo>
                    <a:pt x="10629049" y="1010424"/>
                  </a:lnTo>
                  <a:lnTo>
                    <a:pt x="10629049" y="0"/>
                  </a:lnTo>
                  <a:close/>
                </a:path>
                <a:path w="10703560" h="3290570">
                  <a:moveTo>
                    <a:pt x="10703065" y="2280018"/>
                  </a:moveTo>
                  <a:lnTo>
                    <a:pt x="0" y="2280018"/>
                  </a:lnTo>
                  <a:lnTo>
                    <a:pt x="0" y="3290430"/>
                  </a:lnTo>
                  <a:lnTo>
                    <a:pt x="10703065" y="3290430"/>
                  </a:lnTo>
                  <a:lnTo>
                    <a:pt x="10703065" y="2280018"/>
                  </a:lnTo>
                  <a:close/>
                </a:path>
              </a:pathLst>
            </a:custGeom>
            <a:solidFill>
              <a:srgbClr val="DCE6F2"/>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5" name="object 5"/>
            <p:cNvSpPr/>
            <p:nvPr/>
          </p:nvSpPr>
          <p:spPr>
            <a:xfrm>
              <a:off x="3166136" y="2846715"/>
              <a:ext cx="10140315" cy="1010919"/>
            </a:xfrm>
            <a:custGeom>
              <a:avLst/>
              <a:gdLst/>
              <a:ahLst/>
              <a:cxnLst/>
              <a:rect l="l" t="t" r="r" b="b"/>
              <a:pathLst>
                <a:path w="10140315" h="1010920">
                  <a:moveTo>
                    <a:pt x="10139920" y="0"/>
                  </a:moveTo>
                  <a:lnTo>
                    <a:pt x="0" y="0"/>
                  </a:lnTo>
                  <a:lnTo>
                    <a:pt x="0" y="1010415"/>
                  </a:lnTo>
                  <a:lnTo>
                    <a:pt x="10139920" y="1010415"/>
                  </a:lnTo>
                  <a:lnTo>
                    <a:pt x="10139920" y="0"/>
                  </a:lnTo>
                  <a:close/>
                </a:path>
              </a:pathLst>
            </a:custGeom>
            <a:solidFill>
              <a:srgbClr val="C6D9F1"/>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6" name="object 6"/>
            <p:cNvSpPr/>
            <p:nvPr/>
          </p:nvSpPr>
          <p:spPr>
            <a:xfrm>
              <a:off x="3166136" y="1706709"/>
              <a:ext cx="10140315" cy="1010919"/>
            </a:xfrm>
            <a:custGeom>
              <a:avLst/>
              <a:gdLst/>
              <a:ahLst/>
              <a:cxnLst/>
              <a:rect l="l" t="t" r="r" b="b"/>
              <a:pathLst>
                <a:path w="10140315" h="1010919">
                  <a:moveTo>
                    <a:pt x="10139920" y="0"/>
                  </a:moveTo>
                  <a:lnTo>
                    <a:pt x="0" y="0"/>
                  </a:lnTo>
                  <a:lnTo>
                    <a:pt x="0" y="1010415"/>
                  </a:lnTo>
                  <a:lnTo>
                    <a:pt x="10139920" y="1010415"/>
                  </a:lnTo>
                  <a:lnTo>
                    <a:pt x="10139920" y="0"/>
                  </a:lnTo>
                  <a:close/>
                </a:path>
              </a:pathLst>
            </a:custGeom>
            <a:solidFill>
              <a:srgbClr val="DCE6F2"/>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7" name="object 7"/>
            <p:cNvPicPr/>
            <p:nvPr/>
          </p:nvPicPr>
          <p:blipFill>
            <a:blip r:embed="rId3" cstate="print"/>
            <a:stretch>
              <a:fillRect/>
            </a:stretch>
          </p:blipFill>
          <p:spPr>
            <a:xfrm>
              <a:off x="977391" y="1577847"/>
              <a:ext cx="2642616" cy="1194815"/>
            </a:xfrm>
            <a:prstGeom prst="rect">
              <a:avLst/>
            </a:prstGeom>
          </p:spPr>
        </p:pic>
        <p:pic>
          <p:nvPicPr>
            <p:cNvPr id="8" name="object 8"/>
            <p:cNvPicPr/>
            <p:nvPr/>
          </p:nvPicPr>
          <p:blipFill>
            <a:blip r:embed="rId4" cstate="print"/>
            <a:stretch>
              <a:fillRect/>
            </a:stretch>
          </p:blipFill>
          <p:spPr>
            <a:xfrm>
              <a:off x="1024276" y="1598224"/>
              <a:ext cx="2549228" cy="1102250"/>
            </a:xfrm>
            <a:prstGeom prst="rect">
              <a:avLst/>
            </a:prstGeom>
          </p:spPr>
        </p:pic>
        <p:sp>
          <p:nvSpPr>
            <p:cNvPr id="9" name="object 9"/>
            <p:cNvSpPr/>
            <p:nvPr/>
          </p:nvSpPr>
          <p:spPr>
            <a:xfrm>
              <a:off x="1159439" y="2608640"/>
              <a:ext cx="2268855" cy="196215"/>
            </a:xfrm>
            <a:custGeom>
              <a:avLst/>
              <a:gdLst/>
              <a:ahLst/>
              <a:cxnLst/>
              <a:rect l="l" t="t" r="r" b="b"/>
              <a:pathLst>
                <a:path w="2268854" h="196214">
                  <a:moveTo>
                    <a:pt x="1134116" y="0"/>
                  </a:moveTo>
                  <a:lnTo>
                    <a:pt x="1053122" y="246"/>
                  </a:lnTo>
                  <a:lnTo>
                    <a:pt x="973665" y="974"/>
                  </a:lnTo>
                  <a:lnTo>
                    <a:pt x="895937" y="2166"/>
                  </a:lnTo>
                  <a:lnTo>
                    <a:pt x="820130" y="3807"/>
                  </a:lnTo>
                  <a:lnTo>
                    <a:pt x="746436" y="5880"/>
                  </a:lnTo>
                  <a:lnTo>
                    <a:pt x="675046" y="8368"/>
                  </a:lnTo>
                  <a:lnTo>
                    <a:pt x="606153" y="11254"/>
                  </a:lnTo>
                  <a:lnTo>
                    <a:pt x="539948" y="14522"/>
                  </a:lnTo>
                  <a:lnTo>
                    <a:pt x="476624" y="18156"/>
                  </a:lnTo>
                  <a:lnTo>
                    <a:pt x="416372" y="22138"/>
                  </a:lnTo>
                  <a:lnTo>
                    <a:pt x="359384" y="26452"/>
                  </a:lnTo>
                  <a:lnTo>
                    <a:pt x="305853" y="31082"/>
                  </a:lnTo>
                  <a:lnTo>
                    <a:pt x="255969" y="36011"/>
                  </a:lnTo>
                  <a:lnTo>
                    <a:pt x="209926" y="41222"/>
                  </a:lnTo>
                  <a:lnTo>
                    <a:pt x="167914" y="46699"/>
                  </a:lnTo>
                  <a:lnTo>
                    <a:pt x="130127" y="52424"/>
                  </a:lnTo>
                  <a:lnTo>
                    <a:pt x="67990" y="64557"/>
                  </a:lnTo>
                  <a:lnTo>
                    <a:pt x="25052" y="77487"/>
                  </a:lnTo>
                  <a:lnTo>
                    <a:pt x="0" y="98087"/>
                  </a:lnTo>
                  <a:lnTo>
                    <a:pt x="2847" y="105092"/>
                  </a:lnTo>
                  <a:lnTo>
                    <a:pt x="44025" y="125243"/>
                  </a:lnTo>
                  <a:lnTo>
                    <a:pt x="96755" y="137791"/>
                  </a:lnTo>
                  <a:lnTo>
                    <a:pt x="167914" y="149475"/>
                  </a:lnTo>
                  <a:lnTo>
                    <a:pt x="209926" y="154952"/>
                  </a:lnTo>
                  <a:lnTo>
                    <a:pt x="255969" y="160163"/>
                  </a:lnTo>
                  <a:lnTo>
                    <a:pt x="305853" y="165091"/>
                  </a:lnTo>
                  <a:lnTo>
                    <a:pt x="359384" y="169721"/>
                  </a:lnTo>
                  <a:lnTo>
                    <a:pt x="416372" y="174036"/>
                  </a:lnTo>
                  <a:lnTo>
                    <a:pt x="476624" y="178018"/>
                  </a:lnTo>
                  <a:lnTo>
                    <a:pt x="539948" y="181651"/>
                  </a:lnTo>
                  <a:lnTo>
                    <a:pt x="606153" y="184919"/>
                  </a:lnTo>
                  <a:lnTo>
                    <a:pt x="675046" y="187806"/>
                  </a:lnTo>
                  <a:lnTo>
                    <a:pt x="746436" y="190293"/>
                  </a:lnTo>
                  <a:lnTo>
                    <a:pt x="820130" y="192366"/>
                  </a:lnTo>
                  <a:lnTo>
                    <a:pt x="895937" y="194007"/>
                  </a:lnTo>
                  <a:lnTo>
                    <a:pt x="973665" y="195200"/>
                  </a:lnTo>
                  <a:lnTo>
                    <a:pt x="1053122" y="195928"/>
                  </a:lnTo>
                  <a:lnTo>
                    <a:pt x="1134116" y="196174"/>
                  </a:lnTo>
                  <a:lnTo>
                    <a:pt x="1215110" y="195928"/>
                  </a:lnTo>
                  <a:lnTo>
                    <a:pt x="1294567" y="195200"/>
                  </a:lnTo>
                  <a:lnTo>
                    <a:pt x="1372295" y="194007"/>
                  </a:lnTo>
                  <a:lnTo>
                    <a:pt x="1448103" y="192366"/>
                  </a:lnTo>
                  <a:lnTo>
                    <a:pt x="1521797" y="190293"/>
                  </a:lnTo>
                  <a:lnTo>
                    <a:pt x="1593187" y="187806"/>
                  </a:lnTo>
                  <a:lnTo>
                    <a:pt x="1662080" y="184919"/>
                  </a:lnTo>
                  <a:lnTo>
                    <a:pt x="1728285" y="181651"/>
                  </a:lnTo>
                  <a:lnTo>
                    <a:pt x="1791609" y="178018"/>
                  </a:lnTo>
                  <a:lnTo>
                    <a:pt x="1851861" y="174036"/>
                  </a:lnTo>
                  <a:lnTo>
                    <a:pt x="1908849" y="169721"/>
                  </a:lnTo>
                  <a:lnTo>
                    <a:pt x="1962380" y="165091"/>
                  </a:lnTo>
                  <a:lnTo>
                    <a:pt x="2012264" y="160163"/>
                  </a:lnTo>
                  <a:lnTo>
                    <a:pt x="2058307" y="154952"/>
                  </a:lnTo>
                  <a:lnTo>
                    <a:pt x="2100319" y="149475"/>
                  </a:lnTo>
                  <a:lnTo>
                    <a:pt x="2138107" y="143749"/>
                  </a:lnTo>
                  <a:lnTo>
                    <a:pt x="2200243" y="131616"/>
                  </a:lnTo>
                  <a:lnTo>
                    <a:pt x="2243181" y="118686"/>
                  </a:lnTo>
                  <a:lnTo>
                    <a:pt x="2268234" y="98087"/>
                  </a:lnTo>
                  <a:lnTo>
                    <a:pt x="2265386" y="91082"/>
                  </a:lnTo>
                  <a:lnTo>
                    <a:pt x="2224208" y="70931"/>
                  </a:lnTo>
                  <a:lnTo>
                    <a:pt x="2171479" y="58383"/>
                  </a:lnTo>
                  <a:lnTo>
                    <a:pt x="2100319" y="46699"/>
                  </a:lnTo>
                  <a:lnTo>
                    <a:pt x="2058307" y="41222"/>
                  </a:lnTo>
                  <a:lnTo>
                    <a:pt x="2012264" y="36011"/>
                  </a:lnTo>
                  <a:lnTo>
                    <a:pt x="1962380" y="31082"/>
                  </a:lnTo>
                  <a:lnTo>
                    <a:pt x="1908849" y="26452"/>
                  </a:lnTo>
                  <a:lnTo>
                    <a:pt x="1851861" y="22138"/>
                  </a:lnTo>
                  <a:lnTo>
                    <a:pt x="1791609" y="18156"/>
                  </a:lnTo>
                  <a:lnTo>
                    <a:pt x="1728285" y="14522"/>
                  </a:lnTo>
                  <a:lnTo>
                    <a:pt x="1662080" y="11254"/>
                  </a:lnTo>
                  <a:lnTo>
                    <a:pt x="1593187" y="8368"/>
                  </a:lnTo>
                  <a:lnTo>
                    <a:pt x="1521797" y="5880"/>
                  </a:lnTo>
                  <a:lnTo>
                    <a:pt x="1448103" y="3807"/>
                  </a:lnTo>
                  <a:lnTo>
                    <a:pt x="1372295" y="2166"/>
                  </a:lnTo>
                  <a:lnTo>
                    <a:pt x="1294567" y="974"/>
                  </a:lnTo>
                  <a:lnTo>
                    <a:pt x="1215110" y="246"/>
                  </a:lnTo>
                  <a:lnTo>
                    <a:pt x="1134116" y="0"/>
                  </a:lnTo>
                  <a:close/>
                </a:path>
              </a:pathLst>
            </a:custGeom>
            <a:solidFill>
              <a:srgbClr val="376092"/>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0" name="object 10"/>
            <p:cNvSpPr/>
            <p:nvPr/>
          </p:nvSpPr>
          <p:spPr>
            <a:xfrm>
              <a:off x="1159439" y="2608640"/>
              <a:ext cx="2268855" cy="196215"/>
            </a:xfrm>
            <a:custGeom>
              <a:avLst/>
              <a:gdLst/>
              <a:ahLst/>
              <a:cxnLst/>
              <a:rect l="l" t="t" r="r" b="b"/>
              <a:pathLst>
                <a:path w="2268854" h="196214">
                  <a:moveTo>
                    <a:pt x="0" y="98087"/>
                  </a:moveTo>
                  <a:lnTo>
                    <a:pt x="44025" y="70931"/>
                  </a:lnTo>
                  <a:lnTo>
                    <a:pt x="96755" y="58383"/>
                  </a:lnTo>
                  <a:lnTo>
                    <a:pt x="167914" y="46699"/>
                  </a:lnTo>
                  <a:lnTo>
                    <a:pt x="209926" y="41222"/>
                  </a:lnTo>
                  <a:lnTo>
                    <a:pt x="255969" y="36011"/>
                  </a:lnTo>
                  <a:lnTo>
                    <a:pt x="305853" y="31082"/>
                  </a:lnTo>
                  <a:lnTo>
                    <a:pt x="359384" y="26452"/>
                  </a:lnTo>
                  <a:lnTo>
                    <a:pt x="416372" y="22138"/>
                  </a:lnTo>
                  <a:lnTo>
                    <a:pt x="476624" y="18156"/>
                  </a:lnTo>
                  <a:lnTo>
                    <a:pt x="539948" y="14522"/>
                  </a:lnTo>
                  <a:lnTo>
                    <a:pt x="606153" y="11254"/>
                  </a:lnTo>
                  <a:lnTo>
                    <a:pt x="675046" y="8368"/>
                  </a:lnTo>
                  <a:lnTo>
                    <a:pt x="746436" y="5880"/>
                  </a:lnTo>
                  <a:lnTo>
                    <a:pt x="820130" y="3807"/>
                  </a:lnTo>
                  <a:lnTo>
                    <a:pt x="895937" y="2166"/>
                  </a:lnTo>
                  <a:lnTo>
                    <a:pt x="973665" y="974"/>
                  </a:lnTo>
                  <a:lnTo>
                    <a:pt x="1053122" y="246"/>
                  </a:lnTo>
                  <a:lnTo>
                    <a:pt x="1134116" y="0"/>
                  </a:lnTo>
                  <a:lnTo>
                    <a:pt x="1215110" y="246"/>
                  </a:lnTo>
                  <a:lnTo>
                    <a:pt x="1294567" y="974"/>
                  </a:lnTo>
                  <a:lnTo>
                    <a:pt x="1372295" y="2166"/>
                  </a:lnTo>
                  <a:lnTo>
                    <a:pt x="1448103" y="3807"/>
                  </a:lnTo>
                  <a:lnTo>
                    <a:pt x="1521797" y="5880"/>
                  </a:lnTo>
                  <a:lnTo>
                    <a:pt x="1593187" y="8368"/>
                  </a:lnTo>
                  <a:lnTo>
                    <a:pt x="1662080" y="11254"/>
                  </a:lnTo>
                  <a:lnTo>
                    <a:pt x="1728285" y="14522"/>
                  </a:lnTo>
                  <a:lnTo>
                    <a:pt x="1791609" y="18156"/>
                  </a:lnTo>
                  <a:lnTo>
                    <a:pt x="1851861" y="22138"/>
                  </a:lnTo>
                  <a:lnTo>
                    <a:pt x="1908849" y="26452"/>
                  </a:lnTo>
                  <a:lnTo>
                    <a:pt x="1962380" y="31082"/>
                  </a:lnTo>
                  <a:lnTo>
                    <a:pt x="2012264" y="36011"/>
                  </a:lnTo>
                  <a:lnTo>
                    <a:pt x="2058307" y="41222"/>
                  </a:lnTo>
                  <a:lnTo>
                    <a:pt x="2100319" y="46699"/>
                  </a:lnTo>
                  <a:lnTo>
                    <a:pt x="2138107" y="52424"/>
                  </a:lnTo>
                  <a:lnTo>
                    <a:pt x="2200243" y="64557"/>
                  </a:lnTo>
                  <a:lnTo>
                    <a:pt x="2243182" y="77487"/>
                  </a:lnTo>
                  <a:lnTo>
                    <a:pt x="2268234" y="98087"/>
                  </a:lnTo>
                  <a:lnTo>
                    <a:pt x="2265386" y="105092"/>
                  </a:lnTo>
                  <a:lnTo>
                    <a:pt x="2224208" y="125243"/>
                  </a:lnTo>
                  <a:lnTo>
                    <a:pt x="2171479" y="137791"/>
                  </a:lnTo>
                  <a:lnTo>
                    <a:pt x="2100319" y="149475"/>
                  </a:lnTo>
                  <a:lnTo>
                    <a:pt x="2058307" y="154952"/>
                  </a:lnTo>
                  <a:lnTo>
                    <a:pt x="2012264" y="160163"/>
                  </a:lnTo>
                  <a:lnTo>
                    <a:pt x="1962380" y="165092"/>
                  </a:lnTo>
                  <a:lnTo>
                    <a:pt x="1908849" y="169722"/>
                  </a:lnTo>
                  <a:lnTo>
                    <a:pt x="1851861" y="174036"/>
                  </a:lnTo>
                  <a:lnTo>
                    <a:pt x="1791609" y="178018"/>
                  </a:lnTo>
                  <a:lnTo>
                    <a:pt x="1728285" y="181652"/>
                  </a:lnTo>
                  <a:lnTo>
                    <a:pt x="1662080" y="184920"/>
                  </a:lnTo>
                  <a:lnTo>
                    <a:pt x="1593187" y="187806"/>
                  </a:lnTo>
                  <a:lnTo>
                    <a:pt x="1521797" y="190294"/>
                  </a:lnTo>
                  <a:lnTo>
                    <a:pt x="1448103" y="192367"/>
                  </a:lnTo>
                  <a:lnTo>
                    <a:pt x="1372295" y="194008"/>
                  </a:lnTo>
                  <a:lnTo>
                    <a:pt x="1294567" y="195200"/>
                  </a:lnTo>
                  <a:lnTo>
                    <a:pt x="1215110" y="195928"/>
                  </a:lnTo>
                  <a:lnTo>
                    <a:pt x="1134116" y="196174"/>
                  </a:lnTo>
                  <a:lnTo>
                    <a:pt x="1053122" y="195928"/>
                  </a:lnTo>
                  <a:lnTo>
                    <a:pt x="973665" y="195200"/>
                  </a:lnTo>
                  <a:lnTo>
                    <a:pt x="895937" y="194008"/>
                  </a:lnTo>
                  <a:lnTo>
                    <a:pt x="820130" y="192367"/>
                  </a:lnTo>
                  <a:lnTo>
                    <a:pt x="746436" y="190294"/>
                  </a:lnTo>
                  <a:lnTo>
                    <a:pt x="675046" y="187806"/>
                  </a:lnTo>
                  <a:lnTo>
                    <a:pt x="606153" y="184920"/>
                  </a:lnTo>
                  <a:lnTo>
                    <a:pt x="539948" y="181652"/>
                  </a:lnTo>
                  <a:lnTo>
                    <a:pt x="476624" y="178018"/>
                  </a:lnTo>
                  <a:lnTo>
                    <a:pt x="416372" y="174036"/>
                  </a:lnTo>
                  <a:lnTo>
                    <a:pt x="359384" y="169722"/>
                  </a:lnTo>
                  <a:lnTo>
                    <a:pt x="305853" y="165092"/>
                  </a:lnTo>
                  <a:lnTo>
                    <a:pt x="255969" y="160163"/>
                  </a:lnTo>
                  <a:lnTo>
                    <a:pt x="209926" y="154952"/>
                  </a:lnTo>
                  <a:lnTo>
                    <a:pt x="167914" y="149475"/>
                  </a:lnTo>
                  <a:lnTo>
                    <a:pt x="130127" y="143749"/>
                  </a:lnTo>
                  <a:lnTo>
                    <a:pt x="67990" y="131617"/>
                  </a:lnTo>
                  <a:lnTo>
                    <a:pt x="25052" y="118687"/>
                  </a:lnTo>
                  <a:lnTo>
                    <a:pt x="0" y="98087"/>
                  </a:lnTo>
                  <a:close/>
                </a:path>
              </a:pathLst>
            </a:custGeom>
            <a:ln w="24817">
              <a:solidFill>
                <a:srgbClr val="FFFFF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11" name="object 11"/>
            <p:cNvPicPr/>
            <p:nvPr/>
          </p:nvPicPr>
          <p:blipFill>
            <a:blip r:embed="rId5" cstate="print"/>
            <a:stretch>
              <a:fillRect/>
            </a:stretch>
          </p:blipFill>
          <p:spPr>
            <a:xfrm>
              <a:off x="1138936" y="2751327"/>
              <a:ext cx="2298191" cy="1194815"/>
            </a:xfrm>
            <a:prstGeom prst="rect">
              <a:avLst/>
            </a:prstGeom>
          </p:spPr>
        </p:pic>
        <p:pic>
          <p:nvPicPr>
            <p:cNvPr id="12" name="object 12"/>
            <p:cNvPicPr/>
            <p:nvPr/>
          </p:nvPicPr>
          <p:blipFill>
            <a:blip r:embed="rId6" cstate="print"/>
            <a:stretch>
              <a:fillRect/>
            </a:stretch>
          </p:blipFill>
          <p:spPr>
            <a:xfrm>
              <a:off x="1186049" y="2771497"/>
              <a:ext cx="2203506" cy="1102252"/>
            </a:xfrm>
            <a:prstGeom prst="rect">
              <a:avLst/>
            </a:prstGeom>
          </p:spPr>
        </p:pic>
        <p:sp>
          <p:nvSpPr>
            <p:cNvPr id="13" name="object 13"/>
            <p:cNvSpPr/>
            <p:nvPr/>
          </p:nvSpPr>
          <p:spPr>
            <a:xfrm>
              <a:off x="1324341" y="3783623"/>
              <a:ext cx="1917064" cy="172720"/>
            </a:xfrm>
            <a:custGeom>
              <a:avLst/>
              <a:gdLst/>
              <a:ahLst/>
              <a:cxnLst/>
              <a:rect l="l" t="t" r="r" b="b"/>
              <a:pathLst>
                <a:path w="1917064" h="172720">
                  <a:moveTo>
                    <a:pt x="958416" y="0"/>
                  </a:moveTo>
                  <a:lnTo>
                    <a:pt x="879811" y="285"/>
                  </a:lnTo>
                  <a:lnTo>
                    <a:pt x="802956" y="1127"/>
                  </a:lnTo>
                  <a:lnTo>
                    <a:pt x="728098" y="2503"/>
                  </a:lnTo>
                  <a:lnTo>
                    <a:pt x="655482" y="4391"/>
                  </a:lnTo>
                  <a:lnTo>
                    <a:pt x="585357" y="6769"/>
                  </a:lnTo>
                  <a:lnTo>
                    <a:pt x="517968" y="9615"/>
                  </a:lnTo>
                  <a:lnTo>
                    <a:pt x="453563" y="12906"/>
                  </a:lnTo>
                  <a:lnTo>
                    <a:pt x="392388" y="16621"/>
                  </a:lnTo>
                  <a:lnTo>
                    <a:pt x="334689" y="20736"/>
                  </a:lnTo>
                  <a:lnTo>
                    <a:pt x="280713" y="25231"/>
                  </a:lnTo>
                  <a:lnTo>
                    <a:pt x="230707" y="30082"/>
                  </a:lnTo>
                  <a:lnTo>
                    <a:pt x="184918" y="35269"/>
                  </a:lnTo>
                  <a:lnTo>
                    <a:pt x="143592" y="40767"/>
                  </a:lnTo>
                  <a:lnTo>
                    <a:pt x="75317" y="52613"/>
                  </a:lnTo>
                  <a:lnTo>
                    <a:pt x="27854" y="65443"/>
                  </a:lnTo>
                  <a:lnTo>
                    <a:pt x="0" y="86145"/>
                  </a:lnTo>
                  <a:lnTo>
                    <a:pt x="3177" y="93210"/>
                  </a:lnTo>
                  <a:lnTo>
                    <a:pt x="48860" y="113374"/>
                  </a:lnTo>
                  <a:lnTo>
                    <a:pt x="106976" y="125734"/>
                  </a:lnTo>
                  <a:lnTo>
                    <a:pt x="184918" y="137022"/>
                  </a:lnTo>
                  <a:lnTo>
                    <a:pt x="230707" y="142208"/>
                  </a:lnTo>
                  <a:lnTo>
                    <a:pt x="280713" y="147060"/>
                  </a:lnTo>
                  <a:lnTo>
                    <a:pt x="334689" y="151555"/>
                  </a:lnTo>
                  <a:lnTo>
                    <a:pt x="392388" y="155670"/>
                  </a:lnTo>
                  <a:lnTo>
                    <a:pt x="453563" y="159385"/>
                  </a:lnTo>
                  <a:lnTo>
                    <a:pt x="517968" y="162676"/>
                  </a:lnTo>
                  <a:lnTo>
                    <a:pt x="585357" y="165522"/>
                  </a:lnTo>
                  <a:lnTo>
                    <a:pt x="655482" y="167900"/>
                  </a:lnTo>
                  <a:lnTo>
                    <a:pt x="728098" y="169788"/>
                  </a:lnTo>
                  <a:lnTo>
                    <a:pt x="802956" y="171164"/>
                  </a:lnTo>
                  <a:lnTo>
                    <a:pt x="879811" y="172006"/>
                  </a:lnTo>
                  <a:lnTo>
                    <a:pt x="958416" y="172292"/>
                  </a:lnTo>
                  <a:lnTo>
                    <a:pt x="1037021" y="172006"/>
                  </a:lnTo>
                  <a:lnTo>
                    <a:pt x="1113876" y="171164"/>
                  </a:lnTo>
                  <a:lnTo>
                    <a:pt x="1188735" y="169788"/>
                  </a:lnTo>
                  <a:lnTo>
                    <a:pt x="1261350" y="167900"/>
                  </a:lnTo>
                  <a:lnTo>
                    <a:pt x="1331475" y="165522"/>
                  </a:lnTo>
                  <a:lnTo>
                    <a:pt x="1398864" y="162676"/>
                  </a:lnTo>
                  <a:lnTo>
                    <a:pt x="1463269" y="159385"/>
                  </a:lnTo>
                  <a:lnTo>
                    <a:pt x="1524444" y="155670"/>
                  </a:lnTo>
                  <a:lnTo>
                    <a:pt x="1582143" y="151555"/>
                  </a:lnTo>
                  <a:lnTo>
                    <a:pt x="1636119" y="147060"/>
                  </a:lnTo>
                  <a:lnTo>
                    <a:pt x="1686124" y="142208"/>
                  </a:lnTo>
                  <a:lnTo>
                    <a:pt x="1731913" y="137022"/>
                  </a:lnTo>
                  <a:lnTo>
                    <a:pt x="1773239" y="131523"/>
                  </a:lnTo>
                  <a:lnTo>
                    <a:pt x="1841515" y="119677"/>
                  </a:lnTo>
                  <a:lnTo>
                    <a:pt x="1888978" y="106847"/>
                  </a:lnTo>
                  <a:lnTo>
                    <a:pt x="1916832" y="86145"/>
                  </a:lnTo>
                  <a:lnTo>
                    <a:pt x="1913655" y="79080"/>
                  </a:lnTo>
                  <a:lnTo>
                    <a:pt x="1867971" y="58916"/>
                  </a:lnTo>
                  <a:lnTo>
                    <a:pt x="1809855" y="46556"/>
                  </a:lnTo>
                  <a:lnTo>
                    <a:pt x="1731913" y="35269"/>
                  </a:lnTo>
                  <a:lnTo>
                    <a:pt x="1686124" y="30082"/>
                  </a:lnTo>
                  <a:lnTo>
                    <a:pt x="1636119" y="25231"/>
                  </a:lnTo>
                  <a:lnTo>
                    <a:pt x="1582143" y="20736"/>
                  </a:lnTo>
                  <a:lnTo>
                    <a:pt x="1524444" y="16621"/>
                  </a:lnTo>
                  <a:lnTo>
                    <a:pt x="1463269" y="12906"/>
                  </a:lnTo>
                  <a:lnTo>
                    <a:pt x="1398864" y="9615"/>
                  </a:lnTo>
                  <a:lnTo>
                    <a:pt x="1331475" y="6769"/>
                  </a:lnTo>
                  <a:lnTo>
                    <a:pt x="1261350" y="4391"/>
                  </a:lnTo>
                  <a:lnTo>
                    <a:pt x="1188735" y="2503"/>
                  </a:lnTo>
                  <a:lnTo>
                    <a:pt x="1113876" y="1127"/>
                  </a:lnTo>
                  <a:lnTo>
                    <a:pt x="1037021" y="285"/>
                  </a:lnTo>
                  <a:lnTo>
                    <a:pt x="958416" y="0"/>
                  </a:lnTo>
                  <a:close/>
                </a:path>
              </a:pathLst>
            </a:custGeom>
            <a:solidFill>
              <a:srgbClr val="376092"/>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4" name="object 14"/>
            <p:cNvSpPr/>
            <p:nvPr/>
          </p:nvSpPr>
          <p:spPr>
            <a:xfrm>
              <a:off x="1324341" y="3783623"/>
              <a:ext cx="1917064" cy="172720"/>
            </a:xfrm>
            <a:custGeom>
              <a:avLst/>
              <a:gdLst/>
              <a:ahLst/>
              <a:cxnLst/>
              <a:rect l="l" t="t" r="r" b="b"/>
              <a:pathLst>
                <a:path w="1917064" h="172720">
                  <a:moveTo>
                    <a:pt x="0" y="86146"/>
                  </a:moveTo>
                  <a:lnTo>
                    <a:pt x="48860" y="58917"/>
                  </a:lnTo>
                  <a:lnTo>
                    <a:pt x="106976" y="46557"/>
                  </a:lnTo>
                  <a:lnTo>
                    <a:pt x="184918" y="35269"/>
                  </a:lnTo>
                  <a:lnTo>
                    <a:pt x="230707" y="30083"/>
                  </a:lnTo>
                  <a:lnTo>
                    <a:pt x="280713" y="25231"/>
                  </a:lnTo>
                  <a:lnTo>
                    <a:pt x="334689" y="20736"/>
                  </a:lnTo>
                  <a:lnTo>
                    <a:pt x="392387" y="16621"/>
                  </a:lnTo>
                  <a:lnTo>
                    <a:pt x="453563" y="12906"/>
                  </a:lnTo>
                  <a:lnTo>
                    <a:pt x="517968" y="9615"/>
                  </a:lnTo>
                  <a:lnTo>
                    <a:pt x="585357" y="6769"/>
                  </a:lnTo>
                  <a:lnTo>
                    <a:pt x="655482" y="4391"/>
                  </a:lnTo>
                  <a:lnTo>
                    <a:pt x="728097" y="2503"/>
                  </a:lnTo>
                  <a:lnTo>
                    <a:pt x="802955" y="1127"/>
                  </a:lnTo>
                  <a:lnTo>
                    <a:pt x="879810" y="285"/>
                  </a:lnTo>
                  <a:lnTo>
                    <a:pt x="958415" y="0"/>
                  </a:lnTo>
                  <a:lnTo>
                    <a:pt x="1037020" y="285"/>
                  </a:lnTo>
                  <a:lnTo>
                    <a:pt x="1113876" y="1127"/>
                  </a:lnTo>
                  <a:lnTo>
                    <a:pt x="1188734" y="2503"/>
                  </a:lnTo>
                  <a:lnTo>
                    <a:pt x="1261349" y="4391"/>
                  </a:lnTo>
                  <a:lnTo>
                    <a:pt x="1331474" y="6769"/>
                  </a:lnTo>
                  <a:lnTo>
                    <a:pt x="1398863" y="9615"/>
                  </a:lnTo>
                  <a:lnTo>
                    <a:pt x="1463268" y="12906"/>
                  </a:lnTo>
                  <a:lnTo>
                    <a:pt x="1524444" y="16621"/>
                  </a:lnTo>
                  <a:lnTo>
                    <a:pt x="1582142" y="20736"/>
                  </a:lnTo>
                  <a:lnTo>
                    <a:pt x="1636118" y="25231"/>
                  </a:lnTo>
                  <a:lnTo>
                    <a:pt x="1686124" y="30083"/>
                  </a:lnTo>
                  <a:lnTo>
                    <a:pt x="1731913" y="35269"/>
                  </a:lnTo>
                  <a:lnTo>
                    <a:pt x="1773239" y="40768"/>
                  </a:lnTo>
                  <a:lnTo>
                    <a:pt x="1841514" y="52614"/>
                  </a:lnTo>
                  <a:lnTo>
                    <a:pt x="1888977" y="65444"/>
                  </a:lnTo>
                  <a:lnTo>
                    <a:pt x="1916831" y="86146"/>
                  </a:lnTo>
                  <a:lnTo>
                    <a:pt x="1913654" y="93211"/>
                  </a:lnTo>
                  <a:lnTo>
                    <a:pt x="1867971" y="113375"/>
                  </a:lnTo>
                  <a:lnTo>
                    <a:pt x="1809855" y="125735"/>
                  </a:lnTo>
                  <a:lnTo>
                    <a:pt x="1731913" y="137023"/>
                  </a:lnTo>
                  <a:lnTo>
                    <a:pt x="1686124" y="142209"/>
                  </a:lnTo>
                  <a:lnTo>
                    <a:pt x="1636118" y="147061"/>
                  </a:lnTo>
                  <a:lnTo>
                    <a:pt x="1582142" y="151555"/>
                  </a:lnTo>
                  <a:lnTo>
                    <a:pt x="1524444" y="155671"/>
                  </a:lnTo>
                  <a:lnTo>
                    <a:pt x="1463268" y="159386"/>
                  </a:lnTo>
                  <a:lnTo>
                    <a:pt x="1398863" y="162677"/>
                  </a:lnTo>
                  <a:lnTo>
                    <a:pt x="1331474" y="165522"/>
                  </a:lnTo>
                  <a:lnTo>
                    <a:pt x="1261349" y="167900"/>
                  </a:lnTo>
                  <a:lnTo>
                    <a:pt x="1188734" y="169789"/>
                  </a:lnTo>
                  <a:lnTo>
                    <a:pt x="1113876" y="171165"/>
                  </a:lnTo>
                  <a:lnTo>
                    <a:pt x="1037020" y="172007"/>
                  </a:lnTo>
                  <a:lnTo>
                    <a:pt x="958415" y="172292"/>
                  </a:lnTo>
                  <a:lnTo>
                    <a:pt x="879810" y="172007"/>
                  </a:lnTo>
                  <a:lnTo>
                    <a:pt x="802955" y="171165"/>
                  </a:lnTo>
                  <a:lnTo>
                    <a:pt x="728097" y="169789"/>
                  </a:lnTo>
                  <a:lnTo>
                    <a:pt x="655482" y="167900"/>
                  </a:lnTo>
                  <a:lnTo>
                    <a:pt x="585357" y="165522"/>
                  </a:lnTo>
                  <a:lnTo>
                    <a:pt x="517968" y="162677"/>
                  </a:lnTo>
                  <a:lnTo>
                    <a:pt x="453563" y="159386"/>
                  </a:lnTo>
                  <a:lnTo>
                    <a:pt x="392387" y="155671"/>
                  </a:lnTo>
                  <a:lnTo>
                    <a:pt x="334689" y="151555"/>
                  </a:lnTo>
                  <a:lnTo>
                    <a:pt x="280713" y="147061"/>
                  </a:lnTo>
                  <a:lnTo>
                    <a:pt x="230707" y="142209"/>
                  </a:lnTo>
                  <a:lnTo>
                    <a:pt x="184918" y="137023"/>
                  </a:lnTo>
                  <a:lnTo>
                    <a:pt x="143592" y="131524"/>
                  </a:lnTo>
                  <a:lnTo>
                    <a:pt x="75317" y="119678"/>
                  </a:lnTo>
                  <a:lnTo>
                    <a:pt x="27854" y="106848"/>
                  </a:lnTo>
                  <a:lnTo>
                    <a:pt x="0" y="86146"/>
                  </a:lnTo>
                  <a:close/>
                </a:path>
              </a:pathLst>
            </a:custGeom>
            <a:ln w="24817">
              <a:solidFill>
                <a:srgbClr val="FFFFF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15" name="object 15"/>
            <p:cNvPicPr/>
            <p:nvPr/>
          </p:nvPicPr>
          <p:blipFill>
            <a:blip r:embed="rId7" cstate="print"/>
            <a:stretch>
              <a:fillRect/>
            </a:stretch>
          </p:blipFill>
          <p:spPr>
            <a:xfrm>
              <a:off x="1315720" y="3906519"/>
              <a:ext cx="1953768" cy="1194815"/>
            </a:xfrm>
            <a:prstGeom prst="rect">
              <a:avLst/>
            </a:prstGeom>
          </p:spPr>
        </p:pic>
        <p:pic>
          <p:nvPicPr>
            <p:cNvPr id="16" name="object 16"/>
            <p:cNvPicPr/>
            <p:nvPr/>
          </p:nvPicPr>
          <p:blipFill>
            <a:blip r:embed="rId8" cstate="print"/>
            <a:stretch>
              <a:fillRect/>
            </a:stretch>
          </p:blipFill>
          <p:spPr>
            <a:xfrm>
              <a:off x="1361549" y="3928353"/>
              <a:ext cx="1860689" cy="1102252"/>
            </a:xfrm>
            <a:prstGeom prst="rect">
              <a:avLst/>
            </a:prstGeom>
          </p:spPr>
        </p:pic>
        <p:sp>
          <p:nvSpPr>
            <p:cNvPr id="17" name="object 17"/>
            <p:cNvSpPr/>
            <p:nvPr/>
          </p:nvSpPr>
          <p:spPr>
            <a:xfrm>
              <a:off x="1501687" y="4923185"/>
              <a:ext cx="1565275" cy="167005"/>
            </a:xfrm>
            <a:custGeom>
              <a:avLst/>
              <a:gdLst/>
              <a:ahLst/>
              <a:cxnLst/>
              <a:rect l="l" t="t" r="r" b="b"/>
              <a:pathLst>
                <a:path w="1565275" h="167004">
                  <a:moveTo>
                    <a:pt x="782394" y="0"/>
                  </a:moveTo>
                  <a:lnTo>
                    <a:pt x="702399" y="430"/>
                  </a:lnTo>
                  <a:lnTo>
                    <a:pt x="624715" y="1695"/>
                  </a:lnTo>
                  <a:lnTo>
                    <a:pt x="549734" y="3752"/>
                  </a:lnTo>
                  <a:lnTo>
                    <a:pt x="477851" y="6559"/>
                  </a:lnTo>
                  <a:lnTo>
                    <a:pt x="409459" y="10074"/>
                  </a:lnTo>
                  <a:lnTo>
                    <a:pt x="344950" y="14254"/>
                  </a:lnTo>
                  <a:lnTo>
                    <a:pt x="284719" y="19060"/>
                  </a:lnTo>
                  <a:lnTo>
                    <a:pt x="229158" y="24447"/>
                  </a:lnTo>
                  <a:lnTo>
                    <a:pt x="178660" y="30374"/>
                  </a:lnTo>
                  <a:lnTo>
                    <a:pt x="133620" y="36800"/>
                  </a:lnTo>
                  <a:lnTo>
                    <a:pt x="94430" y="43682"/>
                  </a:lnTo>
                  <a:lnTo>
                    <a:pt x="35174" y="58647"/>
                  </a:lnTo>
                  <a:lnTo>
                    <a:pt x="0" y="83468"/>
                  </a:lnTo>
                  <a:lnTo>
                    <a:pt x="4039" y="92002"/>
                  </a:lnTo>
                  <a:lnTo>
                    <a:pt x="61484" y="115957"/>
                  </a:lnTo>
                  <a:lnTo>
                    <a:pt x="133620" y="130136"/>
                  </a:lnTo>
                  <a:lnTo>
                    <a:pt x="178660" y="136561"/>
                  </a:lnTo>
                  <a:lnTo>
                    <a:pt x="229158" y="142489"/>
                  </a:lnTo>
                  <a:lnTo>
                    <a:pt x="284719" y="147876"/>
                  </a:lnTo>
                  <a:lnTo>
                    <a:pt x="344950" y="152681"/>
                  </a:lnTo>
                  <a:lnTo>
                    <a:pt x="409459" y="156862"/>
                  </a:lnTo>
                  <a:lnTo>
                    <a:pt x="477851" y="160377"/>
                  </a:lnTo>
                  <a:lnTo>
                    <a:pt x="549734" y="163183"/>
                  </a:lnTo>
                  <a:lnTo>
                    <a:pt x="624715" y="165240"/>
                  </a:lnTo>
                  <a:lnTo>
                    <a:pt x="702399" y="166505"/>
                  </a:lnTo>
                  <a:lnTo>
                    <a:pt x="782394" y="166936"/>
                  </a:lnTo>
                  <a:lnTo>
                    <a:pt x="862390" y="166505"/>
                  </a:lnTo>
                  <a:lnTo>
                    <a:pt x="940074" y="165240"/>
                  </a:lnTo>
                  <a:lnTo>
                    <a:pt x="1015054" y="163183"/>
                  </a:lnTo>
                  <a:lnTo>
                    <a:pt x="1086937" y="160377"/>
                  </a:lnTo>
                  <a:lnTo>
                    <a:pt x="1155329" y="156862"/>
                  </a:lnTo>
                  <a:lnTo>
                    <a:pt x="1219838" y="152681"/>
                  </a:lnTo>
                  <a:lnTo>
                    <a:pt x="1280069" y="147876"/>
                  </a:lnTo>
                  <a:lnTo>
                    <a:pt x="1335630" y="142489"/>
                  </a:lnTo>
                  <a:lnTo>
                    <a:pt x="1386127" y="136561"/>
                  </a:lnTo>
                  <a:lnTo>
                    <a:pt x="1431167" y="130136"/>
                  </a:lnTo>
                  <a:lnTo>
                    <a:pt x="1470357" y="123254"/>
                  </a:lnTo>
                  <a:lnTo>
                    <a:pt x="1529613" y="108289"/>
                  </a:lnTo>
                  <a:lnTo>
                    <a:pt x="1564788" y="83468"/>
                  </a:lnTo>
                  <a:lnTo>
                    <a:pt x="1560749" y="74934"/>
                  </a:lnTo>
                  <a:lnTo>
                    <a:pt x="1503304" y="50978"/>
                  </a:lnTo>
                  <a:lnTo>
                    <a:pt x="1431167" y="36800"/>
                  </a:lnTo>
                  <a:lnTo>
                    <a:pt x="1386127" y="30374"/>
                  </a:lnTo>
                  <a:lnTo>
                    <a:pt x="1335630" y="24447"/>
                  </a:lnTo>
                  <a:lnTo>
                    <a:pt x="1280069" y="19060"/>
                  </a:lnTo>
                  <a:lnTo>
                    <a:pt x="1219838" y="14254"/>
                  </a:lnTo>
                  <a:lnTo>
                    <a:pt x="1155329" y="10074"/>
                  </a:lnTo>
                  <a:lnTo>
                    <a:pt x="1086937" y="6559"/>
                  </a:lnTo>
                  <a:lnTo>
                    <a:pt x="1015054" y="3752"/>
                  </a:lnTo>
                  <a:lnTo>
                    <a:pt x="940074" y="1695"/>
                  </a:lnTo>
                  <a:lnTo>
                    <a:pt x="862390" y="430"/>
                  </a:lnTo>
                  <a:lnTo>
                    <a:pt x="782394" y="0"/>
                  </a:lnTo>
                  <a:close/>
                </a:path>
              </a:pathLst>
            </a:custGeom>
            <a:solidFill>
              <a:srgbClr val="376092"/>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8" name="object 18"/>
            <p:cNvSpPr/>
            <p:nvPr/>
          </p:nvSpPr>
          <p:spPr>
            <a:xfrm>
              <a:off x="1501687" y="4923185"/>
              <a:ext cx="1565275" cy="167005"/>
            </a:xfrm>
            <a:custGeom>
              <a:avLst/>
              <a:gdLst/>
              <a:ahLst/>
              <a:cxnLst/>
              <a:rect l="l" t="t" r="r" b="b"/>
              <a:pathLst>
                <a:path w="1565275" h="167004">
                  <a:moveTo>
                    <a:pt x="0" y="83468"/>
                  </a:moveTo>
                  <a:lnTo>
                    <a:pt x="35174" y="58647"/>
                  </a:lnTo>
                  <a:lnTo>
                    <a:pt x="94430" y="43682"/>
                  </a:lnTo>
                  <a:lnTo>
                    <a:pt x="133620" y="36800"/>
                  </a:lnTo>
                  <a:lnTo>
                    <a:pt x="178660" y="30374"/>
                  </a:lnTo>
                  <a:lnTo>
                    <a:pt x="229158" y="24447"/>
                  </a:lnTo>
                  <a:lnTo>
                    <a:pt x="284719" y="19060"/>
                  </a:lnTo>
                  <a:lnTo>
                    <a:pt x="344950" y="14255"/>
                  </a:lnTo>
                  <a:lnTo>
                    <a:pt x="409458" y="10074"/>
                  </a:lnTo>
                  <a:lnTo>
                    <a:pt x="477851" y="6559"/>
                  </a:lnTo>
                  <a:lnTo>
                    <a:pt x="549734" y="3752"/>
                  </a:lnTo>
                  <a:lnTo>
                    <a:pt x="624714" y="1695"/>
                  </a:lnTo>
                  <a:lnTo>
                    <a:pt x="702399" y="430"/>
                  </a:lnTo>
                  <a:lnTo>
                    <a:pt x="782394" y="0"/>
                  </a:lnTo>
                  <a:lnTo>
                    <a:pt x="862389" y="430"/>
                  </a:lnTo>
                  <a:lnTo>
                    <a:pt x="940074" y="1695"/>
                  </a:lnTo>
                  <a:lnTo>
                    <a:pt x="1015054" y="3752"/>
                  </a:lnTo>
                  <a:lnTo>
                    <a:pt x="1086937" y="6559"/>
                  </a:lnTo>
                  <a:lnTo>
                    <a:pt x="1155330" y="10074"/>
                  </a:lnTo>
                  <a:lnTo>
                    <a:pt x="1219838" y="14255"/>
                  </a:lnTo>
                  <a:lnTo>
                    <a:pt x="1280070" y="19060"/>
                  </a:lnTo>
                  <a:lnTo>
                    <a:pt x="1335631" y="24447"/>
                  </a:lnTo>
                  <a:lnTo>
                    <a:pt x="1386128" y="30374"/>
                  </a:lnTo>
                  <a:lnTo>
                    <a:pt x="1431168" y="36800"/>
                  </a:lnTo>
                  <a:lnTo>
                    <a:pt x="1470358" y="43682"/>
                  </a:lnTo>
                  <a:lnTo>
                    <a:pt x="1529614" y="58647"/>
                  </a:lnTo>
                  <a:lnTo>
                    <a:pt x="1564789" y="83468"/>
                  </a:lnTo>
                  <a:lnTo>
                    <a:pt x="1560749" y="92002"/>
                  </a:lnTo>
                  <a:lnTo>
                    <a:pt x="1503304" y="115957"/>
                  </a:lnTo>
                  <a:lnTo>
                    <a:pt x="1431168" y="130135"/>
                  </a:lnTo>
                  <a:lnTo>
                    <a:pt x="1386128" y="136561"/>
                  </a:lnTo>
                  <a:lnTo>
                    <a:pt x="1335631" y="142488"/>
                  </a:lnTo>
                  <a:lnTo>
                    <a:pt x="1280070" y="147876"/>
                  </a:lnTo>
                  <a:lnTo>
                    <a:pt x="1219838" y="152681"/>
                  </a:lnTo>
                  <a:lnTo>
                    <a:pt x="1155330" y="156861"/>
                  </a:lnTo>
                  <a:lnTo>
                    <a:pt x="1086937" y="160376"/>
                  </a:lnTo>
                  <a:lnTo>
                    <a:pt x="1015054" y="163183"/>
                  </a:lnTo>
                  <a:lnTo>
                    <a:pt x="940074" y="165240"/>
                  </a:lnTo>
                  <a:lnTo>
                    <a:pt x="862389" y="166505"/>
                  </a:lnTo>
                  <a:lnTo>
                    <a:pt x="782394" y="166936"/>
                  </a:lnTo>
                  <a:lnTo>
                    <a:pt x="702399" y="166505"/>
                  </a:lnTo>
                  <a:lnTo>
                    <a:pt x="624714" y="165240"/>
                  </a:lnTo>
                  <a:lnTo>
                    <a:pt x="549734" y="163183"/>
                  </a:lnTo>
                  <a:lnTo>
                    <a:pt x="477851" y="160376"/>
                  </a:lnTo>
                  <a:lnTo>
                    <a:pt x="409458" y="156861"/>
                  </a:lnTo>
                  <a:lnTo>
                    <a:pt x="344950" y="152681"/>
                  </a:lnTo>
                  <a:lnTo>
                    <a:pt x="284719" y="147876"/>
                  </a:lnTo>
                  <a:lnTo>
                    <a:pt x="229158" y="142488"/>
                  </a:lnTo>
                  <a:lnTo>
                    <a:pt x="178660" y="136561"/>
                  </a:lnTo>
                  <a:lnTo>
                    <a:pt x="133620" y="130135"/>
                  </a:lnTo>
                  <a:lnTo>
                    <a:pt x="94430" y="123253"/>
                  </a:lnTo>
                  <a:lnTo>
                    <a:pt x="35174" y="108288"/>
                  </a:lnTo>
                  <a:lnTo>
                    <a:pt x="0" y="83468"/>
                  </a:lnTo>
                  <a:close/>
                </a:path>
              </a:pathLst>
            </a:custGeom>
            <a:ln w="24817">
              <a:solidFill>
                <a:srgbClr val="FFFFF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19" name="object 19"/>
            <p:cNvPicPr/>
            <p:nvPr/>
          </p:nvPicPr>
          <p:blipFill>
            <a:blip r:embed="rId9" cstate="print"/>
            <a:stretch>
              <a:fillRect/>
            </a:stretch>
          </p:blipFill>
          <p:spPr>
            <a:xfrm>
              <a:off x="1489455" y="5034280"/>
              <a:ext cx="1584959" cy="1194816"/>
            </a:xfrm>
            <a:prstGeom prst="rect">
              <a:avLst/>
            </a:prstGeom>
          </p:spPr>
        </p:pic>
        <p:pic>
          <p:nvPicPr>
            <p:cNvPr id="20" name="object 20"/>
            <p:cNvPicPr/>
            <p:nvPr/>
          </p:nvPicPr>
          <p:blipFill>
            <a:blip r:embed="rId10" cstate="print"/>
            <a:stretch>
              <a:fillRect/>
            </a:stretch>
          </p:blipFill>
          <p:spPr>
            <a:xfrm>
              <a:off x="1537051" y="5056145"/>
              <a:ext cx="1490071" cy="1102252"/>
            </a:xfrm>
            <a:prstGeom prst="rect">
              <a:avLst/>
            </a:prstGeom>
          </p:spPr>
        </p:pic>
        <p:sp>
          <p:nvSpPr>
            <p:cNvPr id="21" name="object 21"/>
            <p:cNvSpPr/>
            <p:nvPr/>
          </p:nvSpPr>
          <p:spPr>
            <a:xfrm>
              <a:off x="1675255" y="6060132"/>
              <a:ext cx="1219200" cy="172720"/>
            </a:xfrm>
            <a:custGeom>
              <a:avLst/>
              <a:gdLst/>
              <a:ahLst/>
              <a:cxnLst/>
              <a:rect l="l" t="t" r="r" b="b"/>
              <a:pathLst>
                <a:path w="1219200" h="172720">
                  <a:moveTo>
                    <a:pt x="609412" y="0"/>
                  </a:moveTo>
                  <a:lnTo>
                    <a:pt x="532968" y="672"/>
                  </a:lnTo>
                  <a:lnTo>
                    <a:pt x="459358" y="2634"/>
                  </a:lnTo>
                  <a:lnTo>
                    <a:pt x="389153" y="5806"/>
                  </a:lnTo>
                  <a:lnTo>
                    <a:pt x="322924" y="10107"/>
                  </a:lnTo>
                  <a:lnTo>
                    <a:pt x="261241" y="15456"/>
                  </a:lnTo>
                  <a:lnTo>
                    <a:pt x="204677" y="21771"/>
                  </a:lnTo>
                  <a:lnTo>
                    <a:pt x="153801" y="28973"/>
                  </a:lnTo>
                  <a:lnTo>
                    <a:pt x="109186" y="36980"/>
                  </a:lnTo>
                  <a:lnTo>
                    <a:pt x="71402" y="45712"/>
                  </a:lnTo>
                  <a:lnTo>
                    <a:pt x="18612" y="65026"/>
                  </a:lnTo>
                  <a:lnTo>
                    <a:pt x="0" y="86267"/>
                  </a:lnTo>
                  <a:lnTo>
                    <a:pt x="4748" y="97088"/>
                  </a:lnTo>
                  <a:lnTo>
                    <a:pt x="41020" y="117447"/>
                  </a:lnTo>
                  <a:lnTo>
                    <a:pt x="109186" y="135554"/>
                  </a:lnTo>
                  <a:lnTo>
                    <a:pt x="153801" y="143561"/>
                  </a:lnTo>
                  <a:lnTo>
                    <a:pt x="204677" y="150763"/>
                  </a:lnTo>
                  <a:lnTo>
                    <a:pt x="261241" y="157079"/>
                  </a:lnTo>
                  <a:lnTo>
                    <a:pt x="322924" y="162428"/>
                  </a:lnTo>
                  <a:lnTo>
                    <a:pt x="389153" y="166729"/>
                  </a:lnTo>
                  <a:lnTo>
                    <a:pt x="459358" y="169901"/>
                  </a:lnTo>
                  <a:lnTo>
                    <a:pt x="532968" y="171863"/>
                  </a:lnTo>
                  <a:lnTo>
                    <a:pt x="609412" y="172535"/>
                  </a:lnTo>
                  <a:lnTo>
                    <a:pt x="685855" y="171863"/>
                  </a:lnTo>
                  <a:lnTo>
                    <a:pt x="759465" y="169901"/>
                  </a:lnTo>
                  <a:lnTo>
                    <a:pt x="829670" y="166729"/>
                  </a:lnTo>
                  <a:lnTo>
                    <a:pt x="895899" y="162428"/>
                  </a:lnTo>
                  <a:lnTo>
                    <a:pt x="957582" y="157079"/>
                  </a:lnTo>
                  <a:lnTo>
                    <a:pt x="1014146" y="150763"/>
                  </a:lnTo>
                  <a:lnTo>
                    <a:pt x="1065022" y="143561"/>
                  </a:lnTo>
                  <a:lnTo>
                    <a:pt x="1109637" y="135554"/>
                  </a:lnTo>
                  <a:lnTo>
                    <a:pt x="1147421" y="126822"/>
                  </a:lnTo>
                  <a:lnTo>
                    <a:pt x="1200212" y="107509"/>
                  </a:lnTo>
                  <a:lnTo>
                    <a:pt x="1218824" y="86267"/>
                  </a:lnTo>
                  <a:lnTo>
                    <a:pt x="1214075" y="75446"/>
                  </a:lnTo>
                  <a:lnTo>
                    <a:pt x="1177803" y="55087"/>
                  </a:lnTo>
                  <a:lnTo>
                    <a:pt x="1109637" y="36980"/>
                  </a:lnTo>
                  <a:lnTo>
                    <a:pt x="1065022" y="28973"/>
                  </a:lnTo>
                  <a:lnTo>
                    <a:pt x="1014146" y="21771"/>
                  </a:lnTo>
                  <a:lnTo>
                    <a:pt x="957582" y="15456"/>
                  </a:lnTo>
                  <a:lnTo>
                    <a:pt x="895899" y="10107"/>
                  </a:lnTo>
                  <a:lnTo>
                    <a:pt x="829670" y="5806"/>
                  </a:lnTo>
                  <a:lnTo>
                    <a:pt x="759465" y="2634"/>
                  </a:lnTo>
                  <a:lnTo>
                    <a:pt x="685855" y="672"/>
                  </a:lnTo>
                  <a:lnTo>
                    <a:pt x="609412" y="0"/>
                  </a:lnTo>
                  <a:close/>
                </a:path>
              </a:pathLst>
            </a:custGeom>
            <a:solidFill>
              <a:srgbClr val="376092"/>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22" name="object 22"/>
            <p:cNvSpPr/>
            <p:nvPr/>
          </p:nvSpPr>
          <p:spPr>
            <a:xfrm>
              <a:off x="1675255" y="6060132"/>
              <a:ext cx="1219200" cy="172720"/>
            </a:xfrm>
            <a:custGeom>
              <a:avLst/>
              <a:gdLst/>
              <a:ahLst/>
              <a:cxnLst/>
              <a:rect l="l" t="t" r="r" b="b"/>
              <a:pathLst>
                <a:path w="1219200" h="172720">
                  <a:moveTo>
                    <a:pt x="0" y="86268"/>
                  </a:moveTo>
                  <a:lnTo>
                    <a:pt x="41020" y="55088"/>
                  </a:lnTo>
                  <a:lnTo>
                    <a:pt x="109186" y="36981"/>
                  </a:lnTo>
                  <a:lnTo>
                    <a:pt x="153801" y="28974"/>
                  </a:lnTo>
                  <a:lnTo>
                    <a:pt x="204677" y="21772"/>
                  </a:lnTo>
                  <a:lnTo>
                    <a:pt x="261241" y="15456"/>
                  </a:lnTo>
                  <a:lnTo>
                    <a:pt x="322924" y="10107"/>
                  </a:lnTo>
                  <a:lnTo>
                    <a:pt x="389153" y="5806"/>
                  </a:lnTo>
                  <a:lnTo>
                    <a:pt x="459358" y="2634"/>
                  </a:lnTo>
                  <a:lnTo>
                    <a:pt x="532968" y="672"/>
                  </a:lnTo>
                  <a:lnTo>
                    <a:pt x="609411" y="0"/>
                  </a:lnTo>
                  <a:lnTo>
                    <a:pt x="685855" y="672"/>
                  </a:lnTo>
                  <a:lnTo>
                    <a:pt x="759464" y="2634"/>
                  </a:lnTo>
                  <a:lnTo>
                    <a:pt x="829670" y="5806"/>
                  </a:lnTo>
                  <a:lnTo>
                    <a:pt x="895899" y="10107"/>
                  </a:lnTo>
                  <a:lnTo>
                    <a:pt x="957581" y="15456"/>
                  </a:lnTo>
                  <a:lnTo>
                    <a:pt x="1014146" y="21772"/>
                  </a:lnTo>
                  <a:lnTo>
                    <a:pt x="1065022" y="28974"/>
                  </a:lnTo>
                  <a:lnTo>
                    <a:pt x="1109637" y="36981"/>
                  </a:lnTo>
                  <a:lnTo>
                    <a:pt x="1147421" y="45713"/>
                  </a:lnTo>
                  <a:lnTo>
                    <a:pt x="1200211" y="65026"/>
                  </a:lnTo>
                  <a:lnTo>
                    <a:pt x="1218823" y="86268"/>
                  </a:lnTo>
                  <a:lnTo>
                    <a:pt x="1214075" y="97089"/>
                  </a:lnTo>
                  <a:lnTo>
                    <a:pt x="1177803" y="117447"/>
                  </a:lnTo>
                  <a:lnTo>
                    <a:pt x="1109637" y="135554"/>
                  </a:lnTo>
                  <a:lnTo>
                    <a:pt x="1065022" y="143562"/>
                  </a:lnTo>
                  <a:lnTo>
                    <a:pt x="1014146" y="150764"/>
                  </a:lnTo>
                  <a:lnTo>
                    <a:pt x="957581" y="157079"/>
                  </a:lnTo>
                  <a:lnTo>
                    <a:pt x="895899" y="162428"/>
                  </a:lnTo>
                  <a:lnTo>
                    <a:pt x="829670" y="166729"/>
                  </a:lnTo>
                  <a:lnTo>
                    <a:pt x="759464" y="169901"/>
                  </a:lnTo>
                  <a:lnTo>
                    <a:pt x="685855" y="171863"/>
                  </a:lnTo>
                  <a:lnTo>
                    <a:pt x="609411" y="172536"/>
                  </a:lnTo>
                  <a:lnTo>
                    <a:pt x="532968" y="171863"/>
                  </a:lnTo>
                  <a:lnTo>
                    <a:pt x="459358" y="169901"/>
                  </a:lnTo>
                  <a:lnTo>
                    <a:pt x="389153" y="166729"/>
                  </a:lnTo>
                  <a:lnTo>
                    <a:pt x="322924" y="162428"/>
                  </a:lnTo>
                  <a:lnTo>
                    <a:pt x="261241" y="157079"/>
                  </a:lnTo>
                  <a:lnTo>
                    <a:pt x="204677" y="150764"/>
                  </a:lnTo>
                  <a:lnTo>
                    <a:pt x="153801" y="143562"/>
                  </a:lnTo>
                  <a:lnTo>
                    <a:pt x="109186" y="135554"/>
                  </a:lnTo>
                  <a:lnTo>
                    <a:pt x="71402" y="126823"/>
                  </a:lnTo>
                  <a:lnTo>
                    <a:pt x="18612" y="107509"/>
                  </a:lnTo>
                  <a:lnTo>
                    <a:pt x="0" y="86268"/>
                  </a:lnTo>
                  <a:close/>
                </a:path>
              </a:pathLst>
            </a:custGeom>
            <a:ln w="24817">
              <a:solidFill>
                <a:srgbClr val="FFFFF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23" name="object 23"/>
            <p:cNvPicPr/>
            <p:nvPr/>
          </p:nvPicPr>
          <p:blipFill>
            <a:blip r:embed="rId11" cstate="print"/>
            <a:stretch>
              <a:fillRect/>
            </a:stretch>
          </p:blipFill>
          <p:spPr>
            <a:xfrm>
              <a:off x="1690623" y="6165087"/>
              <a:ext cx="1197864" cy="1194815"/>
            </a:xfrm>
            <a:prstGeom prst="rect">
              <a:avLst/>
            </a:prstGeom>
          </p:spPr>
        </p:pic>
        <p:pic>
          <p:nvPicPr>
            <p:cNvPr id="24" name="object 24"/>
            <p:cNvPicPr/>
            <p:nvPr/>
          </p:nvPicPr>
          <p:blipFill>
            <a:blip r:embed="rId12" cstate="print"/>
            <a:stretch>
              <a:fillRect/>
            </a:stretch>
          </p:blipFill>
          <p:spPr>
            <a:xfrm>
              <a:off x="1735950" y="6185386"/>
              <a:ext cx="1105237" cy="1102250"/>
            </a:xfrm>
            <a:prstGeom prst="rect">
              <a:avLst/>
            </a:prstGeom>
          </p:spPr>
        </p:pic>
        <p:sp>
          <p:nvSpPr>
            <p:cNvPr id="25" name="object 25"/>
            <p:cNvSpPr/>
            <p:nvPr/>
          </p:nvSpPr>
          <p:spPr>
            <a:xfrm>
              <a:off x="1883754" y="7203463"/>
              <a:ext cx="804545" cy="143510"/>
            </a:xfrm>
            <a:custGeom>
              <a:avLst/>
              <a:gdLst/>
              <a:ahLst/>
              <a:cxnLst/>
              <a:rect l="l" t="t" r="r" b="b"/>
              <a:pathLst>
                <a:path w="804544" h="143509">
                  <a:moveTo>
                    <a:pt x="402191" y="0"/>
                  </a:moveTo>
                  <a:lnTo>
                    <a:pt x="329897" y="1151"/>
                  </a:lnTo>
                  <a:lnTo>
                    <a:pt x="261854" y="4471"/>
                  </a:lnTo>
                  <a:lnTo>
                    <a:pt x="199198" y="9758"/>
                  </a:lnTo>
                  <a:lnTo>
                    <a:pt x="143064" y="16810"/>
                  </a:lnTo>
                  <a:lnTo>
                    <a:pt x="94590" y="25424"/>
                  </a:lnTo>
                  <a:lnTo>
                    <a:pt x="54911" y="35400"/>
                  </a:lnTo>
                  <a:lnTo>
                    <a:pt x="6479" y="58627"/>
                  </a:lnTo>
                  <a:lnTo>
                    <a:pt x="0" y="71475"/>
                  </a:lnTo>
                  <a:lnTo>
                    <a:pt x="6479" y="84323"/>
                  </a:lnTo>
                  <a:lnTo>
                    <a:pt x="54911" y="107550"/>
                  </a:lnTo>
                  <a:lnTo>
                    <a:pt x="94590" y="117526"/>
                  </a:lnTo>
                  <a:lnTo>
                    <a:pt x="143064" y="126141"/>
                  </a:lnTo>
                  <a:lnTo>
                    <a:pt x="199198" y="133192"/>
                  </a:lnTo>
                  <a:lnTo>
                    <a:pt x="261854" y="138479"/>
                  </a:lnTo>
                  <a:lnTo>
                    <a:pt x="329897" y="141799"/>
                  </a:lnTo>
                  <a:lnTo>
                    <a:pt x="402191" y="142951"/>
                  </a:lnTo>
                  <a:lnTo>
                    <a:pt x="474485" y="141799"/>
                  </a:lnTo>
                  <a:lnTo>
                    <a:pt x="542529" y="138479"/>
                  </a:lnTo>
                  <a:lnTo>
                    <a:pt x="605185" y="133192"/>
                  </a:lnTo>
                  <a:lnTo>
                    <a:pt x="661318" y="126141"/>
                  </a:lnTo>
                  <a:lnTo>
                    <a:pt x="709792" y="117526"/>
                  </a:lnTo>
                  <a:lnTo>
                    <a:pt x="749472" y="107550"/>
                  </a:lnTo>
                  <a:lnTo>
                    <a:pt x="797903" y="84323"/>
                  </a:lnTo>
                  <a:lnTo>
                    <a:pt x="804383" y="71475"/>
                  </a:lnTo>
                  <a:lnTo>
                    <a:pt x="797903" y="58627"/>
                  </a:lnTo>
                  <a:lnTo>
                    <a:pt x="749472" y="35400"/>
                  </a:lnTo>
                  <a:lnTo>
                    <a:pt x="709792" y="25424"/>
                  </a:lnTo>
                  <a:lnTo>
                    <a:pt x="661318" y="16810"/>
                  </a:lnTo>
                  <a:lnTo>
                    <a:pt x="605185" y="9758"/>
                  </a:lnTo>
                  <a:lnTo>
                    <a:pt x="542529" y="4471"/>
                  </a:lnTo>
                  <a:lnTo>
                    <a:pt x="474485" y="1151"/>
                  </a:lnTo>
                  <a:lnTo>
                    <a:pt x="402191" y="0"/>
                  </a:lnTo>
                  <a:close/>
                </a:path>
              </a:pathLst>
            </a:custGeom>
            <a:solidFill>
              <a:srgbClr val="376092"/>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26" name="object 26"/>
            <p:cNvSpPr/>
            <p:nvPr/>
          </p:nvSpPr>
          <p:spPr>
            <a:xfrm>
              <a:off x="1883754" y="7203463"/>
              <a:ext cx="804545" cy="143510"/>
            </a:xfrm>
            <a:custGeom>
              <a:avLst/>
              <a:gdLst/>
              <a:ahLst/>
              <a:cxnLst/>
              <a:rect l="l" t="t" r="r" b="b"/>
              <a:pathLst>
                <a:path w="804544" h="143509">
                  <a:moveTo>
                    <a:pt x="0" y="71475"/>
                  </a:moveTo>
                  <a:lnTo>
                    <a:pt x="54910" y="35400"/>
                  </a:lnTo>
                  <a:lnTo>
                    <a:pt x="94590" y="25424"/>
                  </a:lnTo>
                  <a:lnTo>
                    <a:pt x="143064" y="16810"/>
                  </a:lnTo>
                  <a:lnTo>
                    <a:pt x="199197" y="9758"/>
                  </a:lnTo>
                  <a:lnTo>
                    <a:pt x="261853" y="4471"/>
                  </a:lnTo>
                  <a:lnTo>
                    <a:pt x="329897" y="1151"/>
                  </a:lnTo>
                  <a:lnTo>
                    <a:pt x="402191" y="0"/>
                  </a:lnTo>
                  <a:lnTo>
                    <a:pt x="474485" y="1151"/>
                  </a:lnTo>
                  <a:lnTo>
                    <a:pt x="542529" y="4471"/>
                  </a:lnTo>
                  <a:lnTo>
                    <a:pt x="605185" y="9758"/>
                  </a:lnTo>
                  <a:lnTo>
                    <a:pt x="661318" y="16810"/>
                  </a:lnTo>
                  <a:lnTo>
                    <a:pt x="709792" y="25424"/>
                  </a:lnTo>
                  <a:lnTo>
                    <a:pt x="749471" y="35400"/>
                  </a:lnTo>
                  <a:lnTo>
                    <a:pt x="797903" y="58627"/>
                  </a:lnTo>
                  <a:lnTo>
                    <a:pt x="804382" y="71475"/>
                  </a:lnTo>
                  <a:lnTo>
                    <a:pt x="797903" y="84323"/>
                  </a:lnTo>
                  <a:lnTo>
                    <a:pt x="749471" y="107550"/>
                  </a:lnTo>
                  <a:lnTo>
                    <a:pt x="709792" y="117526"/>
                  </a:lnTo>
                  <a:lnTo>
                    <a:pt x="661318" y="126141"/>
                  </a:lnTo>
                  <a:lnTo>
                    <a:pt x="605185" y="133192"/>
                  </a:lnTo>
                  <a:lnTo>
                    <a:pt x="542529" y="138479"/>
                  </a:lnTo>
                  <a:lnTo>
                    <a:pt x="474485" y="141799"/>
                  </a:lnTo>
                  <a:lnTo>
                    <a:pt x="402191" y="142951"/>
                  </a:lnTo>
                  <a:lnTo>
                    <a:pt x="329897" y="141799"/>
                  </a:lnTo>
                  <a:lnTo>
                    <a:pt x="261853" y="138479"/>
                  </a:lnTo>
                  <a:lnTo>
                    <a:pt x="199197" y="133192"/>
                  </a:lnTo>
                  <a:lnTo>
                    <a:pt x="143064" y="126141"/>
                  </a:lnTo>
                  <a:lnTo>
                    <a:pt x="94590" y="117526"/>
                  </a:lnTo>
                  <a:lnTo>
                    <a:pt x="54910" y="107550"/>
                  </a:lnTo>
                  <a:lnTo>
                    <a:pt x="6479" y="84323"/>
                  </a:lnTo>
                  <a:lnTo>
                    <a:pt x="0" y="71475"/>
                  </a:lnTo>
                  <a:close/>
                </a:path>
              </a:pathLst>
            </a:custGeom>
            <a:ln w="24817">
              <a:solidFill>
                <a:srgbClr val="FFFFF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27" name="object 27"/>
            <p:cNvPicPr/>
            <p:nvPr/>
          </p:nvPicPr>
          <p:blipFill>
            <a:blip r:embed="rId13" cstate="print"/>
            <a:stretch>
              <a:fillRect/>
            </a:stretch>
          </p:blipFill>
          <p:spPr>
            <a:xfrm>
              <a:off x="1958848" y="2973831"/>
              <a:ext cx="676656" cy="676656"/>
            </a:xfrm>
            <a:prstGeom prst="rect">
              <a:avLst/>
            </a:prstGeom>
          </p:spPr>
        </p:pic>
        <p:pic>
          <p:nvPicPr>
            <p:cNvPr id="28" name="object 28"/>
            <p:cNvPicPr/>
            <p:nvPr/>
          </p:nvPicPr>
          <p:blipFill>
            <a:blip r:embed="rId14" cstate="print"/>
            <a:stretch>
              <a:fillRect/>
            </a:stretch>
          </p:blipFill>
          <p:spPr>
            <a:xfrm>
              <a:off x="1894840" y="2885439"/>
              <a:ext cx="804672" cy="914400"/>
            </a:xfrm>
            <a:prstGeom prst="rect">
              <a:avLst/>
            </a:prstGeom>
          </p:spPr>
        </p:pic>
        <p:sp>
          <p:nvSpPr>
            <p:cNvPr id="29" name="object 29"/>
            <p:cNvSpPr/>
            <p:nvPr/>
          </p:nvSpPr>
          <p:spPr>
            <a:xfrm>
              <a:off x="2015987" y="3005275"/>
              <a:ext cx="561975" cy="561975"/>
            </a:xfrm>
            <a:custGeom>
              <a:avLst/>
              <a:gdLst/>
              <a:ahLst/>
              <a:cxnLst/>
              <a:rect l="l" t="t" r="r" b="b"/>
              <a:pathLst>
                <a:path w="561975" h="561975">
                  <a:moveTo>
                    <a:pt x="280796" y="0"/>
                  </a:moveTo>
                  <a:lnTo>
                    <a:pt x="235250" y="3675"/>
                  </a:lnTo>
                  <a:lnTo>
                    <a:pt x="192043" y="14315"/>
                  </a:lnTo>
                  <a:lnTo>
                    <a:pt x="151754" y="31342"/>
                  </a:lnTo>
                  <a:lnTo>
                    <a:pt x="114962" y="54177"/>
                  </a:lnTo>
                  <a:lnTo>
                    <a:pt x="82243" y="82243"/>
                  </a:lnTo>
                  <a:lnTo>
                    <a:pt x="54177" y="114962"/>
                  </a:lnTo>
                  <a:lnTo>
                    <a:pt x="31342" y="151754"/>
                  </a:lnTo>
                  <a:lnTo>
                    <a:pt x="14315" y="192043"/>
                  </a:lnTo>
                  <a:lnTo>
                    <a:pt x="3675" y="235250"/>
                  </a:lnTo>
                  <a:lnTo>
                    <a:pt x="0" y="280797"/>
                  </a:lnTo>
                  <a:lnTo>
                    <a:pt x="3675" y="326343"/>
                  </a:lnTo>
                  <a:lnTo>
                    <a:pt x="14315" y="369550"/>
                  </a:lnTo>
                  <a:lnTo>
                    <a:pt x="31342" y="409839"/>
                  </a:lnTo>
                  <a:lnTo>
                    <a:pt x="54177" y="446631"/>
                  </a:lnTo>
                  <a:lnTo>
                    <a:pt x="82243" y="479350"/>
                  </a:lnTo>
                  <a:lnTo>
                    <a:pt x="114962" y="507416"/>
                  </a:lnTo>
                  <a:lnTo>
                    <a:pt x="151754" y="530251"/>
                  </a:lnTo>
                  <a:lnTo>
                    <a:pt x="192043" y="547278"/>
                  </a:lnTo>
                  <a:lnTo>
                    <a:pt x="235250" y="557918"/>
                  </a:lnTo>
                  <a:lnTo>
                    <a:pt x="280796" y="561594"/>
                  </a:lnTo>
                  <a:lnTo>
                    <a:pt x="326343" y="557918"/>
                  </a:lnTo>
                  <a:lnTo>
                    <a:pt x="369550" y="547278"/>
                  </a:lnTo>
                  <a:lnTo>
                    <a:pt x="409839" y="530251"/>
                  </a:lnTo>
                  <a:lnTo>
                    <a:pt x="446631" y="507416"/>
                  </a:lnTo>
                  <a:lnTo>
                    <a:pt x="479350" y="479350"/>
                  </a:lnTo>
                  <a:lnTo>
                    <a:pt x="507416" y="446631"/>
                  </a:lnTo>
                  <a:lnTo>
                    <a:pt x="530251" y="409839"/>
                  </a:lnTo>
                  <a:lnTo>
                    <a:pt x="547278" y="369550"/>
                  </a:lnTo>
                  <a:lnTo>
                    <a:pt x="557918" y="326343"/>
                  </a:lnTo>
                  <a:lnTo>
                    <a:pt x="561594" y="280797"/>
                  </a:lnTo>
                  <a:lnTo>
                    <a:pt x="557918" y="235250"/>
                  </a:lnTo>
                  <a:lnTo>
                    <a:pt x="547278" y="192043"/>
                  </a:lnTo>
                  <a:lnTo>
                    <a:pt x="530251" y="151754"/>
                  </a:lnTo>
                  <a:lnTo>
                    <a:pt x="507416" y="114962"/>
                  </a:lnTo>
                  <a:lnTo>
                    <a:pt x="479350" y="82243"/>
                  </a:lnTo>
                  <a:lnTo>
                    <a:pt x="446631" y="54177"/>
                  </a:lnTo>
                  <a:lnTo>
                    <a:pt x="409839" y="31342"/>
                  </a:lnTo>
                  <a:lnTo>
                    <a:pt x="369550" y="14315"/>
                  </a:lnTo>
                  <a:lnTo>
                    <a:pt x="326343" y="3675"/>
                  </a:lnTo>
                  <a:lnTo>
                    <a:pt x="280796"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30" name="object 30"/>
            <p:cNvSpPr/>
            <p:nvPr/>
          </p:nvSpPr>
          <p:spPr>
            <a:xfrm>
              <a:off x="2015987" y="3005275"/>
              <a:ext cx="561975" cy="561975"/>
            </a:xfrm>
            <a:custGeom>
              <a:avLst/>
              <a:gdLst/>
              <a:ahLst/>
              <a:cxnLst/>
              <a:rect l="l" t="t" r="r" b="b"/>
              <a:pathLst>
                <a:path w="561975" h="561975">
                  <a:moveTo>
                    <a:pt x="0" y="280796"/>
                  </a:moveTo>
                  <a:lnTo>
                    <a:pt x="3675" y="235250"/>
                  </a:lnTo>
                  <a:lnTo>
                    <a:pt x="14315" y="192043"/>
                  </a:lnTo>
                  <a:lnTo>
                    <a:pt x="31342" y="151754"/>
                  </a:lnTo>
                  <a:lnTo>
                    <a:pt x="54177" y="114961"/>
                  </a:lnTo>
                  <a:lnTo>
                    <a:pt x="82243" y="82243"/>
                  </a:lnTo>
                  <a:lnTo>
                    <a:pt x="114961" y="54177"/>
                  </a:lnTo>
                  <a:lnTo>
                    <a:pt x="151754" y="31342"/>
                  </a:lnTo>
                  <a:lnTo>
                    <a:pt x="192043" y="14315"/>
                  </a:lnTo>
                  <a:lnTo>
                    <a:pt x="235250" y="3675"/>
                  </a:lnTo>
                  <a:lnTo>
                    <a:pt x="280796" y="0"/>
                  </a:lnTo>
                  <a:lnTo>
                    <a:pt x="326343" y="3675"/>
                  </a:lnTo>
                  <a:lnTo>
                    <a:pt x="369550" y="14315"/>
                  </a:lnTo>
                  <a:lnTo>
                    <a:pt x="409839" y="31342"/>
                  </a:lnTo>
                  <a:lnTo>
                    <a:pt x="446631" y="54177"/>
                  </a:lnTo>
                  <a:lnTo>
                    <a:pt x="479350" y="82243"/>
                  </a:lnTo>
                  <a:lnTo>
                    <a:pt x="507416" y="114961"/>
                  </a:lnTo>
                  <a:lnTo>
                    <a:pt x="530251" y="151754"/>
                  </a:lnTo>
                  <a:lnTo>
                    <a:pt x="547278" y="192043"/>
                  </a:lnTo>
                  <a:lnTo>
                    <a:pt x="557918" y="235250"/>
                  </a:lnTo>
                  <a:lnTo>
                    <a:pt x="561593" y="280796"/>
                  </a:lnTo>
                  <a:lnTo>
                    <a:pt x="557918" y="326343"/>
                  </a:lnTo>
                  <a:lnTo>
                    <a:pt x="547278" y="369550"/>
                  </a:lnTo>
                  <a:lnTo>
                    <a:pt x="530251" y="409839"/>
                  </a:lnTo>
                  <a:lnTo>
                    <a:pt x="507416" y="446631"/>
                  </a:lnTo>
                  <a:lnTo>
                    <a:pt x="479350" y="479350"/>
                  </a:lnTo>
                  <a:lnTo>
                    <a:pt x="446631" y="507416"/>
                  </a:lnTo>
                  <a:lnTo>
                    <a:pt x="409839" y="530251"/>
                  </a:lnTo>
                  <a:lnTo>
                    <a:pt x="369550" y="547278"/>
                  </a:lnTo>
                  <a:lnTo>
                    <a:pt x="326343" y="557918"/>
                  </a:lnTo>
                  <a:lnTo>
                    <a:pt x="280796" y="561593"/>
                  </a:lnTo>
                  <a:lnTo>
                    <a:pt x="235250" y="557918"/>
                  </a:lnTo>
                  <a:lnTo>
                    <a:pt x="192043" y="547278"/>
                  </a:lnTo>
                  <a:lnTo>
                    <a:pt x="151754" y="530251"/>
                  </a:lnTo>
                  <a:lnTo>
                    <a:pt x="114961" y="507416"/>
                  </a:lnTo>
                  <a:lnTo>
                    <a:pt x="82243" y="479350"/>
                  </a:lnTo>
                  <a:lnTo>
                    <a:pt x="54177" y="446631"/>
                  </a:lnTo>
                  <a:lnTo>
                    <a:pt x="31342" y="409839"/>
                  </a:lnTo>
                  <a:lnTo>
                    <a:pt x="14315" y="369550"/>
                  </a:lnTo>
                  <a:lnTo>
                    <a:pt x="3675" y="326343"/>
                  </a:lnTo>
                  <a:lnTo>
                    <a:pt x="0" y="280796"/>
                  </a:lnTo>
                  <a:close/>
                </a:path>
              </a:pathLst>
            </a:custGeom>
            <a:ln w="24817">
              <a:solidFill>
                <a:srgbClr val="254061"/>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grpSp>
      <p:sp>
        <p:nvSpPr>
          <p:cNvPr id="32" name="object 32"/>
          <p:cNvSpPr txBox="1"/>
          <p:nvPr/>
        </p:nvSpPr>
        <p:spPr>
          <a:xfrm>
            <a:off x="11455527" y="6223847"/>
            <a:ext cx="91017" cy="177335"/>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sz="1083" b="0" i="0" u="none" strike="noStrike" kern="0" cap="none" spc="-42" normalizeH="0" baseline="0" noProof="0">
                <a:ln>
                  <a:noFill/>
                </a:ln>
                <a:solidFill>
                  <a:srgbClr val="898989"/>
                </a:solidFill>
                <a:effectLst/>
                <a:uLnTx/>
                <a:uFillTx/>
                <a:latin typeface="Calibri"/>
                <a:ea typeface="+mn-ea"/>
                <a:cs typeface="Calibri"/>
              </a:rPr>
              <a:t>8</a:t>
            </a:r>
            <a:endParaRPr kumimoji="0" sz="1083" b="0" i="0" u="none" strike="noStrike" kern="0" cap="none" spc="0" normalizeH="0" baseline="0" noProof="0">
              <a:ln>
                <a:noFill/>
              </a:ln>
              <a:solidFill>
                <a:sysClr val="windowText" lastClr="000000"/>
              </a:solidFill>
              <a:effectLst/>
              <a:uLnTx/>
              <a:uFillTx/>
              <a:latin typeface="Calibri"/>
              <a:ea typeface="+mn-ea"/>
              <a:cs typeface="Calibri"/>
            </a:endParaRPr>
          </a:p>
        </p:txBody>
      </p:sp>
      <p:sp>
        <p:nvSpPr>
          <p:cNvPr id="33" name="object 33"/>
          <p:cNvSpPr txBox="1">
            <a:spLocks noGrp="1"/>
          </p:cNvSpPr>
          <p:nvPr>
            <p:ph type="title"/>
          </p:nvPr>
        </p:nvSpPr>
        <p:spPr>
          <a:xfrm>
            <a:off x="475424" y="262114"/>
            <a:ext cx="9209150" cy="349241"/>
          </a:xfrm>
          <a:prstGeom prst="rect">
            <a:avLst/>
          </a:prstGeom>
        </p:spPr>
        <p:txBody>
          <a:bodyPr vert="horz" wrap="square" lIns="0" tIns="10583" rIns="0" bIns="0" rtlCol="0">
            <a:spAutoFit/>
          </a:bodyPr>
          <a:lstStyle/>
          <a:p>
            <a:pPr marL="43389">
              <a:spcBef>
                <a:spcPts val="83"/>
              </a:spcBef>
            </a:pPr>
            <a:r>
              <a:rPr lang="en-US" sz="2200" err="1">
                <a:latin typeface="Verdana" panose="020B0604030504040204" pitchFamily="34" charset="0"/>
                <a:ea typeface="Verdana" panose="020B0604030504040204" pitchFamily="34" charset="0"/>
              </a:rPr>
              <a:t>Laki</a:t>
            </a:r>
            <a:r>
              <a:rPr lang="en-US" sz="2200">
                <a:latin typeface="Verdana" panose="020B0604030504040204" pitchFamily="34" charset="0"/>
                <a:ea typeface="Verdana" panose="020B0604030504040204" pitchFamily="34" charset="0"/>
              </a:rPr>
              <a:t> Solutions Client Acquisition Blueprint</a:t>
            </a:r>
            <a:endParaRPr lang="en-US" sz="2200" spc="-8">
              <a:latin typeface="Verdana" panose="020B0604030504040204" pitchFamily="34" charset="0"/>
              <a:ea typeface="Verdana" panose="020B0604030504040204" pitchFamily="34" charset="0"/>
            </a:endParaRPr>
          </a:p>
        </p:txBody>
      </p:sp>
      <p:sp>
        <p:nvSpPr>
          <p:cNvPr id="35" name="object 35"/>
          <p:cNvSpPr txBox="1"/>
          <p:nvPr/>
        </p:nvSpPr>
        <p:spPr>
          <a:xfrm>
            <a:off x="3165795" y="1686266"/>
            <a:ext cx="846536" cy="226130"/>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400" b="1" i="0" u="none" strike="noStrike" kern="0" cap="none" spc="-25"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Visible</a:t>
            </a:r>
            <a:endPar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36" name="object 36"/>
          <p:cNvSpPr txBox="1"/>
          <p:nvPr/>
        </p:nvSpPr>
        <p:spPr>
          <a:xfrm>
            <a:off x="3039688" y="3615814"/>
            <a:ext cx="1237745" cy="222667"/>
          </a:xfrm>
          <a:prstGeom prst="rect">
            <a:avLst/>
          </a:prstGeom>
        </p:spPr>
        <p:txBody>
          <a:bodyPr vert="horz" wrap="square" lIns="0" tIns="21695" rIns="0" bIns="0" rtlCol="0">
            <a:spAutoFit/>
          </a:bodyPr>
          <a:lstStyle/>
          <a:p>
            <a:pPr marL="125407" marR="4233" lvl="0" indent="-115354" algn="l" defTabSz="761970" rtl="0" eaLnBrk="1" fontAlgn="auto" latinLnBrk="0" hangingPunct="1">
              <a:lnSpc>
                <a:spcPts val="1657"/>
              </a:lnSpc>
              <a:spcBef>
                <a:spcPts val="170"/>
              </a:spcBef>
              <a:spcAft>
                <a:spcPts val="0"/>
              </a:spcAft>
              <a:buClrTx/>
              <a:buSzTx/>
              <a:buFontTx/>
              <a:buNone/>
              <a:tabLst/>
              <a:defRPr/>
            </a:pPr>
            <a:r>
              <a:rPr kumimoji="0" lang="en-US" sz="1400" b="1" i="0" u="none" strike="noStrike" kern="0" cap="none" spc="-8"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Interactive</a:t>
            </a:r>
            <a:endParaRPr kumimoji="0" lang="en-US" sz="14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grpSp>
        <p:nvGrpSpPr>
          <p:cNvPr id="39" name="object 39"/>
          <p:cNvGrpSpPr/>
          <p:nvPr/>
        </p:nvGrpSpPr>
        <p:grpSpPr>
          <a:xfrm>
            <a:off x="1624753" y="1490134"/>
            <a:ext cx="571500" cy="4417056"/>
            <a:chOff x="1949704" y="1788160"/>
            <a:chExt cx="685800" cy="5300471"/>
          </a:xfrm>
        </p:grpSpPr>
        <p:pic>
          <p:nvPicPr>
            <p:cNvPr id="40" name="object 40"/>
            <p:cNvPicPr/>
            <p:nvPr/>
          </p:nvPicPr>
          <p:blipFill>
            <a:blip r:embed="rId15" cstate="print"/>
            <a:stretch>
              <a:fillRect/>
            </a:stretch>
          </p:blipFill>
          <p:spPr>
            <a:xfrm>
              <a:off x="1952752" y="1788160"/>
              <a:ext cx="679704" cy="679703"/>
            </a:xfrm>
            <a:prstGeom prst="rect">
              <a:avLst/>
            </a:prstGeom>
          </p:spPr>
        </p:pic>
        <p:sp>
          <p:nvSpPr>
            <p:cNvPr id="41" name="object 41"/>
            <p:cNvSpPr/>
            <p:nvPr/>
          </p:nvSpPr>
          <p:spPr>
            <a:xfrm>
              <a:off x="2012487" y="1822165"/>
              <a:ext cx="561975" cy="561975"/>
            </a:xfrm>
            <a:custGeom>
              <a:avLst/>
              <a:gdLst/>
              <a:ahLst/>
              <a:cxnLst/>
              <a:rect l="l" t="t" r="r" b="b"/>
              <a:pathLst>
                <a:path w="561975" h="561975">
                  <a:moveTo>
                    <a:pt x="280977" y="0"/>
                  </a:moveTo>
                  <a:lnTo>
                    <a:pt x="235401" y="3677"/>
                  </a:lnTo>
                  <a:lnTo>
                    <a:pt x="192166" y="14324"/>
                  </a:lnTo>
                  <a:lnTo>
                    <a:pt x="151851" y="31362"/>
                  </a:lnTo>
                  <a:lnTo>
                    <a:pt x="115035" y="54212"/>
                  </a:lnTo>
                  <a:lnTo>
                    <a:pt x="82296" y="82296"/>
                  </a:lnTo>
                  <a:lnTo>
                    <a:pt x="54212" y="115035"/>
                  </a:lnTo>
                  <a:lnTo>
                    <a:pt x="31362" y="151851"/>
                  </a:lnTo>
                  <a:lnTo>
                    <a:pt x="14324" y="192165"/>
                  </a:lnTo>
                  <a:lnTo>
                    <a:pt x="3677" y="235400"/>
                  </a:lnTo>
                  <a:lnTo>
                    <a:pt x="0" y="280976"/>
                  </a:lnTo>
                  <a:lnTo>
                    <a:pt x="3677" y="326551"/>
                  </a:lnTo>
                  <a:lnTo>
                    <a:pt x="14324" y="369786"/>
                  </a:lnTo>
                  <a:lnTo>
                    <a:pt x="31362" y="410100"/>
                  </a:lnTo>
                  <a:lnTo>
                    <a:pt x="54212" y="446916"/>
                  </a:lnTo>
                  <a:lnTo>
                    <a:pt x="82296" y="479656"/>
                  </a:lnTo>
                  <a:lnTo>
                    <a:pt x="115035" y="507740"/>
                  </a:lnTo>
                  <a:lnTo>
                    <a:pt x="151851" y="530590"/>
                  </a:lnTo>
                  <a:lnTo>
                    <a:pt x="192166" y="547627"/>
                  </a:lnTo>
                  <a:lnTo>
                    <a:pt x="235401" y="558274"/>
                  </a:lnTo>
                  <a:lnTo>
                    <a:pt x="280977" y="561952"/>
                  </a:lnTo>
                  <a:lnTo>
                    <a:pt x="326553" y="558274"/>
                  </a:lnTo>
                  <a:lnTo>
                    <a:pt x="369787" y="547627"/>
                  </a:lnTo>
                  <a:lnTo>
                    <a:pt x="410102" y="530590"/>
                  </a:lnTo>
                  <a:lnTo>
                    <a:pt x="446918" y="507740"/>
                  </a:lnTo>
                  <a:lnTo>
                    <a:pt x="479657" y="479656"/>
                  </a:lnTo>
                  <a:lnTo>
                    <a:pt x="507741" y="446916"/>
                  </a:lnTo>
                  <a:lnTo>
                    <a:pt x="530591" y="410100"/>
                  </a:lnTo>
                  <a:lnTo>
                    <a:pt x="547629" y="369786"/>
                  </a:lnTo>
                  <a:lnTo>
                    <a:pt x="558275" y="326551"/>
                  </a:lnTo>
                  <a:lnTo>
                    <a:pt x="561953" y="280976"/>
                  </a:lnTo>
                  <a:lnTo>
                    <a:pt x="558275" y="235400"/>
                  </a:lnTo>
                  <a:lnTo>
                    <a:pt x="547629" y="192165"/>
                  </a:lnTo>
                  <a:lnTo>
                    <a:pt x="530591" y="151851"/>
                  </a:lnTo>
                  <a:lnTo>
                    <a:pt x="507741" y="115035"/>
                  </a:lnTo>
                  <a:lnTo>
                    <a:pt x="479657" y="82296"/>
                  </a:lnTo>
                  <a:lnTo>
                    <a:pt x="446918" y="54212"/>
                  </a:lnTo>
                  <a:lnTo>
                    <a:pt x="410102" y="31362"/>
                  </a:lnTo>
                  <a:lnTo>
                    <a:pt x="369787" y="14324"/>
                  </a:lnTo>
                  <a:lnTo>
                    <a:pt x="326553" y="3677"/>
                  </a:lnTo>
                  <a:lnTo>
                    <a:pt x="280977"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42" name="object 42"/>
            <p:cNvSpPr/>
            <p:nvPr/>
          </p:nvSpPr>
          <p:spPr>
            <a:xfrm>
              <a:off x="2012487" y="1822165"/>
              <a:ext cx="561975" cy="561975"/>
            </a:xfrm>
            <a:custGeom>
              <a:avLst/>
              <a:gdLst/>
              <a:ahLst/>
              <a:cxnLst/>
              <a:rect l="l" t="t" r="r" b="b"/>
              <a:pathLst>
                <a:path w="561975" h="561975">
                  <a:moveTo>
                    <a:pt x="0" y="280976"/>
                  </a:moveTo>
                  <a:lnTo>
                    <a:pt x="3677" y="235400"/>
                  </a:lnTo>
                  <a:lnTo>
                    <a:pt x="14324" y="192165"/>
                  </a:lnTo>
                  <a:lnTo>
                    <a:pt x="31362" y="151851"/>
                  </a:lnTo>
                  <a:lnTo>
                    <a:pt x="54212" y="115035"/>
                  </a:lnTo>
                  <a:lnTo>
                    <a:pt x="82296" y="82296"/>
                  </a:lnTo>
                  <a:lnTo>
                    <a:pt x="115035" y="54212"/>
                  </a:lnTo>
                  <a:lnTo>
                    <a:pt x="151851" y="31362"/>
                  </a:lnTo>
                  <a:lnTo>
                    <a:pt x="192165" y="14324"/>
                  </a:lnTo>
                  <a:lnTo>
                    <a:pt x="235400" y="3677"/>
                  </a:lnTo>
                  <a:lnTo>
                    <a:pt x="280976" y="0"/>
                  </a:lnTo>
                  <a:lnTo>
                    <a:pt x="326551" y="3677"/>
                  </a:lnTo>
                  <a:lnTo>
                    <a:pt x="369786" y="14324"/>
                  </a:lnTo>
                  <a:lnTo>
                    <a:pt x="410100" y="31362"/>
                  </a:lnTo>
                  <a:lnTo>
                    <a:pt x="446917" y="54212"/>
                  </a:lnTo>
                  <a:lnTo>
                    <a:pt x="479656" y="82296"/>
                  </a:lnTo>
                  <a:lnTo>
                    <a:pt x="507740" y="115035"/>
                  </a:lnTo>
                  <a:lnTo>
                    <a:pt x="530590" y="151851"/>
                  </a:lnTo>
                  <a:lnTo>
                    <a:pt x="547628" y="192165"/>
                  </a:lnTo>
                  <a:lnTo>
                    <a:pt x="558274" y="235400"/>
                  </a:lnTo>
                  <a:lnTo>
                    <a:pt x="561952" y="280976"/>
                  </a:lnTo>
                  <a:lnTo>
                    <a:pt x="558274" y="326551"/>
                  </a:lnTo>
                  <a:lnTo>
                    <a:pt x="547628" y="369786"/>
                  </a:lnTo>
                  <a:lnTo>
                    <a:pt x="530590" y="410100"/>
                  </a:lnTo>
                  <a:lnTo>
                    <a:pt x="507740" y="446917"/>
                  </a:lnTo>
                  <a:lnTo>
                    <a:pt x="479656" y="479656"/>
                  </a:lnTo>
                  <a:lnTo>
                    <a:pt x="446917" y="507740"/>
                  </a:lnTo>
                  <a:lnTo>
                    <a:pt x="410100" y="530590"/>
                  </a:lnTo>
                  <a:lnTo>
                    <a:pt x="369786" y="547628"/>
                  </a:lnTo>
                  <a:lnTo>
                    <a:pt x="326551" y="558274"/>
                  </a:lnTo>
                  <a:lnTo>
                    <a:pt x="280976" y="561952"/>
                  </a:lnTo>
                  <a:lnTo>
                    <a:pt x="235400" y="558274"/>
                  </a:lnTo>
                  <a:lnTo>
                    <a:pt x="192165" y="547628"/>
                  </a:lnTo>
                  <a:lnTo>
                    <a:pt x="151851" y="530590"/>
                  </a:lnTo>
                  <a:lnTo>
                    <a:pt x="115035" y="507740"/>
                  </a:lnTo>
                  <a:lnTo>
                    <a:pt x="82296" y="479656"/>
                  </a:lnTo>
                  <a:lnTo>
                    <a:pt x="54212" y="446917"/>
                  </a:lnTo>
                  <a:lnTo>
                    <a:pt x="31362" y="410100"/>
                  </a:lnTo>
                  <a:lnTo>
                    <a:pt x="14324" y="369786"/>
                  </a:lnTo>
                  <a:lnTo>
                    <a:pt x="3677" y="326551"/>
                  </a:lnTo>
                  <a:lnTo>
                    <a:pt x="0" y="280976"/>
                  </a:lnTo>
                  <a:close/>
                </a:path>
              </a:pathLst>
            </a:custGeom>
            <a:ln w="24817">
              <a:solidFill>
                <a:srgbClr val="254061"/>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57" name="object 57"/>
            <p:cNvPicPr/>
            <p:nvPr/>
          </p:nvPicPr>
          <p:blipFill>
            <a:blip r:embed="rId16" cstate="print"/>
            <a:stretch>
              <a:fillRect/>
            </a:stretch>
          </p:blipFill>
          <p:spPr>
            <a:xfrm>
              <a:off x="1955800" y="4107688"/>
              <a:ext cx="673607" cy="688848"/>
            </a:xfrm>
            <a:prstGeom prst="rect">
              <a:avLst/>
            </a:prstGeom>
          </p:spPr>
        </p:pic>
        <p:sp>
          <p:nvSpPr>
            <p:cNvPr id="58" name="object 58"/>
            <p:cNvSpPr/>
            <p:nvPr/>
          </p:nvSpPr>
          <p:spPr>
            <a:xfrm>
              <a:off x="2015290" y="4140995"/>
              <a:ext cx="556895" cy="572770"/>
            </a:xfrm>
            <a:custGeom>
              <a:avLst/>
              <a:gdLst/>
              <a:ahLst/>
              <a:cxnLst/>
              <a:rect l="l" t="t" r="r" b="b"/>
              <a:pathLst>
                <a:path w="556894" h="572770">
                  <a:moveTo>
                    <a:pt x="278171" y="0"/>
                  </a:moveTo>
                  <a:lnTo>
                    <a:pt x="233050" y="3746"/>
                  </a:lnTo>
                  <a:lnTo>
                    <a:pt x="190247" y="14591"/>
                  </a:lnTo>
                  <a:lnTo>
                    <a:pt x="150335" y="31947"/>
                  </a:lnTo>
                  <a:lnTo>
                    <a:pt x="113886" y="55224"/>
                  </a:lnTo>
                  <a:lnTo>
                    <a:pt x="81474" y="83832"/>
                  </a:lnTo>
                  <a:lnTo>
                    <a:pt x="53670" y="117182"/>
                  </a:lnTo>
                  <a:lnTo>
                    <a:pt x="31048" y="154686"/>
                  </a:lnTo>
                  <a:lnTo>
                    <a:pt x="14181" y="195753"/>
                  </a:lnTo>
                  <a:lnTo>
                    <a:pt x="3640" y="239795"/>
                  </a:lnTo>
                  <a:lnTo>
                    <a:pt x="0" y="286222"/>
                  </a:lnTo>
                  <a:lnTo>
                    <a:pt x="3640" y="332649"/>
                  </a:lnTo>
                  <a:lnTo>
                    <a:pt x="14181" y="376690"/>
                  </a:lnTo>
                  <a:lnTo>
                    <a:pt x="31048" y="417757"/>
                  </a:lnTo>
                  <a:lnTo>
                    <a:pt x="53670" y="455260"/>
                  </a:lnTo>
                  <a:lnTo>
                    <a:pt x="81474" y="488611"/>
                  </a:lnTo>
                  <a:lnTo>
                    <a:pt x="113886" y="517219"/>
                  </a:lnTo>
                  <a:lnTo>
                    <a:pt x="150335" y="540496"/>
                  </a:lnTo>
                  <a:lnTo>
                    <a:pt x="190247" y="557851"/>
                  </a:lnTo>
                  <a:lnTo>
                    <a:pt x="233050" y="568697"/>
                  </a:lnTo>
                  <a:lnTo>
                    <a:pt x="278171" y="572443"/>
                  </a:lnTo>
                  <a:lnTo>
                    <a:pt x="323293" y="568697"/>
                  </a:lnTo>
                  <a:lnTo>
                    <a:pt x="366096" y="557851"/>
                  </a:lnTo>
                  <a:lnTo>
                    <a:pt x="406008" y="540496"/>
                  </a:lnTo>
                  <a:lnTo>
                    <a:pt x="442457" y="517219"/>
                  </a:lnTo>
                  <a:lnTo>
                    <a:pt x="474869" y="488611"/>
                  </a:lnTo>
                  <a:lnTo>
                    <a:pt x="502673" y="455260"/>
                  </a:lnTo>
                  <a:lnTo>
                    <a:pt x="525295" y="417757"/>
                  </a:lnTo>
                  <a:lnTo>
                    <a:pt x="542163" y="376690"/>
                  </a:lnTo>
                  <a:lnTo>
                    <a:pt x="552704" y="332649"/>
                  </a:lnTo>
                  <a:lnTo>
                    <a:pt x="556345" y="286222"/>
                  </a:lnTo>
                  <a:lnTo>
                    <a:pt x="552704" y="239795"/>
                  </a:lnTo>
                  <a:lnTo>
                    <a:pt x="542163" y="195753"/>
                  </a:lnTo>
                  <a:lnTo>
                    <a:pt x="525295" y="154686"/>
                  </a:lnTo>
                  <a:lnTo>
                    <a:pt x="502673" y="117182"/>
                  </a:lnTo>
                  <a:lnTo>
                    <a:pt x="474869" y="83832"/>
                  </a:lnTo>
                  <a:lnTo>
                    <a:pt x="442457" y="55224"/>
                  </a:lnTo>
                  <a:lnTo>
                    <a:pt x="406008" y="31947"/>
                  </a:lnTo>
                  <a:lnTo>
                    <a:pt x="366096" y="14591"/>
                  </a:lnTo>
                  <a:lnTo>
                    <a:pt x="323293" y="3746"/>
                  </a:lnTo>
                  <a:lnTo>
                    <a:pt x="278171"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59" name="object 59"/>
            <p:cNvSpPr/>
            <p:nvPr/>
          </p:nvSpPr>
          <p:spPr>
            <a:xfrm>
              <a:off x="2015290" y="4140995"/>
              <a:ext cx="556895" cy="572770"/>
            </a:xfrm>
            <a:custGeom>
              <a:avLst/>
              <a:gdLst/>
              <a:ahLst/>
              <a:cxnLst/>
              <a:rect l="l" t="t" r="r" b="b"/>
              <a:pathLst>
                <a:path w="556894" h="572770">
                  <a:moveTo>
                    <a:pt x="0" y="286221"/>
                  </a:moveTo>
                  <a:lnTo>
                    <a:pt x="3640" y="239795"/>
                  </a:lnTo>
                  <a:lnTo>
                    <a:pt x="14181" y="195753"/>
                  </a:lnTo>
                  <a:lnTo>
                    <a:pt x="31049" y="154686"/>
                  </a:lnTo>
                  <a:lnTo>
                    <a:pt x="53671" y="117182"/>
                  </a:lnTo>
                  <a:lnTo>
                    <a:pt x="81474" y="83832"/>
                  </a:lnTo>
                  <a:lnTo>
                    <a:pt x="113887" y="55224"/>
                  </a:lnTo>
                  <a:lnTo>
                    <a:pt x="150336" y="31947"/>
                  </a:lnTo>
                  <a:lnTo>
                    <a:pt x="190248" y="14591"/>
                  </a:lnTo>
                  <a:lnTo>
                    <a:pt x="233051" y="3746"/>
                  </a:lnTo>
                  <a:lnTo>
                    <a:pt x="278172" y="0"/>
                  </a:lnTo>
                  <a:lnTo>
                    <a:pt x="323293" y="3746"/>
                  </a:lnTo>
                  <a:lnTo>
                    <a:pt x="366096" y="14591"/>
                  </a:lnTo>
                  <a:lnTo>
                    <a:pt x="406009" y="31947"/>
                  </a:lnTo>
                  <a:lnTo>
                    <a:pt x="442458" y="55224"/>
                  </a:lnTo>
                  <a:lnTo>
                    <a:pt x="474870" y="83832"/>
                  </a:lnTo>
                  <a:lnTo>
                    <a:pt x="502674" y="117182"/>
                  </a:lnTo>
                  <a:lnTo>
                    <a:pt x="525296" y="154686"/>
                  </a:lnTo>
                  <a:lnTo>
                    <a:pt x="542164" y="195753"/>
                  </a:lnTo>
                  <a:lnTo>
                    <a:pt x="552704" y="239795"/>
                  </a:lnTo>
                  <a:lnTo>
                    <a:pt x="556345" y="286221"/>
                  </a:lnTo>
                  <a:lnTo>
                    <a:pt x="552704" y="332648"/>
                  </a:lnTo>
                  <a:lnTo>
                    <a:pt x="542164" y="376689"/>
                  </a:lnTo>
                  <a:lnTo>
                    <a:pt x="525296" y="417757"/>
                  </a:lnTo>
                  <a:lnTo>
                    <a:pt x="502674" y="455260"/>
                  </a:lnTo>
                  <a:lnTo>
                    <a:pt x="474870" y="488611"/>
                  </a:lnTo>
                  <a:lnTo>
                    <a:pt x="442458" y="517219"/>
                  </a:lnTo>
                  <a:lnTo>
                    <a:pt x="406009" y="540495"/>
                  </a:lnTo>
                  <a:lnTo>
                    <a:pt x="366096" y="557851"/>
                  </a:lnTo>
                  <a:lnTo>
                    <a:pt x="323293" y="568697"/>
                  </a:lnTo>
                  <a:lnTo>
                    <a:pt x="278172" y="572443"/>
                  </a:lnTo>
                  <a:lnTo>
                    <a:pt x="233051" y="568697"/>
                  </a:lnTo>
                  <a:lnTo>
                    <a:pt x="190248" y="557851"/>
                  </a:lnTo>
                  <a:lnTo>
                    <a:pt x="150336" y="540495"/>
                  </a:lnTo>
                  <a:lnTo>
                    <a:pt x="113887" y="517219"/>
                  </a:lnTo>
                  <a:lnTo>
                    <a:pt x="81474" y="488611"/>
                  </a:lnTo>
                  <a:lnTo>
                    <a:pt x="53671" y="455260"/>
                  </a:lnTo>
                  <a:lnTo>
                    <a:pt x="31049" y="417757"/>
                  </a:lnTo>
                  <a:lnTo>
                    <a:pt x="14181" y="376689"/>
                  </a:lnTo>
                  <a:lnTo>
                    <a:pt x="3640" y="332648"/>
                  </a:lnTo>
                  <a:lnTo>
                    <a:pt x="0" y="286221"/>
                  </a:lnTo>
                  <a:close/>
                </a:path>
              </a:pathLst>
            </a:custGeom>
            <a:ln w="24817">
              <a:solidFill>
                <a:srgbClr val="254061"/>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68" name="object 68"/>
            <p:cNvPicPr/>
            <p:nvPr/>
          </p:nvPicPr>
          <p:blipFill>
            <a:blip r:embed="rId17" cstate="print"/>
            <a:stretch>
              <a:fillRect/>
            </a:stretch>
          </p:blipFill>
          <p:spPr>
            <a:xfrm>
              <a:off x="1955800" y="6399783"/>
              <a:ext cx="673607" cy="688848"/>
            </a:xfrm>
            <a:prstGeom prst="rect">
              <a:avLst/>
            </a:prstGeom>
          </p:spPr>
        </p:pic>
        <p:pic>
          <p:nvPicPr>
            <p:cNvPr id="74" name="object 74"/>
            <p:cNvPicPr/>
            <p:nvPr/>
          </p:nvPicPr>
          <p:blipFill>
            <a:blip r:embed="rId18" cstate="print"/>
            <a:stretch>
              <a:fillRect/>
            </a:stretch>
          </p:blipFill>
          <p:spPr>
            <a:xfrm>
              <a:off x="1949704" y="5256783"/>
              <a:ext cx="685800" cy="685800"/>
            </a:xfrm>
            <a:prstGeom prst="rect">
              <a:avLst/>
            </a:prstGeom>
          </p:spPr>
        </p:pic>
        <p:sp>
          <p:nvSpPr>
            <p:cNvPr id="75" name="object 75"/>
            <p:cNvSpPr/>
            <p:nvPr/>
          </p:nvSpPr>
          <p:spPr>
            <a:xfrm>
              <a:off x="2006621" y="5312511"/>
              <a:ext cx="568960" cy="491855"/>
            </a:xfrm>
            <a:custGeom>
              <a:avLst/>
              <a:gdLst/>
              <a:ahLst/>
              <a:cxnLst/>
              <a:rect l="l" t="t" r="r" b="b"/>
              <a:pathLst>
                <a:path w="568960" h="568960">
                  <a:moveTo>
                    <a:pt x="284246" y="0"/>
                  </a:moveTo>
                  <a:lnTo>
                    <a:pt x="238140" y="3720"/>
                  </a:lnTo>
                  <a:lnTo>
                    <a:pt x="194402" y="14491"/>
                  </a:lnTo>
                  <a:lnTo>
                    <a:pt x="153618" y="31727"/>
                  </a:lnTo>
                  <a:lnTo>
                    <a:pt x="116374" y="54843"/>
                  </a:lnTo>
                  <a:lnTo>
                    <a:pt x="83253" y="83253"/>
                  </a:lnTo>
                  <a:lnTo>
                    <a:pt x="54843" y="116374"/>
                  </a:lnTo>
                  <a:lnTo>
                    <a:pt x="31727" y="153618"/>
                  </a:lnTo>
                  <a:lnTo>
                    <a:pt x="14491" y="194402"/>
                  </a:lnTo>
                  <a:lnTo>
                    <a:pt x="3720" y="238140"/>
                  </a:lnTo>
                  <a:lnTo>
                    <a:pt x="0" y="284246"/>
                  </a:lnTo>
                  <a:lnTo>
                    <a:pt x="3720" y="330352"/>
                  </a:lnTo>
                  <a:lnTo>
                    <a:pt x="14491" y="374090"/>
                  </a:lnTo>
                  <a:lnTo>
                    <a:pt x="31727" y="414873"/>
                  </a:lnTo>
                  <a:lnTo>
                    <a:pt x="54843" y="452118"/>
                  </a:lnTo>
                  <a:lnTo>
                    <a:pt x="83253" y="485238"/>
                  </a:lnTo>
                  <a:lnTo>
                    <a:pt x="116374" y="513649"/>
                  </a:lnTo>
                  <a:lnTo>
                    <a:pt x="153618" y="536765"/>
                  </a:lnTo>
                  <a:lnTo>
                    <a:pt x="194402" y="554001"/>
                  </a:lnTo>
                  <a:lnTo>
                    <a:pt x="238140" y="564772"/>
                  </a:lnTo>
                  <a:lnTo>
                    <a:pt x="284246" y="568492"/>
                  </a:lnTo>
                  <a:lnTo>
                    <a:pt x="330352" y="564772"/>
                  </a:lnTo>
                  <a:lnTo>
                    <a:pt x="374090" y="554001"/>
                  </a:lnTo>
                  <a:lnTo>
                    <a:pt x="414873" y="536765"/>
                  </a:lnTo>
                  <a:lnTo>
                    <a:pt x="452118" y="513649"/>
                  </a:lnTo>
                  <a:lnTo>
                    <a:pt x="485238" y="485238"/>
                  </a:lnTo>
                  <a:lnTo>
                    <a:pt x="513649" y="452118"/>
                  </a:lnTo>
                  <a:lnTo>
                    <a:pt x="536765" y="414873"/>
                  </a:lnTo>
                  <a:lnTo>
                    <a:pt x="554001" y="374090"/>
                  </a:lnTo>
                  <a:lnTo>
                    <a:pt x="564772" y="330352"/>
                  </a:lnTo>
                  <a:lnTo>
                    <a:pt x="568492" y="284246"/>
                  </a:lnTo>
                  <a:lnTo>
                    <a:pt x="564772" y="238140"/>
                  </a:lnTo>
                  <a:lnTo>
                    <a:pt x="554001" y="194402"/>
                  </a:lnTo>
                  <a:lnTo>
                    <a:pt x="536765" y="153618"/>
                  </a:lnTo>
                  <a:lnTo>
                    <a:pt x="513649" y="116374"/>
                  </a:lnTo>
                  <a:lnTo>
                    <a:pt x="485238" y="83253"/>
                  </a:lnTo>
                  <a:lnTo>
                    <a:pt x="452118" y="54843"/>
                  </a:lnTo>
                  <a:lnTo>
                    <a:pt x="414873" y="31727"/>
                  </a:lnTo>
                  <a:lnTo>
                    <a:pt x="374090" y="14491"/>
                  </a:lnTo>
                  <a:lnTo>
                    <a:pt x="330352" y="3720"/>
                  </a:lnTo>
                  <a:lnTo>
                    <a:pt x="284246"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92" name="object 92"/>
            <p:cNvSpPr/>
            <p:nvPr/>
          </p:nvSpPr>
          <p:spPr>
            <a:xfrm>
              <a:off x="2192044" y="5630880"/>
              <a:ext cx="82550" cy="82550"/>
            </a:xfrm>
            <a:custGeom>
              <a:avLst/>
              <a:gdLst/>
              <a:ahLst/>
              <a:cxnLst/>
              <a:rect l="l" t="t" r="r" b="b"/>
              <a:pathLst>
                <a:path w="82550" h="82550">
                  <a:moveTo>
                    <a:pt x="39940" y="0"/>
                  </a:moveTo>
                  <a:lnTo>
                    <a:pt x="0" y="37750"/>
                  </a:lnTo>
                  <a:lnTo>
                    <a:pt x="42038" y="82228"/>
                  </a:lnTo>
                  <a:lnTo>
                    <a:pt x="81979" y="44477"/>
                  </a:lnTo>
                  <a:lnTo>
                    <a:pt x="39940"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76" name="object 76"/>
            <p:cNvSpPr/>
            <p:nvPr/>
          </p:nvSpPr>
          <p:spPr>
            <a:xfrm>
              <a:off x="2006621" y="5313061"/>
              <a:ext cx="568960" cy="557549"/>
            </a:xfrm>
            <a:custGeom>
              <a:avLst/>
              <a:gdLst/>
              <a:ahLst/>
              <a:cxnLst/>
              <a:rect l="l" t="t" r="r" b="b"/>
              <a:pathLst>
                <a:path w="568960" h="568960">
                  <a:moveTo>
                    <a:pt x="0" y="284246"/>
                  </a:moveTo>
                  <a:lnTo>
                    <a:pt x="3720" y="238140"/>
                  </a:lnTo>
                  <a:lnTo>
                    <a:pt x="14491" y="194402"/>
                  </a:lnTo>
                  <a:lnTo>
                    <a:pt x="31727" y="153618"/>
                  </a:lnTo>
                  <a:lnTo>
                    <a:pt x="54843" y="116374"/>
                  </a:lnTo>
                  <a:lnTo>
                    <a:pt x="83253" y="83253"/>
                  </a:lnTo>
                  <a:lnTo>
                    <a:pt x="116374" y="54843"/>
                  </a:lnTo>
                  <a:lnTo>
                    <a:pt x="153618" y="31727"/>
                  </a:lnTo>
                  <a:lnTo>
                    <a:pt x="194402" y="14491"/>
                  </a:lnTo>
                  <a:lnTo>
                    <a:pt x="238140" y="3720"/>
                  </a:lnTo>
                  <a:lnTo>
                    <a:pt x="284246" y="0"/>
                  </a:lnTo>
                  <a:lnTo>
                    <a:pt x="330352" y="3720"/>
                  </a:lnTo>
                  <a:lnTo>
                    <a:pt x="374090" y="14491"/>
                  </a:lnTo>
                  <a:lnTo>
                    <a:pt x="414873" y="31727"/>
                  </a:lnTo>
                  <a:lnTo>
                    <a:pt x="452118" y="54843"/>
                  </a:lnTo>
                  <a:lnTo>
                    <a:pt x="485238" y="83253"/>
                  </a:lnTo>
                  <a:lnTo>
                    <a:pt x="513649" y="116374"/>
                  </a:lnTo>
                  <a:lnTo>
                    <a:pt x="536765" y="153618"/>
                  </a:lnTo>
                  <a:lnTo>
                    <a:pt x="554001" y="194402"/>
                  </a:lnTo>
                  <a:lnTo>
                    <a:pt x="564772" y="238140"/>
                  </a:lnTo>
                  <a:lnTo>
                    <a:pt x="568492" y="284246"/>
                  </a:lnTo>
                  <a:lnTo>
                    <a:pt x="564772" y="330352"/>
                  </a:lnTo>
                  <a:lnTo>
                    <a:pt x="554001" y="374090"/>
                  </a:lnTo>
                  <a:lnTo>
                    <a:pt x="536765" y="414873"/>
                  </a:lnTo>
                  <a:lnTo>
                    <a:pt x="513649" y="452118"/>
                  </a:lnTo>
                  <a:lnTo>
                    <a:pt x="485238" y="485238"/>
                  </a:lnTo>
                  <a:lnTo>
                    <a:pt x="452118" y="513649"/>
                  </a:lnTo>
                  <a:lnTo>
                    <a:pt x="414873" y="536765"/>
                  </a:lnTo>
                  <a:lnTo>
                    <a:pt x="374090" y="554001"/>
                  </a:lnTo>
                  <a:lnTo>
                    <a:pt x="330352" y="564772"/>
                  </a:lnTo>
                  <a:lnTo>
                    <a:pt x="284246" y="568492"/>
                  </a:lnTo>
                  <a:lnTo>
                    <a:pt x="238140" y="564772"/>
                  </a:lnTo>
                  <a:lnTo>
                    <a:pt x="194402" y="554001"/>
                  </a:lnTo>
                  <a:lnTo>
                    <a:pt x="153618" y="536765"/>
                  </a:lnTo>
                  <a:lnTo>
                    <a:pt x="116374" y="513649"/>
                  </a:lnTo>
                  <a:lnTo>
                    <a:pt x="83253" y="485238"/>
                  </a:lnTo>
                  <a:lnTo>
                    <a:pt x="54843" y="452118"/>
                  </a:lnTo>
                  <a:lnTo>
                    <a:pt x="31727" y="414873"/>
                  </a:lnTo>
                  <a:lnTo>
                    <a:pt x="14491" y="374090"/>
                  </a:lnTo>
                  <a:lnTo>
                    <a:pt x="3720" y="330352"/>
                  </a:lnTo>
                  <a:lnTo>
                    <a:pt x="0" y="284246"/>
                  </a:lnTo>
                  <a:close/>
                </a:path>
              </a:pathLst>
            </a:custGeom>
            <a:ln w="24817">
              <a:solidFill>
                <a:srgbClr val="254061"/>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grpSp>
      <p:sp>
        <p:nvSpPr>
          <p:cNvPr id="96" name="object 96"/>
          <p:cNvSpPr txBox="1"/>
          <p:nvPr/>
        </p:nvSpPr>
        <p:spPr>
          <a:xfrm>
            <a:off x="3542702" y="1114213"/>
            <a:ext cx="846536"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1" i="0" u="none" strike="noStrike" kern="0" cap="none" spc="-8"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Pillars</a:t>
            </a:r>
            <a:endParaRPr kumimoji="0" lang="en-GB"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97" name="object 97"/>
          <p:cNvSpPr txBox="1"/>
          <p:nvPr/>
        </p:nvSpPr>
        <p:spPr>
          <a:xfrm>
            <a:off x="4694411" y="900853"/>
            <a:ext cx="724958" cy="435353"/>
          </a:xfrm>
          <a:prstGeom prst="rect">
            <a:avLst/>
          </a:prstGeom>
        </p:spPr>
        <p:txBody>
          <a:bodyPr vert="horz" wrap="square" lIns="0" tIns="21695" rIns="0" bIns="0" rtlCol="0">
            <a:spAutoFit/>
          </a:bodyPr>
          <a:lstStyle/>
          <a:p>
            <a:pPr marL="10583" marR="4233" lvl="0" indent="98950" algn="l" defTabSz="761970" rtl="0" eaLnBrk="1" fontAlgn="auto" latinLnBrk="0" hangingPunct="1">
              <a:lnSpc>
                <a:spcPts val="1657"/>
              </a:lnSpc>
              <a:spcBef>
                <a:spcPts val="170"/>
              </a:spcBef>
              <a:spcAft>
                <a:spcPts val="0"/>
              </a:spcAft>
              <a:buClrTx/>
              <a:buSzTx/>
              <a:buFontTx/>
              <a:buNone/>
              <a:tabLst/>
              <a:defRPr/>
            </a:pPr>
            <a:r>
              <a:rPr kumimoji="0" lang="en-GB" sz="1200" b="1" i="0" u="none" strike="noStrike" kern="0" cap="none" spc="-17"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2027 </a:t>
            </a:r>
            <a:r>
              <a:rPr kumimoji="0" lang="en-GB" sz="1200" b="1" i="0" u="none" strike="noStrike" kern="0" cap="none" spc="-33"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TARGET</a:t>
            </a:r>
            <a:endParaRPr kumimoji="0" lang="en-GB"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98" name="object 98"/>
          <p:cNvSpPr txBox="1"/>
          <p:nvPr/>
        </p:nvSpPr>
        <p:spPr>
          <a:xfrm>
            <a:off x="5517236" y="900853"/>
            <a:ext cx="846536" cy="435353"/>
          </a:xfrm>
          <a:prstGeom prst="rect">
            <a:avLst/>
          </a:prstGeom>
        </p:spPr>
        <p:txBody>
          <a:bodyPr vert="horz" wrap="square" lIns="0" tIns="21695" rIns="0" bIns="0" rtlCol="0">
            <a:spAutoFit/>
          </a:bodyPr>
          <a:lstStyle/>
          <a:p>
            <a:pPr marL="10583" marR="4233" lvl="0" indent="60852" algn="l" defTabSz="761970" rtl="0" eaLnBrk="1" fontAlgn="auto" latinLnBrk="0" hangingPunct="1">
              <a:lnSpc>
                <a:spcPts val="1657"/>
              </a:lnSpc>
              <a:spcBef>
                <a:spcPts val="170"/>
              </a:spcBef>
              <a:spcAft>
                <a:spcPts val="0"/>
              </a:spcAft>
              <a:buClrTx/>
              <a:buSzTx/>
              <a:buFontTx/>
              <a:buNone/>
              <a:tabLst/>
              <a:defRPr/>
            </a:pPr>
            <a:r>
              <a:rPr kumimoji="0" lang="en-GB" sz="1200" b="1" i="0" u="none" strike="noStrike" kern="0" cap="none" spc="-8"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TARGET </a:t>
            </a:r>
            <a:r>
              <a:rPr kumimoji="0" lang="en-GB" sz="1200" b="1" i="0" u="none" strike="noStrike" kern="0" cap="none" spc="-29"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GROWTH</a:t>
            </a:r>
            <a:endParaRPr kumimoji="0" lang="en-GB"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99" name="object 99"/>
          <p:cNvSpPr txBox="1"/>
          <p:nvPr/>
        </p:nvSpPr>
        <p:spPr>
          <a:xfrm>
            <a:off x="6450710" y="1114213"/>
            <a:ext cx="1686526"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1"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KEY</a:t>
            </a:r>
            <a:r>
              <a:rPr kumimoji="0" lang="en-GB" sz="1200" b="1" i="0" u="none" strike="noStrike" kern="0" cap="none" spc="-5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 </a:t>
            </a:r>
            <a:r>
              <a:rPr kumimoji="0" lang="en-GB" sz="1200" b="1" i="0" u="none" strike="noStrike" kern="0" cap="none" spc="-17"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INITIATIVES</a:t>
            </a:r>
            <a:endParaRPr kumimoji="0" lang="en-GB"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100" name="object 100"/>
          <p:cNvSpPr txBox="1"/>
          <p:nvPr/>
        </p:nvSpPr>
        <p:spPr>
          <a:xfrm>
            <a:off x="4721125" y="1690312"/>
            <a:ext cx="789730"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120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mn-cs"/>
              </a:rPr>
              <a:t>25% Revenue </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01" name="object 101"/>
          <p:cNvSpPr txBox="1"/>
          <p:nvPr/>
        </p:nvSpPr>
        <p:spPr>
          <a:xfrm>
            <a:off x="3092130" y="2691693"/>
            <a:ext cx="1062168" cy="226130"/>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tab pos="799539" algn="l"/>
              </a:tabLst>
              <a:defRPr/>
            </a:pPr>
            <a:r>
              <a:rPr kumimoji="0" lang="en-US" sz="1400" b="1" i="0" u="none" strike="noStrike" kern="0" cap="none" spc="-8"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Credible</a:t>
            </a:r>
            <a:endParaRPr kumimoji="0" lang="en-US" sz="14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115" name="object 115"/>
          <p:cNvSpPr txBox="1"/>
          <p:nvPr/>
        </p:nvSpPr>
        <p:spPr>
          <a:xfrm>
            <a:off x="6475060" y="1489127"/>
            <a:ext cx="4826534" cy="774998"/>
          </a:xfrm>
          <a:prstGeom prst="rect">
            <a:avLst/>
          </a:prstGeom>
        </p:spPr>
        <p:txBody>
          <a:bodyPr vert="horz" wrap="square" lIns="0" tIns="10583" rIns="0" bIns="0" rtlCol="0">
            <a:spAutoFit/>
          </a:bodyPr>
          <a:lstStyle/>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Maximize Online &amp; Offline Presence</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lang="en-US" sz="1200">
                <a:solidFill>
                  <a:sysClr val="windowText" lastClr="000000"/>
                </a:solidFill>
                <a:latin typeface="Verdana" panose="020B0604030504040204" pitchFamily="34" charset="0"/>
                <a:ea typeface="Verdana" panose="020B0604030504040204" pitchFamily="34" charset="0"/>
                <a:cs typeface="Calibri"/>
              </a:rPr>
              <a:t>Leverage SEO &amp; Content Marketing (case studies, blogs on Ai-Driven business solutions)</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lang="en-US" sz="1200">
                <a:solidFill>
                  <a:sysClr val="windowText" lastClr="000000"/>
                </a:solidFill>
                <a:latin typeface="Verdana" panose="020B0604030504040204" pitchFamily="34" charset="0"/>
                <a:ea typeface="Verdana" panose="020B0604030504040204" pitchFamily="34" charset="0"/>
                <a:cs typeface="Calibri"/>
              </a:rPr>
              <a:t>Increase presence in LinkedIn &amp; X (SME in Trends topics)</a:t>
            </a:r>
            <a:endPar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grpSp>
        <p:nvGrpSpPr>
          <p:cNvPr id="120" name="object 120"/>
          <p:cNvGrpSpPr/>
          <p:nvPr/>
        </p:nvGrpSpPr>
        <p:grpSpPr>
          <a:xfrm>
            <a:off x="3340170" y="1359809"/>
            <a:ext cx="7805394" cy="48327"/>
            <a:chOff x="3940063" y="1664093"/>
            <a:chExt cx="9366472" cy="48327"/>
          </a:xfrm>
        </p:grpSpPr>
        <p:sp>
          <p:nvSpPr>
            <p:cNvPr id="121" name="object 121"/>
            <p:cNvSpPr/>
            <p:nvPr/>
          </p:nvSpPr>
          <p:spPr>
            <a:xfrm>
              <a:off x="3940063" y="1666701"/>
              <a:ext cx="1452738" cy="45719"/>
            </a:xfrm>
            <a:custGeom>
              <a:avLst/>
              <a:gdLst/>
              <a:ahLst/>
              <a:cxnLst/>
              <a:rect l="l" t="t" r="r" b="b"/>
              <a:pathLst>
                <a:path w="982979">
                  <a:moveTo>
                    <a:pt x="0" y="0"/>
                  </a:moveTo>
                  <a:lnTo>
                    <a:pt x="982719" y="1"/>
                  </a:lnTo>
                </a:path>
              </a:pathLst>
            </a:custGeom>
            <a:ln w="28363">
              <a:solidFill>
                <a:srgbClr val="10253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22" name="object 122"/>
            <p:cNvSpPr/>
            <p:nvPr/>
          </p:nvSpPr>
          <p:spPr>
            <a:xfrm>
              <a:off x="5568590" y="1664093"/>
              <a:ext cx="850265" cy="0"/>
            </a:xfrm>
            <a:custGeom>
              <a:avLst/>
              <a:gdLst/>
              <a:ahLst/>
              <a:cxnLst/>
              <a:rect l="l" t="t" r="r" b="b"/>
              <a:pathLst>
                <a:path w="850264">
                  <a:moveTo>
                    <a:pt x="0" y="0"/>
                  </a:moveTo>
                  <a:lnTo>
                    <a:pt x="849673" y="1"/>
                  </a:lnTo>
                </a:path>
              </a:pathLst>
            </a:custGeom>
            <a:ln w="28363">
              <a:solidFill>
                <a:srgbClr val="10253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23" name="object 123"/>
            <p:cNvSpPr/>
            <p:nvPr/>
          </p:nvSpPr>
          <p:spPr>
            <a:xfrm>
              <a:off x="6588444" y="1664093"/>
              <a:ext cx="947419" cy="0"/>
            </a:xfrm>
            <a:custGeom>
              <a:avLst/>
              <a:gdLst/>
              <a:ahLst/>
              <a:cxnLst/>
              <a:rect l="l" t="t" r="r" b="b"/>
              <a:pathLst>
                <a:path w="947420">
                  <a:moveTo>
                    <a:pt x="0" y="0"/>
                  </a:moveTo>
                  <a:lnTo>
                    <a:pt x="947358" y="1"/>
                  </a:lnTo>
                </a:path>
              </a:pathLst>
            </a:custGeom>
            <a:ln w="28363">
              <a:solidFill>
                <a:srgbClr val="10253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24" name="object 124"/>
            <p:cNvSpPr/>
            <p:nvPr/>
          </p:nvSpPr>
          <p:spPr>
            <a:xfrm>
              <a:off x="7657575" y="1664093"/>
              <a:ext cx="5648960" cy="0"/>
            </a:xfrm>
            <a:custGeom>
              <a:avLst/>
              <a:gdLst/>
              <a:ahLst/>
              <a:cxnLst/>
              <a:rect l="l" t="t" r="r" b="b"/>
              <a:pathLst>
                <a:path w="5648959">
                  <a:moveTo>
                    <a:pt x="0" y="0"/>
                  </a:moveTo>
                  <a:lnTo>
                    <a:pt x="5648481" y="1"/>
                  </a:lnTo>
                </a:path>
              </a:pathLst>
            </a:custGeom>
            <a:ln w="28363">
              <a:solidFill>
                <a:srgbClr val="10253F"/>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grpSp>
      <p:sp>
        <p:nvSpPr>
          <p:cNvPr id="155" name="object 115">
            <a:extLst>
              <a:ext uri="{FF2B5EF4-FFF2-40B4-BE49-F238E27FC236}">
                <a16:creationId xmlns:a16="http://schemas.microsoft.com/office/drawing/2014/main" id="{6B1B7ED1-E903-CBDB-E890-88F3DDC20BB5}"/>
              </a:ext>
            </a:extLst>
          </p:cNvPr>
          <p:cNvSpPr txBox="1"/>
          <p:nvPr/>
        </p:nvSpPr>
        <p:spPr>
          <a:xfrm>
            <a:off x="6508290" y="2366537"/>
            <a:ext cx="4793304" cy="787822"/>
          </a:xfrm>
          <a:prstGeom prst="rect">
            <a:avLst/>
          </a:prstGeom>
        </p:spPr>
        <p:txBody>
          <a:bodyPr vert="horz" wrap="square" lIns="0" tIns="10583" rIns="0" bIns="0" rtlCol="0">
            <a:spAutoFit/>
          </a:bodyPr>
          <a:lstStyle/>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Case Studies (E.g. McDonald’s – AI-driven solution)</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lang="en-US" sz="1200">
                <a:solidFill>
                  <a:sysClr val="windowText" lastClr="000000"/>
                </a:solidFill>
                <a:latin typeface="Verdana" panose="020B0604030504040204" pitchFamily="34" charset="0"/>
                <a:ea typeface="Verdana" panose="020B0604030504040204" pitchFamily="34" charset="0"/>
                <a:cs typeface="Calibri"/>
              </a:rPr>
              <a:t>Obtain client testimonials &amp; reviews</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Host Webinars and talks on AI implementation for business</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lang="en-US" sz="1200">
                <a:solidFill>
                  <a:sysClr val="windowText" lastClr="000000"/>
                </a:solidFill>
                <a:latin typeface="Verdana" panose="020B0604030504040204" pitchFamily="34" charset="0"/>
                <a:ea typeface="Verdana" panose="020B0604030504040204" pitchFamily="34" charset="0"/>
                <a:cs typeface="Calibri"/>
              </a:rPr>
              <a:t>Apply for industry awards &amp; recognitions</a:t>
            </a:r>
            <a:endPar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156" name="object 115">
            <a:extLst>
              <a:ext uri="{FF2B5EF4-FFF2-40B4-BE49-F238E27FC236}">
                <a16:creationId xmlns:a16="http://schemas.microsoft.com/office/drawing/2014/main" id="{30E2589A-6520-507D-5F05-C5F7F9E5C594}"/>
              </a:ext>
            </a:extLst>
          </p:cNvPr>
          <p:cNvSpPr txBox="1"/>
          <p:nvPr/>
        </p:nvSpPr>
        <p:spPr>
          <a:xfrm>
            <a:off x="6520568" y="3333236"/>
            <a:ext cx="4980467" cy="787822"/>
          </a:xfrm>
          <a:prstGeom prst="rect">
            <a:avLst/>
          </a:prstGeom>
        </p:spPr>
        <p:txBody>
          <a:bodyPr vert="horz" wrap="square" lIns="0" tIns="10583" rIns="0" bIns="0" rtlCol="0">
            <a:spAutoFit/>
          </a:bodyPr>
          <a:lstStyle/>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Implement AI-powered chatbots on website for engagement</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lang="en-US" sz="1200">
                <a:solidFill>
                  <a:sysClr val="windowText" lastClr="000000"/>
                </a:solidFill>
                <a:latin typeface="Verdana" panose="020B0604030504040204" pitchFamily="34" charset="0"/>
                <a:ea typeface="Verdana" panose="020B0604030504040204" pitchFamily="34" charset="0"/>
                <a:cs typeface="Calibri"/>
              </a:rPr>
              <a:t>Host free AI consultation calls for qualified leads</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Offer personalized automation demos</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lang="en-US" sz="1200">
                <a:solidFill>
                  <a:sysClr val="windowText" lastClr="000000"/>
                </a:solidFill>
                <a:latin typeface="Verdana" panose="020B0604030504040204" pitchFamily="34" charset="0"/>
                <a:ea typeface="Verdana" panose="020B0604030504040204" pitchFamily="34" charset="0"/>
                <a:cs typeface="Calibri"/>
              </a:rPr>
              <a:t>Develop a lead email sequence</a:t>
            </a:r>
            <a:endPar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158" name="object 36">
            <a:extLst>
              <a:ext uri="{FF2B5EF4-FFF2-40B4-BE49-F238E27FC236}">
                <a16:creationId xmlns:a16="http://schemas.microsoft.com/office/drawing/2014/main" id="{6B949290-1CAA-647C-695F-FA05A2578D58}"/>
              </a:ext>
            </a:extLst>
          </p:cNvPr>
          <p:cNvSpPr txBox="1"/>
          <p:nvPr/>
        </p:nvSpPr>
        <p:spPr>
          <a:xfrm>
            <a:off x="2997533" y="4611286"/>
            <a:ext cx="1478109" cy="222667"/>
          </a:xfrm>
          <a:prstGeom prst="rect">
            <a:avLst/>
          </a:prstGeom>
        </p:spPr>
        <p:txBody>
          <a:bodyPr vert="horz" wrap="square" lIns="0" tIns="21695" rIns="0" bIns="0" rtlCol="0">
            <a:spAutoFit/>
          </a:bodyPr>
          <a:lstStyle/>
          <a:p>
            <a:pPr marL="125407" marR="4233" lvl="0" indent="-115354" algn="l" defTabSz="761970" rtl="0" eaLnBrk="1" fontAlgn="auto" latinLnBrk="0" hangingPunct="1">
              <a:lnSpc>
                <a:spcPts val="1657"/>
              </a:lnSpc>
              <a:spcBef>
                <a:spcPts val="170"/>
              </a:spcBef>
              <a:spcAft>
                <a:spcPts val="0"/>
              </a:spcAft>
              <a:buClrTx/>
              <a:buSzTx/>
              <a:buFontTx/>
              <a:buNone/>
              <a:tabLst/>
              <a:defRPr/>
            </a:pPr>
            <a:r>
              <a:rPr kumimoji="0" lang="en-US" sz="1400" b="1" i="0" u="none" strike="noStrike" kern="0" cap="none" spc="-8"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Early Metrics</a:t>
            </a:r>
            <a:endParaRPr kumimoji="0" lang="en-US" sz="14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159" name="object 36">
            <a:extLst>
              <a:ext uri="{FF2B5EF4-FFF2-40B4-BE49-F238E27FC236}">
                <a16:creationId xmlns:a16="http://schemas.microsoft.com/office/drawing/2014/main" id="{70C21603-B019-A424-E00A-BE2D3ED70612}"/>
              </a:ext>
            </a:extLst>
          </p:cNvPr>
          <p:cNvSpPr txBox="1"/>
          <p:nvPr/>
        </p:nvSpPr>
        <p:spPr>
          <a:xfrm>
            <a:off x="2985337" y="5512296"/>
            <a:ext cx="1373371" cy="222667"/>
          </a:xfrm>
          <a:prstGeom prst="rect">
            <a:avLst/>
          </a:prstGeom>
        </p:spPr>
        <p:txBody>
          <a:bodyPr vert="horz" wrap="square" lIns="0" tIns="21695" rIns="0" bIns="0" rtlCol="0">
            <a:spAutoFit/>
          </a:bodyPr>
          <a:lstStyle/>
          <a:p>
            <a:pPr marL="125407" marR="4233" lvl="0" indent="-115354" algn="l" defTabSz="761970" rtl="0" eaLnBrk="1" fontAlgn="auto" latinLnBrk="0" hangingPunct="1">
              <a:lnSpc>
                <a:spcPts val="1657"/>
              </a:lnSpc>
              <a:spcBef>
                <a:spcPts val="170"/>
              </a:spcBef>
              <a:spcAft>
                <a:spcPts val="0"/>
              </a:spcAft>
              <a:buClrTx/>
              <a:buSzTx/>
              <a:buFontTx/>
              <a:buNone/>
              <a:tabLst/>
              <a:defRPr/>
            </a:pPr>
            <a:r>
              <a:rPr kumimoji="0" lang="en-US" sz="1400" b="1" i="0" u="none" strike="noStrike" kern="0" cap="none" spc="-8"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Mid Metrics</a:t>
            </a:r>
            <a:endParaRPr kumimoji="0" lang="en-US" sz="14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160" name="object 115">
            <a:extLst>
              <a:ext uri="{FF2B5EF4-FFF2-40B4-BE49-F238E27FC236}">
                <a16:creationId xmlns:a16="http://schemas.microsoft.com/office/drawing/2014/main" id="{6E511094-57F4-B4B5-14E7-F65810EDDCCF}"/>
              </a:ext>
            </a:extLst>
          </p:cNvPr>
          <p:cNvSpPr txBox="1"/>
          <p:nvPr/>
        </p:nvSpPr>
        <p:spPr>
          <a:xfrm>
            <a:off x="6450710" y="4336865"/>
            <a:ext cx="4980467" cy="590332"/>
          </a:xfrm>
          <a:prstGeom prst="rect">
            <a:avLst/>
          </a:prstGeom>
        </p:spPr>
        <p:txBody>
          <a:bodyPr vert="horz" wrap="square" lIns="0" tIns="10583" rIns="0" bIns="0" rtlCol="0">
            <a:spAutoFit/>
          </a:bodyPr>
          <a:lstStyle/>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1"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User Growth</a:t>
            </a:r>
            <a:r>
              <a:rPr lang="en-US" sz="1200">
                <a:solidFill>
                  <a:sysClr val="windowText" lastClr="000000"/>
                </a:solidFill>
                <a:latin typeface="Verdana" panose="020B0604030504040204" pitchFamily="34" charset="0"/>
                <a:ea typeface="Verdana" panose="020B0604030504040204" pitchFamily="34" charset="0"/>
                <a:cs typeface="Calibri"/>
              </a:rPr>
              <a:t>: Social Media, Website Newsletter</a:t>
            </a:r>
            <a:endPar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1"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Engagement</a:t>
            </a: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 </a:t>
            </a:r>
            <a:r>
              <a:rPr lang="en-US" sz="1200">
                <a:solidFill>
                  <a:sysClr val="windowText" lastClr="000000"/>
                </a:solidFill>
                <a:latin typeface="Verdana" panose="020B0604030504040204" pitchFamily="34" charset="0"/>
                <a:ea typeface="Verdana" panose="020B0604030504040204" pitchFamily="34" charset="0"/>
                <a:cs typeface="Calibri"/>
              </a:rPr>
              <a:t>Webinars, blogs. Chatbot responses</a:t>
            </a:r>
            <a:endPar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1"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Financial</a:t>
            </a: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 revenue growth, funding secured</a:t>
            </a:r>
          </a:p>
        </p:txBody>
      </p:sp>
      <p:sp>
        <p:nvSpPr>
          <p:cNvPr id="161" name="object 115">
            <a:extLst>
              <a:ext uri="{FF2B5EF4-FFF2-40B4-BE49-F238E27FC236}">
                <a16:creationId xmlns:a16="http://schemas.microsoft.com/office/drawing/2014/main" id="{5C8340D0-1931-A379-0995-225DCB3BF5ED}"/>
              </a:ext>
            </a:extLst>
          </p:cNvPr>
          <p:cNvSpPr txBox="1"/>
          <p:nvPr/>
        </p:nvSpPr>
        <p:spPr>
          <a:xfrm>
            <a:off x="6475059" y="5314388"/>
            <a:ext cx="4980467" cy="787822"/>
          </a:xfrm>
          <a:prstGeom prst="rect">
            <a:avLst/>
          </a:prstGeom>
        </p:spPr>
        <p:txBody>
          <a:bodyPr vert="horz" wrap="square" lIns="0" tIns="10583" rIns="0" bIns="0" rtlCol="0">
            <a:spAutoFit/>
          </a:bodyPr>
          <a:lstStyle/>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1" i="0" u="none" strike="noStrike" kern="0" cap="none" spc="0" normalizeH="0" baseline="0" noProof="0" err="1">
                <a:ln>
                  <a:noFill/>
                </a:ln>
                <a:solidFill>
                  <a:sysClr val="windowText" lastClr="000000"/>
                </a:solidFill>
                <a:effectLst/>
                <a:uLnTx/>
                <a:uFillTx/>
                <a:latin typeface="Verdana" panose="020B0604030504040204" pitchFamily="34" charset="0"/>
                <a:ea typeface="Verdana" panose="020B0604030504040204" pitchFamily="34" charset="0"/>
                <a:cs typeface="Calibri"/>
              </a:rPr>
              <a:t>Optimise</a:t>
            </a: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 Conversion &amp; Repeat Clients</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1"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Measure</a:t>
            </a: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 Impact, Case Study Outcomes, and Client ROI</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r>
              <a:rPr kumimoji="0" lang="en-US" sz="1200" b="1"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Scale</a:t>
            </a:r>
            <a:r>
              <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rPr>
              <a:t> % of customer retention rate &amp; upsell success</a:t>
            </a:r>
          </a:p>
          <a:p>
            <a:pPr marL="170385" marR="0" lvl="0" indent="-159802" algn="l" defTabSz="761970" rtl="0" eaLnBrk="1" fontAlgn="auto" latinLnBrk="0" hangingPunct="1">
              <a:lnSpc>
                <a:spcPct val="100000"/>
              </a:lnSpc>
              <a:spcBef>
                <a:spcPts val="83"/>
              </a:spcBef>
              <a:spcAft>
                <a:spcPts val="0"/>
              </a:spcAft>
              <a:buClrTx/>
              <a:buSzTx/>
              <a:buFont typeface="Arial MT"/>
              <a:buChar char="•"/>
              <a:tabLst>
                <a:tab pos="170385" algn="l"/>
              </a:tabLst>
              <a:defRPr/>
            </a:pPr>
            <a:endParaRPr kumimoji="0" lang="en-US"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Calibri"/>
            </a:endParaRPr>
          </a:p>
        </p:txBody>
      </p:sp>
      <p:sp>
        <p:nvSpPr>
          <p:cNvPr id="163" name="object 100">
            <a:extLst>
              <a:ext uri="{FF2B5EF4-FFF2-40B4-BE49-F238E27FC236}">
                <a16:creationId xmlns:a16="http://schemas.microsoft.com/office/drawing/2014/main" id="{706744C3-BE6E-EC11-B75D-BB08541C03FD}"/>
              </a:ext>
            </a:extLst>
          </p:cNvPr>
          <p:cNvSpPr txBox="1"/>
          <p:nvPr/>
        </p:nvSpPr>
        <p:spPr>
          <a:xfrm>
            <a:off x="4717102" y="3624376"/>
            <a:ext cx="797777"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120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mn-cs"/>
              </a:rPr>
              <a:t>5% Revenue</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66" name="object 100">
            <a:extLst>
              <a:ext uri="{FF2B5EF4-FFF2-40B4-BE49-F238E27FC236}">
                <a16:creationId xmlns:a16="http://schemas.microsoft.com/office/drawing/2014/main" id="{2177B7DD-7764-256A-1AB2-54E53F9CC16C}"/>
              </a:ext>
            </a:extLst>
          </p:cNvPr>
          <p:cNvSpPr txBox="1"/>
          <p:nvPr/>
        </p:nvSpPr>
        <p:spPr>
          <a:xfrm>
            <a:off x="5673473" y="1681274"/>
            <a:ext cx="745942"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120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mn-cs"/>
              </a:rPr>
              <a:t>15% Revenue </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67" name="object 100">
            <a:extLst>
              <a:ext uri="{FF2B5EF4-FFF2-40B4-BE49-F238E27FC236}">
                <a16:creationId xmlns:a16="http://schemas.microsoft.com/office/drawing/2014/main" id="{596521C7-5B8C-6F5B-8B67-6A7A331CF522}"/>
              </a:ext>
            </a:extLst>
          </p:cNvPr>
          <p:cNvSpPr txBox="1"/>
          <p:nvPr/>
        </p:nvSpPr>
        <p:spPr>
          <a:xfrm>
            <a:off x="5717061" y="5423910"/>
            <a:ext cx="658767"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1</a:t>
            </a:r>
            <a:r>
              <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5% CARG</a:t>
            </a:r>
          </a:p>
        </p:txBody>
      </p:sp>
      <p:sp>
        <p:nvSpPr>
          <p:cNvPr id="168" name="object 100">
            <a:extLst>
              <a:ext uri="{FF2B5EF4-FFF2-40B4-BE49-F238E27FC236}">
                <a16:creationId xmlns:a16="http://schemas.microsoft.com/office/drawing/2014/main" id="{B9190B93-CBCB-4EDC-5646-7C9E7C9216C8}"/>
              </a:ext>
            </a:extLst>
          </p:cNvPr>
          <p:cNvSpPr txBox="1"/>
          <p:nvPr/>
        </p:nvSpPr>
        <p:spPr>
          <a:xfrm>
            <a:off x="5717061" y="4539698"/>
            <a:ext cx="658767"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20% CARG</a:t>
            </a:r>
          </a:p>
        </p:txBody>
      </p:sp>
      <p:sp>
        <p:nvSpPr>
          <p:cNvPr id="169" name="object 100">
            <a:extLst>
              <a:ext uri="{FF2B5EF4-FFF2-40B4-BE49-F238E27FC236}">
                <a16:creationId xmlns:a16="http://schemas.microsoft.com/office/drawing/2014/main" id="{4B1360DB-430D-6A1D-769F-3142578987B2}"/>
              </a:ext>
            </a:extLst>
          </p:cNvPr>
          <p:cNvSpPr txBox="1"/>
          <p:nvPr/>
        </p:nvSpPr>
        <p:spPr>
          <a:xfrm>
            <a:off x="4600426" y="3497375"/>
            <a:ext cx="254159"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70" name="object 100">
            <a:extLst>
              <a:ext uri="{FF2B5EF4-FFF2-40B4-BE49-F238E27FC236}">
                <a16:creationId xmlns:a16="http://schemas.microsoft.com/office/drawing/2014/main" id="{1447E50D-B7E8-F045-5981-35C5A653947A}"/>
              </a:ext>
            </a:extLst>
          </p:cNvPr>
          <p:cNvSpPr txBox="1"/>
          <p:nvPr/>
        </p:nvSpPr>
        <p:spPr>
          <a:xfrm>
            <a:off x="4567331" y="2543129"/>
            <a:ext cx="254159"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71" name="object 100">
            <a:extLst>
              <a:ext uri="{FF2B5EF4-FFF2-40B4-BE49-F238E27FC236}">
                <a16:creationId xmlns:a16="http://schemas.microsoft.com/office/drawing/2014/main" id="{66895BA6-E7B7-F076-AE13-518578081E93}"/>
              </a:ext>
            </a:extLst>
          </p:cNvPr>
          <p:cNvSpPr txBox="1"/>
          <p:nvPr/>
        </p:nvSpPr>
        <p:spPr>
          <a:xfrm>
            <a:off x="4553268" y="1558902"/>
            <a:ext cx="254159"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72" name="object 100">
            <a:extLst>
              <a:ext uri="{FF2B5EF4-FFF2-40B4-BE49-F238E27FC236}">
                <a16:creationId xmlns:a16="http://schemas.microsoft.com/office/drawing/2014/main" id="{FBFFEB84-8D50-4119-54E5-4258327B7E04}"/>
              </a:ext>
            </a:extLst>
          </p:cNvPr>
          <p:cNvSpPr txBox="1"/>
          <p:nvPr/>
        </p:nvSpPr>
        <p:spPr>
          <a:xfrm>
            <a:off x="4597042" y="4418040"/>
            <a:ext cx="254159"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74" name="object 100">
            <a:extLst>
              <a:ext uri="{FF2B5EF4-FFF2-40B4-BE49-F238E27FC236}">
                <a16:creationId xmlns:a16="http://schemas.microsoft.com/office/drawing/2014/main" id="{60EE6075-685F-779C-AFAC-2FC88E3A677C}"/>
              </a:ext>
            </a:extLst>
          </p:cNvPr>
          <p:cNvSpPr txBox="1"/>
          <p:nvPr/>
        </p:nvSpPr>
        <p:spPr>
          <a:xfrm>
            <a:off x="402854" y="6265899"/>
            <a:ext cx="3493270"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00" b="0" i="1"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 Average Start-Up budgets (Gartner, 2024)</a:t>
            </a:r>
            <a:endParaRPr kumimoji="0" lang="en-GB" sz="1200" b="0" i="1"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75" name="object 100">
            <a:extLst>
              <a:ext uri="{FF2B5EF4-FFF2-40B4-BE49-F238E27FC236}">
                <a16:creationId xmlns:a16="http://schemas.microsoft.com/office/drawing/2014/main" id="{2BAF37C4-0BC4-5A98-F864-53E20EDBD4CE}"/>
              </a:ext>
            </a:extLst>
          </p:cNvPr>
          <p:cNvSpPr txBox="1"/>
          <p:nvPr/>
        </p:nvSpPr>
        <p:spPr>
          <a:xfrm>
            <a:off x="4585884" y="4539698"/>
            <a:ext cx="1060212"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20% Net Profit Growth </a:t>
            </a:r>
          </a:p>
        </p:txBody>
      </p:sp>
      <p:sp>
        <p:nvSpPr>
          <p:cNvPr id="176" name="object 100">
            <a:extLst>
              <a:ext uri="{FF2B5EF4-FFF2-40B4-BE49-F238E27FC236}">
                <a16:creationId xmlns:a16="http://schemas.microsoft.com/office/drawing/2014/main" id="{7A6573AC-1880-98BF-1A52-46AD0E8210DD}"/>
              </a:ext>
            </a:extLst>
          </p:cNvPr>
          <p:cNvSpPr txBox="1"/>
          <p:nvPr/>
        </p:nvSpPr>
        <p:spPr>
          <a:xfrm>
            <a:off x="5647556" y="3609126"/>
            <a:ext cx="797777"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120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mn-cs"/>
              </a:rPr>
              <a:t>5% Revenue</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77" name="object 100">
            <a:extLst>
              <a:ext uri="{FF2B5EF4-FFF2-40B4-BE49-F238E27FC236}">
                <a16:creationId xmlns:a16="http://schemas.microsoft.com/office/drawing/2014/main" id="{56F476C1-B60A-C4D8-FF97-5AF18645AF22}"/>
              </a:ext>
            </a:extLst>
          </p:cNvPr>
          <p:cNvSpPr txBox="1"/>
          <p:nvPr/>
        </p:nvSpPr>
        <p:spPr>
          <a:xfrm>
            <a:off x="4717102" y="2691693"/>
            <a:ext cx="797777"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120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mn-cs"/>
              </a:rPr>
              <a:t>15% Revenue</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78" name="object 100">
            <a:extLst>
              <a:ext uri="{FF2B5EF4-FFF2-40B4-BE49-F238E27FC236}">
                <a16:creationId xmlns:a16="http://schemas.microsoft.com/office/drawing/2014/main" id="{F8C1A3F8-A64A-94E0-E6CE-58FCC2AC846D}"/>
              </a:ext>
            </a:extLst>
          </p:cNvPr>
          <p:cNvSpPr txBox="1"/>
          <p:nvPr/>
        </p:nvSpPr>
        <p:spPr>
          <a:xfrm>
            <a:off x="5647556" y="2650505"/>
            <a:ext cx="797777"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120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mn-cs"/>
              </a:rPr>
              <a:t>10% Revenue</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81" name="object 100">
            <a:extLst>
              <a:ext uri="{FF2B5EF4-FFF2-40B4-BE49-F238E27FC236}">
                <a16:creationId xmlns:a16="http://schemas.microsoft.com/office/drawing/2014/main" id="{F4B8DBFC-6B42-DC1B-8314-2E337036FBBC}"/>
              </a:ext>
            </a:extLst>
          </p:cNvPr>
          <p:cNvSpPr txBox="1"/>
          <p:nvPr/>
        </p:nvSpPr>
        <p:spPr>
          <a:xfrm>
            <a:off x="4564815" y="5299098"/>
            <a:ext cx="254159" cy="195352"/>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a:t>
            </a:r>
            <a:endPar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endParaRPr>
          </a:p>
        </p:txBody>
      </p:sp>
      <p:sp>
        <p:nvSpPr>
          <p:cNvPr id="190" name="object 75">
            <a:extLst>
              <a:ext uri="{FF2B5EF4-FFF2-40B4-BE49-F238E27FC236}">
                <a16:creationId xmlns:a16="http://schemas.microsoft.com/office/drawing/2014/main" id="{83A4876C-C888-D7E5-D90A-5862CCB2105A}"/>
              </a:ext>
            </a:extLst>
          </p:cNvPr>
          <p:cNvSpPr/>
          <p:nvPr/>
        </p:nvSpPr>
        <p:spPr>
          <a:xfrm>
            <a:off x="1675774" y="5368694"/>
            <a:ext cx="474133" cy="474133"/>
          </a:xfrm>
          <a:custGeom>
            <a:avLst/>
            <a:gdLst/>
            <a:ahLst/>
            <a:cxnLst/>
            <a:rect l="l" t="t" r="r" b="b"/>
            <a:pathLst>
              <a:path w="568960" h="568960">
                <a:moveTo>
                  <a:pt x="284246" y="0"/>
                </a:moveTo>
                <a:lnTo>
                  <a:pt x="238140" y="3720"/>
                </a:lnTo>
                <a:lnTo>
                  <a:pt x="194402" y="14491"/>
                </a:lnTo>
                <a:lnTo>
                  <a:pt x="153618" y="31727"/>
                </a:lnTo>
                <a:lnTo>
                  <a:pt x="116374" y="54843"/>
                </a:lnTo>
                <a:lnTo>
                  <a:pt x="83253" y="83253"/>
                </a:lnTo>
                <a:lnTo>
                  <a:pt x="54843" y="116374"/>
                </a:lnTo>
                <a:lnTo>
                  <a:pt x="31727" y="153618"/>
                </a:lnTo>
                <a:lnTo>
                  <a:pt x="14491" y="194402"/>
                </a:lnTo>
                <a:lnTo>
                  <a:pt x="3720" y="238140"/>
                </a:lnTo>
                <a:lnTo>
                  <a:pt x="0" y="284246"/>
                </a:lnTo>
                <a:lnTo>
                  <a:pt x="3720" y="330352"/>
                </a:lnTo>
                <a:lnTo>
                  <a:pt x="14491" y="374090"/>
                </a:lnTo>
                <a:lnTo>
                  <a:pt x="31727" y="414873"/>
                </a:lnTo>
                <a:lnTo>
                  <a:pt x="54843" y="452118"/>
                </a:lnTo>
                <a:lnTo>
                  <a:pt x="83253" y="485238"/>
                </a:lnTo>
                <a:lnTo>
                  <a:pt x="116374" y="513649"/>
                </a:lnTo>
                <a:lnTo>
                  <a:pt x="153618" y="536765"/>
                </a:lnTo>
                <a:lnTo>
                  <a:pt x="194402" y="554001"/>
                </a:lnTo>
                <a:lnTo>
                  <a:pt x="238140" y="564772"/>
                </a:lnTo>
                <a:lnTo>
                  <a:pt x="284246" y="568492"/>
                </a:lnTo>
                <a:lnTo>
                  <a:pt x="330352" y="564772"/>
                </a:lnTo>
                <a:lnTo>
                  <a:pt x="374090" y="554001"/>
                </a:lnTo>
                <a:lnTo>
                  <a:pt x="414873" y="536765"/>
                </a:lnTo>
                <a:lnTo>
                  <a:pt x="452118" y="513649"/>
                </a:lnTo>
                <a:lnTo>
                  <a:pt x="485238" y="485238"/>
                </a:lnTo>
                <a:lnTo>
                  <a:pt x="513649" y="452118"/>
                </a:lnTo>
                <a:lnTo>
                  <a:pt x="536765" y="414873"/>
                </a:lnTo>
                <a:lnTo>
                  <a:pt x="554001" y="374090"/>
                </a:lnTo>
                <a:lnTo>
                  <a:pt x="564772" y="330352"/>
                </a:lnTo>
                <a:lnTo>
                  <a:pt x="568492" y="284246"/>
                </a:lnTo>
                <a:lnTo>
                  <a:pt x="564772" y="238140"/>
                </a:lnTo>
                <a:lnTo>
                  <a:pt x="554001" y="194402"/>
                </a:lnTo>
                <a:lnTo>
                  <a:pt x="536765" y="153618"/>
                </a:lnTo>
                <a:lnTo>
                  <a:pt x="513649" y="116374"/>
                </a:lnTo>
                <a:lnTo>
                  <a:pt x="485238" y="83253"/>
                </a:lnTo>
                <a:lnTo>
                  <a:pt x="452118" y="54843"/>
                </a:lnTo>
                <a:lnTo>
                  <a:pt x="414873" y="31727"/>
                </a:lnTo>
                <a:lnTo>
                  <a:pt x="374090" y="14491"/>
                </a:lnTo>
                <a:lnTo>
                  <a:pt x="330352" y="3720"/>
                </a:lnTo>
                <a:lnTo>
                  <a:pt x="284246"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92" name="object 76">
            <a:extLst>
              <a:ext uri="{FF2B5EF4-FFF2-40B4-BE49-F238E27FC236}">
                <a16:creationId xmlns:a16="http://schemas.microsoft.com/office/drawing/2014/main" id="{606C5E64-07EE-46F3-9F8D-6630EEED7217}"/>
              </a:ext>
            </a:extLst>
          </p:cNvPr>
          <p:cNvSpPr/>
          <p:nvPr/>
        </p:nvSpPr>
        <p:spPr>
          <a:xfrm>
            <a:off x="1672184" y="5378203"/>
            <a:ext cx="474133" cy="464624"/>
          </a:xfrm>
          <a:custGeom>
            <a:avLst/>
            <a:gdLst/>
            <a:ahLst/>
            <a:cxnLst/>
            <a:rect l="l" t="t" r="r" b="b"/>
            <a:pathLst>
              <a:path w="568960" h="568960">
                <a:moveTo>
                  <a:pt x="0" y="284246"/>
                </a:moveTo>
                <a:lnTo>
                  <a:pt x="3720" y="238140"/>
                </a:lnTo>
                <a:lnTo>
                  <a:pt x="14491" y="194402"/>
                </a:lnTo>
                <a:lnTo>
                  <a:pt x="31727" y="153618"/>
                </a:lnTo>
                <a:lnTo>
                  <a:pt x="54843" y="116374"/>
                </a:lnTo>
                <a:lnTo>
                  <a:pt x="83253" y="83253"/>
                </a:lnTo>
                <a:lnTo>
                  <a:pt x="116374" y="54843"/>
                </a:lnTo>
                <a:lnTo>
                  <a:pt x="153618" y="31727"/>
                </a:lnTo>
                <a:lnTo>
                  <a:pt x="194402" y="14491"/>
                </a:lnTo>
                <a:lnTo>
                  <a:pt x="238140" y="3720"/>
                </a:lnTo>
                <a:lnTo>
                  <a:pt x="284246" y="0"/>
                </a:lnTo>
                <a:lnTo>
                  <a:pt x="330352" y="3720"/>
                </a:lnTo>
                <a:lnTo>
                  <a:pt x="374090" y="14491"/>
                </a:lnTo>
                <a:lnTo>
                  <a:pt x="414873" y="31727"/>
                </a:lnTo>
                <a:lnTo>
                  <a:pt x="452118" y="54843"/>
                </a:lnTo>
                <a:lnTo>
                  <a:pt x="485238" y="83253"/>
                </a:lnTo>
                <a:lnTo>
                  <a:pt x="513649" y="116374"/>
                </a:lnTo>
                <a:lnTo>
                  <a:pt x="536765" y="153618"/>
                </a:lnTo>
                <a:lnTo>
                  <a:pt x="554001" y="194402"/>
                </a:lnTo>
                <a:lnTo>
                  <a:pt x="564772" y="238140"/>
                </a:lnTo>
                <a:lnTo>
                  <a:pt x="568492" y="284246"/>
                </a:lnTo>
                <a:lnTo>
                  <a:pt x="564772" y="330352"/>
                </a:lnTo>
                <a:lnTo>
                  <a:pt x="554001" y="374090"/>
                </a:lnTo>
                <a:lnTo>
                  <a:pt x="536765" y="414873"/>
                </a:lnTo>
                <a:lnTo>
                  <a:pt x="513649" y="452118"/>
                </a:lnTo>
                <a:lnTo>
                  <a:pt x="485238" y="485238"/>
                </a:lnTo>
                <a:lnTo>
                  <a:pt x="452118" y="513649"/>
                </a:lnTo>
                <a:lnTo>
                  <a:pt x="414873" y="536765"/>
                </a:lnTo>
                <a:lnTo>
                  <a:pt x="374090" y="554001"/>
                </a:lnTo>
                <a:lnTo>
                  <a:pt x="330352" y="564772"/>
                </a:lnTo>
                <a:lnTo>
                  <a:pt x="284246" y="568492"/>
                </a:lnTo>
                <a:lnTo>
                  <a:pt x="238140" y="564772"/>
                </a:lnTo>
                <a:lnTo>
                  <a:pt x="194402" y="554001"/>
                </a:lnTo>
                <a:lnTo>
                  <a:pt x="153618" y="536765"/>
                </a:lnTo>
                <a:lnTo>
                  <a:pt x="116374" y="513649"/>
                </a:lnTo>
                <a:lnTo>
                  <a:pt x="83253" y="485238"/>
                </a:lnTo>
                <a:lnTo>
                  <a:pt x="54843" y="452118"/>
                </a:lnTo>
                <a:lnTo>
                  <a:pt x="31727" y="414873"/>
                </a:lnTo>
                <a:lnTo>
                  <a:pt x="14491" y="374090"/>
                </a:lnTo>
                <a:lnTo>
                  <a:pt x="3720" y="330352"/>
                </a:lnTo>
                <a:lnTo>
                  <a:pt x="0" y="284246"/>
                </a:lnTo>
                <a:close/>
              </a:path>
            </a:pathLst>
          </a:custGeom>
          <a:ln w="24817">
            <a:solidFill>
              <a:srgbClr val="254061"/>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sp>
        <p:nvSpPr>
          <p:cNvPr id="196" name="object 75">
            <a:extLst>
              <a:ext uri="{FF2B5EF4-FFF2-40B4-BE49-F238E27FC236}">
                <a16:creationId xmlns:a16="http://schemas.microsoft.com/office/drawing/2014/main" id="{02080DA9-4B9F-0739-9447-1A4B8AA5CDE8}"/>
              </a:ext>
            </a:extLst>
          </p:cNvPr>
          <p:cNvSpPr/>
          <p:nvPr/>
        </p:nvSpPr>
        <p:spPr>
          <a:xfrm>
            <a:off x="1680959" y="4453204"/>
            <a:ext cx="456582" cy="421691"/>
          </a:xfrm>
          <a:custGeom>
            <a:avLst/>
            <a:gdLst/>
            <a:ahLst/>
            <a:cxnLst/>
            <a:rect l="l" t="t" r="r" b="b"/>
            <a:pathLst>
              <a:path w="568960" h="568960">
                <a:moveTo>
                  <a:pt x="284246" y="0"/>
                </a:moveTo>
                <a:lnTo>
                  <a:pt x="238140" y="3720"/>
                </a:lnTo>
                <a:lnTo>
                  <a:pt x="194402" y="14491"/>
                </a:lnTo>
                <a:lnTo>
                  <a:pt x="153618" y="31727"/>
                </a:lnTo>
                <a:lnTo>
                  <a:pt x="116374" y="54843"/>
                </a:lnTo>
                <a:lnTo>
                  <a:pt x="83253" y="83253"/>
                </a:lnTo>
                <a:lnTo>
                  <a:pt x="54843" y="116374"/>
                </a:lnTo>
                <a:lnTo>
                  <a:pt x="31727" y="153618"/>
                </a:lnTo>
                <a:lnTo>
                  <a:pt x="14491" y="194402"/>
                </a:lnTo>
                <a:lnTo>
                  <a:pt x="3720" y="238140"/>
                </a:lnTo>
                <a:lnTo>
                  <a:pt x="0" y="284246"/>
                </a:lnTo>
                <a:lnTo>
                  <a:pt x="3720" y="330352"/>
                </a:lnTo>
                <a:lnTo>
                  <a:pt x="14491" y="374090"/>
                </a:lnTo>
                <a:lnTo>
                  <a:pt x="31727" y="414873"/>
                </a:lnTo>
                <a:lnTo>
                  <a:pt x="54843" y="452118"/>
                </a:lnTo>
                <a:lnTo>
                  <a:pt x="83253" y="485238"/>
                </a:lnTo>
                <a:lnTo>
                  <a:pt x="116374" y="513649"/>
                </a:lnTo>
                <a:lnTo>
                  <a:pt x="153618" y="536765"/>
                </a:lnTo>
                <a:lnTo>
                  <a:pt x="194402" y="554001"/>
                </a:lnTo>
                <a:lnTo>
                  <a:pt x="238140" y="564772"/>
                </a:lnTo>
                <a:lnTo>
                  <a:pt x="284246" y="568492"/>
                </a:lnTo>
                <a:lnTo>
                  <a:pt x="330352" y="564772"/>
                </a:lnTo>
                <a:lnTo>
                  <a:pt x="374090" y="554001"/>
                </a:lnTo>
                <a:lnTo>
                  <a:pt x="414873" y="536765"/>
                </a:lnTo>
                <a:lnTo>
                  <a:pt x="452118" y="513649"/>
                </a:lnTo>
                <a:lnTo>
                  <a:pt x="485238" y="485238"/>
                </a:lnTo>
                <a:lnTo>
                  <a:pt x="513649" y="452118"/>
                </a:lnTo>
                <a:lnTo>
                  <a:pt x="536765" y="414873"/>
                </a:lnTo>
                <a:lnTo>
                  <a:pt x="554001" y="374090"/>
                </a:lnTo>
                <a:lnTo>
                  <a:pt x="564772" y="330352"/>
                </a:lnTo>
                <a:lnTo>
                  <a:pt x="568492" y="284246"/>
                </a:lnTo>
                <a:lnTo>
                  <a:pt x="564772" y="238140"/>
                </a:lnTo>
                <a:lnTo>
                  <a:pt x="554001" y="194402"/>
                </a:lnTo>
                <a:lnTo>
                  <a:pt x="536765" y="153618"/>
                </a:lnTo>
                <a:lnTo>
                  <a:pt x="513649" y="116374"/>
                </a:lnTo>
                <a:lnTo>
                  <a:pt x="485238" y="83253"/>
                </a:lnTo>
                <a:lnTo>
                  <a:pt x="452118" y="54843"/>
                </a:lnTo>
                <a:lnTo>
                  <a:pt x="414873" y="31727"/>
                </a:lnTo>
                <a:lnTo>
                  <a:pt x="374090" y="14491"/>
                </a:lnTo>
                <a:lnTo>
                  <a:pt x="330352" y="3720"/>
                </a:lnTo>
                <a:lnTo>
                  <a:pt x="284246"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mn-cs"/>
            </a:endParaRPr>
          </a:p>
        </p:txBody>
      </p:sp>
      <p:pic>
        <p:nvPicPr>
          <p:cNvPr id="202" name="object 82">
            <a:extLst>
              <a:ext uri="{FF2B5EF4-FFF2-40B4-BE49-F238E27FC236}">
                <a16:creationId xmlns:a16="http://schemas.microsoft.com/office/drawing/2014/main" id="{80A02773-F2B7-91B7-4466-0DD1242535FA}"/>
              </a:ext>
            </a:extLst>
          </p:cNvPr>
          <p:cNvPicPr/>
          <p:nvPr/>
        </p:nvPicPr>
        <p:blipFill>
          <a:blip r:embed="rId19" cstate="print"/>
          <a:stretch>
            <a:fillRect/>
          </a:stretch>
        </p:blipFill>
        <p:spPr>
          <a:xfrm>
            <a:off x="1694477" y="1526718"/>
            <a:ext cx="443064" cy="439650"/>
          </a:xfrm>
          <a:prstGeom prst="rect">
            <a:avLst/>
          </a:prstGeom>
        </p:spPr>
      </p:pic>
      <p:pic>
        <p:nvPicPr>
          <p:cNvPr id="203" name="object 36">
            <a:extLst>
              <a:ext uri="{FF2B5EF4-FFF2-40B4-BE49-F238E27FC236}">
                <a16:creationId xmlns:a16="http://schemas.microsoft.com/office/drawing/2014/main" id="{464DB5E7-0D3D-A5B7-DDC7-771ABBC7DAB6}"/>
              </a:ext>
            </a:extLst>
          </p:cNvPr>
          <p:cNvPicPr/>
          <p:nvPr/>
        </p:nvPicPr>
        <p:blipFill>
          <a:blip r:embed="rId20" cstate="print"/>
          <a:stretch>
            <a:fillRect/>
          </a:stretch>
        </p:blipFill>
        <p:spPr>
          <a:xfrm>
            <a:off x="1694477" y="2506940"/>
            <a:ext cx="443064" cy="471839"/>
          </a:xfrm>
          <a:prstGeom prst="rect">
            <a:avLst/>
          </a:prstGeom>
        </p:spPr>
      </p:pic>
      <p:pic>
        <p:nvPicPr>
          <p:cNvPr id="204" name="object 215">
            <a:extLst>
              <a:ext uri="{FF2B5EF4-FFF2-40B4-BE49-F238E27FC236}">
                <a16:creationId xmlns:a16="http://schemas.microsoft.com/office/drawing/2014/main" id="{4708EBE4-5F29-8D53-BC56-5E9A293C9809}"/>
              </a:ext>
            </a:extLst>
          </p:cNvPr>
          <p:cNvPicPr/>
          <p:nvPr/>
        </p:nvPicPr>
        <p:blipFill>
          <a:blip r:embed="rId21" cstate="print"/>
          <a:stretch>
            <a:fillRect/>
          </a:stretch>
        </p:blipFill>
        <p:spPr>
          <a:xfrm>
            <a:off x="1686634" y="3509526"/>
            <a:ext cx="443064" cy="369696"/>
          </a:xfrm>
          <a:prstGeom prst="rect">
            <a:avLst/>
          </a:prstGeom>
        </p:spPr>
      </p:pic>
      <p:grpSp>
        <p:nvGrpSpPr>
          <p:cNvPr id="205" name="object 102">
            <a:extLst>
              <a:ext uri="{FF2B5EF4-FFF2-40B4-BE49-F238E27FC236}">
                <a16:creationId xmlns:a16="http://schemas.microsoft.com/office/drawing/2014/main" id="{819DF521-E39F-FFEC-0E86-42F3930D63BA}"/>
              </a:ext>
            </a:extLst>
          </p:cNvPr>
          <p:cNvGrpSpPr/>
          <p:nvPr/>
        </p:nvGrpSpPr>
        <p:grpSpPr>
          <a:xfrm>
            <a:off x="1671099" y="4456990"/>
            <a:ext cx="474133" cy="428750"/>
            <a:chOff x="12828016" y="1300480"/>
            <a:chExt cx="737616" cy="728472"/>
          </a:xfrm>
        </p:grpSpPr>
        <p:sp>
          <p:nvSpPr>
            <p:cNvPr id="206" name="object 103">
              <a:extLst>
                <a:ext uri="{FF2B5EF4-FFF2-40B4-BE49-F238E27FC236}">
                  <a16:creationId xmlns:a16="http://schemas.microsoft.com/office/drawing/2014/main" id="{692E961E-921F-A8A2-D1B8-7316313C7179}"/>
                </a:ext>
              </a:extLst>
            </p:cNvPr>
            <p:cNvSpPr/>
            <p:nvPr/>
          </p:nvSpPr>
          <p:spPr>
            <a:xfrm>
              <a:off x="12955663" y="1416288"/>
              <a:ext cx="463550" cy="463550"/>
            </a:xfrm>
            <a:custGeom>
              <a:avLst/>
              <a:gdLst/>
              <a:ahLst/>
              <a:cxnLst/>
              <a:rect l="l" t="t" r="r" b="b"/>
              <a:pathLst>
                <a:path w="463550" h="463550">
                  <a:moveTo>
                    <a:pt x="0" y="231608"/>
                  </a:moveTo>
                  <a:lnTo>
                    <a:pt x="4705" y="184931"/>
                  </a:lnTo>
                  <a:lnTo>
                    <a:pt x="18200" y="141456"/>
                  </a:lnTo>
                  <a:lnTo>
                    <a:pt x="39555" y="102114"/>
                  </a:lnTo>
                  <a:lnTo>
                    <a:pt x="67836" y="67836"/>
                  </a:lnTo>
                  <a:lnTo>
                    <a:pt x="102114" y="39555"/>
                  </a:lnTo>
                  <a:lnTo>
                    <a:pt x="141456" y="18200"/>
                  </a:lnTo>
                  <a:lnTo>
                    <a:pt x="184931" y="4705"/>
                  </a:lnTo>
                  <a:lnTo>
                    <a:pt x="231608" y="0"/>
                  </a:lnTo>
                  <a:lnTo>
                    <a:pt x="278286" y="4705"/>
                  </a:lnTo>
                  <a:lnTo>
                    <a:pt x="321761" y="18200"/>
                  </a:lnTo>
                  <a:lnTo>
                    <a:pt x="361103" y="39555"/>
                  </a:lnTo>
                  <a:lnTo>
                    <a:pt x="395381" y="67836"/>
                  </a:lnTo>
                  <a:lnTo>
                    <a:pt x="423662" y="102114"/>
                  </a:lnTo>
                  <a:lnTo>
                    <a:pt x="445016" y="141456"/>
                  </a:lnTo>
                  <a:lnTo>
                    <a:pt x="458512" y="184931"/>
                  </a:lnTo>
                  <a:lnTo>
                    <a:pt x="463217" y="231608"/>
                  </a:lnTo>
                  <a:lnTo>
                    <a:pt x="458512" y="278286"/>
                  </a:lnTo>
                  <a:lnTo>
                    <a:pt x="445016" y="321761"/>
                  </a:lnTo>
                  <a:lnTo>
                    <a:pt x="423662" y="361103"/>
                  </a:lnTo>
                  <a:lnTo>
                    <a:pt x="395381" y="395381"/>
                  </a:lnTo>
                  <a:lnTo>
                    <a:pt x="361103" y="423662"/>
                  </a:lnTo>
                  <a:lnTo>
                    <a:pt x="321761" y="445016"/>
                  </a:lnTo>
                  <a:lnTo>
                    <a:pt x="278286" y="458512"/>
                  </a:lnTo>
                  <a:lnTo>
                    <a:pt x="231608" y="463217"/>
                  </a:lnTo>
                  <a:lnTo>
                    <a:pt x="184931" y="458512"/>
                  </a:lnTo>
                  <a:lnTo>
                    <a:pt x="141456" y="445016"/>
                  </a:lnTo>
                  <a:lnTo>
                    <a:pt x="102114" y="423662"/>
                  </a:lnTo>
                  <a:lnTo>
                    <a:pt x="67836" y="395381"/>
                  </a:lnTo>
                  <a:lnTo>
                    <a:pt x="39555" y="361103"/>
                  </a:lnTo>
                  <a:lnTo>
                    <a:pt x="18200" y="321761"/>
                  </a:lnTo>
                  <a:lnTo>
                    <a:pt x="4705" y="278286"/>
                  </a:lnTo>
                  <a:lnTo>
                    <a:pt x="0" y="231608"/>
                  </a:lnTo>
                  <a:close/>
                </a:path>
              </a:pathLst>
            </a:custGeom>
            <a:ln w="63817">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07" name="object 104">
              <a:extLst>
                <a:ext uri="{FF2B5EF4-FFF2-40B4-BE49-F238E27FC236}">
                  <a16:creationId xmlns:a16="http://schemas.microsoft.com/office/drawing/2014/main" id="{81EDCDE0-A8A2-FFD6-DDFB-3ED3A6373E6F}"/>
                </a:ext>
              </a:extLst>
            </p:cNvPr>
            <p:cNvPicPr/>
            <p:nvPr/>
          </p:nvPicPr>
          <p:blipFill>
            <a:blip r:embed="rId22" cstate="print"/>
            <a:stretch>
              <a:fillRect/>
            </a:stretch>
          </p:blipFill>
          <p:spPr>
            <a:xfrm>
              <a:off x="12828016" y="1596136"/>
              <a:ext cx="316991" cy="121920"/>
            </a:xfrm>
            <a:prstGeom prst="rect">
              <a:avLst/>
            </a:prstGeom>
          </p:spPr>
        </p:pic>
        <p:sp>
          <p:nvSpPr>
            <p:cNvPr id="208" name="object 105">
              <a:extLst>
                <a:ext uri="{FF2B5EF4-FFF2-40B4-BE49-F238E27FC236}">
                  <a16:creationId xmlns:a16="http://schemas.microsoft.com/office/drawing/2014/main" id="{D1F4BB6F-483A-F5AD-3943-5791870981C2}"/>
                </a:ext>
              </a:extLst>
            </p:cNvPr>
            <p:cNvSpPr/>
            <p:nvPr/>
          </p:nvSpPr>
          <p:spPr>
            <a:xfrm>
              <a:off x="12888658" y="1635045"/>
              <a:ext cx="197485" cy="0"/>
            </a:xfrm>
            <a:custGeom>
              <a:avLst/>
              <a:gdLst/>
              <a:ahLst/>
              <a:cxnLst/>
              <a:rect l="l" t="t" r="r" b="b"/>
              <a:pathLst>
                <a:path w="197484">
                  <a:moveTo>
                    <a:pt x="197256" y="0"/>
                  </a:moveTo>
                  <a:lnTo>
                    <a:pt x="0" y="0"/>
                  </a:lnTo>
                </a:path>
              </a:pathLst>
            </a:custGeom>
            <a:solidFill>
              <a:srgbClr val="203864"/>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09" name="object 106">
              <a:extLst>
                <a:ext uri="{FF2B5EF4-FFF2-40B4-BE49-F238E27FC236}">
                  <a16:creationId xmlns:a16="http://schemas.microsoft.com/office/drawing/2014/main" id="{4B06F84B-27F6-9948-649C-0C4B25E66A1F}"/>
                </a:ext>
              </a:extLst>
            </p:cNvPr>
            <p:cNvSpPr/>
            <p:nvPr/>
          </p:nvSpPr>
          <p:spPr>
            <a:xfrm>
              <a:off x="12888658" y="1635045"/>
              <a:ext cx="197485" cy="0"/>
            </a:xfrm>
            <a:custGeom>
              <a:avLst/>
              <a:gdLst/>
              <a:ahLst/>
              <a:cxnLst/>
              <a:rect l="l" t="t" r="r" b="b"/>
              <a:pathLst>
                <a:path w="197484">
                  <a:moveTo>
                    <a:pt x="0" y="0"/>
                  </a:moveTo>
                  <a:lnTo>
                    <a:pt x="197251" y="1"/>
                  </a:lnTo>
                </a:path>
              </a:pathLst>
            </a:custGeom>
            <a:ln w="28363">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10" name="object 107">
              <a:extLst>
                <a:ext uri="{FF2B5EF4-FFF2-40B4-BE49-F238E27FC236}">
                  <a16:creationId xmlns:a16="http://schemas.microsoft.com/office/drawing/2014/main" id="{6F679CD7-0DE0-FE4D-1793-26BF7F08B8C5}"/>
                </a:ext>
              </a:extLst>
            </p:cNvPr>
            <p:cNvPicPr/>
            <p:nvPr/>
          </p:nvPicPr>
          <p:blipFill>
            <a:blip r:embed="rId23" cstate="print"/>
            <a:stretch>
              <a:fillRect/>
            </a:stretch>
          </p:blipFill>
          <p:spPr>
            <a:xfrm>
              <a:off x="13245592" y="1596136"/>
              <a:ext cx="320040" cy="121920"/>
            </a:xfrm>
            <a:prstGeom prst="rect">
              <a:avLst/>
            </a:prstGeom>
          </p:spPr>
        </p:pic>
        <p:sp>
          <p:nvSpPr>
            <p:cNvPr id="211" name="object 108">
              <a:extLst>
                <a:ext uri="{FF2B5EF4-FFF2-40B4-BE49-F238E27FC236}">
                  <a16:creationId xmlns:a16="http://schemas.microsoft.com/office/drawing/2014/main" id="{CDED1504-E14B-013A-86A6-DFB07240C0FC}"/>
                </a:ext>
              </a:extLst>
            </p:cNvPr>
            <p:cNvSpPr/>
            <p:nvPr/>
          </p:nvSpPr>
          <p:spPr>
            <a:xfrm>
              <a:off x="13306577" y="1635045"/>
              <a:ext cx="197485" cy="0"/>
            </a:xfrm>
            <a:custGeom>
              <a:avLst/>
              <a:gdLst/>
              <a:ahLst/>
              <a:cxnLst/>
              <a:rect l="l" t="t" r="r" b="b"/>
              <a:pathLst>
                <a:path w="197484">
                  <a:moveTo>
                    <a:pt x="197243" y="0"/>
                  </a:moveTo>
                  <a:lnTo>
                    <a:pt x="0" y="0"/>
                  </a:lnTo>
                </a:path>
              </a:pathLst>
            </a:custGeom>
            <a:solidFill>
              <a:srgbClr val="203864"/>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12" name="object 109">
              <a:extLst>
                <a:ext uri="{FF2B5EF4-FFF2-40B4-BE49-F238E27FC236}">
                  <a16:creationId xmlns:a16="http://schemas.microsoft.com/office/drawing/2014/main" id="{5C1DB37A-7D6E-F789-8E01-C65C69E473D1}"/>
                </a:ext>
              </a:extLst>
            </p:cNvPr>
            <p:cNvSpPr/>
            <p:nvPr/>
          </p:nvSpPr>
          <p:spPr>
            <a:xfrm>
              <a:off x="13306577" y="1635045"/>
              <a:ext cx="197485" cy="0"/>
            </a:xfrm>
            <a:custGeom>
              <a:avLst/>
              <a:gdLst/>
              <a:ahLst/>
              <a:cxnLst/>
              <a:rect l="l" t="t" r="r" b="b"/>
              <a:pathLst>
                <a:path w="197484">
                  <a:moveTo>
                    <a:pt x="0" y="0"/>
                  </a:moveTo>
                  <a:lnTo>
                    <a:pt x="197251" y="1"/>
                  </a:lnTo>
                </a:path>
              </a:pathLst>
            </a:custGeom>
            <a:ln w="28363">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13" name="object 110">
              <a:extLst>
                <a:ext uri="{FF2B5EF4-FFF2-40B4-BE49-F238E27FC236}">
                  <a16:creationId xmlns:a16="http://schemas.microsoft.com/office/drawing/2014/main" id="{379D952F-94DE-69D4-F953-4732864F1536}"/>
                </a:ext>
              </a:extLst>
            </p:cNvPr>
            <p:cNvPicPr/>
            <p:nvPr/>
          </p:nvPicPr>
          <p:blipFill>
            <a:blip r:embed="rId24" cstate="print"/>
            <a:stretch>
              <a:fillRect/>
            </a:stretch>
          </p:blipFill>
          <p:spPr>
            <a:xfrm>
              <a:off x="13132816" y="1300480"/>
              <a:ext cx="118871" cy="316992"/>
            </a:xfrm>
            <a:prstGeom prst="rect">
              <a:avLst/>
            </a:prstGeom>
          </p:spPr>
        </p:pic>
        <p:sp>
          <p:nvSpPr>
            <p:cNvPr id="214" name="object 111">
              <a:extLst>
                <a:ext uri="{FF2B5EF4-FFF2-40B4-BE49-F238E27FC236}">
                  <a16:creationId xmlns:a16="http://schemas.microsoft.com/office/drawing/2014/main" id="{6BCF2341-007F-4101-F781-58D6352F6E09}"/>
                </a:ext>
              </a:extLst>
            </p:cNvPr>
            <p:cNvSpPr/>
            <p:nvPr/>
          </p:nvSpPr>
          <p:spPr>
            <a:xfrm>
              <a:off x="13192036" y="1337368"/>
              <a:ext cx="0" cy="197485"/>
            </a:xfrm>
            <a:custGeom>
              <a:avLst/>
              <a:gdLst/>
              <a:ahLst/>
              <a:cxnLst/>
              <a:rect l="l" t="t" r="r" b="b"/>
              <a:pathLst>
                <a:path h="197484">
                  <a:moveTo>
                    <a:pt x="0" y="0"/>
                  </a:moveTo>
                  <a:lnTo>
                    <a:pt x="0" y="197251"/>
                  </a:lnTo>
                </a:path>
              </a:pathLst>
            </a:custGeom>
            <a:solidFill>
              <a:srgbClr val="203864"/>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15" name="object 112">
              <a:extLst>
                <a:ext uri="{FF2B5EF4-FFF2-40B4-BE49-F238E27FC236}">
                  <a16:creationId xmlns:a16="http://schemas.microsoft.com/office/drawing/2014/main" id="{B130FF39-7E70-754F-3A68-CFC554B3859D}"/>
                </a:ext>
              </a:extLst>
            </p:cNvPr>
            <p:cNvSpPr/>
            <p:nvPr/>
          </p:nvSpPr>
          <p:spPr>
            <a:xfrm>
              <a:off x="13192036" y="1337368"/>
              <a:ext cx="0" cy="197485"/>
            </a:xfrm>
            <a:custGeom>
              <a:avLst/>
              <a:gdLst/>
              <a:ahLst/>
              <a:cxnLst/>
              <a:rect l="l" t="t" r="r" b="b"/>
              <a:pathLst>
                <a:path h="197484">
                  <a:moveTo>
                    <a:pt x="0" y="197251"/>
                  </a:moveTo>
                  <a:lnTo>
                    <a:pt x="1" y="0"/>
                  </a:lnTo>
                </a:path>
              </a:pathLst>
            </a:custGeom>
            <a:ln w="28363">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16" name="object 113">
              <a:extLst>
                <a:ext uri="{FF2B5EF4-FFF2-40B4-BE49-F238E27FC236}">
                  <a16:creationId xmlns:a16="http://schemas.microsoft.com/office/drawing/2014/main" id="{DB8EA29B-262B-415C-C267-659A45BED7A2}"/>
                </a:ext>
              </a:extLst>
            </p:cNvPr>
            <p:cNvPicPr/>
            <p:nvPr/>
          </p:nvPicPr>
          <p:blipFill>
            <a:blip r:embed="rId25" cstate="print"/>
            <a:stretch>
              <a:fillRect/>
            </a:stretch>
          </p:blipFill>
          <p:spPr>
            <a:xfrm>
              <a:off x="13132816" y="1711960"/>
              <a:ext cx="118871" cy="316992"/>
            </a:xfrm>
            <a:prstGeom prst="rect">
              <a:avLst/>
            </a:prstGeom>
          </p:spPr>
        </p:pic>
        <p:sp>
          <p:nvSpPr>
            <p:cNvPr id="217" name="object 114">
              <a:extLst>
                <a:ext uri="{FF2B5EF4-FFF2-40B4-BE49-F238E27FC236}">
                  <a16:creationId xmlns:a16="http://schemas.microsoft.com/office/drawing/2014/main" id="{683638F4-89E6-B69F-5123-5A8266346E91}"/>
                </a:ext>
              </a:extLst>
            </p:cNvPr>
            <p:cNvSpPr/>
            <p:nvPr/>
          </p:nvSpPr>
          <p:spPr>
            <a:xfrm>
              <a:off x="13192036" y="1750112"/>
              <a:ext cx="0" cy="197485"/>
            </a:xfrm>
            <a:custGeom>
              <a:avLst/>
              <a:gdLst/>
              <a:ahLst/>
              <a:cxnLst/>
              <a:rect l="l" t="t" r="r" b="b"/>
              <a:pathLst>
                <a:path h="197485">
                  <a:moveTo>
                    <a:pt x="0" y="0"/>
                  </a:moveTo>
                  <a:lnTo>
                    <a:pt x="0" y="197251"/>
                  </a:lnTo>
                </a:path>
              </a:pathLst>
            </a:custGeom>
            <a:solidFill>
              <a:srgbClr val="203864"/>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18" name="object 115">
              <a:extLst>
                <a:ext uri="{FF2B5EF4-FFF2-40B4-BE49-F238E27FC236}">
                  <a16:creationId xmlns:a16="http://schemas.microsoft.com/office/drawing/2014/main" id="{C7815B06-0AB6-F71A-EC72-399D2AF8623C}"/>
                </a:ext>
              </a:extLst>
            </p:cNvPr>
            <p:cNvSpPr/>
            <p:nvPr/>
          </p:nvSpPr>
          <p:spPr>
            <a:xfrm>
              <a:off x="13192036" y="1750112"/>
              <a:ext cx="0" cy="197485"/>
            </a:xfrm>
            <a:custGeom>
              <a:avLst/>
              <a:gdLst/>
              <a:ahLst/>
              <a:cxnLst/>
              <a:rect l="l" t="t" r="r" b="b"/>
              <a:pathLst>
                <a:path h="197485">
                  <a:moveTo>
                    <a:pt x="0" y="197251"/>
                  </a:moveTo>
                  <a:lnTo>
                    <a:pt x="1" y="0"/>
                  </a:lnTo>
                </a:path>
              </a:pathLst>
            </a:custGeom>
            <a:ln w="28363">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19" name="object 116">
              <a:extLst>
                <a:ext uri="{FF2B5EF4-FFF2-40B4-BE49-F238E27FC236}">
                  <a16:creationId xmlns:a16="http://schemas.microsoft.com/office/drawing/2014/main" id="{656C0AA2-CCC7-82AE-9624-145261341DC2}"/>
                </a:ext>
              </a:extLst>
            </p:cNvPr>
            <p:cNvPicPr/>
            <p:nvPr/>
          </p:nvPicPr>
          <p:blipFill>
            <a:blip r:embed="rId26" cstate="print"/>
            <a:stretch>
              <a:fillRect/>
            </a:stretch>
          </p:blipFill>
          <p:spPr>
            <a:xfrm>
              <a:off x="13111480" y="1580896"/>
              <a:ext cx="161544" cy="158495"/>
            </a:xfrm>
            <a:prstGeom prst="rect">
              <a:avLst/>
            </a:prstGeom>
          </p:spPr>
        </p:pic>
        <p:pic>
          <p:nvPicPr>
            <p:cNvPr id="220" name="object 117">
              <a:extLst>
                <a:ext uri="{FF2B5EF4-FFF2-40B4-BE49-F238E27FC236}">
                  <a16:creationId xmlns:a16="http://schemas.microsoft.com/office/drawing/2014/main" id="{6E4F1D2D-DBD3-2909-5F99-23483622D616}"/>
                </a:ext>
              </a:extLst>
            </p:cNvPr>
            <p:cNvPicPr/>
            <p:nvPr/>
          </p:nvPicPr>
          <p:blipFill>
            <a:blip r:embed="rId27" cstate="print"/>
            <a:stretch>
              <a:fillRect/>
            </a:stretch>
          </p:blipFill>
          <p:spPr>
            <a:xfrm>
              <a:off x="13158422" y="1601437"/>
              <a:ext cx="67215" cy="67215"/>
            </a:xfrm>
            <a:prstGeom prst="rect">
              <a:avLst/>
            </a:prstGeom>
          </p:spPr>
        </p:pic>
      </p:grpSp>
      <p:pic>
        <p:nvPicPr>
          <p:cNvPr id="221" name="object 154">
            <a:extLst>
              <a:ext uri="{FF2B5EF4-FFF2-40B4-BE49-F238E27FC236}">
                <a16:creationId xmlns:a16="http://schemas.microsoft.com/office/drawing/2014/main" id="{0CD3A4AF-D584-8880-B5C7-C7004EFA7B8B}"/>
              </a:ext>
            </a:extLst>
          </p:cNvPr>
          <p:cNvPicPr/>
          <p:nvPr/>
        </p:nvPicPr>
        <p:blipFill>
          <a:blip r:embed="rId28" cstate="print"/>
          <a:stretch>
            <a:fillRect/>
          </a:stretch>
        </p:blipFill>
        <p:spPr>
          <a:xfrm>
            <a:off x="1694477" y="5388186"/>
            <a:ext cx="444369" cy="425330"/>
          </a:xfrm>
          <a:prstGeom prst="rect">
            <a:avLst/>
          </a:prstGeom>
        </p:spPr>
      </p:pic>
      <p:sp>
        <p:nvSpPr>
          <p:cNvPr id="222" name="object 100">
            <a:extLst>
              <a:ext uri="{FF2B5EF4-FFF2-40B4-BE49-F238E27FC236}">
                <a16:creationId xmlns:a16="http://schemas.microsoft.com/office/drawing/2014/main" id="{C7405438-4DE6-6428-D4D6-47C14F2EA863}"/>
              </a:ext>
            </a:extLst>
          </p:cNvPr>
          <p:cNvSpPr txBox="1"/>
          <p:nvPr/>
        </p:nvSpPr>
        <p:spPr>
          <a:xfrm>
            <a:off x="4585884" y="5433621"/>
            <a:ext cx="1060212" cy="380018"/>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GB" sz="1200" b="0" i="0" u="none" strike="noStrike" kern="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Calibri"/>
              </a:rPr>
              <a:t>30% Net Profit Growth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2" name="Google Shape;499;p29" descr="B2B Sales Platform Powered by AI | Apollo">
            <a:extLst>
              <a:ext uri="{FF2B5EF4-FFF2-40B4-BE49-F238E27FC236}">
                <a16:creationId xmlns:a16="http://schemas.microsoft.com/office/drawing/2014/main" id="{6D814927-7EEE-32C0-0551-C21A4B1710AA}"/>
              </a:ext>
            </a:extLst>
          </p:cNvPr>
          <p:cNvPicPr preferRelativeResize="0"/>
          <p:nvPr/>
        </p:nvPicPr>
        <p:blipFill rotWithShape="1">
          <a:blip r:embed="rId3">
            <a:alphaModFix/>
          </a:blip>
          <a:srcRect/>
          <a:stretch/>
        </p:blipFill>
        <p:spPr>
          <a:xfrm>
            <a:off x="517591" y="5797169"/>
            <a:ext cx="507040" cy="507040"/>
          </a:xfrm>
          <a:prstGeom prst="rect">
            <a:avLst/>
          </a:prstGeom>
          <a:noFill/>
          <a:ln>
            <a:noFill/>
          </a:ln>
        </p:spPr>
      </p:pic>
      <p:pic>
        <p:nvPicPr>
          <p:cNvPr id="3" name="Google Shape;531;p30" descr="HubSpot Logo &amp; Brand Assets (SVG, PNG and vector) - Brandfetch">
            <a:extLst>
              <a:ext uri="{FF2B5EF4-FFF2-40B4-BE49-F238E27FC236}">
                <a16:creationId xmlns:a16="http://schemas.microsoft.com/office/drawing/2014/main" id="{53D8AAD2-8FBF-A1BE-BB46-3B0001EB980C}"/>
              </a:ext>
            </a:extLst>
          </p:cNvPr>
          <p:cNvPicPr preferRelativeResize="0"/>
          <p:nvPr/>
        </p:nvPicPr>
        <p:blipFill rotWithShape="1">
          <a:blip r:embed="rId4">
            <a:alphaModFix/>
          </a:blip>
          <a:srcRect/>
          <a:stretch/>
        </p:blipFill>
        <p:spPr>
          <a:xfrm>
            <a:off x="1994231" y="5754021"/>
            <a:ext cx="511200" cy="511200"/>
          </a:xfrm>
          <a:prstGeom prst="rect">
            <a:avLst/>
          </a:prstGeom>
          <a:noFill/>
          <a:ln>
            <a:noFill/>
          </a:ln>
        </p:spPr>
      </p:pic>
      <p:pic>
        <p:nvPicPr>
          <p:cNvPr id="4" name="Google Shape;556;p31" descr="PandaDoc - YouTube">
            <a:extLst>
              <a:ext uri="{FF2B5EF4-FFF2-40B4-BE49-F238E27FC236}">
                <a16:creationId xmlns:a16="http://schemas.microsoft.com/office/drawing/2014/main" id="{DB52D1EC-E795-5D98-2DFB-2A37E56B7B00}"/>
              </a:ext>
            </a:extLst>
          </p:cNvPr>
          <p:cNvPicPr preferRelativeResize="0"/>
          <p:nvPr/>
        </p:nvPicPr>
        <p:blipFill rotWithShape="1">
          <a:blip r:embed="rId5">
            <a:alphaModFix/>
          </a:blip>
          <a:srcRect/>
          <a:stretch/>
        </p:blipFill>
        <p:spPr>
          <a:xfrm>
            <a:off x="1244831" y="5775009"/>
            <a:ext cx="529200" cy="529200"/>
          </a:xfrm>
          <a:prstGeom prst="rect">
            <a:avLst/>
          </a:prstGeom>
          <a:noFill/>
          <a:ln>
            <a:noFill/>
          </a:ln>
        </p:spPr>
      </p:pic>
      <p:pic>
        <p:nvPicPr>
          <p:cNvPr id="44" name="Picture 43">
            <a:extLst>
              <a:ext uri="{FF2B5EF4-FFF2-40B4-BE49-F238E27FC236}">
                <a16:creationId xmlns:a16="http://schemas.microsoft.com/office/drawing/2014/main" id="{40801AC2-6C2A-B211-254B-A656E499AD0F}"/>
              </a:ext>
            </a:extLst>
          </p:cNvPr>
          <p:cNvPicPr>
            <a:picLocks noChangeAspect="1"/>
          </p:cNvPicPr>
          <p:nvPr/>
        </p:nvPicPr>
        <p:blipFill>
          <a:blip r:embed="rId6"/>
          <a:srcRect t="36900" r="43611"/>
          <a:stretch/>
        </p:blipFill>
        <p:spPr>
          <a:xfrm>
            <a:off x="171084" y="1194707"/>
            <a:ext cx="12020916" cy="1639425"/>
          </a:xfrm>
          <a:prstGeom prst="rect">
            <a:avLst/>
          </a:prstGeom>
        </p:spPr>
      </p:pic>
      <p:pic>
        <p:nvPicPr>
          <p:cNvPr id="46" name="Picture 45">
            <a:extLst>
              <a:ext uri="{FF2B5EF4-FFF2-40B4-BE49-F238E27FC236}">
                <a16:creationId xmlns:a16="http://schemas.microsoft.com/office/drawing/2014/main" id="{D92F52A5-489D-08F7-7D20-F42CBAA4190F}"/>
              </a:ext>
            </a:extLst>
          </p:cNvPr>
          <p:cNvPicPr>
            <a:picLocks noChangeAspect="1"/>
          </p:cNvPicPr>
          <p:nvPr/>
        </p:nvPicPr>
        <p:blipFill>
          <a:blip r:embed="rId6"/>
          <a:srcRect l="56389" b="16905"/>
          <a:stretch/>
        </p:blipFill>
        <p:spPr>
          <a:xfrm>
            <a:off x="63988" y="2834132"/>
            <a:ext cx="12128012" cy="2816307"/>
          </a:xfrm>
          <a:prstGeom prst="rect">
            <a:avLst/>
          </a:prstGeom>
        </p:spPr>
      </p:pic>
      <p:sp>
        <p:nvSpPr>
          <p:cNvPr id="62" name="object 23">
            <a:extLst>
              <a:ext uri="{FF2B5EF4-FFF2-40B4-BE49-F238E27FC236}">
                <a16:creationId xmlns:a16="http://schemas.microsoft.com/office/drawing/2014/main" id="{8DAB2FCD-9136-CE21-500C-0095607B82BA}"/>
              </a:ext>
            </a:extLst>
          </p:cNvPr>
          <p:cNvSpPr txBox="1">
            <a:spLocks noGrp="1"/>
          </p:cNvSpPr>
          <p:nvPr>
            <p:ph type="title"/>
          </p:nvPr>
        </p:nvSpPr>
        <p:spPr>
          <a:xfrm>
            <a:off x="618188" y="592779"/>
            <a:ext cx="10494963" cy="466709"/>
          </a:xfrm>
          <a:prstGeom prst="rect">
            <a:avLst/>
          </a:prstGeom>
        </p:spPr>
        <p:txBody>
          <a:bodyPr vert="horz" wrap="square" lIns="0" tIns="10583" rIns="0" bIns="0" rtlCol="0">
            <a:spAutoFit/>
          </a:bodyPr>
          <a:lstStyle/>
          <a:p>
            <a:pPr marL="10583">
              <a:spcBef>
                <a:spcPts val="83"/>
              </a:spcBef>
            </a:pPr>
            <a:r>
              <a:rPr lang="en-US" sz="3200" spc="-142">
                <a:latin typeface="Verdana" panose="020B0604030504040204" pitchFamily="34" charset="0"/>
                <a:ea typeface="Verdana" panose="020B0604030504040204" pitchFamily="34" charset="0"/>
              </a:rPr>
              <a:t>Client Acquisition - Automation Strategy</a:t>
            </a:r>
            <a:endParaRPr lang="en-US" sz="3200" spc="-8">
              <a:latin typeface="Verdana" panose="020B0604030504040204" pitchFamily="34" charset="0"/>
              <a:ea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3"/>
          <p:cNvSpPr txBox="1">
            <a:spLocks noGrp="1"/>
          </p:cNvSpPr>
          <p:nvPr>
            <p:ph type="title"/>
          </p:nvPr>
        </p:nvSpPr>
        <p:spPr>
          <a:xfrm>
            <a:off x="2340190" y="240858"/>
            <a:ext cx="8706327" cy="132556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2"/>
              </a:buClr>
              <a:buSzPct val="100000"/>
              <a:buFont typeface="Raleway"/>
              <a:buNone/>
            </a:pPr>
            <a:r>
              <a:rPr lang="en-IN" b="1" i="0" u="none" strike="noStrike" err="1">
                <a:solidFill>
                  <a:schemeClr val="dk2"/>
                </a:solidFill>
                <a:latin typeface="Verdana" panose="020B0604030504040204" pitchFamily="34" charset="0"/>
                <a:ea typeface="Verdana" panose="020B0604030504040204" pitchFamily="34" charset="0"/>
                <a:cs typeface="Raleway"/>
                <a:sym typeface="Raleway"/>
              </a:rPr>
              <a:t>Laki</a:t>
            </a:r>
            <a:r>
              <a:rPr lang="en-IN" b="1" i="0" u="none" strike="noStrike">
                <a:solidFill>
                  <a:schemeClr val="dk2"/>
                </a:solidFill>
                <a:latin typeface="Verdana" panose="020B0604030504040204" pitchFamily="34" charset="0"/>
                <a:ea typeface="Verdana" panose="020B0604030504040204" pitchFamily="34" charset="0"/>
                <a:cs typeface="Raleway"/>
                <a:sym typeface="Raleway"/>
              </a:rPr>
              <a:t> Solution Targets for Client Acquisition</a:t>
            </a:r>
            <a:endParaRPr b="1">
              <a:solidFill>
                <a:schemeClr val="dk2"/>
              </a:solidFill>
              <a:latin typeface="Verdana" panose="020B0604030504040204" pitchFamily="34" charset="0"/>
              <a:ea typeface="Verdana" panose="020B0604030504040204" pitchFamily="34" charset="0"/>
              <a:cs typeface="Raleway"/>
              <a:sym typeface="Raleway"/>
            </a:endParaRPr>
          </a:p>
        </p:txBody>
      </p:sp>
      <p:sp>
        <p:nvSpPr>
          <p:cNvPr id="600" name="Google Shape;600;p33"/>
          <p:cNvSpPr/>
          <p:nvPr/>
        </p:nvSpPr>
        <p:spPr>
          <a:xfrm>
            <a:off x="5352080" y="10375185"/>
            <a:ext cx="2906932" cy="134671"/>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01" name="Google Shape;601;p33"/>
          <p:cNvSpPr/>
          <p:nvPr/>
        </p:nvSpPr>
        <p:spPr>
          <a:xfrm>
            <a:off x="315589" y="8692258"/>
            <a:ext cx="5978788" cy="1817368"/>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02" name="Google Shape;602;p33"/>
          <p:cNvSpPr/>
          <p:nvPr/>
        </p:nvSpPr>
        <p:spPr>
          <a:xfrm>
            <a:off x="325698" y="6268954"/>
            <a:ext cx="2354984" cy="176615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03" name="Google Shape;603;p33"/>
          <p:cNvSpPr/>
          <p:nvPr/>
        </p:nvSpPr>
        <p:spPr>
          <a:xfrm>
            <a:off x="3341801" y="4586062"/>
            <a:ext cx="8706327" cy="1817368"/>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04" name="Google Shape;604;p33"/>
          <p:cNvSpPr/>
          <p:nvPr/>
        </p:nvSpPr>
        <p:spPr>
          <a:xfrm>
            <a:off x="8913542" y="10375185"/>
            <a:ext cx="2906932" cy="134671"/>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05" name="Google Shape;605;p33"/>
          <p:cNvSpPr/>
          <p:nvPr/>
        </p:nvSpPr>
        <p:spPr>
          <a:xfrm rot="5400000">
            <a:off x="11574125" y="3875890"/>
            <a:ext cx="806486" cy="65363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grpSp>
        <p:nvGrpSpPr>
          <p:cNvPr id="606" name="Google Shape;606;p33"/>
          <p:cNvGrpSpPr/>
          <p:nvPr/>
        </p:nvGrpSpPr>
        <p:grpSpPr>
          <a:xfrm>
            <a:off x="72213" y="7944922"/>
            <a:ext cx="1562405" cy="806486"/>
            <a:chOff x="2183288" y="4139484"/>
            <a:chExt cx="145133" cy="70048"/>
          </a:xfrm>
        </p:grpSpPr>
        <p:cxnSp>
          <p:nvCxnSpPr>
            <p:cNvPr id="607" name="Google Shape;607;p33"/>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sm" len="sm"/>
            </a:ln>
          </p:spPr>
        </p:cxnSp>
        <p:sp>
          <p:nvSpPr>
            <p:cNvPr id="608" name="Google Shape;608;p33"/>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grpSp>
      <p:sp>
        <p:nvSpPr>
          <p:cNvPr id="609" name="Google Shape;609;p33"/>
          <p:cNvSpPr/>
          <p:nvPr/>
        </p:nvSpPr>
        <p:spPr>
          <a:xfrm rot="5400000">
            <a:off x="2604349" y="5988149"/>
            <a:ext cx="806486" cy="65363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grpSp>
        <p:nvGrpSpPr>
          <p:cNvPr id="610" name="Google Shape;610;p33"/>
          <p:cNvGrpSpPr/>
          <p:nvPr/>
        </p:nvGrpSpPr>
        <p:grpSpPr>
          <a:xfrm>
            <a:off x="8259739" y="9434776"/>
            <a:ext cx="653637" cy="1411057"/>
            <a:chOff x="2943836" y="4268886"/>
            <a:chExt cx="60717" cy="122559"/>
          </a:xfrm>
        </p:grpSpPr>
        <p:sp>
          <p:nvSpPr>
            <p:cNvPr id="611" name="Google Shape;611;p33"/>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cxnSp>
          <p:nvCxnSpPr>
            <p:cNvPr id="612" name="Google Shape;612;p33"/>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sm" len="sm"/>
            </a:ln>
          </p:spPr>
        </p:cxnSp>
      </p:grpSp>
      <p:grpSp>
        <p:nvGrpSpPr>
          <p:cNvPr id="613" name="Google Shape;613;p33"/>
          <p:cNvGrpSpPr/>
          <p:nvPr/>
        </p:nvGrpSpPr>
        <p:grpSpPr>
          <a:xfrm>
            <a:off x="-14990" y="-14990"/>
            <a:ext cx="1947264" cy="750306"/>
            <a:chOff x="-14990" y="-14990"/>
            <a:chExt cx="1947264" cy="750306"/>
          </a:xfrm>
        </p:grpSpPr>
        <p:sp>
          <p:nvSpPr>
            <p:cNvPr id="614" name="Google Shape;614;p33"/>
            <p:cNvSpPr/>
            <p:nvPr/>
          </p:nvSpPr>
          <p:spPr>
            <a:xfrm rot="10800000" flipH="1">
              <a:off x="-14990" y="-14990"/>
              <a:ext cx="653400" cy="750306"/>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15" name="Google Shape;615;p33"/>
            <p:cNvSpPr/>
            <p:nvPr/>
          </p:nvSpPr>
          <p:spPr>
            <a:xfrm rot="10800000" flipH="1">
              <a:off x="638410" y="-14990"/>
              <a:ext cx="653400" cy="750306"/>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16" name="Google Shape;616;p33"/>
            <p:cNvSpPr/>
            <p:nvPr/>
          </p:nvSpPr>
          <p:spPr>
            <a:xfrm rot="10800000" flipH="1">
              <a:off x="1278874" y="-14990"/>
              <a:ext cx="653400" cy="75030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grpSp>
      <p:sp>
        <p:nvSpPr>
          <p:cNvPr id="617" name="Google Shape;617;p33"/>
          <p:cNvSpPr txBox="1"/>
          <p:nvPr/>
        </p:nvSpPr>
        <p:spPr>
          <a:xfrm>
            <a:off x="1428732" y="2691291"/>
            <a:ext cx="4296736" cy="1546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Weekly Target per Person:</a:t>
            </a:r>
            <a:r>
              <a:rPr lang="en-IN" sz="1400">
                <a:solidFill>
                  <a:schemeClr val="dk1"/>
                </a:solidFill>
                <a:latin typeface="Verdana" panose="020B0604030504040204" pitchFamily="34" charset="0"/>
                <a:ea typeface="Verdana" panose="020B0604030504040204" pitchFamily="34" charset="0"/>
                <a:sym typeface="Arial"/>
              </a:rPr>
              <a:t> Send a consistent number of cold emails to target industries </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Total Weekly Target for Team:</a:t>
            </a:r>
            <a:r>
              <a:rPr lang="en-IN" sz="1400">
                <a:solidFill>
                  <a:schemeClr val="dk1"/>
                </a:solidFill>
                <a:latin typeface="Verdana" panose="020B0604030504040204" pitchFamily="34" charset="0"/>
                <a:ea typeface="Verdana" panose="020B0604030504040204" pitchFamily="34" charset="0"/>
                <a:sym typeface="Arial"/>
              </a:rPr>
              <a:t> Maintain an overall steady outreach effort.</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050">
              <a:solidFill>
                <a:schemeClr val="dk2"/>
              </a:solidFill>
              <a:latin typeface="Verdana" panose="020B0604030504040204" pitchFamily="34" charset="0"/>
              <a:ea typeface="Verdana" panose="020B0604030504040204" pitchFamily="34" charset="0"/>
              <a:sym typeface="Arial"/>
            </a:endParaRPr>
          </a:p>
        </p:txBody>
      </p:sp>
      <p:sp>
        <p:nvSpPr>
          <p:cNvPr id="618" name="Google Shape;618;p33"/>
          <p:cNvSpPr txBox="1"/>
          <p:nvPr/>
        </p:nvSpPr>
        <p:spPr>
          <a:xfrm>
            <a:off x="7117344" y="3942352"/>
            <a:ext cx="4618168" cy="13388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1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Weekly Target per Person:</a:t>
            </a:r>
            <a:r>
              <a:rPr lang="en-IN" sz="1400">
                <a:solidFill>
                  <a:schemeClr val="dk1"/>
                </a:solidFill>
                <a:latin typeface="Verdana" panose="020B0604030504040204" pitchFamily="34" charset="0"/>
                <a:ea typeface="Verdana" panose="020B0604030504040204" pitchFamily="34" charset="0"/>
                <a:sym typeface="Arial"/>
              </a:rPr>
              <a:t> Send a steady number of LinkedIn connection requests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Total Weekly Target for Team:</a:t>
            </a:r>
            <a:r>
              <a:rPr lang="en-IN" sz="1400">
                <a:solidFill>
                  <a:schemeClr val="dk1"/>
                </a:solidFill>
                <a:latin typeface="Verdana" panose="020B0604030504040204" pitchFamily="34" charset="0"/>
                <a:ea typeface="Verdana" panose="020B0604030504040204" pitchFamily="34" charset="0"/>
                <a:sym typeface="Arial"/>
              </a:rPr>
              <a:t> Maintain a consistent outreach effort through LinkedIn</a:t>
            </a:r>
            <a:endParaRPr sz="1400">
              <a:solidFill>
                <a:schemeClr val="dk1"/>
              </a:solidFill>
              <a:latin typeface="Verdana" panose="020B0604030504040204" pitchFamily="34" charset="0"/>
              <a:ea typeface="Verdana" panose="020B0604030504040204" pitchFamily="34" charset="0"/>
              <a:sym typeface="Arial"/>
            </a:endParaRPr>
          </a:p>
        </p:txBody>
      </p:sp>
      <p:sp>
        <p:nvSpPr>
          <p:cNvPr id="619" name="Google Shape;619;p33"/>
          <p:cNvSpPr txBox="1"/>
          <p:nvPr/>
        </p:nvSpPr>
        <p:spPr>
          <a:xfrm>
            <a:off x="1291810" y="4684862"/>
            <a:ext cx="4296736"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Weekly Target per Person:</a:t>
            </a:r>
            <a:r>
              <a:rPr lang="en-IN" sz="1400">
                <a:solidFill>
                  <a:schemeClr val="dk1"/>
                </a:solidFill>
                <a:latin typeface="Verdana" panose="020B0604030504040204" pitchFamily="34" charset="0"/>
                <a:ea typeface="Verdana" panose="020B0604030504040204" pitchFamily="34" charset="0"/>
                <a:sym typeface="Arial"/>
              </a:rPr>
              <a:t> Send a </a:t>
            </a:r>
            <a:r>
              <a:rPr lang="en-IN">
                <a:solidFill>
                  <a:schemeClr val="dk1"/>
                </a:solidFill>
                <a:latin typeface="Verdana" panose="020B0604030504040204" pitchFamily="34" charset="0"/>
                <a:ea typeface="Verdana" panose="020B0604030504040204" pitchFamily="34" charset="0"/>
              </a:rPr>
              <a:t>fixed</a:t>
            </a:r>
            <a:r>
              <a:rPr lang="en-IN" sz="1400">
                <a:solidFill>
                  <a:schemeClr val="dk1"/>
                </a:solidFill>
                <a:latin typeface="Verdana" panose="020B0604030504040204" pitchFamily="34" charset="0"/>
                <a:ea typeface="Verdana" panose="020B0604030504040204" pitchFamily="34" charset="0"/>
                <a:sym typeface="Arial"/>
              </a:rPr>
              <a:t> number of follow-up emails.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Total Weekly Target for Team:</a:t>
            </a:r>
            <a:r>
              <a:rPr lang="en-IN" sz="1400">
                <a:solidFill>
                  <a:schemeClr val="dk1"/>
                </a:solidFill>
                <a:latin typeface="Verdana" panose="020B0604030504040204" pitchFamily="34" charset="0"/>
                <a:ea typeface="Verdana" panose="020B0604030504040204" pitchFamily="34" charset="0"/>
                <a:sym typeface="Arial"/>
              </a:rPr>
              <a:t> Maintain a consistent follow-up effort.</a:t>
            </a:r>
            <a:endParaRPr sz="1400">
              <a:solidFill>
                <a:schemeClr val="dk2"/>
              </a:solidFill>
              <a:latin typeface="Verdana" panose="020B0604030504040204" pitchFamily="34" charset="0"/>
              <a:ea typeface="Verdana" panose="020B0604030504040204" pitchFamily="34" charset="0"/>
              <a:sym typeface="Arial"/>
            </a:endParaRPr>
          </a:p>
        </p:txBody>
      </p:sp>
      <p:grpSp>
        <p:nvGrpSpPr>
          <p:cNvPr id="620" name="Google Shape;620;p33"/>
          <p:cNvGrpSpPr/>
          <p:nvPr/>
        </p:nvGrpSpPr>
        <p:grpSpPr>
          <a:xfrm>
            <a:off x="1428732" y="1759527"/>
            <a:ext cx="10603571" cy="2112857"/>
            <a:chOff x="1428732" y="1759527"/>
            <a:chExt cx="10603571" cy="2112857"/>
          </a:xfrm>
        </p:grpSpPr>
        <p:sp>
          <p:nvSpPr>
            <p:cNvPr id="621" name="Google Shape;621;p33"/>
            <p:cNvSpPr/>
            <p:nvPr/>
          </p:nvSpPr>
          <p:spPr>
            <a:xfrm>
              <a:off x="7994444" y="2162758"/>
              <a:ext cx="4037859" cy="1709626"/>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22" name="Google Shape;622;p33"/>
            <p:cNvSpPr/>
            <p:nvPr/>
          </p:nvSpPr>
          <p:spPr>
            <a:xfrm>
              <a:off x="1428732" y="2161791"/>
              <a:ext cx="6687393" cy="134671"/>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23" name="Google Shape;623;p33"/>
            <p:cNvSpPr txBox="1"/>
            <p:nvPr/>
          </p:nvSpPr>
          <p:spPr>
            <a:xfrm>
              <a:off x="1939636" y="175952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grpSp>
      <p:sp>
        <p:nvSpPr>
          <p:cNvPr id="624" name="Google Shape;624;p33"/>
          <p:cNvSpPr/>
          <p:nvPr/>
        </p:nvSpPr>
        <p:spPr>
          <a:xfrm>
            <a:off x="11187795" y="6286121"/>
            <a:ext cx="1004205" cy="571879"/>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25" name="Google Shape;625;p33"/>
          <p:cNvSpPr/>
          <p:nvPr/>
        </p:nvSpPr>
        <p:spPr>
          <a:xfrm>
            <a:off x="11187795" y="552171"/>
            <a:ext cx="1004205" cy="571879"/>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26" name="Google Shape;626;p33"/>
          <p:cNvSpPr/>
          <p:nvPr/>
        </p:nvSpPr>
        <p:spPr>
          <a:xfrm>
            <a:off x="11187795" y="-3660"/>
            <a:ext cx="1004205" cy="57187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27" name="Google Shape;627;p33"/>
          <p:cNvSpPr txBox="1"/>
          <p:nvPr/>
        </p:nvSpPr>
        <p:spPr>
          <a:xfrm>
            <a:off x="2424116" y="1890943"/>
            <a:ext cx="243575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cs typeface="Raleway"/>
                <a:sym typeface="Raleway"/>
              </a:rPr>
              <a:t>Cold Email Outreach</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28" name="Google Shape;628;p33"/>
          <p:cNvSpPr txBox="1"/>
          <p:nvPr/>
        </p:nvSpPr>
        <p:spPr>
          <a:xfrm>
            <a:off x="3440178" y="5973369"/>
            <a:ext cx="616431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cs typeface="Raleway"/>
                <a:sym typeface="Raleway"/>
              </a:rPr>
              <a:t>Follow-Up Emails</a:t>
            </a:r>
            <a:endParaRPr sz="1400">
              <a:solidFill>
                <a:schemeClr val="dk2"/>
              </a:solidFill>
              <a:latin typeface="Verdana" panose="020B0604030504040204" pitchFamily="34" charset="0"/>
              <a:ea typeface="Verdana" panose="020B0604030504040204" pitchFamily="34" charset="0"/>
              <a:cs typeface="Raleway"/>
              <a:sym typeface="Raleway"/>
            </a:endParaRPr>
          </a:p>
        </p:txBody>
      </p:sp>
      <p:sp>
        <p:nvSpPr>
          <p:cNvPr id="629" name="Google Shape;629;p33"/>
          <p:cNvSpPr txBox="1"/>
          <p:nvPr/>
        </p:nvSpPr>
        <p:spPr>
          <a:xfrm>
            <a:off x="2858299" y="6112728"/>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Verdana" panose="020B0604030504040204" pitchFamily="34" charset="0"/>
                <a:ea typeface="Verdana" panose="020B0604030504040204" pitchFamily="34" charset="0"/>
                <a:cs typeface="Raleway"/>
                <a:sym typeface="Raleway"/>
              </a:rPr>
              <a:t>3</a:t>
            </a:r>
            <a:endParaRPr>
              <a:latin typeface="Verdana" panose="020B0604030504040204" pitchFamily="34" charset="0"/>
              <a:ea typeface="Verdana" panose="020B0604030504040204" pitchFamily="34" charset="0"/>
            </a:endParaRPr>
          </a:p>
        </p:txBody>
      </p:sp>
      <p:sp>
        <p:nvSpPr>
          <p:cNvPr id="630" name="Google Shape;630;p33"/>
          <p:cNvSpPr txBox="1"/>
          <p:nvPr/>
        </p:nvSpPr>
        <p:spPr>
          <a:xfrm>
            <a:off x="11820474" y="4018042"/>
            <a:ext cx="61650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Verdana" panose="020B0604030504040204" pitchFamily="34" charset="0"/>
                <a:ea typeface="Verdana" panose="020B0604030504040204" pitchFamily="34" charset="0"/>
                <a:cs typeface="Raleway"/>
                <a:sym typeface="Raleway"/>
              </a:rPr>
              <a:t>2</a:t>
            </a:r>
            <a:endParaRPr sz="1800">
              <a:solidFill>
                <a:schemeClr val="dk1"/>
              </a:solidFill>
              <a:latin typeface="Verdana" panose="020B0604030504040204" pitchFamily="34" charset="0"/>
              <a:ea typeface="Verdana" panose="020B0604030504040204" pitchFamily="34" charset="0"/>
              <a:sym typeface="Arial"/>
            </a:endParaRPr>
          </a:p>
        </p:txBody>
      </p:sp>
      <p:sp>
        <p:nvSpPr>
          <p:cNvPr id="631" name="Google Shape;631;p33"/>
          <p:cNvSpPr txBox="1"/>
          <p:nvPr/>
        </p:nvSpPr>
        <p:spPr>
          <a:xfrm>
            <a:off x="9101668" y="3598245"/>
            <a:ext cx="249505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cs typeface="Raleway"/>
                <a:sym typeface="Raleway"/>
              </a:rPr>
              <a:t>LinkedIn Connection</a:t>
            </a:r>
            <a:endParaRPr>
              <a:latin typeface="Verdana" panose="020B0604030504040204" pitchFamily="34" charset="0"/>
              <a:ea typeface="Verdana" panose="020B0604030504040204" pitchFamily="34" charset="0"/>
            </a:endParaRPr>
          </a:p>
        </p:txBody>
      </p:sp>
      <p:sp>
        <p:nvSpPr>
          <p:cNvPr id="632" name="Google Shape;632;p33"/>
          <p:cNvSpPr/>
          <p:nvPr/>
        </p:nvSpPr>
        <p:spPr>
          <a:xfrm rot="5400000">
            <a:off x="1679468" y="1846552"/>
            <a:ext cx="806486" cy="65363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33" name="Google Shape;633;p33"/>
          <p:cNvSpPr txBox="1"/>
          <p:nvPr/>
        </p:nvSpPr>
        <p:spPr>
          <a:xfrm>
            <a:off x="1932274" y="1953517"/>
            <a:ext cx="3080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Verdana" panose="020B0604030504040204" pitchFamily="34" charset="0"/>
                <a:ea typeface="Verdana" panose="020B0604030504040204" pitchFamily="34" charset="0"/>
                <a:cs typeface="Raleway"/>
                <a:sym typeface="Raleway"/>
              </a:rPr>
              <a:t>1</a:t>
            </a:r>
            <a:endParaRPr>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p14:flythrough dir="ou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99"/>
                                        </p:tgtEl>
                                        <p:attrNameLst>
                                          <p:attrName>style.visibility</p:attrName>
                                        </p:attrNameLst>
                                      </p:cBhvr>
                                      <p:to>
                                        <p:strVal val="visible"/>
                                      </p:to>
                                    </p:set>
                                    <p:anim calcmode="lin" valueType="num">
                                      <p:cBhvr additive="base">
                                        <p:cTn id="7" dur="500"/>
                                        <p:tgtEl>
                                          <p:spTgt spid="59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2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2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17">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17">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17">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17">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20"/>
                                        </p:tgtEl>
                                        <p:attrNameLst>
                                          <p:attrName>style.visibility</p:attrName>
                                        </p:attrNameLst>
                                      </p:cBhvr>
                                      <p:to>
                                        <p:strVal val="visible"/>
                                      </p:to>
                                    </p:set>
                                    <p:animEffect transition="in" filter="fade">
                                      <p:cBhvr>
                                        <p:cTn id="44" dur="300"/>
                                        <p:tgtEl>
                                          <p:spTgt spid="62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3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03"/>
                                        </p:tgtEl>
                                        <p:attrNameLst>
                                          <p:attrName>style.visibility</p:attrName>
                                        </p:attrNameLst>
                                      </p:cBhvr>
                                      <p:to>
                                        <p:strVal val="visible"/>
                                      </p:to>
                                    </p:set>
                                    <p:animEffect transition="in" filter="fade">
                                      <p:cBhvr>
                                        <p:cTn id="61" dur="300"/>
                                        <p:tgtEl>
                                          <p:spTgt spid="60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0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29">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62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19">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619">
                                            <p:txEl>
                                              <p:pRg st="2" end="2"/>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02"/>
                                        </p:tgtEl>
                                        <p:attrNameLst>
                                          <p:attrName>style.visibility</p:attrName>
                                        </p:attrNameLst>
                                      </p:cBhvr>
                                      <p:to>
                                        <p:strVal val="visible"/>
                                      </p:to>
                                    </p:set>
                                    <p:animEffect transition="in" filter="fade">
                                      <p:cBhvr>
                                        <p:cTn id="86" dur="3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grpSp>
        <p:nvGrpSpPr>
          <p:cNvPr id="638" name="Google Shape;638;p34"/>
          <p:cNvGrpSpPr/>
          <p:nvPr/>
        </p:nvGrpSpPr>
        <p:grpSpPr>
          <a:xfrm>
            <a:off x="271081" y="1876892"/>
            <a:ext cx="7943423" cy="1817598"/>
            <a:chOff x="271081" y="1876892"/>
            <a:chExt cx="7943423" cy="1817598"/>
          </a:xfrm>
        </p:grpSpPr>
        <p:sp>
          <p:nvSpPr>
            <p:cNvPr id="639" name="Google Shape;639;p34"/>
            <p:cNvSpPr/>
            <p:nvPr/>
          </p:nvSpPr>
          <p:spPr>
            <a:xfrm>
              <a:off x="271081" y="1876892"/>
              <a:ext cx="5978789" cy="1817368"/>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40" name="Google Shape;640;p34"/>
            <p:cNvSpPr/>
            <p:nvPr/>
          </p:nvSpPr>
          <p:spPr>
            <a:xfrm>
              <a:off x="5307572" y="3559819"/>
              <a:ext cx="2906932" cy="134671"/>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grpSp>
      <p:sp>
        <p:nvSpPr>
          <p:cNvPr id="641" name="Google Shape;641;p34"/>
          <p:cNvSpPr/>
          <p:nvPr/>
        </p:nvSpPr>
        <p:spPr>
          <a:xfrm>
            <a:off x="281190" y="-546411"/>
            <a:ext cx="2354985" cy="176615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42" name="Google Shape;642;p34"/>
          <p:cNvSpPr/>
          <p:nvPr/>
        </p:nvSpPr>
        <p:spPr>
          <a:xfrm>
            <a:off x="3297293" y="-2229304"/>
            <a:ext cx="8706328" cy="1817368"/>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43" name="Google Shape;643;p34"/>
          <p:cNvSpPr/>
          <p:nvPr/>
        </p:nvSpPr>
        <p:spPr>
          <a:xfrm>
            <a:off x="7949937" y="-4652607"/>
            <a:ext cx="4037859" cy="1709626"/>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44" name="Google Shape;644;p34"/>
          <p:cNvSpPr/>
          <p:nvPr/>
        </p:nvSpPr>
        <p:spPr>
          <a:xfrm>
            <a:off x="564414" y="-4652607"/>
            <a:ext cx="6687393" cy="134671"/>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45" name="Google Shape;645;p34"/>
          <p:cNvSpPr/>
          <p:nvPr/>
        </p:nvSpPr>
        <p:spPr>
          <a:xfrm rot="5400000">
            <a:off x="7210741" y="-4911963"/>
            <a:ext cx="806486" cy="65363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cxnSp>
        <p:nvCxnSpPr>
          <p:cNvPr id="646" name="Google Shape;646;p34"/>
          <p:cNvCxnSpPr/>
          <p:nvPr/>
        </p:nvCxnSpPr>
        <p:spPr>
          <a:xfrm>
            <a:off x="7614059" y="-5593212"/>
            <a:ext cx="0" cy="604450"/>
          </a:xfrm>
          <a:prstGeom prst="straightConnector1">
            <a:avLst/>
          </a:prstGeom>
          <a:noFill/>
          <a:ln w="9525" cap="flat" cmpd="sng">
            <a:solidFill>
              <a:srgbClr val="BAC8D3"/>
            </a:solidFill>
            <a:prstDash val="solid"/>
            <a:round/>
            <a:headEnd type="diamond" w="med" len="med"/>
            <a:tailEnd type="none" w="sm" len="sm"/>
          </a:ln>
        </p:spPr>
      </p:cxnSp>
      <p:grpSp>
        <p:nvGrpSpPr>
          <p:cNvPr id="647" name="Google Shape;647;p34"/>
          <p:cNvGrpSpPr/>
          <p:nvPr/>
        </p:nvGrpSpPr>
        <p:grpSpPr>
          <a:xfrm>
            <a:off x="10691406" y="-3015900"/>
            <a:ext cx="1568273" cy="806486"/>
            <a:chOff x="3173850" y="3779427"/>
            <a:chExt cx="145678" cy="70048"/>
          </a:xfrm>
        </p:grpSpPr>
        <p:cxnSp>
          <p:nvCxnSpPr>
            <p:cNvPr id="648" name="Google Shape;648;p34"/>
            <p:cNvCxnSpPr/>
            <p:nvPr/>
          </p:nvCxnSpPr>
          <p:spPr>
            <a:xfrm rot="10800000">
              <a:off x="3173850" y="3817250"/>
              <a:ext cx="94500" cy="0"/>
            </a:xfrm>
            <a:prstGeom prst="straightConnector1">
              <a:avLst/>
            </a:prstGeom>
            <a:noFill/>
            <a:ln w="9525" cap="flat" cmpd="sng">
              <a:solidFill>
                <a:srgbClr val="BAC8D3"/>
              </a:solidFill>
              <a:prstDash val="solid"/>
              <a:round/>
              <a:headEnd type="none" w="sm" len="sm"/>
              <a:tailEnd type="diamond" w="med" len="med"/>
            </a:ln>
          </p:spPr>
        </p:cxnSp>
        <p:sp>
          <p:nvSpPr>
            <p:cNvPr id="649" name="Google Shape;649;p34"/>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grpSp>
      <p:sp>
        <p:nvSpPr>
          <p:cNvPr id="650" name="Google Shape;650;p34"/>
          <p:cNvSpPr/>
          <p:nvPr/>
        </p:nvSpPr>
        <p:spPr>
          <a:xfrm rot="5400000">
            <a:off x="-48720" y="1205981"/>
            <a:ext cx="806486" cy="65363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51" name="Google Shape;651;p34"/>
          <p:cNvSpPr/>
          <p:nvPr/>
        </p:nvSpPr>
        <p:spPr>
          <a:xfrm rot="5400000">
            <a:off x="2559841" y="-827216"/>
            <a:ext cx="806486" cy="65363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cxnSp>
        <p:nvCxnSpPr>
          <p:cNvPr id="652" name="Google Shape;652;p34"/>
          <p:cNvCxnSpPr/>
          <p:nvPr/>
        </p:nvCxnSpPr>
        <p:spPr>
          <a:xfrm>
            <a:off x="2963245" y="-1492577"/>
            <a:ext cx="0" cy="604450"/>
          </a:xfrm>
          <a:prstGeom prst="straightConnector1">
            <a:avLst/>
          </a:prstGeom>
          <a:noFill/>
          <a:ln w="9525" cap="flat" cmpd="sng">
            <a:solidFill>
              <a:srgbClr val="BAC8D3"/>
            </a:solidFill>
            <a:prstDash val="solid"/>
            <a:round/>
            <a:headEnd type="diamond" w="med" len="med"/>
            <a:tailEnd type="none" w="sm" len="sm"/>
          </a:ln>
        </p:spPr>
      </p:cxnSp>
      <p:sp>
        <p:nvSpPr>
          <p:cNvPr id="653" name="Google Shape;653;p34"/>
          <p:cNvSpPr/>
          <p:nvPr/>
        </p:nvSpPr>
        <p:spPr>
          <a:xfrm>
            <a:off x="8620446" y="3559820"/>
            <a:ext cx="7539835" cy="134671"/>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54" name="Google Shape;654;p34"/>
          <p:cNvSpPr/>
          <p:nvPr/>
        </p:nvSpPr>
        <p:spPr>
          <a:xfrm rot="5400000">
            <a:off x="8025849" y="3300336"/>
            <a:ext cx="806486" cy="65363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55" name="Google Shape;655;p34"/>
          <p:cNvSpPr/>
          <p:nvPr/>
        </p:nvSpPr>
        <p:spPr>
          <a:xfrm>
            <a:off x="11187795" y="0"/>
            <a:ext cx="1004205" cy="571879"/>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56" name="Google Shape;656;p34"/>
          <p:cNvSpPr/>
          <p:nvPr/>
        </p:nvSpPr>
        <p:spPr>
          <a:xfrm>
            <a:off x="11187794" y="559797"/>
            <a:ext cx="1004205" cy="571879"/>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57" name="Google Shape;657;p34"/>
          <p:cNvSpPr/>
          <p:nvPr/>
        </p:nvSpPr>
        <p:spPr>
          <a:xfrm>
            <a:off x="11187795" y="1131676"/>
            <a:ext cx="1004205" cy="57187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58" name="Google Shape;658;p34"/>
          <p:cNvSpPr txBox="1"/>
          <p:nvPr/>
        </p:nvSpPr>
        <p:spPr>
          <a:xfrm>
            <a:off x="203205" y="1308693"/>
            <a:ext cx="3161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Verdana" panose="020B0604030504040204" pitchFamily="34" charset="0"/>
                <a:ea typeface="Verdana" panose="020B0604030504040204" pitchFamily="34" charset="0"/>
                <a:cs typeface="Raleway"/>
                <a:sym typeface="Raleway"/>
              </a:rPr>
              <a:t>4</a:t>
            </a:r>
            <a:endParaRPr>
              <a:latin typeface="Verdana" panose="020B0604030504040204" pitchFamily="34" charset="0"/>
              <a:ea typeface="Verdana" panose="020B0604030504040204" pitchFamily="34" charset="0"/>
            </a:endParaRPr>
          </a:p>
        </p:txBody>
      </p:sp>
      <p:sp>
        <p:nvSpPr>
          <p:cNvPr id="659" name="Google Shape;659;p34"/>
          <p:cNvSpPr txBox="1"/>
          <p:nvPr/>
        </p:nvSpPr>
        <p:spPr>
          <a:xfrm>
            <a:off x="8401637" y="4758369"/>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Verdana" panose="020B0604030504040204" pitchFamily="34" charset="0"/>
                <a:ea typeface="Verdana" panose="020B0604030504040204" pitchFamily="34" charset="0"/>
                <a:cs typeface="Raleway"/>
                <a:sym typeface="Raleway"/>
              </a:rPr>
              <a:t>5</a:t>
            </a:r>
            <a:endParaRPr>
              <a:latin typeface="Verdana" panose="020B0604030504040204" pitchFamily="34" charset="0"/>
              <a:ea typeface="Verdana" panose="020B0604030504040204" pitchFamily="34" charset="0"/>
            </a:endParaRPr>
          </a:p>
        </p:txBody>
      </p:sp>
      <p:sp>
        <p:nvSpPr>
          <p:cNvPr id="660" name="Google Shape;660;p34"/>
          <p:cNvSpPr txBox="1"/>
          <p:nvPr/>
        </p:nvSpPr>
        <p:spPr>
          <a:xfrm>
            <a:off x="934827" y="1219746"/>
            <a:ext cx="5370699" cy="21543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Response Rate:</a:t>
            </a:r>
            <a:r>
              <a:rPr lang="en-IN" sz="1400">
                <a:solidFill>
                  <a:schemeClr val="dk1"/>
                </a:solidFill>
                <a:latin typeface="Verdana" panose="020B0604030504040204" pitchFamily="34" charset="0"/>
                <a:ea typeface="Verdana" panose="020B0604030504040204" pitchFamily="34" charset="0"/>
                <a:sym typeface="Arial"/>
              </a:rPr>
              <a:t> Cold email campaigns generally see a low but steady response rate.</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Meeting Conversion:</a:t>
            </a:r>
            <a:r>
              <a:rPr lang="en-IN" sz="1400">
                <a:solidFill>
                  <a:schemeClr val="dk1"/>
                </a:solidFill>
                <a:latin typeface="Verdana" panose="020B0604030504040204" pitchFamily="34" charset="0"/>
                <a:ea typeface="Verdana" panose="020B0604030504040204" pitchFamily="34" charset="0"/>
                <a:sym typeface="Arial"/>
              </a:rPr>
              <a:t> A portion of email responses typically results in scheduled meetings.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Proposal Conversion:</a:t>
            </a:r>
            <a:r>
              <a:rPr lang="en-IN" sz="1400">
                <a:solidFill>
                  <a:schemeClr val="dk1"/>
                </a:solidFill>
                <a:latin typeface="Verdana" panose="020B0604030504040204" pitchFamily="34" charset="0"/>
                <a:ea typeface="Verdana" panose="020B0604030504040204" pitchFamily="34" charset="0"/>
                <a:sym typeface="Arial"/>
              </a:rPr>
              <a:t> Some meetings may progress to proposal discussions.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br>
              <a:rPr lang="en-IN" sz="1100">
                <a:solidFill>
                  <a:schemeClr val="dk1"/>
                </a:solidFill>
                <a:latin typeface="Verdana" panose="020B0604030504040204" pitchFamily="34" charset="0"/>
                <a:ea typeface="Verdana" panose="020B0604030504040204" pitchFamily="34" charset="0"/>
                <a:sym typeface="Arial"/>
              </a:rPr>
            </a:br>
            <a:endParaRPr sz="1100">
              <a:solidFill>
                <a:schemeClr val="dk2"/>
              </a:solidFill>
              <a:latin typeface="Verdana" panose="020B0604030504040204" pitchFamily="34" charset="0"/>
              <a:ea typeface="Verdana" panose="020B0604030504040204" pitchFamily="34" charset="0"/>
              <a:sym typeface="Arial"/>
            </a:endParaRPr>
          </a:p>
        </p:txBody>
      </p:sp>
      <p:sp>
        <p:nvSpPr>
          <p:cNvPr id="661" name="Google Shape;661;p34"/>
          <p:cNvSpPr txBox="1"/>
          <p:nvPr/>
        </p:nvSpPr>
        <p:spPr>
          <a:xfrm>
            <a:off x="869194" y="856565"/>
            <a:ext cx="292972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cs typeface="Raleway"/>
                <a:sym typeface="Raleway"/>
              </a:rPr>
              <a:t>Conversion Metrics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sp>
        <p:nvSpPr>
          <p:cNvPr id="662" name="Google Shape;662;p34"/>
          <p:cNvSpPr txBox="1"/>
          <p:nvPr/>
        </p:nvSpPr>
        <p:spPr>
          <a:xfrm>
            <a:off x="3915785" y="4030266"/>
            <a:ext cx="7623072" cy="38779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Cold Email Response Rate:</a:t>
            </a:r>
            <a:r>
              <a:rPr lang="en-IN" sz="1400">
                <a:solidFill>
                  <a:schemeClr val="dk1"/>
                </a:solidFill>
                <a:latin typeface="Verdana" panose="020B0604030504040204" pitchFamily="34" charset="0"/>
                <a:ea typeface="Verdana" panose="020B0604030504040204" pitchFamily="34" charset="0"/>
                <a:sym typeface="Arial"/>
              </a:rPr>
              <a:t> Response rates for cold emails tend to be low but consistent.</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br>
              <a:rPr lang="en-IN" sz="1400">
                <a:solidFill>
                  <a:schemeClr val="dk1"/>
                </a:solidFill>
                <a:latin typeface="Verdana" panose="020B0604030504040204" pitchFamily="34" charset="0"/>
                <a:ea typeface="Verdana" panose="020B0604030504040204" pitchFamily="34" charset="0"/>
                <a:sym typeface="Arial"/>
              </a:rPr>
            </a:br>
            <a:r>
              <a:rPr lang="en-IN" sz="1400" b="1">
                <a:solidFill>
                  <a:schemeClr val="dk1"/>
                </a:solidFill>
                <a:latin typeface="Verdana" panose="020B0604030504040204" pitchFamily="34" charset="0"/>
                <a:ea typeface="Verdana" panose="020B0604030504040204" pitchFamily="34" charset="0"/>
                <a:sym typeface="Arial"/>
              </a:rPr>
              <a:t>Total Responses per Month:</a:t>
            </a:r>
            <a:r>
              <a:rPr lang="en-IN" sz="1400">
                <a:solidFill>
                  <a:schemeClr val="dk1"/>
                </a:solidFill>
                <a:latin typeface="Verdana" panose="020B0604030504040204" pitchFamily="34" charset="0"/>
                <a:ea typeface="Verdana" panose="020B0604030504040204" pitchFamily="34" charset="0"/>
                <a:sym typeface="Arial"/>
              </a:rPr>
              <a:t> A small percentage of sent emails typically receive replies.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LinkedIn Response Rate:</a:t>
            </a:r>
            <a:r>
              <a:rPr lang="en-IN" sz="1400">
                <a:solidFill>
                  <a:schemeClr val="dk1"/>
                </a:solidFill>
                <a:latin typeface="Verdana" panose="020B0604030504040204" pitchFamily="34" charset="0"/>
                <a:ea typeface="Verdana" panose="020B0604030504040204" pitchFamily="34" charset="0"/>
                <a:sym typeface="Arial"/>
              </a:rPr>
              <a:t> Connection requests on LinkedIn see a modest response rate.</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br>
              <a:rPr lang="en-IN" sz="1400">
                <a:solidFill>
                  <a:schemeClr val="dk1"/>
                </a:solidFill>
                <a:latin typeface="Verdana" panose="020B0604030504040204" pitchFamily="34" charset="0"/>
                <a:ea typeface="Verdana" panose="020B0604030504040204" pitchFamily="34" charset="0"/>
                <a:sym typeface="Arial"/>
              </a:rPr>
            </a:br>
            <a:r>
              <a:rPr lang="en-IN" sz="1400" b="1">
                <a:solidFill>
                  <a:schemeClr val="dk1"/>
                </a:solidFill>
                <a:latin typeface="Verdana" panose="020B0604030504040204" pitchFamily="34" charset="0"/>
                <a:ea typeface="Verdana" panose="020B0604030504040204" pitchFamily="34" charset="0"/>
                <a:sym typeface="Arial"/>
              </a:rPr>
              <a:t>Total Responses per Month:</a:t>
            </a:r>
            <a:r>
              <a:rPr lang="en-IN" sz="1400">
                <a:solidFill>
                  <a:schemeClr val="dk1"/>
                </a:solidFill>
                <a:latin typeface="Verdana" panose="020B0604030504040204" pitchFamily="34" charset="0"/>
                <a:ea typeface="Verdana" panose="020B0604030504040204" pitchFamily="34" charset="0"/>
                <a:sym typeface="Arial"/>
              </a:rPr>
              <a:t> A fraction of sent requests usually results in responses.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1"/>
                </a:solidFill>
                <a:latin typeface="Verdana" panose="020B0604030504040204" pitchFamily="34" charset="0"/>
                <a:ea typeface="Verdana" panose="020B0604030504040204" pitchFamily="34" charset="0"/>
                <a:sym typeface="Arial"/>
              </a:rPr>
              <a:t>Follow-Up Email Response Rate:</a:t>
            </a:r>
            <a:r>
              <a:rPr lang="en-IN" sz="1400">
                <a:solidFill>
                  <a:schemeClr val="dk1"/>
                </a:solidFill>
                <a:latin typeface="Verdana" panose="020B0604030504040204" pitchFamily="34" charset="0"/>
                <a:ea typeface="Verdana" panose="020B0604030504040204" pitchFamily="34" charset="0"/>
                <a:sym typeface="Arial"/>
              </a:rPr>
              <a:t> Follow-up emails can improve engagement.</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br>
              <a:rPr lang="en-IN" sz="1400">
                <a:solidFill>
                  <a:schemeClr val="dk1"/>
                </a:solidFill>
                <a:latin typeface="Verdana" panose="020B0604030504040204" pitchFamily="34" charset="0"/>
                <a:ea typeface="Verdana" panose="020B0604030504040204" pitchFamily="34" charset="0"/>
                <a:sym typeface="Arial"/>
              </a:rPr>
            </a:br>
            <a:r>
              <a:rPr lang="en-IN" sz="1400" b="1">
                <a:solidFill>
                  <a:schemeClr val="dk1"/>
                </a:solidFill>
                <a:latin typeface="Verdana" panose="020B0604030504040204" pitchFamily="34" charset="0"/>
                <a:ea typeface="Verdana" panose="020B0604030504040204" pitchFamily="34" charset="0"/>
                <a:sym typeface="Arial"/>
              </a:rPr>
              <a:t>Total Responses per Month:</a:t>
            </a:r>
            <a:r>
              <a:rPr lang="en-IN" sz="1400">
                <a:solidFill>
                  <a:schemeClr val="dk1"/>
                </a:solidFill>
                <a:latin typeface="Verdana" panose="020B0604030504040204" pitchFamily="34" charset="0"/>
                <a:ea typeface="Verdana" panose="020B0604030504040204" pitchFamily="34" charset="0"/>
                <a:sym typeface="Arial"/>
              </a:rPr>
              <a:t> A portion of follow-up emails may lead to responses.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br>
              <a:rPr lang="en-IN" sz="1100">
                <a:solidFill>
                  <a:schemeClr val="dk1"/>
                </a:solidFill>
                <a:latin typeface="Verdana" panose="020B0604030504040204" pitchFamily="34" charset="0"/>
                <a:ea typeface="Verdana" panose="020B0604030504040204" pitchFamily="34" charset="0"/>
                <a:sym typeface="Arial"/>
              </a:rPr>
            </a:br>
            <a:endParaRPr sz="1100">
              <a:solidFill>
                <a:schemeClr val="dk2"/>
              </a:solidFill>
              <a:latin typeface="Verdana" panose="020B0604030504040204" pitchFamily="34" charset="0"/>
              <a:ea typeface="Verdana" panose="020B0604030504040204" pitchFamily="34" charset="0"/>
              <a:sym typeface="Arial"/>
            </a:endParaRPr>
          </a:p>
        </p:txBody>
      </p:sp>
      <p:sp>
        <p:nvSpPr>
          <p:cNvPr id="663" name="Google Shape;663;p34"/>
          <p:cNvSpPr txBox="1"/>
          <p:nvPr/>
        </p:nvSpPr>
        <p:spPr>
          <a:xfrm>
            <a:off x="4324058" y="3220577"/>
            <a:ext cx="613610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cs typeface="Raleway"/>
                <a:sym typeface="Raleway"/>
              </a:rPr>
              <a:t>Expected Outcomes for One Month</a:t>
            </a:r>
            <a:endParaRPr>
              <a:latin typeface="Verdana" panose="020B0604030504040204" pitchFamily="34" charset="0"/>
              <a:ea typeface="Verdana" panose="020B0604030504040204" pitchFamily="34" charset="0"/>
            </a:endParaRPr>
          </a:p>
        </p:txBody>
      </p:sp>
      <p:grpSp>
        <p:nvGrpSpPr>
          <p:cNvPr id="664" name="Google Shape;664;p34"/>
          <p:cNvGrpSpPr/>
          <p:nvPr/>
        </p:nvGrpSpPr>
        <p:grpSpPr>
          <a:xfrm>
            <a:off x="0" y="5357388"/>
            <a:ext cx="1306286" cy="1500612"/>
            <a:chOff x="0" y="4512366"/>
            <a:chExt cx="1923192" cy="2345634"/>
          </a:xfrm>
        </p:grpSpPr>
        <p:sp>
          <p:nvSpPr>
            <p:cNvPr id="665" name="Google Shape;665;p34"/>
            <p:cNvSpPr/>
            <p:nvPr/>
          </p:nvSpPr>
          <p:spPr>
            <a:xfrm>
              <a:off x="0" y="4512366"/>
              <a:ext cx="961596" cy="117281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66" name="Google Shape;666;p34"/>
            <p:cNvSpPr/>
            <p:nvPr/>
          </p:nvSpPr>
          <p:spPr>
            <a:xfrm>
              <a:off x="0" y="5685183"/>
              <a:ext cx="961596" cy="117281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67" name="Google Shape;667;p34"/>
            <p:cNvSpPr/>
            <p:nvPr/>
          </p:nvSpPr>
          <p:spPr>
            <a:xfrm>
              <a:off x="961596" y="5685183"/>
              <a:ext cx="961596" cy="117281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grpSp>
      <p:grpSp>
        <p:nvGrpSpPr>
          <p:cNvPr id="668" name="Google Shape;668;p34"/>
          <p:cNvGrpSpPr/>
          <p:nvPr/>
        </p:nvGrpSpPr>
        <p:grpSpPr>
          <a:xfrm>
            <a:off x="1622092" y="5434634"/>
            <a:ext cx="1675201" cy="1665079"/>
            <a:chOff x="3484303" y="-250027"/>
            <a:chExt cx="1675201" cy="1665079"/>
          </a:xfrm>
        </p:grpSpPr>
        <p:sp>
          <p:nvSpPr>
            <p:cNvPr id="669" name="Google Shape;669;p34"/>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670" name="Google Shape;670;p34" descr="Une image contenant Graphique, texte, graphisme, Police&#10;&#10;Description générée automatiquement"/>
            <p:cNvPicPr preferRelativeResize="0"/>
            <p:nvPr/>
          </p:nvPicPr>
          <p:blipFill rotWithShape="1">
            <a:blip r:embed="rId3">
              <a:alphaModFix/>
            </a:blip>
            <a:srcRect/>
            <a:stretch/>
          </p:blipFill>
          <p:spPr>
            <a:xfrm>
              <a:off x="3484303" y="-250027"/>
              <a:ext cx="1675201" cy="1665079"/>
            </a:xfrm>
            <a:prstGeom prst="rect">
              <a:avLst/>
            </a:prstGeom>
            <a:noFill/>
            <a:ln>
              <a:noFill/>
            </a:ln>
          </p:spPr>
        </p:pic>
      </p:grpSp>
      <p:sp>
        <p:nvSpPr>
          <p:cNvPr id="671" name="Google Shape;671;p34"/>
          <p:cNvSpPr txBox="1"/>
          <p:nvPr/>
        </p:nvSpPr>
        <p:spPr>
          <a:xfrm>
            <a:off x="8270161" y="3399216"/>
            <a:ext cx="63838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lt1"/>
                </a:solidFill>
                <a:latin typeface="Verdana" panose="020B0604030504040204" pitchFamily="34" charset="0"/>
                <a:ea typeface="Verdana" panose="020B0604030504040204" pitchFamily="34" charset="0"/>
                <a:cs typeface="Raleway"/>
                <a:sym typeface="Raleway"/>
              </a:rPr>
              <a:t>5</a:t>
            </a:r>
            <a:endParaRPr>
              <a:latin typeface="Verdana" panose="020B0604030504040204" pitchFamily="34" charset="0"/>
              <a:ea typeface="Verdana" panose="020B0604030504040204" pitchFamily="34"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0">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38"/>
                                        </p:tgtEl>
                                        <p:attrNameLst>
                                          <p:attrName>style.visibility</p:attrName>
                                        </p:attrNameLst>
                                      </p:cBhvr>
                                      <p:to>
                                        <p:strVal val="visible"/>
                                      </p:to>
                                    </p:set>
                                    <p:animEffect transition="in" filter="fade">
                                      <p:cBhvr>
                                        <p:cTn id="47" dur="300"/>
                                        <p:tgtEl>
                                          <p:spTgt spid="63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5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63">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662">
                                            <p:txEl>
                                              <p:pRg st="0" end="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62">
                                            <p:txEl>
                                              <p:pRg st="1" end="1"/>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62">
                                            <p:txEl>
                                              <p:pRg st="2" end="2"/>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662">
                                            <p:txEl>
                                              <p:pRg st="3" end="3"/>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662">
                                            <p:txEl>
                                              <p:pRg st="4" end="4"/>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662">
                                            <p:txEl>
                                              <p:pRg st="5" end="5"/>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62">
                                            <p:txEl>
                                              <p:pRg st="6" end="6"/>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662">
                                            <p:txEl>
                                              <p:pRg st="7" end="7"/>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662">
                                            <p:txEl>
                                              <p:pRg st="8" end="8"/>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53"/>
                                        </p:tgtEl>
                                        <p:attrNameLst>
                                          <p:attrName>style.visibility</p:attrName>
                                        </p:attrNameLst>
                                      </p:cBhvr>
                                      <p:to>
                                        <p:strVal val="visible"/>
                                      </p:to>
                                    </p:set>
                                    <p:animEffect transition="in" filter="fade">
                                      <p:cBhvr>
                                        <p:cTn id="100" dur="500"/>
                                        <p:tgtEl>
                                          <p:spTgt spid="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35"/>
          <p:cNvSpPr/>
          <p:nvPr/>
        </p:nvSpPr>
        <p:spPr>
          <a:xfrm>
            <a:off x="1" y="0"/>
            <a:ext cx="1004205" cy="571879"/>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77" name="Google Shape;677;p35"/>
          <p:cNvSpPr/>
          <p:nvPr/>
        </p:nvSpPr>
        <p:spPr>
          <a:xfrm>
            <a:off x="0" y="559797"/>
            <a:ext cx="1004205" cy="571879"/>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78" name="Google Shape;678;p35"/>
          <p:cNvSpPr/>
          <p:nvPr/>
        </p:nvSpPr>
        <p:spPr>
          <a:xfrm>
            <a:off x="1" y="1131676"/>
            <a:ext cx="1004205" cy="57187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679" name="Google Shape;679;p35"/>
          <p:cNvSpPr txBox="1"/>
          <p:nvPr/>
        </p:nvSpPr>
        <p:spPr>
          <a:xfrm>
            <a:off x="1491916" y="430237"/>
            <a:ext cx="952901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400" b="1">
                <a:solidFill>
                  <a:schemeClr val="dk2"/>
                </a:solidFill>
                <a:latin typeface="Verdana" panose="020B0604030504040204" pitchFamily="34" charset="0"/>
                <a:ea typeface="Verdana" panose="020B0604030504040204" pitchFamily="34" charset="0"/>
                <a:cs typeface="Raleway"/>
                <a:sym typeface="Raleway"/>
              </a:rPr>
              <a:t> A/B Testing for Optimization</a:t>
            </a:r>
            <a:endParaRPr sz="4400">
              <a:solidFill>
                <a:schemeClr val="dk2"/>
              </a:solidFill>
              <a:latin typeface="Verdana" panose="020B0604030504040204" pitchFamily="34" charset="0"/>
              <a:ea typeface="Verdana" panose="020B0604030504040204" pitchFamily="34" charset="0"/>
              <a:cs typeface="Raleway"/>
              <a:sym typeface="Raleway"/>
            </a:endParaRPr>
          </a:p>
        </p:txBody>
      </p:sp>
      <p:sp>
        <p:nvSpPr>
          <p:cNvPr id="680" name="Google Shape;680;p35"/>
          <p:cNvSpPr txBox="1"/>
          <p:nvPr/>
        </p:nvSpPr>
        <p:spPr>
          <a:xfrm>
            <a:off x="2267666" y="1894054"/>
            <a:ext cx="7997768" cy="4793177"/>
          </a:xfrm>
          <a:prstGeom prst="rect">
            <a:avLst/>
          </a:prstGeom>
          <a:noFill/>
          <a:ln w="76200" cap="flat" cmpd="sng">
            <a:solidFill>
              <a:srgbClr val="A5B7C6"/>
            </a:solidFill>
            <a:prstDash val="solid"/>
            <a:round/>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sym typeface="Arial"/>
              </a:rPr>
              <a:t>Objective</a:t>
            </a:r>
            <a:r>
              <a:rPr lang="en-IN" sz="1400">
                <a:solidFill>
                  <a:schemeClr val="dk2"/>
                </a:solidFill>
                <a:latin typeface="Verdana" panose="020B0604030504040204" pitchFamily="34" charset="0"/>
                <a:ea typeface="Verdana" panose="020B0604030504040204" pitchFamily="34" charset="0"/>
                <a:sym typeface="Arial"/>
              </a:rPr>
              <a:t> : Test different outreach strategies (e.g., email subject lines, LinkedIn connection requests, follow-up messages) to optimize client acquisition efforts.</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400" b="1">
              <a:solidFill>
                <a:schemeClr val="dk2"/>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sym typeface="Arial"/>
              </a:rPr>
              <a:t>Steps</a:t>
            </a:r>
            <a:r>
              <a:rPr lang="en-IN" sz="1400">
                <a:solidFill>
                  <a:schemeClr val="dk2"/>
                </a:solidFill>
                <a:latin typeface="Verdana" panose="020B0604030504040204" pitchFamily="34" charset="0"/>
                <a:ea typeface="Verdana" panose="020B0604030504040204" pitchFamily="34" charset="0"/>
                <a:sym typeface="Arial"/>
              </a:rPr>
              <a:t> :</a:t>
            </a:r>
            <a:endParaRPr>
              <a:latin typeface="Verdana" panose="020B0604030504040204" pitchFamily="34" charset="0"/>
              <a:ea typeface="Verdana" panose="020B0604030504040204" pitchFamily="34" charset="0"/>
            </a:endParaRPr>
          </a:p>
          <a:p>
            <a:pPr marL="342900" marR="0" lvl="0" indent="-342900" algn="l" rtl="0">
              <a:spcBef>
                <a:spcPts val="0"/>
              </a:spcBef>
              <a:spcAft>
                <a:spcPts val="0"/>
              </a:spcAft>
              <a:buClr>
                <a:schemeClr val="dk2"/>
              </a:buClr>
              <a:buSzPts val="1400"/>
              <a:buFont typeface="Play"/>
              <a:buAutoNum type="arabicPeriod"/>
            </a:pPr>
            <a:r>
              <a:rPr lang="en-IN" sz="1400">
                <a:solidFill>
                  <a:schemeClr val="dk2"/>
                </a:solidFill>
                <a:latin typeface="Verdana" panose="020B0604030504040204" pitchFamily="34" charset="0"/>
                <a:ea typeface="Verdana" panose="020B0604030504040204" pitchFamily="34" charset="0"/>
                <a:sym typeface="Arial"/>
              </a:rPr>
              <a:t>Split the target audience into two groups for testing.</a:t>
            </a:r>
            <a:endParaRPr>
              <a:latin typeface="Verdana" panose="020B0604030504040204" pitchFamily="34" charset="0"/>
              <a:ea typeface="Verdana" panose="020B0604030504040204" pitchFamily="34" charset="0"/>
            </a:endParaRPr>
          </a:p>
          <a:p>
            <a:pPr marL="342900" marR="0" lvl="0" indent="-342900" algn="l" rtl="0">
              <a:spcBef>
                <a:spcPts val="0"/>
              </a:spcBef>
              <a:spcAft>
                <a:spcPts val="0"/>
              </a:spcAft>
              <a:buClr>
                <a:schemeClr val="dk2"/>
              </a:buClr>
              <a:buSzPts val="1400"/>
              <a:buFont typeface="Play"/>
              <a:buAutoNum type="arabicPeriod"/>
            </a:pPr>
            <a:r>
              <a:rPr lang="en-IN" sz="1400">
                <a:solidFill>
                  <a:schemeClr val="dk2"/>
                </a:solidFill>
                <a:latin typeface="Verdana" panose="020B0604030504040204" pitchFamily="34" charset="0"/>
                <a:ea typeface="Verdana" panose="020B0604030504040204" pitchFamily="34" charset="0"/>
                <a:sym typeface="Arial"/>
              </a:rPr>
              <a:t>Test variations of cold emails or LinkedIn messages.</a:t>
            </a:r>
            <a:endParaRPr>
              <a:latin typeface="Verdana" panose="020B0604030504040204" pitchFamily="34" charset="0"/>
              <a:ea typeface="Verdana" panose="020B0604030504040204" pitchFamily="34" charset="0"/>
            </a:endParaRPr>
          </a:p>
          <a:p>
            <a:pPr marL="342900" marR="0" lvl="0" indent="-342900" algn="l" rtl="0">
              <a:spcBef>
                <a:spcPts val="0"/>
              </a:spcBef>
              <a:spcAft>
                <a:spcPts val="0"/>
              </a:spcAft>
              <a:buClr>
                <a:schemeClr val="dk2"/>
              </a:buClr>
              <a:buSzPts val="1400"/>
              <a:buFont typeface="Play"/>
              <a:buAutoNum type="arabicPeriod"/>
            </a:pPr>
            <a:r>
              <a:rPr lang="en-IN" sz="1400">
                <a:solidFill>
                  <a:schemeClr val="dk2"/>
                </a:solidFill>
                <a:latin typeface="Verdana" panose="020B0604030504040204" pitchFamily="34" charset="0"/>
                <a:ea typeface="Verdana" panose="020B0604030504040204" pitchFamily="34" charset="0"/>
                <a:sym typeface="Arial"/>
              </a:rPr>
              <a:t>Track the response, meeting, and proposal conversion rates for each version.</a:t>
            </a:r>
            <a:endParaRPr>
              <a:latin typeface="Verdana" panose="020B0604030504040204" pitchFamily="34" charset="0"/>
              <a:ea typeface="Verdana" panose="020B0604030504040204" pitchFamily="34" charset="0"/>
            </a:endParaRPr>
          </a:p>
          <a:p>
            <a:pPr marL="342900" marR="0" lvl="0" indent="-342900" algn="l" rtl="0">
              <a:spcBef>
                <a:spcPts val="0"/>
              </a:spcBef>
              <a:spcAft>
                <a:spcPts val="0"/>
              </a:spcAft>
              <a:buClr>
                <a:schemeClr val="dk2"/>
              </a:buClr>
              <a:buSzPts val="1400"/>
              <a:buFont typeface="Play"/>
              <a:buAutoNum type="arabicPeriod"/>
            </a:pPr>
            <a:r>
              <a:rPr lang="en-IN" sz="1400" err="1">
                <a:solidFill>
                  <a:schemeClr val="dk2"/>
                </a:solidFill>
                <a:latin typeface="Verdana" panose="020B0604030504040204" pitchFamily="34" charset="0"/>
                <a:ea typeface="Verdana" panose="020B0604030504040204" pitchFamily="34" charset="0"/>
                <a:sym typeface="Arial"/>
              </a:rPr>
              <a:t>Analyze</a:t>
            </a:r>
            <a:r>
              <a:rPr lang="en-IN" sz="1400">
                <a:solidFill>
                  <a:schemeClr val="dk2"/>
                </a:solidFill>
                <a:latin typeface="Verdana" panose="020B0604030504040204" pitchFamily="34" charset="0"/>
                <a:ea typeface="Verdana" panose="020B0604030504040204" pitchFamily="34" charset="0"/>
                <a:sym typeface="Arial"/>
              </a:rPr>
              <a:t> the results to identify the best-performing strategy.</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br>
              <a:rPr lang="en-IN" sz="1400">
                <a:solidFill>
                  <a:schemeClr val="dk2"/>
                </a:solidFill>
                <a:latin typeface="Verdana" panose="020B0604030504040204" pitchFamily="34" charset="0"/>
                <a:ea typeface="Verdana" panose="020B0604030504040204" pitchFamily="34" charset="0"/>
                <a:sym typeface="Arial"/>
              </a:rPr>
            </a:br>
            <a:endParaRPr sz="1400">
              <a:solidFill>
                <a:schemeClr val="dk2"/>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sym typeface="Arial"/>
              </a:rPr>
              <a:t>Expected Outcome</a:t>
            </a:r>
            <a:r>
              <a:rPr lang="en-IN" sz="1400">
                <a:solidFill>
                  <a:schemeClr val="dk2"/>
                </a:solidFill>
                <a:latin typeface="Verdana" panose="020B0604030504040204" pitchFamily="34" charset="0"/>
                <a:ea typeface="Verdana" panose="020B0604030504040204" pitchFamily="34" charset="0"/>
                <a:sym typeface="Arial"/>
              </a:rPr>
              <a:t> : Data-driven insights will help refine outreach approaches for maximum conversion.</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br>
              <a:rPr lang="en-IN" sz="1400">
                <a:solidFill>
                  <a:schemeClr val="dk2"/>
                </a:solidFill>
                <a:latin typeface="Verdana" panose="020B0604030504040204" pitchFamily="34" charset="0"/>
                <a:ea typeface="Verdana" panose="020B0604030504040204" pitchFamily="34" charset="0"/>
                <a:sym typeface="Arial"/>
              </a:rPr>
            </a:br>
            <a:endParaRPr sz="1400">
              <a:solidFill>
                <a:schemeClr val="dk2"/>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400" b="1">
                <a:solidFill>
                  <a:schemeClr val="dk2"/>
                </a:solidFill>
                <a:latin typeface="Verdana" panose="020B0604030504040204" pitchFamily="34" charset="0"/>
                <a:ea typeface="Verdana" panose="020B0604030504040204" pitchFamily="34" charset="0"/>
                <a:sym typeface="Arial"/>
              </a:rPr>
              <a:t>Action Based on Results:</a:t>
            </a:r>
            <a:endParaRPr sz="1400" b="1">
              <a:solidFill>
                <a:schemeClr val="dk2"/>
              </a:solidFill>
              <a:latin typeface="Verdana" panose="020B0604030504040204" pitchFamily="34" charset="0"/>
              <a:ea typeface="Verdana" panose="020B0604030504040204" pitchFamily="34" charset="0"/>
              <a:sym typeface="Arial"/>
            </a:endParaRPr>
          </a:p>
          <a:p>
            <a:pPr marL="285750" marR="0" lvl="0" indent="-285750" algn="l" rtl="0">
              <a:spcBef>
                <a:spcPts val="0"/>
              </a:spcBef>
              <a:spcAft>
                <a:spcPts val="0"/>
              </a:spcAft>
              <a:buClr>
                <a:schemeClr val="dk2"/>
              </a:buClr>
              <a:buSzPts val="1400"/>
              <a:buFont typeface="Arial"/>
              <a:buChar char="•"/>
            </a:pPr>
            <a:r>
              <a:rPr lang="en-IN" sz="1400">
                <a:solidFill>
                  <a:schemeClr val="dk2"/>
                </a:solidFill>
                <a:latin typeface="Verdana" panose="020B0604030504040204" pitchFamily="34" charset="0"/>
                <a:ea typeface="Verdana" panose="020B0604030504040204" pitchFamily="34" charset="0"/>
                <a:sym typeface="Arial"/>
              </a:rPr>
              <a:t>If conversion rates fall short of expectations, implement adjustments based on A/B testing insights to optimize the approach.</a:t>
            </a:r>
            <a:endParaRPr>
              <a:latin typeface="Verdana" panose="020B0604030504040204" pitchFamily="34" charset="0"/>
              <a:ea typeface="Verdana" panose="020B0604030504040204" pitchFamily="34" charset="0"/>
            </a:endParaRPr>
          </a:p>
          <a:p>
            <a:pPr marL="285750" marR="0" lvl="0" indent="-285750" algn="l" rtl="0">
              <a:spcBef>
                <a:spcPts val="0"/>
              </a:spcBef>
              <a:spcAft>
                <a:spcPts val="0"/>
              </a:spcAft>
              <a:buClr>
                <a:schemeClr val="dk2"/>
              </a:buClr>
              <a:buSzPts val="1400"/>
              <a:buFont typeface="Arial"/>
              <a:buChar char="•"/>
            </a:pPr>
            <a:r>
              <a:rPr lang="en-IN" sz="1400">
                <a:solidFill>
                  <a:schemeClr val="dk2"/>
                </a:solidFill>
                <a:latin typeface="Verdana" panose="020B0604030504040204" pitchFamily="34" charset="0"/>
                <a:ea typeface="Verdana" panose="020B0604030504040204" pitchFamily="34" charset="0"/>
                <a:sym typeface="Arial"/>
              </a:rPr>
              <a:t>Refine messaging, targeting, and outreach methods based on ongoing evaluation.</a:t>
            </a:r>
            <a:endParaRPr>
              <a:latin typeface="Verdana" panose="020B0604030504040204" pitchFamily="34" charset="0"/>
              <a:ea typeface="Verdana" panose="020B0604030504040204" pitchFamily="34" charset="0"/>
            </a:endParaRPr>
          </a:p>
        </p:txBody>
      </p:sp>
      <p:grpSp>
        <p:nvGrpSpPr>
          <p:cNvPr id="681" name="Google Shape;681;p35"/>
          <p:cNvGrpSpPr/>
          <p:nvPr/>
        </p:nvGrpSpPr>
        <p:grpSpPr>
          <a:xfrm>
            <a:off x="166604" y="5591430"/>
            <a:ext cx="1675201" cy="1665079"/>
            <a:chOff x="3484303" y="-250027"/>
            <a:chExt cx="1675201" cy="1665079"/>
          </a:xfrm>
        </p:grpSpPr>
        <p:sp>
          <p:nvSpPr>
            <p:cNvPr id="682" name="Google Shape;682;p35"/>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683" name="Google Shape;683;p35" descr="Une image contenant Graphique, texte, graphisme, Police&#10;&#10;Description générée automatiquement"/>
            <p:cNvPicPr preferRelativeResize="0"/>
            <p:nvPr/>
          </p:nvPicPr>
          <p:blipFill rotWithShape="1">
            <a:blip r:embed="rId3">
              <a:alphaModFix/>
            </a:blip>
            <a:srcRect/>
            <a:stretch/>
          </p:blipFill>
          <p:spPr>
            <a:xfrm>
              <a:off x="3484303" y="-250027"/>
              <a:ext cx="1675201" cy="1665079"/>
            </a:xfrm>
            <a:prstGeom prst="rect">
              <a:avLst/>
            </a:prstGeom>
            <a:noFill/>
            <a:ln>
              <a:noFill/>
            </a:ln>
          </p:spPr>
        </p:pic>
      </p:grpSp>
      <p:grpSp>
        <p:nvGrpSpPr>
          <p:cNvPr id="684" name="Google Shape;684;p35"/>
          <p:cNvGrpSpPr/>
          <p:nvPr/>
        </p:nvGrpSpPr>
        <p:grpSpPr>
          <a:xfrm>
            <a:off x="11762118" y="-21264"/>
            <a:ext cx="766563" cy="6900530"/>
            <a:chOff x="0" y="0"/>
            <a:chExt cx="1199700" cy="5149225"/>
          </a:xfrm>
        </p:grpSpPr>
        <p:sp>
          <p:nvSpPr>
            <p:cNvPr id="685" name="Google Shape;685;p35"/>
            <p:cNvSpPr/>
            <p:nvPr/>
          </p:nvSpPr>
          <p:spPr>
            <a:xfrm>
              <a:off x="0" y="3434891"/>
              <a:ext cx="1199700" cy="857100"/>
            </a:xfrm>
            <a:prstGeom prst="rect">
              <a:avLst/>
            </a:prstGeom>
            <a:solidFill>
              <a:srgbClr val="2A3A5C"/>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686" name="Google Shape;686;p35"/>
            <p:cNvSpPr/>
            <p:nvPr/>
          </p:nvSpPr>
          <p:spPr>
            <a:xfrm>
              <a:off x="0" y="2577800"/>
              <a:ext cx="1199700" cy="857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687" name="Google Shape;687;p35"/>
            <p:cNvSpPr/>
            <p:nvPr/>
          </p:nvSpPr>
          <p:spPr>
            <a:xfrm>
              <a:off x="0" y="857100"/>
              <a:ext cx="1199700" cy="857100"/>
            </a:xfrm>
            <a:prstGeom prst="rect">
              <a:avLst/>
            </a:prstGeom>
            <a:solidFill>
              <a:srgbClr val="2A3A5C"/>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688" name="Google Shape;688;p35"/>
            <p:cNvSpPr/>
            <p:nvPr/>
          </p:nvSpPr>
          <p:spPr>
            <a:xfrm>
              <a:off x="0" y="0"/>
              <a:ext cx="1199700" cy="8571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rgbClr val="7C8594"/>
                </a:solidFill>
                <a:latin typeface="Verdana" panose="020B0604030504040204" pitchFamily="34" charset="0"/>
                <a:ea typeface="Verdana" panose="020B0604030504040204" pitchFamily="34" charset="0"/>
                <a:cs typeface="Open Sans"/>
                <a:sym typeface="Open Sans"/>
              </a:endParaRPr>
            </a:p>
          </p:txBody>
        </p:sp>
        <p:sp>
          <p:nvSpPr>
            <p:cNvPr id="689" name="Google Shape;689;p35"/>
            <p:cNvSpPr/>
            <p:nvPr/>
          </p:nvSpPr>
          <p:spPr>
            <a:xfrm>
              <a:off x="0" y="1714200"/>
              <a:ext cx="1199700" cy="857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690" name="Google Shape;690;p35"/>
            <p:cNvSpPr/>
            <p:nvPr/>
          </p:nvSpPr>
          <p:spPr>
            <a:xfrm>
              <a:off x="0" y="4292125"/>
              <a:ext cx="1199700" cy="8571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691" name="Google Shape;691;p35"/>
            <p:cNvSpPr/>
            <p:nvPr/>
          </p:nvSpPr>
          <p:spPr>
            <a:xfrm>
              <a:off x="0" y="2494350"/>
              <a:ext cx="1199700" cy="160500"/>
            </a:xfrm>
            <a:prstGeom prst="rect">
              <a:avLst/>
            </a:prstGeom>
            <a:solidFill>
              <a:srgbClr val="AEAEAE"/>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grpSp>
      <p:sp>
        <p:nvSpPr>
          <p:cNvPr id="692" name="Google Shape;692;p35"/>
          <p:cNvSpPr/>
          <p:nvPr/>
        </p:nvSpPr>
        <p:spPr>
          <a:xfrm>
            <a:off x="-2419620" y="3559820"/>
            <a:ext cx="4681644" cy="134671"/>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sym typeface="Aria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80"/>
                                        </p:tgtEl>
                                        <p:attrNameLst>
                                          <p:attrName>style.visibility</p:attrName>
                                        </p:attrNameLst>
                                      </p:cBhvr>
                                      <p:to>
                                        <p:strVal val="visible"/>
                                      </p:to>
                                    </p:set>
                                    <p:animEffect transition="in" filter="fade">
                                      <p:cBhvr>
                                        <p:cTn id="11" dur="500"/>
                                        <p:tgtEl>
                                          <p:spTgt spid="68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80">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80">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80">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80">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80">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80">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80">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80">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80">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80">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80">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80">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68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6"/>
          <p:cNvSpPr/>
          <p:nvPr/>
        </p:nvSpPr>
        <p:spPr>
          <a:xfrm>
            <a:off x="1" y="-3660"/>
            <a:ext cx="12192000" cy="686166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98" name="Google Shape;698;p36" descr="A white logo with a bird on a black background"/>
          <p:cNvPicPr preferRelativeResize="0"/>
          <p:nvPr/>
        </p:nvPicPr>
        <p:blipFill rotWithShape="1">
          <a:blip r:embed="rId3">
            <a:alphaModFix/>
          </a:blip>
          <a:srcRect/>
          <a:stretch/>
        </p:blipFill>
        <p:spPr>
          <a:xfrm>
            <a:off x="2667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938349" y="949860"/>
            <a:ext cx="7620529" cy="4285280"/>
            <a:chOff x="2326015" y="1139831"/>
            <a:chExt cx="9144629" cy="5142332"/>
          </a:xfrm>
        </p:grpSpPr>
        <p:sp>
          <p:nvSpPr>
            <p:cNvPr id="4" name="object 4"/>
            <p:cNvSpPr/>
            <p:nvPr/>
          </p:nvSpPr>
          <p:spPr>
            <a:xfrm>
              <a:off x="2326015" y="1259318"/>
              <a:ext cx="9144629" cy="5022845"/>
            </a:xfrm>
            <a:custGeom>
              <a:avLst/>
              <a:gdLst/>
              <a:ahLst/>
              <a:cxnLst/>
              <a:rect l="l" t="t" r="r" b="b"/>
              <a:pathLst>
                <a:path w="9144635" h="5022850">
                  <a:moveTo>
                    <a:pt x="9144406" y="4417466"/>
                  </a:moveTo>
                  <a:lnTo>
                    <a:pt x="2086889" y="4417466"/>
                  </a:lnTo>
                  <a:lnTo>
                    <a:pt x="2086889" y="4423410"/>
                  </a:lnTo>
                  <a:lnTo>
                    <a:pt x="2071979" y="4423219"/>
                  </a:lnTo>
                  <a:lnTo>
                    <a:pt x="2027605" y="4419536"/>
                  </a:lnTo>
                  <a:lnTo>
                    <a:pt x="1984006" y="4412818"/>
                  </a:lnTo>
                  <a:lnTo>
                    <a:pt x="1941271" y="4403153"/>
                  </a:lnTo>
                  <a:lnTo>
                    <a:pt x="1899488" y="4390656"/>
                  </a:lnTo>
                  <a:lnTo>
                    <a:pt x="1858721" y="4375404"/>
                  </a:lnTo>
                  <a:lnTo>
                    <a:pt x="1819071" y="4357484"/>
                  </a:lnTo>
                  <a:lnTo>
                    <a:pt x="1780628" y="4337012"/>
                  </a:lnTo>
                  <a:lnTo>
                    <a:pt x="1743468" y="4314050"/>
                  </a:lnTo>
                  <a:lnTo>
                    <a:pt x="1707680" y="4288714"/>
                  </a:lnTo>
                  <a:lnTo>
                    <a:pt x="1673339" y="4261091"/>
                  </a:lnTo>
                  <a:lnTo>
                    <a:pt x="1640547" y="4231271"/>
                  </a:lnTo>
                  <a:lnTo>
                    <a:pt x="1609382" y="4199344"/>
                  </a:lnTo>
                  <a:lnTo>
                    <a:pt x="1579918" y="4165409"/>
                  </a:lnTo>
                  <a:lnTo>
                    <a:pt x="1552257" y="4129544"/>
                  </a:lnTo>
                  <a:lnTo>
                    <a:pt x="1526476" y="4091851"/>
                  </a:lnTo>
                  <a:lnTo>
                    <a:pt x="1502651" y="4052430"/>
                  </a:lnTo>
                  <a:lnTo>
                    <a:pt x="1480883" y="4011371"/>
                  </a:lnTo>
                  <a:lnTo>
                    <a:pt x="1461262" y="3968750"/>
                  </a:lnTo>
                  <a:lnTo>
                    <a:pt x="1443850" y="3924681"/>
                  </a:lnTo>
                  <a:lnTo>
                    <a:pt x="1428750" y="3879240"/>
                  </a:lnTo>
                  <a:lnTo>
                    <a:pt x="1416037" y="3832529"/>
                  </a:lnTo>
                  <a:lnTo>
                    <a:pt x="1405801" y="3784638"/>
                  </a:lnTo>
                  <a:lnTo>
                    <a:pt x="1398117" y="3735654"/>
                  </a:lnTo>
                  <a:lnTo>
                    <a:pt x="1393088" y="3685679"/>
                  </a:lnTo>
                  <a:lnTo>
                    <a:pt x="1390789" y="3634790"/>
                  </a:lnTo>
                  <a:lnTo>
                    <a:pt x="1391297" y="3583851"/>
                  </a:lnTo>
                  <a:lnTo>
                    <a:pt x="1394561" y="3533686"/>
                  </a:lnTo>
                  <a:lnTo>
                    <a:pt x="1400505" y="3484397"/>
                  </a:lnTo>
                  <a:lnTo>
                    <a:pt x="1409052" y="3436086"/>
                  </a:lnTo>
                  <a:lnTo>
                    <a:pt x="1420101" y="3388842"/>
                  </a:lnTo>
                  <a:lnTo>
                    <a:pt x="1433601" y="3342754"/>
                  </a:lnTo>
                  <a:lnTo>
                    <a:pt x="1449438" y="3297936"/>
                  </a:lnTo>
                  <a:lnTo>
                    <a:pt x="1467561" y="3254464"/>
                  </a:lnTo>
                  <a:lnTo>
                    <a:pt x="1487855" y="3212452"/>
                  </a:lnTo>
                  <a:lnTo>
                    <a:pt x="1510271" y="3171990"/>
                  </a:lnTo>
                  <a:lnTo>
                    <a:pt x="1534706" y="3133179"/>
                  </a:lnTo>
                  <a:lnTo>
                    <a:pt x="1561084" y="3096095"/>
                  </a:lnTo>
                  <a:lnTo>
                    <a:pt x="1589328" y="3060852"/>
                  </a:lnTo>
                  <a:lnTo>
                    <a:pt x="1619338" y="3027553"/>
                  </a:lnTo>
                  <a:lnTo>
                    <a:pt x="1651063" y="2996273"/>
                  </a:lnTo>
                  <a:lnTo>
                    <a:pt x="1684401" y="2967126"/>
                  </a:lnTo>
                  <a:lnTo>
                    <a:pt x="1719262" y="2940202"/>
                  </a:lnTo>
                  <a:lnTo>
                    <a:pt x="1755584" y="2915589"/>
                  </a:lnTo>
                  <a:lnTo>
                    <a:pt x="1793290" y="2893403"/>
                  </a:lnTo>
                  <a:lnTo>
                    <a:pt x="1832267" y="2873718"/>
                  </a:lnTo>
                  <a:lnTo>
                    <a:pt x="1872462" y="2856636"/>
                  </a:lnTo>
                  <a:lnTo>
                    <a:pt x="1913775" y="2842272"/>
                  </a:lnTo>
                  <a:lnTo>
                    <a:pt x="1956142" y="2830690"/>
                  </a:lnTo>
                  <a:lnTo>
                    <a:pt x="1999462" y="2822016"/>
                  </a:lnTo>
                  <a:lnTo>
                    <a:pt x="2043671" y="2816326"/>
                  </a:lnTo>
                  <a:lnTo>
                    <a:pt x="2088667" y="2813735"/>
                  </a:lnTo>
                  <a:lnTo>
                    <a:pt x="2102853" y="2813570"/>
                  </a:lnTo>
                  <a:lnTo>
                    <a:pt x="2102853" y="2807347"/>
                  </a:lnTo>
                  <a:lnTo>
                    <a:pt x="7372820" y="2807347"/>
                  </a:lnTo>
                  <a:lnTo>
                    <a:pt x="7419835" y="2806471"/>
                  </a:lnTo>
                  <a:lnTo>
                    <a:pt x="7466419" y="2803829"/>
                  </a:lnTo>
                  <a:lnTo>
                    <a:pt x="7512571" y="2799473"/>
                  </a:lnTo>
                  <a:lnTo>
                    <a:pt x="7558252" y="2793415"/>
                  </a:lnTo>
                  <a:lnTo>
                    <a:pt x="7603426" y="2785694"/>
                  </a:lnTo>
                  <a:lnTo>
                    <a:pt x="7648080" y="2776347"/>
                  </a:lnTo>
                  <a:lnTo>
                    <a:pt x="7692174" y="2765387"/>
                  </a:lnTo>
                  <a:lnTo>
                    <a:pt x="7735684" y="2752864"/>
                  </a:lnTo>
                  <a:lnTo>
                    <a:pt x="7778597" y="2738793"/>
                  </a:lnTo>
                  <a:lnTo>
                    <a:pt x="7820850" y="2723197"/>
                  </a:lnTo>
                  <a:lnTo>
                    <a:pt x="7862456" y="2706128"/>
                  </a:lnTo>
                  <a:lnTo>
                    <a:pt x="7903362" y="2687599"/>
                  </a:lnTo>
                  <a:lnTo>
                    <a:pt x="7943545" y="2667647"/>
                  </a:lnTo>
                  <a:lnTo>
                    <a:pt x="7982979" y="2646299"/>
                  </a:lnTo>
                  <a:lnTo>
                    <a:pt x="8021637" y="2623578"/>
                  </a:lnTo>
                  <a:lnTo>
                    <a:pt x="8059496" y="2599525"/>
                  </a:lnTo>
                  <a:lnTo>
                    <a:pt x="8096517" y="2574163"/>
                  </a:lnTo>
                  <a:lnTo>
                    <a:pt x="8132673" y="2547531"/>
                  </a:lnTo>
                  <a:lnTo>
                    <a:pt x="8167941" y="2519642"/>
                  </a:lnTo>
                  <a:lnTo>
                    <a:pt x="8202308" y="2490546"/>
                  </a:lnTo>
                  <a:lnTo>
                    <a:pt x="8235721" y="2460256"/>
                  </a:lnTo>
                  <a:lnTo>
                    <a:pt x="8268170" y="2428798"/>
                  </a:lnTo>
                  <a:lnTo>
                    <a:pt x="8299615" y="2396223"/>
                  </a:lnTo>
                  <a:lnTo>
                    <a:pt x="8330031" y="2362543"/>
                  </a:lnTo>
                  <a:lnTo>
                    <a:pt x="8359394" y="2327808"/>
                  </a:lnTo>
                  <a:lnTo>
                    <a:pt x="8387677" y="2292019"/>
                  </a:lnTo>
                  <a:lnTo>
                    <a:pt x="8414855" y="2255215"/>
                  </a:lnTo>
                  <a:lnTo>
                    <a:pt x="8440890" y="2217445"/>
                  </a:lnTo>
                  <a:lnTo>
                    <a:pt x="8465769" y="2178723"/>
                  </a:lnTo>
                  <a:lnTo>
                    <a:pt x="8489442" y="2139073"/>
                  </a:lnTo>
                  <a:lnTo>
                    <a:pt x="8511908" y="2098535"/>
                  </a:lnTo>
                  <a:lnTo>
                    <a:pt x="8533117" y="2057133"/>
                  </a:lnTo>
                  <a:lnTo>
                    <a:pt x="8553056" y="2014893"/>
                  </a:lnTo>
                  <a:lnTo>
                    <a:pt x="8571687" y="1971865"/>
                  </a:lnTo>
                  <a:lnTo>
                    <a:pt x="8588985" y="1928050"/>
                  </a:lnTo>
                  <a:lnTo>
                    <a:pt x="8604923" y="1883498"/>
                  </a:lnTo>
                  <a:lnTo>
                    <a:pt x="8619477" y="1838236"/>
                  </a:lnTo>
                  <a:lnTo>
                    <a:pt x="8632622" y="1792287"/>
                  </a:lnTo>
                  <a:lnTo>
                    <a:pt x="8644318" y="1745691"/>
                  </a:lnTo>
                  <a:lnTo>
                    <a:pt x="8654555" y="1698472"/>
                  </a:lnTo>
                  <a:lnTo>
                    <a:pt x="8663280" y="1650644"/>
                  </a:lnTo>
                  <a:lnTo>
                    <a:pt x="8670480" y="1602270"/>
                  </a:lnTo>
                  <a:lnTo>
                    <a:pt x="8676145" y="1553349"/>
                  </a:lnTo>
                  <a:lnTo>
                    <a:pt x="8680209" y="1503921"/>
                  </a:lnTo>
                  <a:lnTo>
                    <a:pt x="8682672" y="1454023"/>
                  </a:lnTo>
                  <a:lnTo>
                    <a:pt x="8683498" y="1403680"/>
                  </a:lnTo>
                  <a:lnTo>
                    <a:pt x="8682672" y="1353337"/>
                  </a:lnTo>
                  <a:lnTo>
                    <a:pt x="8680209" y="1303439"/>
                  </a:lnTo>
                  <a:lnTo>
                    <a:pt x="8676145" y="1254010"/>
                  </a:lnTo>
                  <a:lnTo>
                    <a:pt x="8670480" y="1205090"/>
                  </a:lnTo>
                  <a:lnTo>
                    <a:pt x="8663280" y="1156703"/>
                  </a:lnTo>
                  <a:lnTo>
                    <a:pt x="8654555" y="1108887"/>
                  </a:lnTo>
                  <a:lnTo>
                    <a:pt x="8644318" y="1061669"/>
                  </a:lnTo>
                  <a:lnTo>
                    <a:pt x="8632622" y="1015060"/>
                  </a:lnTo>
                  <a:lnTo>
                    <a:pt x="8619477" y="969124"/>
                  </a:lnTo>
                  <a:lnTo>
                    <a:pt x="8604923" y="923848"/>
                  </a:lnTo>
                  <a:lnTo>
                    <a:pt x="8588985" y="879309"/>
                  </a:lnTo>
                  <a:lnTo>
                    <a:pt x="8571687" y="835494"/>
                  </a:lnTo>
                  <a:lnTo>
                    <a:pt x="8553056" y="792467"/>
                  </a:lnTo>
                  <a:lnTo>
                    <a:pt x="8533117" y="750227"/>
                  </a:lnTo>
                  <a:lnTo>
                    <a:pt x="8511908" y="708825"/>
                  </a:lnTo>
                  <a:lnTo>
                    <a:pt x="8489442" y="668286"/>
                  </a:lnTo>
                  <a:lnTo>
                    <a:pt x="8465769" y="628637"/>
                  </a:lnTo>
                  <a:lnTo>
                    <a:pt x="8440890" y="589915"/>
                  </a:lnTo>
                  <a:lnTo>
                    <a:pt x="8414855" y="552132"/>
                  </a:lnTo>
                  <a:lnTo>
                    <a:pt x="8387677" y="515340"/>
                  </a:lnTo>
                  <a:lnTo>
                    <a:pt x="8359394" y="479552"/>
                  </a:lnTo>
                  <a:lnTo>
                    <a:pt x="8330031" y="444804"/>
                  </a:lnTo>
                  <a:lnTo>
                    <a:pt x="8299615" y="411137"/>
                  </a:lnTo>
                  <a:lnTo>
                    <a:pt x="8268170" y="378548"/>
                  </a:lnTo>
                  <a:lnTo>
                    <a:pt x="8235721" y="347103"/>
                  </a:lnTo>
                  <a:lnTo>
                    <a:pt x="8202308" y="316814"/>
                  </a:lnTo>
                  <a:lnTo>
                    <a:pt x="8167941" y="287705"/>
                  </a:lnTo>
                  <a:lnTo>
                    <a:pt x="8132673" y="259829"/>
                  </a:lnTo>
                  <a:lnTo>
                    <a:pt x="8096517" y="233184"/>
                  </a:lnTo>
                  <a:lnTo>
                    <a:pt x="8059496" y="207835"/>
                  </a:lnTo>
                  <a:lnTo>
                    <a:pt x="8021637" y="183781"/>
                  </a:lnTo>
                  <a:lnTo>
                    <a:pt x="7982979" y="161061"/>
                  </a:lnTo>
                  <a:lnTo>
                    <a:pt x="7943545" y="139712"/>
                  </a:lnTo>
                  <a:lnTo>
                    <a:pt x="7903362" y="119761"/>
                  </a:lnTo>
                  <a:lnTo>
                    <a:pt x="7862456" y="101231"/>
                  </a:lnTo>
                  <a:lnTo>
                    <a:pt x="7820850" y="84150"/>
                  </a:lnTo>
                  <a:lnTo>
                    <a:pt x="7778597" y="68567"/>
                  </a:lnTo>
                  <a:lnTo>
                    <a:pt x="7735684" y="54495"/>
                  </a:lnTo>
                  <a:lnTo>
                    <a:pt x="7692174" y="41960"/>
                  </a:lnTo>
                  <a:lnTo>
                    <a:pt x="7648080" y="31013"/>
                  </a:lnTo>
                  <a:lnTo>
                    <a:pt x="7603426" y="21666"/>
                  </a:lnTo>
                  <a:lnTo>
                    <a:pt x="7558252" y="13944"/>
                  </a:lnTo>
                  <a:lnTo>
                    <a:pt x="7512571" y="7886"/>
                  </a:lnTo>
                  <a:lnTo>
                    <a:pt x="7466419" y="3530"/>
                  </a:lnTo>
                  <a:lnTo>
                    <a:pt x="7419835" y="889"/>
                  </a:lnTo>
                  <a:lnTo>
                    <a:pt x="7388784" y="304"/>
                  </a:lnTo>
                  <a:lnTo>
                    <a:pt x="7388784" y="0"/>
                  </a:lnTo>
                  <a:lnTo>
                    <a:pt x="7372820" y="0"/>
                  </a:lnTo>
                  <a:lnTo>
                    <a:pt x="0" y="0"/>
                  </a:lnTo>
                  <a:lnTo>
                    <a:pt x="0" y="599630"/>
                  </a:lnTo>
                  <a:lnTo>
                    <a:pt x="7372820" y="599630"/>
                  </a:lnTo>
                  <a:lnTo>
                    <a:pt x="7372820" y="612673"/>
                  </a:lnTo>
                  <a:lnTo>
                    <a:pt x="7387006" y="612838"/>
                  </a:lnTo>
                  <a:lnTo>
                    <a:pt x="7431100" y="615403"/>
                  </a:lnTo>
                  <a:lnTo>
                    <a:pt x="7474432" y="621004"/>
                  </a:lnTo>
                  <a:lnTo>
                    <a:pt x="7516889" y="629551"/>
                  </a:lnTo>
                  <a:lnTo>
                    <a:pt x="7558405" y="640943"/>
                  </a:lnTo>
                  <a:lnTo>
                    <a:pt x="7598892" y="655078"/>
                  </a:lnTo>
                  <a:lnTo>
                    <a:pt x="7638275" y="671868"/>
                  </a:lnTo>
                  <a:lnTo>
                    <a:pt x="7676477" y="691222"/>
                  </a:lnTo>
                  <a:lnTo>
                    <a:pt x="7713408" y="713041"/>
                  </a:lnTo>
                  <a:lnTo>
                    <a:pt x="7749006" y="737235"/>
                  </a:lnTo>
                  <a:lnTo>
                    <a:pt x="7783169" y="763701"/>
                  </a:lnTo>
                  <a:lnTo>
                    <a:pt x="7815834" y="792353"/>
                  </a:lnTo>
                  <a:lnTo>
                    <a:pt x="7846911" y="823099"/>
                  </a:lnTo>
                  <a:lnTo>
                    <a:pt x="7876311" y="855827"/>
                  </a:lnTo>
                  <a:lnTo>
                    <a:pt x="7903985" y="890460"/>
                  </a:lnTo>
                  <a:lnTo>
                    <a:pt x="7929816" y="926896"/>
                  </a:lnTo>
                  <a:lnTo>
                    <a:pt x="7953756" y="965034"/>
                  </a:lnTo>
                  <a:lnTo>
                    <a:pt x="7975701" y="1004798"/>
                  </a:lnTo>
                  <a:lnTo>
                    <a:pt x="7995590" y="1046086"/>
                  </a:lnTo>
                  <a:lnTo>
                    <a:pt x="8013332" y="1088796"/>
                  </a:lnTo>
                  <a:lnTo>
                    <a:pt x="8028838" y="1132827"/>
                  </a:lnTo>
                  <a:lnTo>
                    <a:pt x="8042046" y="1178115"/>
                  </a:lnTo>
                  <a:lnTo>
                    <a:pt x="8052867" y="1224534"/>
                  </a:lnTo>
                  <a:lnTo>
                    <a:pt x="8061223" y="1271993"/>
                  </a:lnTo>
                  <a:lnTo>
                    <a:pt x="8067027" y="1320419"/>
                  </a:lnTo>
                  <a:lnTo>
                    <a:pt x="8070215" y="1369695"/>
                  </a:lnTo>
                  <a:lnTo>
                    <a:pt x="8070697" y="1419745"/>
                  </a:lnTo>
                  <a:lnTo>
                    <a:pt x="8068272" y="1471714"/>
                  </a:lnTo>
                  <a:lnTo>
                    <a:pt x="8062963" y="1522704"/>
                  </a:lnTo>
                  <a:lnTo>
                    <a:pt x="8054861" y="1572641"/>
                  </a:lnTo>
                  <a:lnTo>
                    <a:pt x="8044053" y="1621409"/>
                  </a:lnTo>
                  <a:lnTo>
                    <a:pt x="8030629" y="1668894"/>
                  </a:lnTo>
                  <a:lnTo>
                    <a:pt x="8014690" y="1715008"/>
                  </a:lnTo>
                  <a:lnTo>
                    <a:pt x="7996339" y="1759661"/>
                  </a:lnTo>
                  <a:lnTo>
                    <a:pt x="7975651" y="1802726"/>
                  </a:lnTo>
                  <a:lnTo>
                    <a:pt x="7952727" y="1844103"/>
                  </a:lnTo>
                  <a:lnTo>
                    <a:pt x="7927670" y="1883714"/>
                  </a:lnTo>
                  <a:lnTo>
                    <a:pt x="7900556" y="1921433"/>
                  </a:lnTo>
                  <a:lnTo>
                    <a:pt x="7871498" y="1957158"/>
                  </a:lnTo>
                  <a:lnTo>
                    <a:pt x="7840573" y="1990813"/>
                  </a:lnTo>
                  <a:lnTo>
                    <a:pt x="7807884" y="2022259"/>
                  </a:lnTo>
                  <a:lnTo>
                    <a:pt x="7773530" y="2051431"/>
                  </a:lnTo>
                  <a:lnTo>
                    <a:pt x="7737589" y="2078189"/>
                  </a:lnTo>
                  <a:lnTo>
                    <a:pt x="7700175" y="2102472"/>
                  </a:lnTo>
                  <a:lnTo>
                    <a:pt x="7661364" y="2124138"/>
                  </a:lnTo>
                  <a:lnTo>
                    <a:pt x="7621257" y="2143112"/>
                  </a:lnTo>
                  <a:lnTo>
                    <a:pt x="7579944" y="2159292"/>
                  </a:lnTo>
                  <a:lnTo>
                    <a:pt x="7537526" y="2172551"/>
                  </a:lnTo>
                  <a:lnTo>
                    <a:pt x="7494092" y="2182812"/>
                  </a:lnTo>
                  <a:lnTo>
                    <a:pt x="7449744" y="2189962"/>
                  </a:lnTo>
                  <a:lnTo>
                    <a:pt x="7404557" y="2193899"/>
                  </a:lnTo>
                  <a:lnTo>
                    <a:pt x="7358647" y="2194522"/>
                  </a:lnTo>
                  <a:lnTo>
                    <a:pt x="7358405" y="2207717"/>
                  </a:lnTo>
                  <a:lnTo>
                    <a:pt x="2086889" y="2207717"/>
                  </a:lnTo>
                  <a:lnTo>
                    <a:pt x="2086889" y="2215400"/>
                  </a:lnTo>
                  <a:lnTo>
                    <a:pt x="2055837" y="2215972"/>
                  </a:lnTo>
                  <a:lnTo>
                    <a:pt x="2009254" y="2218613"/>
                  </a:lnTo>
                  <a:lnTo>
                    <a:pt x="1963102" y="2222970"/>
                  </a:lnTo>
                  <a:lnTo>
                    <a:pt x="1917420" y="2229027"/>
                  </a:lnTo>
                  <a:lnTo>
                    <a:pt x="1872246" y="2236749"/>
                  </a:lnTo>
                  <a:lnTo>
                    <a:pt x="1827593" y="2246096"/>
                  </a:lnTo>
                  <a:lnTo>
                    <a:pt x="1783499" y="2257056"/>
                  </a:lnTo>
                  <a:lnTo>
                    <a:pt x="1739988" y="2269579"/>
                  </a:lnTo>
                  <a:lnTo>
                    <a:pt x="1697075" y="2283650"/>
                  </a:lnTo>
                  <a:lnTo>
                    <a:pt x="1654810" y="2299246"/>
                  </a:lnTo>
                  <a:lnTo>
                    <a:pt x="1613217" y="2316315"/>
                  </a:lnTo>
                  <a:lnTo>
                    <a:pt x="1572310" y="2334844"/>
                  </a:lnTo>
                  <a:lnTo>
                    <a:pt x="1532128" y="2354796"/>
                  </a:lnTo>
                  <a:lnTo>
                    <a:pt x="1492694" y="2376144"/>
                  </a:lnTo>
                  <a:lnTo>
                    <a:pt x="1454035" y="2398865"/>
                  </a:lnTo>
                  <a:lnTo>
                    <a:pt x="1416177" y="2422918"/>
                  </a:lnTo>
                  <a:lnTo>
                    <a:pt x="1379156" y="2448280"/>
                  </a:lnTo>
                  <a:lnTo>
                    <a:pt x="1342999" y="2474912"/>
                  </a:lnTo>
                  <a:lnTo>
                    <a:pt x="1307719" y="2502801"/>
                  </a:lnTo>
                  <a:lnTo>
                    <a:pt x="1273365" y="2531897"/>
                  </a:lnTo>
                  <a:lnTo>
                    <a:pt x="1239951" y="2562187"/>
                  </a:lnTo>
                  <a:lnTo>
                    <a:pt x="1207503" y="2593644"/>
                  </a:lnTo>
                  <a:lnTo>
                    <a:pt x="1176058" y="2626220"/>
                  </a:lnTo>
                  <a:lnTo>
                    <a:pt x="1145641" y="2659888"/>
                  </a:lnTo>
                  <a:lnTo>
                    <a:pt x="1116279" y="2694635"/>
                  </a:lnTo>
                  <a:lnTo>
                    <a:pt x="1087996" y="2730423"/>
                  </a:lnTo>
                  <a:lnTo>
                    <a:pt x="1060818" y="2767228"/>
                  </a:lnTo>
                  <a:lnTo>
                    <a:pt x="1034783" y="2804998"/>
                  </a:lnTo>
                  <a:lnTo>
                    <a:pt x="1009904" y="2843720"/>
                  </a:lnTo>
                  <a:lnTo>
                    <a:pt x="986231" y="2883370"/>
                  </a:lnTo>
                  <a:lnTo>
                    <a:pt x="963764" y="2923908"/>
                  </a:lnTo>
                  <a:lnTo>
                    <a:pt x="942555" y="2965310"/>
                  </a:lnTo>
                  <a:lnTo>
                    <a:pt x="922616" y="3007550"/>
                  </a:lnTo>
                  <a:lnTo>
                    <a:pt x="903986" y="3050578"/>
                  </a:lnTo>
                  <a:lnTo>
                    <a:pt x="886688" y="3094393"/>
                  </a:lnTo>
                  <a:lnTo>
                    <a:pt x="870750" y="3138944"/>
                  </a:lnTo>
                  <a:lnTo>
                    <a:pt x="856195" y="3184207"/>
                  </a:lnTo>
                  <a:lnTo>
                    <a:pt x="843051" y="3230143"/>
                  </a:lnTo>
                  <a:lnTo>
                    <a:pt x="831354" y="3276752"/>
                  </a:lnTo>
                  <a:lnTo>
                    <a:pt x="821118" y="3323971"/>
                  </a:lnTo>
                  <a:lnTo>
                    <a:pt x="812393" y="3371799"/>
                  </a:lnTo>
                  <a:lnTo>
                    <a:pt x="805180" y="3420173"/>
                  </a:lnTo>
                  <a:lnTo>
                    <a:pt x="799528" y="3469094"/>
                  </a:lnTo>
                  <a:lnTo>
                    <a:pt x="795464" y="3518522"/>
                  </a:lnTo>
                  <a:lnTo>
                    <a:pt x="793000" y="3568420"/>
                  </a:lnTo>
                  <a:lnTo>
                    <a:pt x="792175" y="3618763"/>
                  </a:lnTo>
                  <a:lnTo>
                    <a:pt x="793000" y="3669106"/>
                  </a:lnTo>
                  <a:lnTo>
                    <a:pt x="795464" y="3719004"/>
                  </a:lnTo>
                  <a:lnTo>
                    <a:pt x="799528" y="3768433"/>
                  </a:lnTo>
                  <a:lnTo>
                    <a:pt x="805180" y="3817353"/>
                  </a:lnTo>
                  <a:lnTo>
                    <a:pt x="812393" y="3865727"/>
                  </a:lnTo>
                  <a:lnTo>
                    <a:pt x="821118" y="3913555"/>
                  </a:lnTo>
                  <a:lnTo>
                    <a:pt x="831354" y="3960774"/>
                  </a:lnTo>
                  <a:lnTo>
                    <a:pt x="843051" y="4007383"/>
                  </a:lnTo>
                  <a:lnTo>
                    <a:pt x="856195" y="4053319"/>
                  </a:lnTo>
                  <a:lnTo>
                    <a:pt x="870750" y="4098582"/>
                  </a:lnTo>
                  <a:lnTo>
                    <a:pt x="886688" y="4143133"/>
                  </a:lnTo>
                  <a:lnTo>
                    <a:pt x="903986" y="4186948"/>
                  </a:lnTo>
                  <a:lnTo>
                    <a:pt x="922616" y="4229976"/>
                  </a:lnTo>
                  <a:lnTo>
                    <a:pt x="942555" y="4272216"/>
                  </a:lnTo>
                  <a:lnTo>
                    <a:pt x="963764" y="4313618"/>
                  </a:lnTo>
                  <a:lnTo>
                    <a:pt x="986231" y="4354157"/>
                  </a:lnTo>
                  <a:lnTo>
                    <a:pt x="1009904" y="4393806"/>
                  </a:lnTo>
                  <a:lnTo>
                    <a:pt x="1034783" y="4432528"/>
                  </a:lnTo>
                  <a:lnTo>
                    <a:pt x="1060818" y="4470311"/>
                  </a:lnTo>
                  <a:lnTo>
                    <a:pt x="1087996" y="4507103"/>
                  </a:lnTo>
                  <a:lnTo>
                    <a:pt x="1116279" y="4542891"/>
                  </a:lnTo>
                  <a:lnTo>
                    <a:pt x="1145641" y="4577639"/>
                  </a:lnTo>
                  <a:lnTo>
                    <a:pt x="1176058" y="4611306"/>
                  </a:lnTo>
                  <a:lnTo>
                    <a:pt x="1207503" y="4643894"/>
                  </a:lnTo>
                  <a:lnTo>
                    <a:pt x="1239951" y="4675340"/>
                  </a:lnTo>
                  <a:lnTo>
                    <a:pt x="1273365" y="4705629"/>
                  </a:lnTo>
                  <a:lnTo>
                    <a:pt x="1307719" y="4734725"/>
                  </a:lnTo>
                  <a:lnTo>
                    <a:pt x="1342999" y="4762614"/>
                  </a:lnTo>
                  <a:lnTo>
                    <a:pt x="1379156" y="4789246"/>
                  </a:lnTo>
                  <a:lnTo>
                    <a:pt x="1416177" y="4814608"/>
                  </a:lnTo>
                  <a:lnTo>
                    <a:pt x="1454035" y="4838662"/>
                  </a:lnTo>
                  <a:lnTo>
                    <a:pt x="1492694" y="4861382"/>
                  </a:lnTo>
                  <a:lnTo>
                    <a:pt x="1532128" y="4882731"/>
                  </a:lnTo>
                  <a:lnTo>
                    <a:pt x="1572310" y="4902682"/>
                  </a:lnTo>
                  <a:lnTo>
                    <a:pt x="1613217" y="4921212"/>
                  </a:lnTo>
                  <a:lnTo>
                    <a:pt x="1654810" y="4938280"/>
                  </a:lnTo>
                  <a:lnTo>
                    <a:pt x="1697075" y="4953876"/>
                  </a:lnTo>
                  <a:lnTo>
                    <a:pt x="1739988" y="4967948"/>
                  </a:lnTo>
                  <a:lnTo>
                    <a:pt x="1783499" y="4980470"/>
                  </a:lnTo>
                  <a:lnTo>
                    <a:pt x="1827593" y="4991430"/>
                  </a:lnTo>
                  <a:lnTo>
                    <a:pt x="1872246" y="5000777"/>
                  </a:lnTo>
                  <a:lnTo>
                    <a:pt x="1917420" y="5008499"/>
                  </a:lnTo>
                  <a:lnTo>
                    <a:pt x="1963102" y="5014557"/>
                  </a:lnTo>
                  <a:lnTo>
                    <a:pt x="2009254" y="5018913"/>
                  </a:lnTo>
                  <a:lnTo>
                    <a:pt x="2055837" y="5021554"/>
                  </a:lnTo>
                  <a:lnTo>
                    <a:pt x="2102853" y="5022431"/>
                  </a:lnTo>
                  <a:lnTo>
                    <a:pt x="2127580" y="5022189"/>
                  </a:lnTo>
                  <a:lnTo>
                    <a:pt x="2127478" y="5017097"/>
                  </a:lnTo>
                  <a:lnTo>
                    <a:pt x="9144406" y="5017097"/>
                  </a:lnTo>
                  <a:lnTo>
                    <a:pt x="9144406" y="4417466"/>
                  </a:lnTo>
                  <a:close/>
                </a:path>
              </a:pathLst>
            </a:custGeom>
            <a:solidFill>
              <a:srgbClr val="B9CDE5"/>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5" name="object 5"/>
            <p:cNvSpPr/>
            <p:nvPr/>
          </p:nvSpPr>
          <p:spPr>
            <a:xfrm>
              <a:off x="2437741" y="1559131"/>
              <a:ext cx="7170416" cy="0"/>
            </a:xfrm>
            <a:custGeom>
              <a:avLst/>
              <a:gdLst/>
              <a:ahLst/>
              <a:cxnLst/>
              <a:rect l="l" t="t" r="r" b="b"/>
              <a:pathLst>
                <a:path w="7170420">
                  <a:moveTo>
                    <a:pt x="0" y="0"/>
                  </a:moveTo>
                  <a:lnTo>
                    <a:pt x="7170015" y="1"/>
                  </a:lnTo>
                </a:path>
              </a:pathLst>
            </a:custGeom>
            <a:ln w="17727">
              <a:solidFill>
                <a:srgbClr val="F2F2F2"/>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6" name="object 6"/>
            <p:cNvSpPr/>
            <p:nvPr/>
          </p:nvSpPr>
          <p:spPr>
            <a:xfrm>
              <a:off x="4509901" y="5962411"/>
              <a:ext cx="6822436" cy="0"/>
            </a:xfrm>
            <a:custGeom>
              <a:avLst/>
              <a:gdLst/>
              <a:ahLst/>
              <a:cxnLst/>
              <a:rect l="l" t="t" r="r" b="b"/>
              <a:pathLst>
                <a:path w="6822440">
                  <a:moveTo>
                    <a:pt x="0" y="0"/>
                  </a:moveTo>
                  <a:lnTo>
                    <a:pt x="6822203" y="1"/>
                  </a:lnTo>
                </a:path>
              </a:pathLst>
            </a:custGeom>
            <a:ln w="17727">
              <a:solidFill>
                <a:srgbClr val="F2F2F2"/>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7" name="object 7"/>
            <p:cNvSpPr/>
            <p:nvPr/>
          </p:nvSpPr>
          <p:spPr>
            <a:xfrm>
              <a:off x="4509901" y="3766847"/>
              <a:ext cx="5092061" cy="0"/>
            </a:xfrm>
            <a:custGeom>
              <a:avLst/>
              <a:gdLst/>
              <a:ahLst/>
              <a:cxnLst/>
              <a:rect l="l" t="t" r="r" b="b"/>
              <a:pathLst>
                <a:path w="5092065">
                  <a:moveTo>
                    <a:pt x="0" y="0"/>
                  </a:moveTo>
                  <a:lnTo>
                    <a:pt x="5091950" y="1"/>
                  </a:lnTo>
                </a:path>
              </a:pathLst>
            </a:custGeom>
            <a:ln w="17727">
              <a:solidFill>
                <a:srgbClr val="F2F2F2"/>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8" name="object 8"/>
            <p:cNvSpPr/>
            <p:nvPr/>
          </p:nvSpPr>
          <p:spPr>
            <a:xfrm>
              <a:off x="9679170" y="1565650"/>
              <a:ext cx="1012825" cy="2194558"/>
            </a:xfrm>
            <a:custGeom>
              <a:avLst/>
              <a:gdLst/>
              <a:ahLst/>
              <a:cxnLst/>
              <a:rect l="l" t="t" r="r" b="b"/>
              <a:pathLst>
                <a:path w="1012825" h="2194560">
                  <a:moveTo>
                    <a:pt x="19670" y="0"/>
                  </a:moveTo>
                  <a:lnTo>
                    <a:pt x="62216" y="1330"/>
                  </a:lnTo>
                  <a:lnTo>
                    <a:pt x="104694" y="5271"/>
                  </a:lnTo>
                  <a:lnTo>
                    <a:pt x="147032" y="11746"/>
                  </a:lnTo>
                  <a:lnTo>
                    <a:pt x="189162" y="20677"/>
                  </a:lnTo>
                  <a:lnTo>
                    <a:pt x="231014" y="31989"/>
                  </a:lnTo>
                  <a:lnTo>
                    <a:pt x="272518" y="45604"/>
                  </a:lnTo>
                  <a:lnTo>
                    <a:pt x="313606" y="61445"/>
                  </a:lnTo>
                  <a:lnTo>
                    <a:pt x="354207" y="79436"/>
                  </a:lnTo>
                  <a:lnTo>
                    <a:pt x="394253" y="99499"/>
                  </a:lnTo>
                  <a:lnTo>
                    <a:pt x="433673" y="121559"/>
                  </a:lnTo>
                  <a:lnTo>
                    <a:pt x="472398" y="145538"/>
                  </a:lnTo>
                  <a:lnTo>
                    <a:pt x="510359" y="171360"/>
                  </a:lnTo>
                  <a:lnTo>
                    <a:pt x="547486" y="198948"/>
                  </a:lnTo>
                  <a:lnTo>
                    <a:pt x="583710" y="228225"/>
                  </a:lnTo>
                  <a:lnTo>
                    <a:pt x="618961" y="259114"/>
                  </a:lnTo>
                  <a:lnTo>
                    <a:pt x="653170" y="291538"/>
                  </a:lnTo>
                  <a:lnTo>
                    <a:pt x="686267" y="325421"/>
                  </a:lnTo>
                  <a:lnTo>
                    <a:pt x="718183" y="360686"/>
                  </a:lnTo>
                  <a:lnTo>
                    <a:pt x="748848" y="397257"/>
                  </a:lnTo>
                  <a:lnTo>
                    <a:pt x="778193" y="435055"/>
                  </a:lnTo>
                  <a:lnTo>
                    <a:pt x="806148" y="474005"/>
                  </a:lnTo>
                  <a:lnTo>
                    <a:pt x="832644" y="514031"/>
                  </a:lnTo>
                  <a:lnTo>
                    <a:pt x="857612" y="555054"/>
                  </a:lnTo>
                  <a:lnTo>
                    <a:pt x="880981" y="596998"/>
                  </a:lnTo>
                  <a:lnTo>
                    <a:pt x="902683" y="639787"/>
                  </a:lnTo>
                  <a:lnTo>
                    <a:pt x="922648" y="683344"/>
                  </a:lnTo>
                  <a:lnTo>
                    <a:pt x="940806" y="727592"/>
                  </a:lnTo>
                  <a:lnTo>
                    <a:pt x="957088" y="772453"/>
                  </a:lnTo>
                  <a:lnTo>
                    <a:pt x="971425" y="817853"/>
                  </a:lnTo>
                  <a:lnTo>
                    <a:pt x="983746" y="863713"/>
                  </a:lnTo>
                  <a:lnTo>
                    <a:pt x="993984" y="909956"/>
                  </a:lnTo>
                  <a:lnTo>
                    <a:pt x="1002067" y="956507"/>
                  </a:lnTo>
                  <a:lnTo>
                    <a:pt x="1007927" y="1003289"/>
                  </a:lnTo>
                  <a:lnTo>
                    <a:pt x="1011493" y="1050223"/>
                  </a:lnTo>
                  <a:lnTo>
                    <a:pt x="1012698" y="1097235"/>
                  </a:lnTo>
                  <a:lnTo>
                    <a:pt x="1011469" y="1144247"/>
                  </a:lnTo>
                  <a:lnTo>
                    <a:pt x="1007832" y="1191181"/>
                  </a:lnTo>
                  <a:lnTo>
                    <a:pt x="1001856" y="1237963"/>
                  </a:lnTo>
                  <a:lnTo>
                    <a:pt x="993613" y="1284514"/>
                  </a:lnTo>
                  <a:lnTo>
                    <a:pt x="983173" y="1330758"/>
                  </a:lnTo>
                  <a:lnTo>
                    <a:pt x="970607" y="1376617"/>
                  </a:lnTo>
                  <a:lnTo>
                    <a:pt x="955987" y="1422017"/>
                  </a:lnTo>
                  <a:lnTo>
                    <a:pt x="939382" y="1466879"/>
                  </a:lnTo>
                  <a:lnTo>
                    <a:pt x="920864" y="1511126"/>
                  </a:lnTo>
                  <a:lnTo>
                    <a:pt x="900504" y="1554683"/>
                  </a:lnTo>
                  <a:lnTo>
                    <a:pt x="878372" y="1597472"/>
                  </a:lnTo>
                  <a:lnTo>
                    <a:pt x="854540" y="1639417"/>
                  </a:lnTo>
                  <a:lnTo>
                    <a:pt x="829077" y="1680440"/>
                  </a:lnTo>
                  <a:lnTo>
                    <a:pt x="802056" y="1720465"/>
                  </a:lnTo>
                  <a:lnTo>
                    <a:pt x="773547" y="1759415"/>
                  </a:lnTo>
                  <a:lnTo>
                    <a:pt x="743621" y="1797214"/>
                  </a:lnTo>
                  <a:lnTo>
                    <a:pt x="712349" y="1833784"/>
                  </a:lnTo>
                  <a:lnTo>
                    <a:pt x="679800" y="1869049"/>
                  </a:lnTo>
                  <a:lnTo>
                    <a:pt x="646048" y="1902932"/>
                  </a:lnTo>
                  <a:lnTo>
                    <a:pt x="611161" y="1935357"/>
                  </a:lnTo>
                  <a:lnTo>
                    <a:pt x="575212" y="1966246"/>
                  </a:lnTo>
                  <a:lnTo>
                    <a:pt x="538271" y="1995522"/>
                  </a:lnTo>
                  <a:lnTo>
                    <a:pt x="500408" y="2023110"/>
                  </a:lnTo>
                  <a:lnTo>
                    <a:pt x="461695" y="2048932"/>
                  </a:lnTo>
                  <a:lnTo>
                    <a:pt x="422203" y="2072911"/>
                  </a:lnTo>
                  <a:lnTo>
                    <a:pt x="382002" y="2094971"/>
                  </a:lnTo>
                  <a:lnTo>
                    <a:pt x="341164" y="2115034"/>
                  </a:lnTo>
                  <a:lnTo>
                    <a:pt x="299758" y="2133025"/>
                  </a:lnTo>
                  <a:lnTo>
                    <a:pt x="257857" y="2148866"/>
                  </a:lnTo>
                  <a:lnTo>
                    <a:pt x="215530" y="2162481"/>
                  </a:lnTo>
                  <a:lnTo>
                    <a:pt x="172849" y="2173792"/>
                  </a:lnTo>
                  <a:lnTo>
                    <a:pt x="129885" y="2182724"/>
                  </a:lnTo>
                  <a:lnTo>
                    <a:pt x="86708" y="2189199"/>
                  </a:lnTo>
                  <a:lnTo>
                    <a:pt x="43389" y="2193140"/>
                  </a:lnTo>
                  <a:lnTo>
                    <a:pt x="0" y="2194470"/>
                  </a:lnTo>
                </a:path>
              </a:pathLst>
            </a:custGeom>
            <a:ln w="17727">
              <a:solidFill>
                <a:srgbClr val="FFFFFF"/>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9" name="object 9"/>
            <p:cNvSpPr/>
            <p:nvPr/>
          </p:nvSpPr>
          <p:spPr>
            <a:xfrm>
              <a:off x="3438933" y="3769796"/>
              <a:ext cx="982979" cy="2187573"/>
            </a:xfrm>
            <a:custGeom>
              <a:avLst/>
              <a:gdLst/>
              <a:ahLst/>
              <a:cxnLst/>
              <a:rect l="l" t="t" r="r" b="b"/>
              <a:pathLst>
                <a:path w="982979" h="2187575">
                  <a:moveTo>
                    <a:pt x="966388" y="0"/>
                  </a:moveTo>
                  <a:lnTo>
                    <a:pt x="924983" y="1326"/>
                  </a:lnTo>
                  <a:lnTo>
                    <a:pt x="883645" y="5254"/>
                  </a:lnTo>
                  <a:lnTo>
                    <a:pt x="842443" y="11707"/>
                  </a:lnTo>
                  <a:lnTo>
                    <a:pt x="801443" y="20610"/>
                  </a:lnTo>
                  <a:lnTo>
                    <a:pt x="760714" y="31884"/>
                  </a:lnTo>
                  <a:lnTo>
                    <a:pt x="720323" y="45454"/>
                  </a:lnTo>
                  <a:lnTo>
                    <a:pt x="680338" y="61243"/>
                  </a:lnTo>
                  <a:lnTo>
                    <a:pt x="640825" y="79175"/>
                  </a:lnTo>
                  <a:lnTo>
                    <a:pt x="601854" y="99173"/>
                  </a:lnTo>
                  <a:lnTo>
                    <a:pt x="563492" y="121161"/>
                  </a:lnTo>
                  <a:lnTo>
                    <a:pt x="525805" y="145061"/>
                  </a:lnTo>
                  <a:lnTo>
                    <a:pt x="488863" y="170798"/>
                  </a:lnTo>
                  <a:lnTo>
                    <a:pt x="452732" y="198296"/>
                  </a:lnTo>
                  <a:lnTo>
                    <a:pt x="417480" y="227476"/>
                  </a:lnTo>
                  <a:lnTo>
                    <a:pt x="383174" y="258264"/>
                  </a:lnTo>
                  <a:lnTo>
                    <a:pt x="349883" y="290582"/>
                  </a:lnTo>
                  <a:lnTo>
                    <a:pt x="317674" y="324354"/>
                  </a:lnTo>
                  <a:lnTo>
                    <a:pt x="286614" y="359504"/>
                  </a:lnTo>
                  <a:lnTo>
                    <a:pt x="256772" y="395954"/>
                  </a:lnTo>
                  <a:lnTo>
                    <a:pt x="228214" y="433629"/>
                  </a:lnTo>
                  <a:lnTo>
                    <a:pt x="201009" y="472451"/>
                  </a:lnTo>
                  <a:lnTo>
                    <a:pt x="175223" y="512345"/>
                  </a:lnTo>
                  <a:lnTo>
                    <a:pt x="150925" y="553234"/>
                  </a:lnTo>
                  <a:lnTo>
                    <a:pt x="128183" y="595041"/>
                  </a:lnTo>
                  <a:lnTo>
                    <a:pt x="107063" y="637690"/>
                  </a:lnTo>
                  <a:lnTo>
                    <a:pt x="87634" y="681104"/>
                  </a:lnTo>
                  <a:lnTo>
                    <a:pt x="69963" y="725206"/>
                  </a:lnTo>
                  <a:lnTo>
                    <a:pt x="54117" y="769921"/>
                  </a:lnTo>
                  <a:lnTo>
                    <a:pt x="40165" y="815172"/>
                  </a:lnTo>
                  <a:lnTo>
                    <a:pt x="28174" y="860881"/>
                  </a:lnTo>
                  <a:lnTo>
                    <a:pt x="18212" y="906973"/>
                  </a:lnTo>
                  <a:lnTo>
                    <a:pt x="10345" y="953372"/>
                  </a:lnTo>
                  <a:lnTo>
                    <a:pt x="4643" y="1000000"/>
                  </a:lnTo>
                  <a:lnTo>
                    <a:pt x="1172" y="1046781"/>
                  </a:lnTo>
                  <a:lnTo>
                    <a:pt x="0" y="1093638"/>
                  </a:lnTo>
                  <a:lnTo>
                    <a:pt x="1191" y="1140496"/>
                  </a:lnTo>
                  <a:lnTo>
                    <a:pt x="4721" y="1187277"/>
                  </a:lnTo>
                  <a:lnTo>
                    <a:pt x="10521" y="1233904"/>
                  </a:lnTo>
                  <a:lnTo>
                    <a:pt x="18521" y="1280303"/>
                  </a:lnTo>
                  <a:lnTo>
                    <a:pt x="28652" y="1326395"/>
                  </a:lnTo>
                  <a:lnTo>
                    <a:pt x="40847" y="1372105"/>
                  </a:lnTo>
                  <a:lnTo>
                    <a:pt x="55036" y="1417355"/>
                  </a:lnTo>
                  <a:lnTo>
                    <a:pt x="71150" y="1462070"/>
                  </a:lnTo>
                  <a:lnTo>
                    <a:pt x="89121" y="1506173"/>
                  </a:lnTo>
                  <a:lnTo>
                    <a:pt x="108880" y="1549587"/>
                  </a:lnTo>
                  <a:lnTo>
                    <a:pt x="130359" y="1592235"/>
                  </a:lnTo>
                  <a:lnTo>
                    <a:pt x="153487" y="1634042"/>
                  </a:lnTo>
                  <a:lnTo>
                    <a:pt x="178197" y="1674931"/>
                  </a:lnTo>
                  <a:lnTo>
                    <a:pt x="204421" y="1714825"/>
                  </a:lnTo>
                  <a:lnTo>
                    <a:pt x="232088" y="1753647"/>
                  </a:lnTo>
                  <a:lnTo>
                    <a:pt x="261130" y="1791322"/>
                  </a:lnTo>
                  <a:lnTo>
                    <a:pt x="291479" y="1827773"/>
                  </a:lnTo>
                  <a:lnTo>
                    <a:pt x="323066" y="1862922"/>
                  </a:lnTo>
                  <a:lnTo>
                    <a:pt x="355822" y="1896694"/>
                  </a:lnTo>
                  <a:lnTo>
                    <a:pt x="389678" y="1929012"/>
                  </a:lnTo>
                  <a:lnTo>
                    <a:pt x="424566" y="1959800"/>
                  </a:lnTo>
                  <a:lnTo>
                    <a:pt x="460417" y="1988981"/>
                  </a:lnTo>
                  <a:lnTo>
                    <a:pt x="497161" y="2016478"/>
                  </a:lnTo>
                  <a:lnTo>
                    <a:pt x="534731" y="2042215"/>
                  </a:lnTo>
                  <a:lnTo>
                    <a:pt x="573057" y="2066116"/>
                  </a:lnTo>
                  <a:lnTo>
                    <a:pt x="612070" y="2088103"/>
                  </a:lnTo>
                  <a:lnTo>
                    <a:pt x="651703" y="2108101"/>
                  </a:lnTo>
                  <a:lnTo>
                    <a:pt x="691886" y="2126033"/>
                  </a:lnTo>
                  <a:lnTo>
                    <a:pt x="732550" y="2141822"/>
                  </a:lnTo>
                  <a:lnTo>
                    <a:pt x="773627" y="2155392"/>
                  </a:lnTo>
                  <a:lnTo>
                    <a:pt x="815047" y="2166667"/>
                  </a:lnTo>
                  <a:lnTo>
                    <a:pt x="856743" y="2175569"/>
                  </a:lnTo>
                  <a:lnTo>
                    <a:pt x="898645" y="2182022"/>
                  </a:lnTo>
                  <a:lnTo>
                    <a:pt x="940684" y="2185950"/>
                  </a:lnTo>
                  <a:lnTo>
                    <a:pt x="982792" y="2187277"/>
                  </a:lnTo>
                </a:path>
              </a:pathLst>
            </a:custGeom>
            <a:ln w="17727">
              <a:solidFill>
                <a:srgbClr val="FFFFFF"/>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10" name="object 10"/>
            <p:cNvSpPr/>
            <p:nvPr/>
          </p:nvSpPr>
          <p:spPr>
            <a:xfrm>
              <a:off x="3499338" y="1153401"/>
              <a:ext cx="878204" cy="878204"/>
            </a:xfrm>
            <a:custGeom>
              <a:avLst/>
              <a:gdLst/>
              <a:ahLst/>
              <a:cxnLst/>
              <a:rect l="l" t="t" r="r" b="b"/>
              <a:pathLst>
                <a:path w="878204" h="878205">
                  <a:moveTo>
                    <a:pt x="439064" y="0"/>
                  </a:moveTo>
                  <a:lnTo>
                    <a:pt x="391223" y="2576"/>
                  </a:lnTo>
                  <a:lnTo>
                    <a:pt x="344874" y="10126"/>
                  </a:lnTo>
                  <a:lnTo>
                    <a:pt x="300286" y="22383"/>
                  </a:lnTo>
                  <a:lnTo>
                    <a:pt x="257725" y="39079"/>
                  </a:lnTo>
                  <a:lnTo>
                    <a:pt x="217460" y="59945"/>
                  </a:lnTo>
                  <a:lnTo>
                    <a:pt x="179758" y="84713"/>
                  </a:lnTo>
                  <a:lnTo>
                    <a:pt x="144888" y="113117"/>
                  </a:lnTo>
                  <a:lnTo>
                    <a:pt x="113117" y="144888"/>
                  </a:lnTo>
                  <a:lnTo>
                    <a:pt x="84713" y="179758"/>
                  </a:lnTo>
                  <a:lnTo>
                    <a:pt x="59945" y="217460"/>
                  </a:lnTo>
                  <a:lnTo>
                    <a:pt x="39079" y="257725"/>
                  </a:lnTo>
                  <a:lnTo>
                    <a:pt x="22383" y="300286"/>
                  </a:lnTo>
                  <a:lnTo>
                    <a:pt x="10126" y="344874"/>
                  </a:lnTo>
                  <a:lnTo>
                    <a:pt x="2576" y="391223"/>
                  </a:lnTo>
                  <a:lnTo>
                    <a:pt x="0" y="439064"/>
                  </a:lnTo>
                  <a:lnTo>
                    <a:pt x="2576" y="486905"/>
                  </a:lnTo>
                  <a:lnTo>
                    <a:pt x="10126" y="533254"/>
                  </a:lnTo>
                  <a:lnTo>
                    <a:pt x="22383" y="577842"/>
                  </a:lnTo>
                  <a:lnTo>
                    <a:pt x="39079" y="620403"/>
                  </a:lnTo>
                  <a:lnTo>
                    <a:pt x="59945" y="660668"/>
                  </a:lnTo>
                  <a:lnTo>
                    <a:pt x="84713" y="698370"/>
                  </a:lnTo>
                  <a:lnTo>
                    <a:pt x="113117" y="733240"/>
                  </a:lnTo>
                  <a:lnTo>
                    <a:pt x="144888" y="765011"/>
                  </a:lnTo>
                  <a:lnTo>
                    <a:pt x="179758" y="793414"/>
                  </a:lnTo>
                  <a:lnTo>
                    <a:pt x="217460" y="818183"/>
                  </a:lnTo>
                  <a:lnTo>
                    <a:pt x="257725" y="839049"/>
                  </a:lnTo>
                  <a:lnTo>
                    <a:pt x="300286" y="855745"/>
                  </a:lnTo>
                  <a:lnTo>
                    <a:pt x="344874" y="868001"/>
                  </a:lnTo>
                  <a:lnTo>
                    <a:pt x="391223" y="875552"/>
                  </a:lnTo>
                  <a:lnTo>
                    <a:pt x="439064" y="878128"/>
                  </a:lnTo>
                  <a:lnTo>
                    <a:pt x="486905" y="875552"/>
                  </a:lnTo>
                  <a:lnTo>
                    <a:pt x="533254" y="868001"/>
                  </a:lnTo>
                  <a:lnTo>
                    <a:pt x="577842" y="855745"/>
                  </a:lnTo>
                  <a:lnTo>
                    <a:pt x="620403" y="839049"/>
                  </a:lnTo>
                  <a:lnTo>
                    <a:pt x="660668" y="818183"/>
                  </a:lnTo>
                  <a:lnTo>
                    <a:pt x="698370" y="793414"/>
                  </a:lnTo>
                  <a:lnTo>
                    <a:pt x="733240" y="765011"/>
                  </a:lnTo>
                  <a:lnTo>
                    <a:pt x="765011" y="733240"/>
                  </a:lnTo>
                  <a:lnTo>
                    <a:pt x="793414" y="698370"/>
                  </a:lnTo>
                  <a:lnTo>
                    <a:pt x="818183" y="660668"/>
                  </a:lnTo>
                  <a:lnTo>
                    <a:pt x="839049" y="620403"/>
                  </a:lnTo>
                  <a:lnTo>
                    <a:pt x="855745" y="577842"/>
                  </a:lnTo>
                  <a:lnTo>
                    <a:pt x="868001" y="533254"/>
                  </a:lnTo>
                  <a:lnTo>
                    <a:pt x="875552" y="486905"/>
                  </a:lnTo>
                  <a:lnTo>
                    <a:pt x="878128" y="439064"/>
                  </a:lnTo>
                  <a:lnTo>
                    <a:pt x="875552" y="391223"/>
                  </a:lnTo>
                  <a:lnTo>
                    <a:pt x="868001" y="344874"/>
                  </a:lnTo>
                  <a:lnTo>
                    <a:pt x="855745" y="300286"/>
                  </a:lnTo>
                  <a:lnTo>
                    <a:pt x="839049" y="257725"/>
                  </a:lnTo>
                  <a:lnTo>
                    <a:pt x="818183" y="217460"/>
                  </a:lnTo>
                  <a:lnTo>
                    <a:pt x="793414" y="179758"/>
                  </a:lnTo>
                  <a:lnTo>
                    <a:pt x="765011" y="144888"/>
                  </a:lnTo>
                  <a:lnTo>
                    <a:pt x="733240" y="113117"/>
                  </a:lnTo>
                  <a:lnTo>
                    <a:pt x="698370" y="84713"/>
                  </a:lnTo>
                  <a:lnTo>
                    <a:pt x="660668" y="59945"/>
                  </a:lnTo>
                  <a:lnTo>
                    <a:pt x="620403" y="39079"/>
                  </a:lnTo>
                  <a:lnTo>
                    <a:pt x="577842" y="22383"/>
                  </a:lnTo>
                  <a:lnTo>
                    <a:pt x="533254" y="10126"/>
                  </a:lnTo>
                  <a:lnTo>
                    <a:pt x="486905" y="2576"/>
                  </a:lnTo>
                  <a:lnTo>
                    <a:pt x="439064"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11" name="object 11"/>
            <p:cNvSpPr/>
            <p:nvPr/>
          </p:nvSpPr>
          <p:spPr>
            <a:xfrm>
              <a:off x="3499338" y="1153401"/>
              <a:ext cx="878204" cy="878204"/>
            </a:xfrm>
            <a:custGeom>
              <a:avLst/>
              <a:gdLst/>
              <a:ahLst/>
              <a:cxnLst/>
              <a:rect l="l" t="t" r="r" b="b"/>
              <a:pathLst>
                <a:path w="878204" h="878205">
                  <a:moveTo>
                    <a:pt x="0" y="439064"/>
                  </a:moveTo>
                  <a:lnTo>
                    <a:pt x="2576" y="391223"/>
                  </a:lnTo>
                  <a:lnTo>
                    <a:pt x="10126" y="344874"/>
                  </a:lnTo>
                  <a:lnTo>
                    <a:pt x="22383" y="300286"/>
                  </a:lnTo>
                  <a:lnTo>
                    <a:pt x="39079" y="257725"/>
                  </a:lnTo>
                  <a:lnTo>
                    <a:pt x="59945" y="217460"/>
                  </a:lnTo>
                  <a:lnTo>
                    <a:pt x="84713" y="179758"/>
                  </a:lnTo>
                  <a:lnTo>
                    <a:pt x="113117" y="144888"/>
                  </a:lnTo>
                  <a:lnTo>
                    <a:pt x="144888" y="113117"/>
                  </a:lnTo>
                  <a:lnTo>
                    <a:pt x="179758" y="84713"/>
                  </a:lnTo>
                  <a:lnTo>
                    <a:pt x="217460" y="59945"/>
                  </a:lnTo>
                  <a:lnTo>
                    <a:pt x="257725" y="39079"/>
                  </a:lnTo>
                  <a:lnTo>
                    <a:pt x="300286" y="22383"/>
                  </a:lnTo>
                  <a:lnTo>
                    <a:pt x="344874" y="10126"/>
                  </a:lnTo>
                  <a:lnTo>
                    <a:pt x="391223" y="2576"/>
                  </a:lnTo>
                  <a:lnTo>
                    <a:pt x="439064" y="0"/>
                  </a:lnTo>
                  <a:lnTo>
                    <a:pt x="486905" y="2576"/>
                  </a:lnTo>
                  <a:lnTo>
                    <a:pt x="533253" y="10126"/>
                  </a:lnTo>
                  <a:lnTo>
                    <a:pt x="577842" y="22383"/>
                  </a:lnTo>
                  <a:lnTo>
                    <a:pt x="620403" y="39079"/>
                  </a:lnTo>
                  <a:lnTo>
                    <a:pt x="660668" y="59945"/>
                  </a:lnTo>
                  <a:lnTo>
                    <a:pt x="698370" y="84713"/>
                  </a:lnTo>
                  <a:lnTo>
                    <a:pt x="733240" y="113117"/>
                  </a:lnTo>
                  <a:lnTo>
                    <a:pt x="765010" y="144888"/>
                  </a:lnTo>
                  <a:lnTo>
                    <a:pt x="793414" y="179758"/>
                  </a:lnTo>
                  <a:lnTo>
                    <a:pt x="818183" y="217460"/>
                  </a:lnTo>
                  <a:lnTo>
                    <a:pt x="839049" y="257725"/>
                  </a:lnTo>
                  <a:lnTo>
                    <a:pt x="855744" y="300286"/>
                  </a:lnTo>
                  <a:lnTo>
                    <a:pt x="868001" y="344874"/>
                  </a:lnTo>
                  <a:lnTo>
                    <a:pt x="875552" y="391223"/>
                  </a:lnTo>
                  <a:lnTo>
                    <a:pt x="878128" y="439064"/>
                  </a:lnTo>
                  <a:lnTo>
                    <a:pt x="875552" y="486905"/>
                  </a:lnTo>
                  <a:lnTo>
                    <a:pt x="868001" y="533253"/>
                  </a:lnTo>
                  <a:lnTo>
                    <a:pt x="855744" y="577842"/>
                  </a:lnTo>
                  <a:lnTo>
                    <a:pt x="839049" y="620403"/>
                  </a:lnTo>
                  <a:lnTo>
                    <a:pt x="818183" y="660668"/>
                  </a:lnTo>
                  <a:lnTo>
                    <a:pt x="793414" y="698370"/>
                  </a:lnTo>
                  <a:lnTo>
                    <a:pt x="765010" y="733240"/>
                  </a:lnTo>
                  <a:lnTo>
                    <a:pt x="733240" y="765010"/>
                  </a:lnTo>
                  <a:lnTo>
                    <a:pt x="698370" y="793414"/>
                  </a:lnTo>
                  <a:lnTo>
                    <a:pt x="660668" y="818183"/>
                  </a:lnTo>
                  <a:lnTo>
                    <a:pt x="620403" y="839049"/>
                  </a:lnTo>
                  <a:lnTo>
                    <a:pt x="577842" y="855744"/>
                  </a:lnTo>
                  <a:lnTo>
                    <a:pt x="533253" y="868001"/>
                  </a:lnTo>
                  <a:lnTo>
                    <a:pt x="486905" y="875552"/>
                  </a:lnTo>
                  <a:lnTo>
                    <a:pt x="439064" y="878128"/>
                  </a:lnTo>
                  <a:lnTo>
                    <a:pt x="391223" y="875552"/>
                  </a:lnTo>
                  <a:lnTo>
                    <a:pt x="344874" y="868001"/>
                  </a:lnTo>
                  <a:lnTo>
                    <a:pt x="300286" y="855744"/>
                  </a:lnTo>
                  <a:lnTo>
                    <a:pt x="257725" y="839049"/>
                  </a:lnTo>
                  <a:lnTo>
                    <a:pt x="217460" y="818183"/>
                  </a:lnTo>
                  <a:lnTo>
                    <a:pt x="179758" y="793414"/>
                  </a:lnTo>
                  <a:lnTo>
                    <a:pt x="144888" y="765010"/>
                  </a:lnTo>
                  <a:lnTo>
                    <a:pt x="113117" y="733240"/>
                  </a:lnTo>
                  <a:lnTo>
                    <a:pt x="84713" y="698370"/>
                  </a:lnTo>
                  <a:lnTo>
                    <a:pt x="59945" y="660668"/>
                  </a:lnTo>
                  <a:lnTo>
                    <a:pt x="39079" y="620403"/>
                  </a:lnTo>
                  <a:lnTo>
                    <a:pt x="22383" y="577842"/>
                  </a:lnTo>
                  <a:lnTo>
                    <a:pt x="10126" y="533253"/>
                  </a:lnTo>
                  <a:lnTo>
                    <a:pt x="2576" y="486905"/>
                  </a:lnTo>
                  <a:lnTo>
                    <a:pt x="0" y="439064"/>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22" name="object 22"/>
            <p:cNvSpPr/>
            <p:nvPr/>
          </p:nvSpPr>
          <p:spPr>
            <a:xfrm>
              <a:off x="7865137" y="3356376"/>
              <a:ext cx="881379" cy="875030"/>
            </a:xfrm>
            <a:custGeom>
              <a:avLst/>
              <a:gdLst/>
              <a:ahLst/>
              <a:cxnLst/>
              <a:rect l="l" t="t" r="r" b="b"/>
              <a:pathLst>
                <a:path w="881379" h="875029">
                  <a:moveTo>
                    <a:pt x="440443" y="0"/>
                  </a:moveTo>
                  <a:lnTo>
                    <a:pt x="392452" y="2567"/>
                  </a:lnTo>
                  <a:lnTo>
                    <a:pt x="345957" y="10090"/>
                  </a:lnTo>
                  <a:lnTo>
                    <a:pt x="301229" y="22302"/>
                  </a:lnTo>
                  <a:lnTo>
                    <a:pt x="258534" y="38937"/>
                  </a:lnTo>
                  <a:lnTo>
                    <a:pt x="218143" y="59728"/>
                  </a:lnTo>
                  <a:lnTo>
                    <a:pt x="180323" y="84407"/>
                  </a:lnTo>
                  <a:lnTo>
                    <a:pt x="145343" y="112708"/>
                  </a:lnTo>
                  <a:lnTo>
                    <a:pt x="113472" y="144364"/>
                  </a:lnTo>
                  <a:lnTo>
                    <a:pt x="84979" y="179108"/>
                  </a:lnTo>
                  <a:lnTo>
                    <a:pt x="60133" y="216673"/>
                  </a:lnTo>
                  <a:lnTo>
                    <a:pt x="39201" y="256792"/>
                  </a:lnTo>
                  <a:lnTo>
                    <a:pt x="22454" y="299199"/>
                  </a:lnTo>
                  <a:lnTo>
                    <a:pt x="10158" y="343626"/>
                  </a:lnTo>
                  <a:lnTo>
                    <a:pt x="2584" y="389807"/>
                  </a:lnTo>
                  <a:lnTo>
                    <a:pt x="0" y="437475"/>
                  </a:lnTo>
                  <a:lnTo>
                    <a:pt x="2584" y="485143"/>
                  </a:lnTo>
                  <a:lnTo>
                    <a:pt x="10158" y="531324"/>
                  </a:lnTo>
                  <a:lnTo>
                    <a:pt x="22454" y="575752"/>
                  </a:lnTo>
                  <a:lnTo>
                    <a:pt x="39201" y="618159"/>
                  </a:lnTo>
                  <a:lnTo>
                    <a:pt x="60133" y="658278"/>
                  </a:lnTo>
                  <a:lnTo>
                    <a:pt x="84979" y="695844"/>
                  </a:lnTo>
                  <a:lnTo>
                    <a:pt x="113472" y="730588"/>
                  </a:lnTo>
                  <a:lnTo>
                    <a:pt x="145343" y="762244"/>
                  </a:lnTo>
                  <a:lnTo>
                    <a:pt x="180323" y="790545"/>
                  </a:lnTo>
                  <a:lnTo>
                    <a:pt x="218143" y="815224"/>
                  </a:lnTo>
                  <a:lnTo>
                    <a:pt x="258534" y="836014"/>
                  </a:lnTo>
                  <a:lnTo>
                    <a:pt x="301229" y="852649"/>
                  </a:lnTo>
                  <a:lnTo>
                    <a:pt x="345957" y="864862"/>
                  </a:lnTo>
                  <a:lnTo>
                    <a:pt x="392452" y="872385"/>
                  </a:lnTo>
                  <a:lnTo>
                    <a:pt x="440443" y="874952"/>
                  </a:lnTo>
                  <a:lnTo>
                    <a:pt x="488434" y="872385"/>
                  </a:lnTo>
                  <a:lnTo>
                    <a:pt x="534928" y="864862"/>
                  </a:lnTo>
                  <a:lnTo>
                    <a:pt x="579657" y="852649"/>
                  </a:lnTo>
                  <a:lnTo>
                    <a:pt x="622352" y="836014"/>
                  </a:lnTo>
                  <a:lnTo>
                    <a:pt x="662743" y="815224"/>
                  </a:lnTo>
                  <a:lnTo>
                    <a:pt x="700563" y="790545"/>
                  </a:lnTo>
                  <a:lnTo>
                    <a:pt x="735543" y="762244"/>
                  </a:lnTo>
                  <a:lnTo>
                    <a:pt x="767413" y="730588"/>
                  </a:lnTo>
                  <a:lnTo>
                    <a:pt x="795906" y="695844"/>
                  </a:lnTo>
                  <a:lnTo>
                    <a:pt x="820753" y="658278"/>
                  </a:lnTo>
                  <a:lnTo>
                    <a:pt x="841685" y="618159"/>
                  </a:lnTo>
                  <a:lnTo>
                    <a:pt x="858433" y="575752"/>
                  </a:lnTo>
                  <a:lnTo>
                    <a:pt x="870728" y="531324"/>
                  </a:lnTo>
                  <a:lnTo>
                    <a:pt x="878302" y="485143"/>
                  </a:lnTo>
                  <a:lnTo>
                    <a:pt x="880887" y="437475"/>
                  </a:lnTo>
                  <a:lnTo>
                    <a:pt x="878302" y="389807"/>
                  </a:lnTo>
                  <a:lnTo>
                    <a:pt x="870728" y="343626"/>
                  </a:lnTo>
                  <a:lnTo>
                    <a:pt x="858433" y="299199"/>
                  </a:lnTo>
                  <a:lnTo>
                    <a:pt x="841685" y="256792"/>
                  </a:lnTo>
                  <a:lnTo>
                    <a:pt x="820753" y="216673"/>
                  </a:lnTo>
                  <a:lnTo>
                    <a:pt x="795906" y="179108"/>
                  </a:lnTo>
                  <a:lnTo>
                    <a:pt x="767413" y="144364"/>
                  </a:lnTo>
                  <a:lnTo>
                    <a:pt x="735543" y="112708"/>
                  </a:lnTo>
                  <a:lnTo>
                    <a:pt x="700563" y="84407"/>
                  </a:lnTo>
                  <a:lnTo>
                    <a:pt x="662743" y="59728"/>
                  </a:lnTo>
                  <a:lnTo>
                    <a:pt x="622352" y="38937"/>
                  </a:lnTo>
                  <a:lnTo>
                    <a:pt x="579657" y="22302"/>
                  </a:lnTo>
                  <a:lnTo>
                    <a:pt x="534928" y="10090"/>
                  </a:lnTo>
                  <a:lnTo>
                    <a:pt x="488434" y="2567"/>
                  </a:lnTo>
                  <a:lnTo>
                    <a:pt x="440443"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23" name="object 23"/>
            <p:cNvSpPr/>
            <p:nvPr/>
          </p:nvSpPr>
          <p:spPr>
            <a:xfrm>
              <a:off x="7887804" y="3344764"/>
              <a:ext cx="881379" cy="875030"/>
            </a:xfrm>
            <a:custGeom>
              <a:avLst/>
              <a:gdLst/>
              <a:ahLst/>
              <a:cxnLst/>
              <a:rect l="l" t="t" r="r" b="b"/>
              <a:pathLst>
                <a:path w="881379" h="875029">
                  <a:moveTo>
                    <a:pt x="0" y="437476"/>
                  </a:moveTo>
                  <a:lnTo>
                    <a:pt x="2584" y="389808"/>
                  </a:lnTo>
                  <a:lnTo>
                    <a:pt x="10158" y="343627"/>
                  </a:lnTo>
                  <a:lnTo>
                    <a:pt x="22454" y="299200"/>
                  </a:lnTo>
                  <a:lnTo>
                    <a:pt x="39201" y="256793"/>
                  </a:lnTo>
                  <a:lnTo>
                    <a:pt x="60133" y="216673"/>
                  </a:lnTo>
                  <a:lnTo>
                    <a:pt x="84980" y="179108"/>
                  </a:lnTo>
                  <a:lnTo>
                    <a:pt x="113472" y="144364"/>
                  </a:lnTo>
                  <a:lnTo>
                    <a:pt x="145343" y="112708"/>
                  </a:lnTo>
                  <a:lnTo>
                    <a:pt x="180323" y="84407"/>
                  </a:lnTo>
                  <a:lnTo>
                    <a:pt x="218143" y="59728"/>
                  </a:lnTo>
                  <a:lnTo>
                    <a:pt x="258534" y="38937"/>
                  </a:lnTo>
                  <a:lnTo>
                    <a:pt x="301229" y="22302"/>
                  </a:lnTo>
                  <a:lnTo>
                    <a:pt x="345957" y="10090"/>
                  </a:lnTo>
                  <a:lnTo>
                    <a:pt x="392452" y="2567"/>
                  </a:lnTo>
                  <a:lnTo>
                    <a:pt x="440443" y="0"/>
                  </a:lnTo>
                  <a:lnTo>
                    <a:pt x="488434" y="2567"/>
                  </a:lnTo>
                  <a:lnTo>
                    <a:pt x="534928" y="10090"/>
                  </a:lnTo>
                  <a:lnTo>
                    <a:pt x="579657" y="22302"/>
                  </a:lnTo>
                  <a:lnTo>
                    <a:pt x="622352" y="38937"/>
                  </a:lnTo>
                  <a:lnTo>
                    <a:pt x="662743" y="59728"/>
                  </a:lnTo>
                  <a:lnTo>
                    <a:pt x="700563" y="84407"/>
                  </a:lnTo>
                  <a:lnTo>
                    <a:pt x="735543" y="112708"/>
                  </a:lnTo>
                  <a:lnTo>
                    <a:pt x="767413" y="144364"/>
                  </a:lnTo>
                  <a:lnTo>
                    <a:pt x="795906" y="179108"/>
                  </a:lnTo>
                  <a:lnTo>
                    <a:pt x="820753" y="216673"/>
                  </a:lnTo>
                  <a:lnTo>
                    <a:pt x="841684" y="256793"/>
                  </a:lnTo>
                  <a:lnTo>
                    <a:pt x="858432" y="299200"/>
                  </a:lnTo>
                  <a:lnTo>
                    <a:pt x="870728" y="343627"/>
                  </a:lnTo>
                  <a:lnTo>
                    <a:pt x="878302" y="389808"/>
                  </a:lnTo>
                  <a:lnTo>
                    <a:pt x="880886" y="437476"/>
                  </a:lnTo>
                  <a:lnTo>
                    <a:pt x="878302" y="485144"/>
                  </a:lnTo>
                  <a:lnTo>
                    <a:pt x="870728" y="531325"/>
                  </a:lnTo>
                  <a:lnTo>
                    <a:pt x="858432" y="575752"/>
                  </a:lnTo>
                  <a:lnTo>
                    <a:pt x="841684" y="618159"/>
                  </a:lnTo>
                  <a:lnTo>
                    <a:pt x="820753" y="658279"/>
                  </a:lnTo>
                  <a:lnTo>
                    <a:pt x="795906" y="695844"/>
                  </a:lnTo>
                  <a:lnTo>
                    <a:pt x="767413" y="730588"/>
                  </a:lnTo>
                  <a:lnTo>
                    <a:pt x="735543" y="762244"/>
                  </a:lnTo>
                  <a:lnTo>
                    <a:pt x="700563" y="790545"/>
                  </a:lnTo>
                  <a:lnTo>
                    <a:pt x="662743" y="815224"/>
                  </a:lnTo>
                  <a:lnTo>
                    <a:pt x="622352" y="836015"/>
                  </a:lnTo>
                  <a:lnTo>
                    <a:pt x="579657" y="852650"/>
                  </a:lnTo>
                  <a:lnTo>
                    <a:pt x="534928" y="864862"/>
                  </a:lnTo>
                  <a:lnTo>
                    <a:pt x="488434" y="872385"/>
                  </a:lnTo>
                  <a:lnTo>
                    <a:pt x="440443" y="874952"/>
                  </a:lnTo>
                  <a:lnTo>
                    <a:pt x="392452" y="872385"/>
                  </a:lnTo>
                  <a:lnTo>
                    <a:pt x="345957" y="864862"/>
                  </a:lnTo>
                  <a:lnTo>
                    <a:pt x="301229" y="852650"/>
                  </a:lnTo>
                  <a:lnTo>
                    <a:pt x="258534" y="836015"/>
                  </a:lnTo>
                  <a:lnTo>
                    <a:pt x="218143" y="815224"/>
                  </a:lnTo>
                  <a:lnTo>
                    <a:pt x="180323" y="790545"/>
                  </a:lnTo>
                  <a:lnTo>
                    <a:pt x="145343" y="762244"/>
                  </a:lnTo>
                  <a:lnTo>
                    <a:pt x="113472" y="730588"/>
                  </a:lnTo>
                  <a:lnTo>
                    <a:pt x="84980" y="695844"/>
                  </a:lnTo>
                  <a:lnTo>
                    <a:pt x="60133" y="658279"/>
                  </a:lnTo>
                  <a:lnTo>
                    <a:pt x="39201" y="618159"/>
                  </a:lnTo>
                  <a:lnTo>
                    <a:pt x="22454" y="575752"/>
                  </a:lnTo>
                  <a:lnTo>
                    <a:pt x="10158" y="531325"/>
                  </a:lnTo>
                  <a:lnTo>
                    <a:pt x="2584"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42" name="object 42"/>
            <p:cNvSpPr/>
            <p:nvPr/>
          </p:nvSpPr>
          <p:spPr>
            <a:xfrm>
              <a:off x="10222514" y="2197045"/>
              <a:ext cx="881379" cy="875030"/>
            </a:xfrm>
            <a:custGeom>
              <a:avLst/>
              <a:gdLst/>
              <a:ahLst/>
              <a:cxnLst/>
              <a:rect l="l" t="t" r="r" b="b"/>
              <a:pathLst>
                <a:path w="881379" h="875030">
                  <a:moveTo>
                    <a:pt x="440443" y="0"/>
                  </a:moveTo>
                  <a:lnTo>
                    <a:pt x="392452" y="2567"/>
                  </a:lnTo>
                  <a:lnTo>
                    <a:pt x="345957" y="10090"/>
                  </a:lnTo>
                  <a:lnTo>
                    <a:pt x="301229" y="22302"/>
                  </a:lnTo>
                  <a:lnTo>
                    <a:pt x="258534" y="38937"/>
                  </a:lnTo>
                  <a:lnTo>
                    <a:pt x="218143" y="59728"/>
                  </a:lnTo>
                  <a:lnTo>
                    <a:pt x="180323" y="84407"/>
                  </a:lnTo>
                  <a:lnTo>
                    <a:pt x="145343" y="112708"/>
                  </a:lnTo>
                  <a:lnTo>
                    <a:pt x="113472" y="144364"/>
                  </a:lnTo>
                  <a:lnTo>
                    <a:pt x="84979" y="179109"/>
                  </a:lnTo>
                  <a:lnTo>
                    <a:pt x="60133" y="216674"/>
                  </a:lnTo>
                  <a:lnTo>
                    <a:pt x="39201" y="256793"/>
                  </a:lnTo>
                  <a:lnTo>
                    <a:pt x="22454" y="299200"/>
                  </a:lnTo>
                  <a:lnTo>
                    <a:pt x="10158" y="343628"/>
                  </a:lnTo>
                  <a:lnTo>
                    <a:pt x="2584" y="389809"/>
                  </a:lnTo>
                  <a:lnTo>
                    <a:pt x="0" y="437476"/>
                  </a:lnTo>
                  <a:lnTo>
                    <a:pt x="2584" y="485144"/>
                  </a:lnTo>
                  <a:lnTo>
                    <a:pt x="10158" y="531325"/>
                  </a:lnTo>
                  <a:lnTo>
                    <a:pt x="22454" y="575753"/>
                  </a:lnTo>
                  <a:lnTo>
                    <a:pt x="39201" y="618160"/>
                  </a:lnTo>
                  <a:lnTo>
                    <a:pt x="60133" y="658279"/>
                  </a:lnTo>
                  <a:lnTo>
                    <a:pt x="84979" y="695844"/>
                  </a:lnTo>
                  <a:lnTo>
                    <a:pt x="113472" y="730588"/>
                  </a:lnTo>
                  <a:lnTo>
                    <a:pt x="145343" y="762244"/>
                  </a:lnTo>
                  <a:lnTo>
                    <a:pt x="180323" y="790545"/>
                  </a:lnTo>
                  <a:lnTo>
                    <a:pt x="218143" y="815225"/>
                  </a:lnTo>
                  <a:lnTo>
                    <a:pt x="258534" y="836015"/>
                  </a:lnTo>
                  <a:lnTo>
                    <a:pt x="301229" y="852650"/>
                  </a:lnTo>
                  <a:lnTo>
                    <a:pt x="345957" y="864863"/>
                  </a:lnTo>
                  <a:lnTo>
                    <a:pt x="392452" y="872386"/>
                  </a:lnTo>
                  <a:lnTo>
                    <a:pt x="440443" y="874953"/>
                  </a:lnTo>
                  <a:lnTo>
                    <a:pt x="488434" y="872386"/>
                  </a:lnTo>
                  <a:lnTo>
                    <a:pt x="534928" y="864863"/>
                  </a:lnTo>
                  <a:lnTo>
                    <a:pt x="579657" y="852650"/>
                  </a:lnTo>
                  <a:lnTo>
                    <a:pt x="622352" y="836015"/>
                  </a:lnTo>
                  <a:lnTo>
                    <a:pt x="662743" y="815225"/>
                  </a:lnTo>
                  <a:lnTo>
                    <a:pt x="700563" y="790545"/>
                  </a:lnTo>
                  <a:lnTo>
                    <a:pt x="735543" y="762244"/>
                  </a:lnTo>
                  <a:lnTo>
                    <a:pt x="767413" y="730588"/>
                  </a:lnTo>
                  <a:lnTo>
                    <a:pt x="795906" y="695844"/>
                  </a:lnTo>
                  <a:lnTo>
                    <a:pt x="820753" y="658279"/>
                  </a:lnTo>
                  <a:lnTo>
                    <a:pt x="841685" y="618160"/>
                  </a:lnTo>
                  <a:lnTo>
                    <a:pt x="858433" y="575753"/>
                  </a:lnTo>
                  <a:lnTo>
                    <a:pt x="870728" y="531325"/>
                  </a:lnTo>
                  <a:lnTo>
                    <a:pt x="878302" y="485144"/>
                  </a:lnTo>
                  <a:lnTo>
                    <a:pt x="880887" y="437476"/>
                  </a:lnTo>
                  <a:lnTo>
                    <a:pt x="878302" y="389809"/>
                  </a:lnTo>
                  <a:lnTo>
                    <a:pt x="870728" y="343628"/>
                  </a:lnTo>
                  <a:lnTo>
                    <a:pt x="858433" y="299200"/>
                  </a:lnTo>
                  <a:lnTo>
                    <a:pt x="841685" y="256793"/>
                  </a:lnTo>
                  <a:lnTo>
                    <a:pt x="820753" y="216674"/>
                  </a:lnTo>
                  <a:lnTo>
                    <a:pt x="795906" y="179109"/>
                  </a:lnTo>
                  <a:lnTo>
                    <a:pt x="767413" y="144364"/>
                  </a:lnTo>
                  <a:lnTo>
                    <a:pt x="735543" y="112708"/>
                  </a:lnTo>
                  <a:lnTo>
                    <a:pt x="700563" y="84407"/>
                  </a:lnTo>
                  <a:lnTo>
                    <a:pt x="662743" y="59728"/>
                  </a:lnTo>
                  <a:lnTo>
                    <a:pt x="622352" y="38937"/>
                  </a:lnTo>
                  <a:lnTo>
                    <a:pt x="579657" y="22302"/>
                  </a:lnTo>
                  <a:lnTo>
                    <a:pt x="534928" y="10090"/>
                  </a:lnTo>
                  <a:lnTo>
                    <a:pt x="488434" y="2567"/>
                  </a:lnTo>
                  <a:lnTo>
                    <a:pt x="440443"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43" name="object 43"/>
            <p:cNvSpPr/>
            <p:nvPr/>
          </p:nvSpPr>
          <p:spPr>
            <a:xfrm>
              <a:off x="10222514" y="2197045"/>
              <a:ext cx="881379" cy="875030"/>
            </a:xfrm>
            <a:custGeom>
              <a:avLst/>
              <a:gdLst/>
              <a:ahLst/>
              <a:cxnLst/>
              <a:rect l="l" t="t" r="r" b="b"/>
              <a:pathLst>
                <a:path w="881379" h="875030">
                  <a:moveTo>
                    <a:pt x="0" y="437476"/>
                  </a:moveTo>
                  <a:lnTo>
                    <a:pt x="2584" y="389808"/>
                  </a:lnTo>
                  <a:lnTo>
                    <a:pt x="10158" y="343627"/>
                  </a:lnTo>
                  <a:lnTo>
                    <a:pt x="22454" y="299200"/>
                  </a:lnTo>
                  <a:lnTo>
                    <a:pt x="39201" y="256793"/>
                  </a:lnTo>
                  <a:lnTo>
                    <a:pt x="60133" y="216673"/>
                  </a:lnTo>
                  <a:lnTo>
                    <a:pt x="84980" y="179108"/>
                  </a:lnTo>
                  <a:lnTo>
                    <a:pt x="113472" y="144364"/>
                  </a:lnTo>
                  <a:lnTo>
                    <a:pt x="145343" y="112708"/>
                  </a:lnTo>
                  <a:lnTo>
                    <a:pt x="180323" y="84407"/>
                  </a:lnTo>
                  <a:lnTo>
                    <a:pt x="218143" y="59728"/>
                  </a:lnTo>
                  <a:lnTo>
                    <a:pt x="258534" y="38937"/>
                  </a:lnTo>
                  <a:lnTo>
                    <a:pt x="301229" y="22302"/>
                  </a:lnTo>
                  <a:lnTo>
                    <a:pt x="345957" y="10090"/>
                  </a:lnTo>
                  <a:lnTo>
                    <a:pt x="392452" y="2567"/>
                  </a:lnTo>
                  <a:lnTo>
                    <a:pt x="440443" y="0"/>
                  </a:lnTo>
                  <a:lnTo>
                    <a:pt x="488434" y="2567"/>
                  </a:lnTo>
                  <a:lnTo>
                    <a:pt x="534928" y="10090"/>
                  </a:lnTo>
                  <a:lnTo>
                    <a:pt x="579657" y="22302"/>
                  </a:lnTo>
                  <a:lnTo>
                    <a:pt x="622352" y="38937"/>
                  </a:lnTo>
                  <a:lnTo>
                    <a:pt x="662743" y="59728"/>
                  </a:lnTo>
                  <a:lnTo>
                    <a:pt x="700563" y="84407"/>
                  </a:lnTo>
                  <a:lnTo>
                    <a:pt x="735543" y="112708"/>
                  </a:lnTo>
                  <a:lnTo>
                    <a:pt x="767413" y="144364"/>
                  </a:lnTo>
                  <a:lnTo>
                    <a:pt x="795906" y="179108"/>
                  </a:lnTo>
                  <a:lnTo>
                    <a:pt x="820753" y="216673"/>
                  </a:lnTo>
                  <a:lnTo>
                    <a:pt x="841684" y="256793"/>
                  </a:lnTo>
                  <a:lnTo>
                    <a:pt x="858432" y="299200"/>
                  </a:lnTo>
                  <a:lnTo>
                    <a:pt x="870728" y="343627"/>
                  </a:lnTo>
                  <a:lnTo>
                    <a:pt x="878302" y="389808"/>
                  </a:lnTo>
                  <a:lnTo>
                    <a:pt x="880886" y="437476"/>
                  </a:lnTo>
                  <a:lnTo>
                    <a:pt x="878302" y="485144"/>
                  </a:lnTo>
                  <a:lnTo>
                    <a:pt x="870728" y="531325"/>
                  </a:lnTo>
                  <a:lnTo>
                    <a:pt x="858432" y="575752"/>
                  </a:lnTo>
                  <a:lnTo>
                    <a:pt x="841684" y="618159"/>
                  </a:lnTo>
                  <a:lnTo>
                    <a:pt x="820753" y="658279"/>
                  </a:lnTo>
                  <a:lnTo>
                    <a:pt x="795906" y="695844"/>
                  </a:lnTo>
                  <a:lnTo>
                    <a:pt x="767413" y="730588"/>
                  </a:lnTo>
                  <a:lnTo>
                    <a:pt x="735543" y="762244"/>
                  </a:lnTo>
                  <a:lnTo>
                    <a:pt x="700563" y="790545"/>
                  </a:lnTo>
                  <a:lnTo>
                    <a:pt x="662743" y="815224"/>
                  </a:lnTo>
                  <a:lnTo>
                    <a:pt x="622352" y="836015"/>
                  </a:lnTo>
                  <a:lnTo>
                    <a:pt x="579657" y="852650"/>
                  </a:lnTo>
                  <a:lnTo>
                    <a:pt x="534928" y="864862"/>
                  </a:lnTo>
                  <a:lnTo>
                    <a:pt x="488434" y="872385"/>
                  </a:lnTo>
                  <a:lnTo>
                    <a:pt x="440443" y="874952"/>
                  </a:lnTo>
                  <a:lnTo>
                    <a:pt x="392452" y="872385"/>
                  </a:lnTo>
                  <a:lnTo>
                    <a:pt x="345957" y="864862"/>
                  </a:lnTo>
                  <a:lnTo>
                    <a:pt x="301229" y="852650"/>
                  </a:lnTo>
                  <a:lnTo>
                    <a:pt x="258534" y="836015"/>
                  </a:lnTo>
                  <a:lnTo>
                    <a:pt x="218143" y="815224"/>
                  </a:lnTo>
                  <a:lnTo>
                    <a:pt x="180323" y="790545"/>
                  </a:lnTo>
                  <a:lnTo>
                    <a:pt x="145343" y="762244"/>
                  </a:lnTo>
                  <a:lnTo>
                    <a:pt x="113472" y="730588"/>
                  </a:lnTo>
                  <a:lnTo>
                    <a:pt x="84980" y="695844"/>
                  </a:lnTo>
                  <a:lnTo>
                    <a:pt x="60133" y="658279"/>
                  </a:lnTo>
                  <a:lnTo>
                    <a:pt x="39201" y="618159"/>
                  </a:lnTo>
                  <a:lnTo>
                    <a:pt x="22454" y="575752"/>
                  </a:lnTo>
                  <a:lnTo>
                    <a:pt x="10158" y="531325"/>
                  </a:lnTo>
                  <a:lnTo>
                    <a:pt x="2584"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54" name="object 54"/>
            <p:cNvSpPr/>
            <p:nvPr/>
          </p:nvSpPr>
          <p:spPr>
            <a:xfrm>
              <a:off x="6715035" y="1139831"/>
              <a:ext cx="875030" cy="875030"/>
            </a:xfrm>
            <a:custGeom>
              <a:avLst/>
              <a:gdLst/>
              <a:ahLst/>
              <a:cxnLst/>
              <a:rect l="l" t="t" r="r" b="b"/>
              <a:pathLst>
                <a:path w="875029" h="875030">
                  <a:moveTo>
                    <a:pt x="437476" y="0"/>
                  </a:moveTo>
                  <a:lnTo>
                    <a:pt x="389809" y="2567"/>
                  </a:lnTo>
                  <a:lnTo>
                    <a:pt x="343628" y="10090"/>
                  </a:lnTo>
                  <a:lnTo>
                    <a:pt x="299200" y="22302"/>
                  </a:lnTo>
                  <a:lnTo>
                    <a:pt x="256793" y="38937"/>
                  </a:lnTo>
                  <a:lnTo>
                    <a:pt x="216674" y="59728"/>
                  </a:lnTo>
                  <a:lnTo>
                    <a:pt x="179109" y="84407"/>
                  </a:lnTo>
                  <a:lnTo>
                    <a:pt x="144364" y="112708"/>
                  </a:lnTo>
                  <a:lnTo>
                    <a:pt x="112708" y="144364"/>
                  </a:lnTo>
                  <a:lnTo>
                    <a:pt x="84407" y="179108"/>
                  </a:lnTo>
                  <a:lnTo>
                    <a:pt x="59728" y="216673"/>
                  </a:lnTo>
                  <a:lnTo>
                    <a:pt x="38937" y="256792"/>
                  </a:lnTo>
                  <a:lnTo>
                    <a:pt x="22302" y="299199"/>
                  </a:lnTo>
                  <a:lnTo>
                    <a:pt x="10090" y="343626"/>
                  </a:lnTo>
                  <a:lnTo>
                    <a:pt x="2567" y="389807"/>
                  </a:lnTo>
                  <a:lnTo>
                    <a:pt x="0" y="437475"/>
                  </a:lnTo>
                  <a:lnTo>
                    <a:pt x="2567" y="485143"/>
                  </a:lnTo>
                  <a:lnTo>
                    <a:pt x="10090" y="531324"/>
                  </a:lnTo>
                  <a:lnTo>
                    <a:pt x="22302" y="575752"/>
                  </a:lnTo>
                  <a:lnTo>
                    <a:pt x="38937" y="618159"/>
                  </a:lnTo>
                  <a:lnTo>
                    <a:pt x="59728" y="658278"/>
                  </a:lnTo>
                  <a:lnTo>
                    <a:pt x="84407" y="695844"/>
                  </a:lnTo>
                  <a:lnTo>
                    <a:pt x="112708" y="730588"/>
                  </a:lnTo>
                  <a:lnTo>
                    <a:pt x="144364" y="762244"/>
                  </a:lnTo>
                  <a:lnTo>
                    <a:pt x="179109" y="790545"/>
                  </a:lnTo>
                  <a:lnTo>
                    <a:pt x="216674" y="815224"/>
                  </a:lnTo>
                  <a:lnTo>
                    <a:pt x="256793" y="836014"/>
                  </a:lnTo>
                  <a:lnTo>
                    <a:pt x="299200" y="852649"/>
                  </a:lnTo>
                  <a:lnTo>
                    <a:pt x="343628" y="864862"/>
                  </a:lnTo>
                  <a:lnTo>
                    <a:pt x="389809" y="872385"/>
                  </a:lnTo>
                  <a:lnTo>
                    <a:pt x="437476" y="874952"/>
                  </a:lnTo>
                  <a:lnTo>
                    <a:pt x="485144" y="872385"/>
                  </a:lnTo>
                  <a:lnTo>
                    <a:pt x="531325" y="864862"/>
                  </a:lnTo>
                  <a:lnTo>
                    <a:pt x="575753" y="852649"/>
                  </a:lnTo>
                  <a:lnTo>
                    <a:pt x="618160" y="836014"/>
                  </a:lnTo>
                  <a:lnTo>
                    <a:pt x="658279" y="815224"/>
                  </a:lnTo>
                  <a:lnTo>
                    <a:pt x="695844" y="790545"/>
                  </a:lnTo>
                  <a:lnTo>
                    <a:pt x="730588" y="762244"/>
                  </a:lnTo>
                  <a:lnTo>
                    <a:pt x="762244" y="730588"/>
                  </a:lnTo>
                  <a:lnTo>
                    <a:pt x="790545" y="695844"/>
                  </a:lnTo>
                  <a:lnTo>
                    <a:pt x="815225" y="658278"/>
                  </a:lnTo>
                  <a:lnTo>
                    <a:pt x="836015" y="618159"/>
                  </a:lnTo>
                  <a:lnTo>
                    <a:pt x="852650" y="575752"/>
                  </a:lnTo>
                  <a:lnTo>
                    <a:pt x="864863" y="531324"/>
                  </a:lnTo>
                  <a:lnTo>
                    <a:pt x="872386" y="485143"/>
                  </a:lnTo>
                  <a:lnTo>
                    <a:pt x="874953" y="437475"/>
                  </a:lnTo>
                  <a:lnTo>
                    <a:pt x="872386" y="389807"/>
                  </a:lnTo>
                  <a:lnTo>
                    <a:pt x="864863" y="343626"/>
                  </a:lnTo>
                  <a:lnTo>
                    <a:pt x="852650" y="299199"/>
                  </a:lnTo>
                  <a:lnTo>
                    <a:pt x="836015" y="256792"/>
                  </a:lnTo>
                  <a:lnTo>
                    <a:pt x="815225" y="216673"/>
                  </a:lnTo>
                  <a:lnTo>
                    <a:pt x="790545" y="179108"/>
                  </a:lnTo>
                  <a:lnTo>
                    <a:pt x="762244" y="144364"/>
                  </a:lnTo>
                  <a:lnTo>
                    <a:pt x="730588" y="112708"/>
                  </a:lnTo>
                  <a:lnTo>
                    <a:pt x="695844" y="84407"/>
                  </a:lnTo>
                  <a:lnTo>
                    <a:pt x="658279" y="59728"/>
                  </a:lnTo>
                  <a:lnTo>
                    <a:pt x="618160" y="38937"/>
                  </a:lnTo>
                  <a:lnTo>
                    <a:pt x="575753" y="22302"/>
                  </a:lnTo>
                  <a:lnTo>
                    <a:pt x="531325" y="10090"/>
                  </a:lnTo>
                  <a:lnTo>
                    <a:pt x="485144" y="2567"/>
                  </a:lnTo>
                  <a:lnTo>
                    <a:pt x="437476"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55" name="object 55"/>
            <p:cNvSpPr/>
            <p:nvPr/>
          </p:nvSpPr>
          <p:spPr>
            <a:xfrm>
              <a:off x="6736790" y="1154990"/>
              <a:ext cx="875030" cy="875030"/>
            </a:xfrm>
            <a:custGeom>
              <a:avLst/>
              <a:gdLst/>
              <a:ahLst/>
              <a:cxnLst/>
              <a:rect l="l" t="t" r="r" b="b"/>
              <a:pathLst>
                <a:path w="875029" h="875030">
                  <a:moveTo>
                    <a:pt x="0" y="437476"/>
                  </a:moveTo>
                  <a:lnTo>
                    <a:pt x="2567" y="389808"/>
                  </a:lnTo>
                  <a:lnTo>
                    <a:pt x="10090" y="343627"/>
                  </a:lnTo>
                  <a:lnTo>
                    <a:pt x="22302" y="299200"/>
                  </a:lnTo>
                  <a:lnTo>
                    <a:pt x="38937" y="256793"/>
                  </a:lnTo>
                  <a:lnTo>
                    <a:pt x="59728" y="216673"/>
                  </a:lnTo>
                  <a:lnTo>
                    <a:pt x="84407" y="179108"/>
                  </a:lnTo>
                  <a:lnTo>
                    <a:pt x="112708" y="144364"/>
                  </a:lnTo>
                  <a:lnTo>
                    <a:pt x="144364" y="112708"/>
                  </a:lnTo>
                  <a:lnTo>
                    <a:pt x="179108" y="84407"/>
                  </a:lnTo>
                  <a:lnTo>
                    <a:pt x="216673" y="59728"/>
                  </a:lnTo>
                  <a:lnTo>
                    <a:pt x="256793" y="38937"/>
                  </a:lnTo>
                  <a:lnTo>
                    <a:pt x="299200" y="22302"/>
                  </a:lnTo>
                  <a:lnTo>
                    <a:pt x="343627" y="10090"/>
                  </a:lnTo>
                  <a:lnTo>
                    <a:pt x="389808" y="2567"/>
                  </a:lnTo>
                  <a:lnTo>
                    <a:pt x="437476" y="0"/>
                  </a:lnTo>
                  <a:lnTo>
                    <a:pt x="485144" y="2567"/>
                  </a:lnTo>
                  <a:lnTo>
                    <a:pt x="531325" y="10090"/>
                  </a:lnTo>
                  <a:lnTo>
                    <a:pt x="575752" y="22302"/>
                  </a:lnTo>
                  <a:lnTo>
                    <a:pt x="618159" y="38937"/>
                  </a:lnTo>
                  <a:lnTo>
                    <a:pt x="658279" y="59728"/>
                  </a:lnTo>
                  <a:lnTo>
                    <a:pt x="695844" y="84407"/>
                  </a:lnTo>
                  <a:lnTo>
                    <a:pt x="730588" y="112708"/>
                  </a:lnTo>
                  <a:lnTo>
                    <a:pt x="762244" y="144364"/>
                  </a:lnTo>
                  <a:lnTo>
                    <a:pt x="790545" y="179108"/>
                  </a:lnTo>
                  <a:lnTo>
                    <a:pt x="815224" y="216673"/>
                  </a:lnTo>
                  <a:lnTo>
                    <a:pt x="836015" y="256793"/>
                  </a:lnTo>
                  <a:lnTo>
                    <a:pt x="852650" y="299200"/>
                  </a:lnTo>
                  <a:lnTo>
                    <a:pt x="864862" y="343627"/>
                  </a:lnTo>
                  <a:lnTo>
                    <a:pt x="872385" y="389808"/>
                  </a:lnTo>
                  <a:lnTo>
                    <a:pt x="874952" y="437476"/>
                  </a:lnTo>
                  <a:lnTo>
                    <a:pt x="872385" y="485144"/>
                  </a:lnTo>
                  <a:lnTo>
                    <a:pt x="864862" y="531325"/>
                  </a:lnTo>
                  <a:lnTo>
                    <a:pt x="852650" y="575752"/>
                  </a:lnTo>
                  <a:lnTo>
                    <a:pt x="836015" y="618159"/>
                  </a:lnTo>
                  <a:lnTo>
                    <a:pt x="815224" y="658279"/>
                  </a:lnTo>
                  <a:lnTo>
                    <a:pt x="790545" y="695844"/>
                  </a:lnTo>
                  <a:lnTo>
                    <a:pt x="762244" y="730588"/>
                  </a:lnTo>
                  <a:lnTo>
                    <a:pt x="730588" y="762244"/>
                  </a:lnTo>
                  <a:lnTo>
                    <a:pt x="695844" y="790545"/>
                  </a:lnTo>
                  <a:lnTo>
                    <a:pt x="658279" y="815224"/>
                  </a:lnTo>
                  <a:lnTo>
                    <a:pt x="618159" y="836015"/>
                  </a:lnTo>
                  <a:lnTo>
                    <a:pt x="575752" y="852650"/>
                  </a:lnTo>
                  <a:lnTo>
                    <a:pt x="531325" y="864862"/>
                  </a:lnTo>
                  <a:lnTo>
                    <a:pt x="485144" y="872385"/>
                  </a:lnTo>
                  <a:lnTo>
                    <a:pt x="437476" y="874952"/>
                  </a:lnTo>
                  <a:lnTo>
                    <a:pt x="389808" y="872385"/>
                  </a:lnTo>
                  <a:lnTo>
                    <a:pt x="343627" y="864862"/>
                  </a:lnTo>
                  <a:lnTo>
                    <a:pt x="299200" y="852650"/>
                  </a:lnTo>
                  <a:lnTo>
                    <a:pt x="256793" y="836015"/>
                  </a:lnTo>
                  <a:lnTo>
                    <a:pt x="216673" y="815224"/>
                  </a:lnTo>
                  <a:lnTo>
                    <a:pt x="179108" y="790545"/>
                  </a:lnTo>
                  <a:lnTo>
                    <a:pt x="144364" y="762244"/>
                  </a:lnTo>
                  <a:lnTo>
                    <a:pt x="112708" y="730588"/>
                  </a:lnTo>
                  <a:lnTo>
                    <a:pt x="84407" y="695844"/>
                  </a:lnTo>
                  <a:lnTo>
                    <a:pt x="59728" y="658279"/>
                  </a:lnTo>
                  <a:lnTo>
                    <a:pt x="38937" y="618159"/>
                  </a:lnTo>
                  <a:lnTo>
                    <a:pt x="22302" y="575752"/>
                  </a:lnTo>
                  <a:lnTo>
                    <a:pt x="10090" y="531325"/>
                  </a:lnTo>
                  <a:lnTo>
                    <a:pt x="2567"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69" name="object 69"/>
            <p:cNvSpPr/>
            <p:nvPr/>
          </p:nvSpPr>
          <p:spPr>
            <a:xfrm>
              <a:off x="2988086" y="4370456"/>
              <a:ext cx="881379" cy="875030"/>
            </a:xfrm>
            <a:custGeom>
              <a:avLst/>
              <a:gdLst/>
              <a:ahLst/>
              <a:cxnLst/>
              <a:rect l="l" t="t" r="r" b="b"/>
              <a:pathLst>
                <a:path w="881379" h="875029">
                  <a:moveTo>
                    <a:pt x="440443" y="0"/>
                  </a:moveTo>
                  <a:lnTo>
                    <a:pt x="392452" y="2567"/>
                  </a:lnTo>
                  <a:lnTo>
                    <a:pt x="345957" y="10090"/>
                  </a:lnTo>
                  <a:lnTo>
                    <a:pt x="301229" y="22302"/>
                  </a:lnTo>
                  <a:lnTo>
                    <a:pt x="258534" y="38937"/>
                  </a:lnTo>
                  <a:lnTo>
                    <a:pt x="218143" y="59728"/>
                  </a:lnTo>
                  <a:lnTo>
                    <a:pt x="180323" y="84407"/>
                  </a:lnTo>
                  <a:lnTo>
                    <a:pt x="145343" y="112708"/>
                  </a:lnTo>
                  <a:lnTo>
                    <a:pt x="113472" y="144364"/>
                  </a:lnTo>
                  <a:lnTo>
                    <a:pt x="84979" y="179108"/>
                  </a:lnTo>
                  <a:lnTo>
                    <a:pt x="60133" y="216673"/>
                  </a:lnTo>
                  <a:lnTo>
                    <a:pt x="39201" y="256792"/>
                  </a:lnTo>
                  <a:lnTo>
                    <a:pt x="22454" y="299199"/>
                  </a:lnTo>
                  <a:lnTo>
                    <a:pt x="10158" y="343626"/>
                  </a:lnTo>
                  <a:lnTo>
                    <a:pt x="2584" y="389807"/>
                  </a:lnTo>
                  <a:lnTo>
                    <a:pt x="0" y="437475"/>
                  </a:lnTo>
                  <a:lnTo>
                    <a:pt x="2584" y="485143"/>
                  </a:lnTo>
                  <a:lnTo>
                    <a:pt x="10158" y="531324"/>
                  </a:lnTo>
                  <a:lnTo>
                    <a:pt x="22454" y="575752"/>
                  </a:lnTo>
                  <a:lnTo>
                    <a:pt x="39201" y="618159"/>
                  </a:lnTo>
                  <a:lnTo>
                    <a:pt x="60133" y="658278"/>
                  </a:lnTo>
                  <a:lnTo>
                    <a:pt x="84979" y="695844"/>
                  </a:lnTo>
                  <a:lnTo>
                    <a:pt x="113472" y="730588"/>
                  </a:lnTo>
                  <a:lnTo>
                    <a:pt x="145343" y="762244"/>
                  </a:lnTo>
                  <a:lnTo>
                    <a:pt x="180323" y="790545"/>
                  </a:lnTo>
                  <a:lnTo>
                    <a:pt x="218143" y="815224"/>
                  </a:lnTo>
                  <a:lnTo>
                    <a:pt x="258534" y="836014"/>
                  </a:lnTo>
                  <a:lnTo>
                    <a:pt x="301229" y="852649"/>
                  </a:lnTo>
                  <a:lnTo>
                    <a:pt x="345957" y="864862"/>
                  </a:lnTo>
                  <a:lnTo>
                    <a:pt x="392452" y="872385"/>
                  </a:lnTo>
                  <a:lnTo>
                    <a:pt x="440443" y="874952"/>
                  </a:lnTo>
                  <a:lnTo>
                    <a:pt x="488434" y="872385"/>
                  </a:lnTo>
                  <a:lnTo>
                    <a:pt x="534928" y="864862"/>
                  </a:lnTo>
                  <a:lnTo>
                    <a:pt x="579657" y="852649"/>
                  </a:lnTo>
                  <a:lnTo>
                    <a:pt x="622352" y="836014"/>
                  </a:lnTo>
                  <a:lnTo>
                    <a:pt x="662743" y="815224"/>
                  </a:lnTo>
                  <a:lnTo>
                    <a:pt x="700563" y="790545"/>
                  </a:lnTo>
                  <a:lnTo>
                    <a:pt x="735543" y="762244"/>
                  </a:lnTo>
                  <a:lnTo>
                    <a:pt x="767413" y="730588"/>
                  </a:lnTo>
                  <a:lnTo>
                    <a:pt x="795906" y="695844"/>
                  </a:lnTo>
                  <a:lnTo>
                    <a:pt x="820753" y="658278"/>
                  </a:lnTo>
                  <a:lnTo>
                    <a:pt x="841685" y="618159"/>
                  </a:lnTo>
                  <a:lnTo>
                    <a:pt x="858433" y="575752"/>
                  </a:lnTo>
                  <a:lnTo>
                    <a:pt x="870728" y="531324"/>
                  </a:lnTo>
                  <a:lnTo>
                    <a:pt x="878302" y="485143"/>
                  </a:lnTo>
                  <a:lnTo>
                    <a:pt x="880887" y="437475"/>
                  </a:lnTo>
                  <a:lnTo>
                    <a:pt x="878302" y="389807"/>
                  </a:lnTo>
                  <a:lnTo>
                    <a:pt x="870728" y="343626"/>
                  </a:lnTo>
                  <a:lnTo>
                    <a:pt x="858433" y="299199"/>
                  </a:lnTo>
                  <a:lnTo>
                    <a:pt x="841685" y="256792"/>
                  </a:lnTo>
                  <a:lnTo>
                    <a:pt x="820753" y="216673"/>
                  </a:lnTo>
                  <a:lnTo>
                    <a:pt x="795906" y="179108"/>
                  </a:lnTo>
                  <a:lnTo>
                    <a:pt x="767413" y="144364"/>
                  </a:lnTo>
                  <a:lnTo>
                    <a:pt x="735543" y="112708"/>
                  </a:lnTo>
                  <a:lnTo>
                    <a:pt x="700563" y="84407"/>
                  </a:lnTo>
                  <a:lnTo>
                    <a:pt x="662743" y="59728"/>
                  </a:lnTo>
                  <a:lnTo>
                    <a:pt x="622352" y="38937"/>
                  </a:lnTo>
                  <a:lnTo>
                    <a:pt x="579657" y="22302"/>
                  </a:lnTo>
                  <a:lnTo>
                    <a:pt x="534928" y="10090"/>
                  </a:lnTo>
                  <a:lnTo>
                    <a:pt x="488434" y="2567"/>
                  </a:lnTo>
                  <a:lnTo>
                    <a:pt x="440443"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70" name="object 70"/>
            <p:cNvSpPr/>
            <p:nvPr/>
          </p:nvSpPr>
          <p:spPr>
            <a:xfrm>
              <a:off x="3014645" y="4361687"/>
              <a:ext cx="881379" cy="875030"/>
            </a:xfrm>
            <a:custGeom>
              <a:avLst/>
              <a:gdLst/>
              <a:ahLst/>
              <a:cxnLst/>
              <a:rect l="l" t="t" r="r" b="b"/>
              <a:pathLst>
                <a:path w="881379" h="875029">
                  <a:moveTo>
                    <a:pt x="0" y="437476"/>
                  </a:moveTo>
                  <a:lnTo>
                    <a:pt x="2584" y="389808"/>
                  </a:lnTo>
                  <a:lnTo>
                    <a:pt x="10158" y="343627"/>
                  </a:lnTo>
                  <a:lnTo>
                    <a:pt x="22454" y="299200"/>
                  </a:lnTo>
                  <a:lnTo>
                    <a:pt x="39201" y="256793"/>
                  </a:lnTo>
                  <a:lnTo>
                    <a:pt x="60133" y="216673"/>
                  </a:lnTo>
                  <a:lnTo>
                    <a:pt x="84980" y="179108"/>
                  </a:lnTo>
                  <a:lnTo>
                    <a:pt x="113472" y="144364"/>
                  </a:lnTo>
                  <a:lnTo>
                    <a:pt x="145343" y="112708"/>
                  </a:lnTo>
                  <a:lnTo>
                    <a:pt x="180323" y="84407"/>
                  </a:lnTo>
                  <a:lnTo>
                    <a:pt x="218143" y="59728"/>
                  </a:lnTo>
                  <a:lnTo>
                    <a:pt x="258534" y="38937"/>
                  </a:lnTo>
                  <a:lnTo>
                    <a:pt x="301229" y="22302"/>
                  </a:lnTo>
                  <a:lnTo>
                    <a:pt x="345957" y="10090"/>
                  </a:lnTo>
                  <a:lnTo>
                    <a:pt x="392452" y="2567"/>
                  </a:lnTo>
                  <a:lnTo>
                    <a:pt x="440443" y="0"/>
                  </a:lnTo>
                  <a:lnTo>
                    <a:pt x="488434" y="2567"/>
                  </a:lnTo>
                  <a:lnTo>
                    <a:pt x="534928" y="10090"/>
                  </a:lnTo>
                  <a:lnTo>
                    <a:pt x="579657" y="22302"/>
                  </a:lnTo>
                  <a:lnTo>
                    <a:pt x="622352" y="38937"/>
                  </a:lnTo>
                  <a:lnTo>
                    <a:pt x="662743" y="59728"/>
                  </a:lnTo>
                  <a:lnTo>
                    <a:pt x="700563" y="84407"/>
                  </a:lnTo>
                  <a:lnTo>
                    <a:pt x="735543" y="112708"/>
                  </a:lnTo>
                  <a:lnTo>
                    <a:pt x="767413" y="144364"/>
                  </a:lnTo>
                  <a:lnTo>
                    <a:pt x="795906" y="179108"/>
                  </a:lnTo>
                  <a:lnTo>
                    <a:pt x="820753" y="216673"/>
                  </a:lnTo>
                  <a:lnTo>
                    <a:pt x="841684" y="256793"/>
                  </a:lnTo>
                  <a:lnTo>
                    <a:pt x="858432" y="299200"/>
                  </a:lnTo>
                  <a:lnTo>
                    <a:pt x="870728" y="343627"/>
                  </a:lnTo>
                  <a:lnTo>
                    <a:pt x="878302" y="389808"/>
                  </a:lnTo>
                  <a:lnTo>
                    <a:pt x="880886" y="437476"/>
                  </a:lnTo>
                  <a:lnTo>
                    <a:pt x="878302" y="485144"/>
                  </a:lnTo>
                  <a:lnTo>
                    <a:pt x="870728" y="531325"/>
                  </a:lnTo>
                  <a:lnTo>
                    <a:pt x="858432" y="575752"/>
                  </a:lnTo>
                  <a:lnTo>
                    <a:pt x="841684" y="618159"/>
                  </a:lnTo>
                  <a:lnTo>
                    <a:pt x="820753" y="658279"/>
                  </a:lnTo>
                  <a:lnTo>
                    <a:pt x="795906" y="695844"/>
                  </a:lnTo>
                  <a:lnTo>
                    <a:pt x="767413" y="730588"/>
                  </a:lnTo>
                  <a:lnTo>
                    <a:pt x="735543" y="762244"/>
                  </a:lnTo>
                  <a:lnTo>
                    <a:pt x="700563" y="790545"/>
                  </a:lnTo>
                  <a:lnTo>
                    <a:pt x="662743" y="815224"/>
                  </a:lnTo>
                  <a:lnTo>
                    <a:pt x="622352" y="836015"/>
                  </a:lnTo>
                  <a:lnTo>
                    <a:pt x="579657" y="852650"/>
                  </a:lnTo>
                  <a:lnTo>
                    <a:pt x="534928" y="864862"/>
                  </a:lnTo>
                  <a:lnTo>
                    <a:pt x="488434" y="872385"/>
                  </a:lnTo>
                  <a:lnTo>
                    <a:pt x="440443" y="874952"/>
                  </a:lnTo>
                  <a:lnTo>
                    <a:pt x="392452" y="872385"/>
                  </a:lnTo>
                  <a:lnTo>
                    <a:pt x="345957" y="864862"/>
                  </a:lnTo>
                  <a:lnTo>
                    <a:pt x="301229" y="852650"/>
                  </a:lnTo>
                  <a:lnTo>
                    <a:pt x="258534" y="836015"/>
                  </a:lnTo>
                  <a:lnTo>
                    <a:pt x="218143" y="815224"/>
                  </a:lnTo>
                  <a:lnTo>
                    <a:pt x="180323" y="790545"/>
                  </a:lnTo>
                  <a:lnTo>
                    <a:pt x="145343" y="762244"/>
                  </a:lnTo>
                  <a:lnTo>
                    <a:pt x="113472" y="730588"/>
                  </a:lnTo>
                  <a:lnTo>
                    <a:pt x="84980" y="695844"/>
                  </a:lnTo>
                  <a:lnTo>
                    <a:pt x="60133" y="658279"/>
                  </a:lnTo>
                  <a:lnTo>
                    <a:pt x="39201" y="618159"/>
                  </a:lnTo>
                  <a:lnTo>
                    <a:pt x="22454" y="575752"/>
                  </a:lnTo>
                  <a:lnTo>
                    <a:pt x="10158" y="531325"/>
                  </a:lnTo>
                  <a:lnTo>
                    <a:pt x="2584"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80" name="object 80"/>
            <p:cNvSpPr/>
            <p:nvPr/>
          </p:nvSpPr>
          <p:spPr>
            <a:xfrm>
              <a:off x="5014538" y="3303595"/>
              <a:ext cx="875030" cy="875030"/>
            </a:xfrm>
            <a:custGeom>
              <a:avLst/>
              <a:gdLst/>
              <a:ahLst/>
              <a:cxnLst/>
              <a:rect l="l" t="t" r="r" b="b"/>
              <a:pathLst>
                <a:path w="875029" h="875029">
                  <a:moveTo>
                    <a:pt x="437475" y="0"/>
                  </a:moveTo>
                  <a:lnTo>
                    <a:pt x="389807" y="2567"/>
                  </a:lnTo>
                  <a:lnTo>
                    <a:pt x="343626" y="10090"/>
                  </a:lnTo>
                  <a:lnTo>
                    <a:pt x="299199" y="22302"/>
                  </a:lnTo>
                  <a:lnTo>
                    <a:pt x="256792" y="38937"/>
                  </a:lnTo>
                  <a:lnTo>
                    <a:pt x="216673" y="59728"/>
                  </a:lnTo>
                  <a:lnTo>
                    <a:pt x="179108" y="84407"/>
                  </a:lnTo>
                  <a:lnTo>
                    <a:pt x="144364" y="112708"/>
                  </a:lnTo>
                  <a:lnTo>
                    <a:pt x="112708" y="144364"/>
                  </a:lnTo>
                  <a:lnTo>
                    <a:pt x="84407" y="179108"/>
                  </a:lnTo>
                  <a:lnTo>
                    <a:pt x="59728" y="216673"/>
                  </a:lnTo>
                  <a:lnTo>
                    <a:pt x="38937" y="256792"/>
                  </a:lnTo>
                  <a:lnTo>
                    <a:pt x="22302" y="299199"/>
                  </a:lnTo>
                  <a:lnTo>
                    <a:pt x="10090" y="343626"/>
                  </a:lnTo>
                  <a:lnTo>
                    <a:pt x="2567" y="389807"/>
                  </a:lnTo>
                  <a:lnTo>
                    <a:pt x="0" y="437475"/>
                  </a:lnTo>
                  <a:lnTo>
                    <a:pt x="2567" y="485143"/>
                  </a:lnTo>
                  <a:lnTo>
                    <a:pt x="10090" y="531324"/>
                  </a:lnTo>
                  <a:lnTo>
                    <a:pt x="22302" y="575752"/>
                  </a:lnTo>
                  <a:lnTo>
                    <a:pt x="38937" y="618159"/>
                  </a:lnTo>
                  <a:lnTo>
                    <a:pt x="59728" y="658278"/>
                  </a:lnTo>
                  <a:lnTo>
                    <a:pt x="84407" y="695844"/>
                  </a:lnTo>
                  <a:lnTo>
                    <a:pt x="112708" y="730588"/>
                  </a:lnTo>
                  <a:lnTo>
                    <a:pt x="144364" y="762244"/>
                  </a:lnTo>
                  <a:lnTo>
                    <a:pt x="179108" y="790545"/>
                  </a:lnTo>
                  <a:lnTo>
                    <a:pt x="216673" y="815224"/>
                  </a:lnTo>
                  <a:lnTo>
                    <a:pt x="256792" y="836014"/>
                  </a:lnTo>
                  <a:lnTo>
                    <a:pt x="299199" y="852649"/>
                  </a:lnTo>
                  <a:lnTo>
                    <a:pt x="343626" y="864862"/>
                  </a:lnTo>
                  <a:lnTo>
                    <a:pt x="389807" y="872385"/>
                  </a:lnTo>
                  <a:lnTo>
                    <a:pt x="437475" y="874952"/>
                  </a:lnTo>
                  <a:lnTo>
                    <a:pt x="485143" y="872385"/>
                  </a:lnTo>
                  <a:lnTo>
                    <a:pt x="531324" y="864862"/>
                  </a:lnTo>
                  <a:lnTo>
                    <a:pt x="575752" y="852649"/>
                  </a:lnTo>
                  <a:lnTo>
                    <a:pt x="618159" y="836014"/>
                  </a:lnTo>
                  <a:lnTo>
                    <a:pt x="658278" y="815224"/>
                  </a:lnTo>
                  <a:lnTo>
                    <a:pt x="695844" y="790545"/>
                  </a:lnTo>
                  <a:lnTo>
                    <a:pt x="730588" y="762244"/>
                  </a:lnTo>
                  <a:lnTo>
                    <a:pt x="762244" y="730588"/>
                  </a:lnTo>
                  <a:lnTo>
                    <a:pt x="790545" y="695844"/>
                  </a:lnTo>
                  <a:lnTo>
                    <a:pt x="815224" y="658278"/>
                  </a:lnTo>
                  <a:lnTo>
                    <a:pt x="836014" y="618159"/>
                  </a:lnTo>
                  <a:lnTo>
                    <a:pt x="852649" y="575752"/>
                  </a:lnTo>
                  <a:lnTo>
                    <a:pt x="864862" y="531324"/>
                  </a:lnTo>
                  <a:lnTo>
                    <a:pt x="872385" y="485143"/>
                  </a:lnTo>
                  <a:lnTo>
                    <a:pt x="874952" y="437475"/>
                  </a:lnTo>
                  <a:lnTo>
                    <a:pt x="872385" y="389807"/>
                  </a:lnTo>
                  <a:lnTo>
                    <a:pt x="864862" y="343626"/>
                  </a:lnTo>
                  <a:lnTo>
                    <a:pt x="852649" y="299199"/>
                  </a:lnTo>
                  <a:lnTo>
                    <a:pt x="836014" y="256792"/>
                  </a:lnTo>
                  <a:lnTo>
                    <a:pt x="815224" y="216673"/>
                  </a:lnTo>
                  <a:lnTo>
                    <a:pt x="790545" y="179108"/>
                  </a:lnTo>
                  <a:lnTo>
                    <a:pt x="762244" y="144364"/>
                  </a:lnTo>
                  <a:lnTo>
                    <a:pt x="730588" y="112708"/>
                  </a:lnTo>
                  <a:lnTo>
                    <a:pt x="695844" y="84407"/>
                  </a:lnTo>
                  <a:lnTo>
                    <a:pt x="658278" y="59728"/>
                  </a:lnTo>
                  <a:lnTo>
                    <a:pt x="618159" y="38937"/>
                  </a:lnTo>
                  <a:lnTo>
                    <a:pt x="575752" y="22302"/>
                  </a:lnTo>
                  <a:lnTo>
                    <a:pt x="531324" y="10090"/>
                  </a:lnTo>
                  <a:lnTo>
                    <a:pt x="485143" y="2567"/>
                  </a:lnTo>
                  <a:lnTo>
                    <a:pt x="437475"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81" name="object 81"/>
            <p:cNvSpPr/>
            <p:nvPr/>
          </p:nvSpPr>
          <p:spPr>
            <a:xfrm>
              <a:off x="5014538" y="3313286"/>
              <a:ext cx="875030" cy="875030"/>
            </a:xfrm>
            <a:custGeom>
              <a:avLst/>
              <a:gdLst/>
              <a:ahLst/>
              <a:cxnLst/>
              <a:rect l="l" t="t" r="r" b="b"/>
              <a:pathLst>
                <a:path w="875029" h="875029">
                  <a:moveTo>
                    <a:pt x="0" y="437476"/>
                  </a:moveTo>
                  <a:lnTo>
                    <a:pt x="2567" y="389808"/>
                  </a:lnTo>
                  <a:lnTo>
                    <a:pt x="10090" y="343627"/>
                  </a:lnTo>
                  <a:lnTo>
                    <a:pt x="22302" y="299200"/>
                  </a:lnTo>
                  <a:lnTo>
                    <a:pt x="38937" y="256793"/>
                  </a:lnTo>
                  <a:lnTo>
                    <a:pt x="59728" y="216673"/>
                  </a:lnTo>
                  <a:lnTo>
                    <a:pt x="84407" y="179108"/>
                  </a:lnTo>
                  <a:lnTo>
                    <a:pt x="112708" y="144364"/>
                  </a:lnTo>
                  <a:lnTo>
                    <a:pt x="144364" y="112708"/>
                  </a:lnTo>
                  <a:lnTo>
                    <a:pt x="179108" y="84407"/>
                  </a:lnTo>
                  <a:lnTo>
                    <a:pt x="216673" y="59728"/>
                  </a:lnTo>
                  <a:lnTo>
                    <a:pt x="256793" y="38937"/>
                  </a:lnTo>
                  <a:lnTo>
                    <a:pt x="299200" y="22302"/>
                  </a:lnTo>
                  <a:lnTo>
                    <a:pt x="343627" y="10090"/>
                  </a:lnTo>
                  <a:lnTo>
                    <a:pt x="389808" y="2567"/>
                  </a:lnTo>
                  <a:lnTo>
                    <a:pt x="437476" y="0"/>
                  </a:lnTo>
                  <a:lnTo>
                    <a:pt x="485144" y="2567"/>
                  </a:lnTo>
                  <a:lnTo>
                    <a:pt x="531325" y="10090"/>
                  </a:lnTo>
                  <a:lnTo>
                    <a:pt x="575752" y="22302"/>
                  </a:lnTo>
                  <a:lnTo>
                    <a:pt x="618159" y="38937"/>
                  </a:lnTo>
                  <a:lnTo>
                    <a:pt x="658279" y="59728"/>
                  </a:lnTo>
                  <a:lnTo>
                    <a:pt x="695844" y="84407"/>
                  </a:lnTo>
                  <a:lnTo>
                    <a:pt x="730588" y="112708"/>
                  </a:lnTo>
                  <a:lnTo>
                    <a:pt x="762244" y="144364"/>
                  </a:lnTo>
                  <a:lnTo>
                    <a:pt x="790545" y="179108"/>
                  </a:lnTo>
                  <a:lnTo>
                    <a:pt x="815224" y="216673"/>
                  </a:lnTo>
                  <a:lnTo>
                    <a:pt x="836015" y="256793"/>
                  </a:lnTo>
                  <a:lnTo>
                    <a:pt x="852650" y="299200"/>
                  </a:lnTo>
                  <a:lnTo>
                    <a:pt x="864862" y="343627"/>
                  </a:lnTo>
                  <a:lnTo>
                    <a:pt x="872385" y="389808"/>
                  </a:lnTo>
                  <a:lnTo>
                    <a:pt x="874952" y="437476"/>
                  </a:lnTo>
                  <a:lnTo>
                    <a:pt x="872385" y="485144"/>
                  </a:lnTo>
                  <a:lnTo>
                    <a:pt x="864862" y="531325"/>
                  </a:lnTo>
                  <a:lnTo>
                    <a:pt x="852650" y="575752"/>
                  </a:lnTo>
                  <a:lnTo>
                    <a:pt x="836015" y="618159"/>
                  </a:lnTo>
                  <a:lnTo>
                    <a:pt x="815224" y="658279"/>
                  </a:lnTo>
                  <a:lnTo>
                    <a:pt x="790545" y="695844"/>
                  </a:lnTo>
                  <a:lnTo>
                    <a:pt x="762244" y="730588"/>
                  </a:lnTo>
                  <a:lnTo>
                    <a:pt x="730588" y="762244"/>
                  </a:lnTo>
                  <a:lnTo>
                    <a:pt x="695844" y="790545"/>
                  </a:lnTo>
                  <a:lnTo>
                    <a:pt x="658279" y="815224"/>
                  </a:lnTo>
                  <a:lnTo>
                    <a:pt x="618159" y="836015"/>
                  </a:lnTo>
                  <a:lnTo>
                    <a:pt x="575752" y="852650"/>
                  </a:lnTo>
                  <a:lnTo>
                    <a:pt x="531325" y="864862"/>
                  </a:lnTo>
                  <a:lnTo>
                    <a:pt x="485144" y="872385"/>
                  </a:lnTo>
                  <a:lnTo>
                    <a:pt x="437476" y="874952"/>
                  </a:lnTo>
                  <a:lnTo>
                    <a:pt x="389808" y="872385"/>
                  </a:lnTo>
                  <a:lnTo>
                    <a:pt x="343627" y="864862"/>
                  </a:lnTo>
                  <a:lnTo>
                    <a:pt x="299200" y="852650"/>
                  </a:lnTo>
                  <a:lnTo>
                    <a:pt x="256793" y="836015"/>
                  </a:lnTo>
                  <a:lnTo>
                    <a:pt x="216673" y="815224"/>
                  </a:lnTo>
                  <a:lnTo>
                    <a:pt x="179108" y="790545"/>
                  </a:lnTo>
                  <a:lnTo>
                    <a:pt x="144364" y="762244"/>
                  </a:lnTo>
                  <a:lnTo>
                    <a:pt x="112708" y="730588"/>
                  </a:lnTo>
                  <a:lnTo>
                    <a:pt x="84407" y="695844"/>
                  </a:lnTo>
                  <a:lnTo>
                    <a:pt x="59728" y="658279"/>
                  </a:lnTo>
                  <a:lnTo>
                    <a:pt x="38937" y="618159"/>
                  </a:lnTo>
                  <a:lnTo>
                    <a:pt x="22302" y="575752"/>
                  </a:lnTo>
                  <a:lnTo>
                    <a:pt x="10090" y="531325"/>
                  </a:lnTo>
                  <a:lnTo>
                    <a:pt x="2567"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25" name="object 23">
              <a:extLst>
                <a:ext uri="{FF2B5EF4-FFF2-40B4-BE49-F238E27FC236}">
                  <a16:creationId xmlns:a16="http://schemas.microsoft.com/office/drawing/2014/main" id="{B27A5A2F-FF85-6D43-93C2-5C1CBE8097C3}"/>
                </a:ext>
              </a:extLst>
            </p:cNvPr>
            <p:cNvSpPr/>
            <p:nvPr/>
          </p:nvSpPr>
          <p:spPr>
            <a:xfrm>
              <a:off x="8801166" y="5198914"/>
              <a:ext cx="981999" cy="1012846"/>
            </a:xfrm>
            <a:custGeom>
              <a:avLst/>
              <a:gdLst/>
              <a:ahLst/>
              <a:cxnLst/>
              <a:rect l="l" t="t" r="r" b="b"/>
              <a:pathLst>
                <a:path w="881379" h="875029">
                  <a:moveTo>
                    <a:pt x="0" y="437476"/>
                  </a:moveTo>
                  <a:lnTo>
                    <a:pt x="2584" y="389808"/>
                  </a:lnTo>
                  <a:lnTo>
                    <a:pt x="10158" y="343627"/>
                  </a:lnTo>
                  <a:lnTo>
                    <a:pt x="22454" y="299200"/>
                  </a:lnTo>
                  <a:lnTo>
                    <a:pt x="39201" y="256793"/>
                  </a:lnTo>
                  <a:lnTo>
                    <a:pt x="60133" y="216673"/>
                  </a:lnTo>
                  <a:lnTo>
                    <a:pt x="84980" y="179108"/>
                  </a:lnTo>
                  <a:lnTo>
                    <a:pt x="113472" y="144364"/>
                  </a:lnTo>
                  <a:lnTo>
                    <a:pt x="145343" y="112708"/>
                  </a:lnTo>
                  <a:lnTo>
                    <a:pt x="180323" y="84407"/>
                  </a:lnTo>
                  <a:lnTo>
                    <a:pt x="218143" y="59728"/>
                  </a:lnTo>
                  <a:lnTo>
                    <a:pt x="258534" y="38937"/>
                  </a:lnTo>
                  <a:lnTo>
                    <a:pt x="301229" y="22302"/>
                  </a:lnTo>
                  <a:lnTo>
                    <a:pt x="345957" y="10090"/>
                  </a:lnTo>
                  <a:lnTo>
                    <a:pt x="392452" y="2567"/>
                  </a:lnTo>
                  <a:lnTo>
                    <a:pt x="440443" y="0"/>
                  </a:lnTo>
                  <a:lnTo>
                    <a:pt x="488434" y="2567"/>
                  </a:lnTo>
                  <a:lnTo>
                    <a:pt x="534928" y="10090"/>
                  </a:lnTo>
                  <a:lnTo>
                    <a:pt x="579657" y="22302"/>
                  </a:lnTo>
                  <a:lnTo>
                    <a:pt x="622352" y="38937"/>
                  </a:lnTo>
                  <a:lnTo>
                    <a:pt x="662743" y="59728"/>
                  </a:lnTo>
                  <a:lnTo>
                    <a:pt x="700563" y="84407"/>
                  </a:lnTo>
                  <a:lnTo>
                    <a:pt x="735543" y="112708"/>
                  </a:lnTo>
                  <a:lnTo>
                    <a:pt x="767413" y="144364"/>
                  </a:lnTo>
                  <a:lnTo>
                    <a:pt x="795906" y="179108"/>
                  </a:lnTo>
                  <a:lnTo>
                    <a:pt x="820753" y="216673"/>
                  </a:lnTo>
                  <a:lnTo>
                    <a:pt x="841684" y="256793"/>
                  </a:lnTo>
                  <a:lnTo>
                    <a:pt x="858432" y="299200"/>
                  </a:lnTo>
                  <a:lnTo>
                    <a:pt x="870728" y="343627"/>
                  </a:lnTo>
                  <a:lnTo>
                    <a:pt x="878302" y="389808"/>
                  </a:lnTo>
                  <a:lnTo>
                    <a:pt x="880886" y="437476"/>
                  </a:lnTo>
                  <a:lnTo>
                    <a:pt x="878302" y="485144"/>
                  </a:lnTo>
                  <a:lnTo>
                    <a:pt x="870728" y="531325"/>
                  </a:lnTo>
                  <a:lnTo>
                    <a:pt x="858432" y="575752"/>
                  </a:lnTo>
                  <a:lnTo>
                    <a:pt x="841684" y="618159"/>
                  </a:lnTo>
                  <a:lnTo>
                    <a:pt x="820753" y="658279"/>
                  </a:lnTo>
                  <a:lnTo>
                    <a:pt x="795906" y="695844"/>
                  </a:lnTo>
                  <a:lnTo>
                    <a:pt x="767413" y="730588"/>
                  </a:lnTo>
                  <a:lnTo>
                    <a:pt x="735543" y="762244"/>
                  </a:lnTo>
                  <a:lnTo>
                    <a:pt x="700563" y="790545"/>
                  </a:lnTo>
                  <a:lnTo>
                    <a:pt x="662743" y="815224"/>
                  </a:lnTo>
                  <a:lnTo>
                    <a:pt x="622352" y="836015"/>
                  </a:lnTo>
                  <a:lnTo>
                    <a:pt x="579657" y="852650"/>
                  </a:lnTo>
                  <a:lnTo>
                    <a:pt x="534928" y="864862"/>
                  </a:lnTo>
                  <a:lnTo>
                    <a:pt x="488434" y="872385"/>
                  </a:lnTo>
                  <a:lnTo>
                    <a:pt x="440443" y="874952"/>
                  </a:lnTo>
                  <a:lnTo>
                    <a:pt x="392452" y="872385"/>
                  </a:lnTo>
                  <a:lnTo>
                    <a:pt x="345957" y="864862"/>
                  </a:lnTo>
                  <a:lnTo>
                    <a:pt x="301229" y="852650"/>
                  </a:lnTo>
                  <a:lnTo>
                    <a:pt x="258534" y="836015"/>
                  </a:lnTo>
                  <a:lnTo>
                    <a:pt x="218143" y="815224"/>
                  </a:lnTo>
                  <a:lnTo>
                    <a:pt x="180323" y="790545"/>
                  </a:lnTo>
                  <a:lnTo>
                    <a:pt x="145343" y="762244"/>
                  </a:lnTo>
                  <a:lnTo>
                    <a:pt x="113472" y="730588"/>
                  </a:lnTo>
                  <a:lnTo>
                    <a:pt x="84980" y="695844"/>
                  </a:lnTo>
                  <a:lnTo>
                    <a:pt x="60133" y="658279"/>
                  </a:lnTo>
                  <a:lnTo>
                    <a:pt x="39201" y="618159"/>
                  </a:lnTo>
                  <a:lnTo>
                    <a:pt x="22454" y="575752"/>
                  </a:lnTo>
                  <a:lnTo>
                    <a:pt x="10158" y="531325"/>
                  </a:lnTo>
                  <a:lnTo>
                    <a:pt x="2584"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grpSp>
      <p:sp>
        <p:nvSpPr>
          <p:cNvPr id="2" name="object 2"/>
          <p:cNvSpPr txBox="1">
            <a:spLocks noGrp="1"/>
          </p:cNvSpPr>
          <p:nvPr>
            <p:ph type="title"/>
          </p:nvPr>
        </p:nvSpPr>
        <p:spPr>
          <a:xfrm>
            <a:off x="666971" y="305155"/>
            <a:ext cx="2967621" cy="328209"/>
          </a:xfrm>
          <a:prstGeom prst="rect">
            <a:avLst/>
          </a:prstGeom>
        </p:spPr>
        <p:txBody>
          <a:bodyPr vert="horz" wrap="square" lIns="0" tIns="10583" rIns="0" bIns="0" rtlCol="0">
            <a:spAutoFit/>
          </a:bodyPr>
          <a:lstStyle/>
          <a:p>
            <a:pPr marL="10583">
              <a:spcBef>
                <a:spcPts val="83"/>
              </a:spcBef>
            </a:pPr>
            <a:r>
              <a:rPr lang="en-GB" sz="2200" spc="-17">
                <a:latin typeface="Verdana" panose="020B0604030504040204" pitchFamily="34" charset="0"/>
                <a:ea typeface="Verdana" panose="020B0604030504040204" pitchFamily="34" charset="0"/>
              </a:rPr>
              <a:t>Agenda</a:t>
            </a:r>
          </a:p>
        </p:txBody>
      </p:sp>
      <p:sp>
        <p:nvSpPr>
          <p:cNvPr id="87" name="object 87"/>
          <p:cNvSpPr txBox="1"/>
          <p:nvPr/>
        </p:nvSpPr>
        <p:spPr>
          <a:xfrm>
            <a:off x="2088567" y="1775545"/>
            <a:ext cx="2373576" cy="213049"/>
          </a:xfrm>
          <a:prstGeom prst="rect">
            <a:avLst/>
          </a:prstGeom>
        </p:spPr>
        <p:txBody>
          <a:bodyPr vert="horz" wrap="square" lIns="0" tIns="10583" rIns="0" bIns="0" rtlCol="0">
            <a:spAutoFit/>
          </a:bodyPr>
          <a:lstStyle/>
          <a:p>
            <a:pPr marR="4233" algn="ctr" defTabSz="761970">
              <a:lnSpc>
                <a:spcPts val="1775"/>
              </a:lnSpc>
              <a:spcBef>
                <a:spcPts val="83"/>
              </a:spcBef>
            </a:pPr>
            <a:r>
              <a:rPr lang="en-GB" sz="1100" b="1" kern="0" spc="-8">
                <a:solidFill>
                  <a:sysClr val="windowText" lastClr="000000"/>
                </a:solidFill>
                <a:latin typeface="Verdana" panose="020B0604030504040204" pitchFamily="34" charset="0"/>
                <a:ea typeface="Verdana" panose="020B0604030504040204" pitchFamily="34" charset="0"/>
                <a:cs typeface="Calibri"/>
              </a:rPr>
              <a:t>Segmentation</a:t>
            </a:r>
          </a:p>
        </p:txBody>
      </p:sp>
      <p:sp>
        <p:nvSpPr>
          <p:cNvPr id="88" name="object 88"/>
          <p:cNvSpPr txBox="1"/>
          <p:nvPr/>
        </p:nvSpPr>
        <p:spPr>
          <a:xfrm>
            <a:off x="4701436" y="1801463"/>
            <a:ext cx="2509425" cy="455360"/>
          </a:xfrm>
          <a:prstGeom prst="rect">
            <a:avLst/>
          </a:prstGeom>
        </p:spPr>
        <p:txBody>
          <a:bodyPr vert="horz" wrap="square" lIns="0" tIns="10583" rIns="0" bIns="0" rtlCol="0">
            <a:spAutoFit/>
          </a:bodyPr>
          <a:lstStyle/>
          <a:p>
            <a:pPr marR="4233" algn="ctr" defTabSz="761970">
              <a:lnSpc>
                <a:spcPts val="1775"/>
              </a:lnSpc>
              <a:spcBef>
                <a:spcPts val="83"/>
              </a:spcBef>
            </a:pPr>
            <a:r>
              <a:rPr lang="en-GB" sz="1050" b="1" kern="0" spc="-8">
                <a:solidFill>
                  <a:sysClr val="windowText" lastClr="000000"/>
                </a:solidFill>
                <a:latin typeface="Verdana" panose="020B0604030504040204" pitchFamily="34" charset="0"/>
                <a:ea typeface="Verdana" panose="020B0604030504040204" pitchFamily="34" charset="0"/>
                <a:cs typeface="Calibri"/>
              </a:rPr>
              <a:t>Targeting</a:t>
            </a:r>
            <a:endParaRPr lang="en-GB" sz="1000" kern="0">
              <a:solidFill>
                <a:sysClr val="windowText" lastClr="000000"/>
              </a:solidFill>
              <a:latin typeface="Verdana" panose="020B0604030504040204" pitchFamily="34" charset="0"/>
              <a:ea typeface="Verdana" panose="020B0604030504040204" pitchFamily="34" charset="0"/>
              <a:cs typeface="Calibri"/>
            </a:endParaRPr>
          </a:p>
          <a:p>
            <a:pPr marR="4233" algn="r" defTabSz="761970">
              <a:lnSpc>
                <a:spcPts val="1775"/>
              </a:lnSpc>
              <a:spcBef>
                <a:spcPts val="83"/>
              </a:spcBef>
            </a:pPr>
            <a:endParaRPr sz="1050" kern="0">
              <a:solidFill>
                <a:sysClr val="windowText" lastClr="000000"/>
              </a:solidFill>
              <a:latin typeface="Verdana" panose="020B0604030504040204" pitchFamily="34" charset="0"/>
              <a:ea typeface="Verdana" panose="020B0604030504040204" pitchFamily="34" charset="0"/>
              <a:cs typeface="Calibri"/>
            </a:endParaRPr>
          </a:p>
        </p:txBody>
      </p:sp>
      <p:sp>
        <p:nvSpPr>
          <p:cNvPr id="89" name="object 89"/>
          <p:cNvSpPr txBox="1"/>
          <p:nvPr/>
        </p:nvSpPr>
        <p:spPr>
          <a:xfrm>
            <a:off x="4083652" y="3590861"/>
            <a:ext cx="2713128" cy="455360"/>
          </a:xfrm>
          <a:prstGeom prst="rect">
            <a:avLst/>
          </a:prstGeom>
        </p:spPr>
        <p:txBody>
          <a:bodyPr vert="horz" wrap="square" lIns="0" tIns="10583" rIns="0" bIns="0" rtlCol="0">
            <a:spAutoFit/>
          </a:bodyPr>
          <a:lstStyle/>
          <a:p>
            <a:pPr marR="4233" defTabSz="761970">
              <a:lnSpc>
                <a:spcPts val="1775"/>
              </a:lnSpc>
              <a:spcBef>
                <a:spcPts val="83"/>
              </a:spcBef>
            </a:pPr>
            <a:r>
              <a:rPr lang="en-GB" sz="1200" b="1" kern="0" spc="-8">
                <a:solidFill>
                  <a:sysClr val="windowText" lastClr="000000"/>
                </a:solidFill>
                <a:latin typeface="Verdana" panose="020B0604030504040204" pitchFamily="34" charset="0"/>
                <a:ea typeface="Verdana" panose="020B0604030504040204" pitchFamily="34" charset="0"/>
                <a:cs typeface="Calibri"/>
              </a:rPr>
              <a:t>Positioning</a:t>
            </a:r>
            <a:endParaRPr lang="en-GB" sz="1200" kern="0">
              <a:solidFill>
                <a:sysClr val="windowText" lastClr="000000"/>
              </a:solidFill>
              <a:latin typeface="Verdana" panose="020B0604030504040204" pitchFamily="34" charset="0"/>
              <a:ea typeface="Verdana" panose="020B0604030504040204" pitchFamily="34" charset="0"/>
              <a:cs typeface="Calibri"/>
            </a:endParaRPr>
          </a:p>
          <a:p>
            <a:pPr marR="4233" algn="r" defTabSz="761970">
              <a:lnSpc>
                <a:spcPts val="1775"/>
              </a:lnSpc>
              <a:spcBef>
                <a:spcPts val="83"/>
              </a:spcBef>
            </a:pPr>
            <a:endParaRPr sz="1050" kern="0">
              <a:solidFill>
                <a:sysClr val="windowText" lastClr="000000"/>
              </a:solidFill>
              <a:latin typeface="Verdana" panose="020B0604030504040204" pitchFamily="34" charset="0"/>
              <a:ea typeface="Verdana" panose="020B0604030504040204" pitchFamily="34" charset="0"/>
              <a:cs typeface="Calibri"/>
            </a:endParaRPr>
          </a:p>
        </p:txBody>
      </p:sp>
      <p:sp>
        <p:nvSpPr>
          <p:cNvPr id="90" name="object 90"/>
          <p:cNvSpPr txBox="1"/>
          <p:nvPr/>
        </p:nvSpPr>
        <p:spPr>
          <a:xfrm>
            <a:off x="7582674" y="2073626"/>
            <a:ext cx="4609326" cy="215742"/>
          </a:xfrm>
          <a:prstGeom prst="rect">
            <a:avLst/>
          </a:prstGeom>
        </p:spPr>
        <p:txBody>
          <a:bodyPr vert="horz" wrap="square" lIns="0" tIns="10583" rIns="0" bIns="0" rtlCol="0">
            <a:spAutoFit/>
          </a:bodyPr>
          <a:lstStyle/>
          <a:p>
            <a:pPr marR="4233" algn="ctr" defTabSz="761970">
              <a:lnSpc>
                <a:spcPts val="1775"/>
              </a:lnSpc>
              <a:spcBef>
                <a:spcPts val="83"/>
              </a:spcBef>
            </a:pPr>
            <a:r>
              <a:rPr lang="en-GB" sz="1100" b="1" kern="0" spc="-8">
                <a:solidFill>
                  <a:sysClr val="windowText" lastClr="000000"/>
                </a:solidFill>
                <a:latin typeface="Verdana" panose="020B0604030504040204" pitchFamily="34" charset="0"/>
                <a:ea typeface="Verdana" panose="020B0604030504040204" pitchFamily="34" charset="0"/>
                <a:cs typeface="Calibri"/>
              </a:rPr>
              <a:t>Available Tools</a:t>
            </a:r>
            <a:endParaRPr sz="1050" kern="0">
              <a:solidFill>
                <a:sysClr val="windowText" lastClr="000000"/>
              </a:solidFill>
              <a:latin typeface="Verdana" panose="020B0604030504040204" pitchFamily="34" charset="0"/>
              <a:ea typeface="Verdana" panose="020B0604030504040204" pitchFamily="34" charset="0"/>
              <a:cs typeface="Calibri"/>
            </a:endParaRPr>
          </a:p>
        </p:txBody>
      </p:sp>
      <p:sp>
        <p:nvSpPr>
          <p:cNvPr id="91" name="object 91"/>
          <p:cNvSpPr txBox="1"/>
          <p:nvPr/>
        </p:nvSpPr>
        <p:spPr>
          <a:xfrm>
            <a:off x="5728189" y="3586010"/>
            <a:ext cx="2424456" cy="423300"/>
          </a:xfrm>
          <a:prstGeom prst="rect">
            <a:avLst/>
          </a:prstGeom>
        </p:spPr>
        <p:txBody>
          <a:bodyPr vert="horz" wrap="square" lIns="0" tIns="10583" rIns="0" bIns="0" rtlCol="0">
            <a:spAutoFit/>
          </a:bodyPr>
          <a:lstStyle/>
          <a:p>
            <a:pPr marR="4233" algn="ctr" defTabSz="761970">
              <a:lnSpc>
                <a:spcPts val="1775"/>
              </a:lnSpc>
              <a:spcBef>
                <a:spcPts val="83"/>
              </a:spcBef>
            </a:pPr>
            <a:r>
              <a:rPr lang="en-GB" sz="1100" b="1" spc="-8">
                <a:solidFill>
                  <a:sysClr val="windowText" lastClr="000000"/>
                </a:solidFill>
                <a:latin typeface="Verdana" panose="020B0604030504040204" pitchFamily="34" charset="0"/>
                <a:ea typeface="Verdana" panose="020B0604030504040204" pitchFamily="34" charset="0"/>
                <a:cs typeface="Calibri"/>
              </a:rPr>
              <a:t>Recommendation</a:t>
            </a:r>
            <a:endParaRPr lang="en-GB" sz="1100" b="1" kern="0" spc="-8">
              <a:solidFill>
                <a:sysClr val="windowText" lastClr="000000"/>
              </a:solidFill>
              <a:latin typeface="Verdana" panose="020B0604030504040204" pitchFamily="34" charset="0"/>
              <a:ea typeface="Verdana" panose="020B0604030504040204" pitchFamily="34" charset="0"/>
              <a:cs typeface="Calibri"/>
            </a:endParaRPr>
          </a:p>
          <a:p>
            <a:pPr marL="154510" marR="50798" indent="-154510" algn="r" defTabSz="761970">
              <a:lnSpc>
                <a:spcPts val="1574"/>
              </a:lnSpc>
              <a:buFont typeface="Arial MT"/>
              <a:buChar char="•"/>
              <a:tabLst>
                <a:tab pos="154510" algn="l"/>
              </a:tabLst>
            </a:pPr>
            <a:endParaRPr lang="en-GB" sz="1050" kern="0">
              <a:solidFill>
                <a:sysClr val="windowText" lastClr="000000"/>
              </a:solidFill>
              <a:latin typeface="Verdana" panose="020B0604030504040204" pitchFamily="34" charset="0"/>
              <a:ea typeface="Verdana" panose="020B0604030504040204" pitchFamily="34" charset="0"/>
              <a:cs typeface="Calibri"/>
            </a:endParaRPr>
          </a:p>
        </p:txBody>
      </p:sp>
      <p:sp>
        <p:nvSpPr>
          <p:cNvPr id="92" name="object 92"/>
          <p:cNvSpPr txBox="1"/>
          <p:nvPr/>
        </p:nvSpPr>
        <p:spPr>
          <a:xfrm>
            <a:off x="176102" y="3839939"/>
            <a:ext cx="2286076" cy="213049"/>
          </a:xfrm>
          <a:prstGeom prst="rect">
            <a:avLst/>
          </a:prstGeom>
        </p:spPr>
        <p:txBody>
          <a:bodyPr vert="horz" wrap="square" lIns="0" tIns="10583" rIns="0" bIns="0" rtlCol="0">
            <a:spAutoFit/>
          </a:bodyPr>
          <a:lstStyle/>
          <a:p>
            <a:pPr marR="4233" algn="ctr" defTabSz="761970">
              <a:lnSpc>
                <a:spcPts val="1775"/>
              </a:lnSpc>
              <a:spcBef>
                <a:spcPts val="83"/>
              </a:spcBef>
            </a:pPr>
            <a:r>
              <a:rPr lang="en-US" sz="1100" b="1" kern="0" spc="-8">
                <a:solidFill>
                  <a:sysClr val="windowText" lastClr="000000"/>
                </a:solidFill>
                <a:latin typeface="Verdana" panose="020B0604030504040204" pitchFamily="34" charset="0"/>
                <a:ea typeface="Verdana" panose="020B0604030504040204" pitchFamily="34" charset="0"/>
                <a:cs typeface="Calibri"/>
              </a:rPr>
              <a:t>Client Acquisition Strategy</a:t>
            </a:r>
          </a:p>
        </p:txBody>
      </p:sp>
      <p:sp>
        <p:nvSpPr>
          <p:cNvPr id="100" name="object 92">
            <a:extLst>
              <a:ext uri="{FF2B5EF4-FFF2-40B4-BE49-F238E27FC236}">
                <a16:creationId xmlns:a16="http://schemas.microsoft.com/office/drawing/2014/main" id="{C7C66B27-94EE-CB25-D188-04401D3C6DF7}"/>
              </a:ext>
            </a:extLst>
          </p:cNvPr>
          <p:cNvSpPr txBox="1"/>
          <p:nvPr/>
        </p:nvSpPr>
        <p:spPr>
          <a:xfrm>
            <a:off x="4083652" y="5386550"/>
            <a:ext cx="2375534" cy="213049"/>
          </a:xfrm>
          <a:prstGeom prst="rect">
            <a:avLst/>
          </a:prstGeom>
        </p:spPr>
        <p:txBody>
          <a:bodyPr vert="horz" wrap="square" lIns="0" tIns="10583" rIns="0" bIns="0" rtlCol="0">
            <a:spAutoFit/>
          </a:bodyPr>
          <a:lstStyle/>
          <a:p>
            <a:pPr marR="4233" algn="ctr" defTabSz="761970">
              <a:lnSpc>
                <a:spcPts val="1775"/>
              </a:lnSpc>
              <a:spcBef>
                <a:spcPts val="83"/>
              </a:spcBef>
            </a:pPr>
            <a:r>
              <a:rPr lang="en-GB" sz="1100" b="1" kern="0" spc="-8">
                <a:solidFill>
                  <a:sysClr val="windowText" lastClr="000000"/>
                </a:solidFill>
                <a:latin typeface="Verdana" panose="020B0604030504040204" pitchFamily="34" charset="0"/>
                <a:ea typeface="Verdana" panose="020B0604030504040204" pitchFamily="34" charset="0"/>
                <a:cs typeface="Calibri"/>
              </a:rPr>
              <a:t>Automation Process</a:t>
            </a:r>
          </a:p>
        </p:txBody>
      </p:sp>
      <p:pic>
        <p:nvPicPr>
          <p:cNvPr id="73" name="Imagen 72">
            <a:extLst>
              <a:ext uri="{FF2B5EF4-FFF2-40B4-BE49-F238E27FC236}">
                <a16:creationId xmlns:a16="http://schemas.microsoft.com/office/drawing/2014/main" id="{C309DC5B-BD25-D412-5DD8-7FE35FC6AD0D}"/>
              </a:ext>
            </a:extLst>
          </p:cNvPr>
          <p:cNvPicPr>
            <a:picLocks noChangeAspect="1"/>
          </p:cNvPicPr>
          <p:nvPr/>
        </p:nvPicPr>
        <p:blipFill>
          <a:blip r:embed="rId3"/>
          <a:stretch>
            <a:fillRect/>
          </a:stretch>
        </p:blipFill>
        <p:spPr>
          <a:xfrm>
            <a:off x="8518769" y="1870681"/>
            <a:ext cx="734758" cy="749753"/>
          </a:xfrm>
          <a:prstGeom prst="rect">
            <a:avLst/>
          </a:prstGeom>
        </p:spPr>
      </p:pic>
      <p:pic>
        <p:nvPicPr>
          <p:cNvPr id="75" name="Imagen 74" descr="Icono&#10;&#10;El contenido generado por inteligencia artificial puede ser incorrecto.">
            <a:extLst>
              <a:ext uri="{FF2B5EF4-FFF2-40B4-BE49-F238E27FC236}">
                <a16:creationId xmlns:a16="http://schemas.microsoft.com/office/drawing/2014/main" id="{A4A66FC9-56AB-A9B2-BA6B-C6FAEA6B5531}"/>
              </a:ext>
            </a:extLst>
          </p:cNvPr>
          <p:cNvPicPr>
            <a:picLocks noChangeAspect="1"/>
          </p:cNvPicPr>
          <p:nvPr/>
        </p:nvPicPr>
        <p:blipFill>
          <a:blip r:embed="rId4"/>
          <a:stretch>
            <a:fillRect/>
          </a:stretch>
        </p:blipFill>
        <p:spPr>
          <a:xfrm>
            <a:off x="2953102" y="1004832"/>
            <a:ext cx="644507" cy="644507"/>
          </a:xfrm>
          <a:prstGeom prst="rect">
            <a:avLst/>
          </a:prstGeom>
        </p:spPr>
      </p:pic>
      <p:pic>
        <p:nvPicPr>
          <p:cNvPr id="76" name="Imagen 75" descr="Icono&#10;&#10;El contenido generado por inteligencia artificial puede ser incorrecto.">
            <a:extLst>
              <a:ext uri="{FF2B5EF4-FFF2-40B4-BE49-F238E27FC236}">
                <a16:creationId xmlns:a16="http://schemas.microsoft.com/office/drawing/2014/main" id="{2498E3B8-9E9F-D1A9-4807-0018E36AABA3}"/>
              </a:ext>
            </a:extLst>
          </p:cNvPr>
          <p:cNvPicPr>
            <a:picLocks noChangeAspect="1"/>
          </p:cNvPicPr>
          <p:nvPr/>
        </p:nvPicPr>
        <p:blipFill>
          <a:blip r:embed="rId5"/>
          <a:stretch>
            <a:fillRect/>
          </a:stretch>
        </p:blipFill>
        <p:spPr>
          <a:xfrm>
            <a:off x="2568002" y="3704279"/>
            <a:ext cx="667325" cy="659655"/>
          </a:xfrm>
          <a:prstGeom prst="rect">
            <a:avLst/>
          </a:prstGeom>
        </p:spPr>
      </p:pic>
      <p:pic>
        <p:nvPicPr>
          <p:cNvPr id="84" name="Imagen 83">
            <a:extLst>
              <a:ext uri="{FF2B5EF4-FFF2-40B4-BE49-F238E27FC236}">
                <a16:creationId xmlns:a16="http://schemas.microsoft.com/office/drawing/2014/main" id="{558912A5-4C91-D1CE-1F2F-9117390090AB}"/>
              </a:ext>
            </a:extLst>
          </p:cNvPr>
          <p:cNvPicPr>
            <a:picLocks noChangeAspect="1"/>
          </p:cNvPicPr>
          <p:nvPr/>
        </p:nvPicPr>
        <p:blipFill>
          <a:blip r:embed="rId6"/>
          <a:stretch>
            <a:fillRect/>
          </a:stretch>
        </p:blipFill>
        <p:spPr>
          <a:xfrm>
            <a:off x="6647282" y="2833058"/>
            <a:ext cx="586270" cy="592932"/>
          </a:xfrm>
          <a:prstGeom prst="rect">
            <a:avLst/>
          </a:prstGeom>
        </p:spPr>
      </p:pic>
      <p:grpSp>
        <p:nvGrpSpPr>
          <p:cNvPr id="103" name="Group 102">
            <a:extLst>
              <a:ext uri="{FF2B5EF4-FFF2-40B4-BE49-F238E27FC236}">
                <a16:creationId xmlns:a16="http://schemas.microsoft.com/office/drawing/2014/main" id="{E252FF14-AC90-4223-BD3E-BE8E04B3BD7D}"/>
              </a:ext>
            </a:extLst>
          </p:cNvPr>
          <p:cNvGrpSpPr/>
          <p:nvPr/>
        </p:nvGrpSpPr>
        <p:grpSpPr>
          <a:xfrm>
            <a:off x="4907978" y="4616256"/>
            <a:ext cx="734484" cy="731525"/>
            <a:chOff x="5536838" y="4653276"/>
            <a:chExt cx="734484" cy="731525"/>
          </a:xfrm>
        </p:grpSpPr>
        <p:sp>
          <p:nvSpPr>
            <p:cNvPr id="98" name="object 70">
              <a:extLst>
                <a:ext uri="{FF2B5EF4-FFF2-40B4-BE49-F238E27FC236}">
                  <a16:creationId xmlns:a16="http://schemas.microsoft.com/office/drawing/2014/main" id="{FEC8BE1C-C365-E1B6-627F-3A1AF1EFB1EC}"/>
                </a:ext>
              </a:extLst>
            </p:cNvPr>
            <p:cNvSpPr/>
            <p:nvPr/>
          </p:nvSpPr>
          <p:spPr>
            <a:xfrm>
              <a:off x="5536839" y="4655609"/>
              <a:ext cx="734483" cy="729192"/>
            </a:xfrm>
            <a:custGeom>
              <a:avLst/>
              <a:gdLst/>
              <a:ahLst/>
              <a:cxnLst/>
              <a:rect l="l" t="t" r="r" b="b"/>
              <a:pathLst>
                <a:path w="881379" h="875029">
                  <a:moveTo>
                    <a:pt x="0" y="437476"/>
                  </a:moveTo>
                  <a:lnTo>
                    <a:pt x="2584" y="389808"/>
                  </a:lnTo>
                  <a:lnTo>
                    <a:pt x="10158" y="343627"/>
                  </a:lnTo>
                  <a:lnTo>
                    <a:pt x="22454" y="299200"/>
                  </a:lnTo>
                  <a:lnTo>
                    <a:pt x="39201" y="256793"/>
                  </a:lnTo>
                  <a:lnTo>
                    <a:pt x="60133" y="216673"/>
                  </a:lnTo>
                  <a:lnTo>
                    <a:pt x="84980" y="179108"/>
                  </a:lnTo>
                  <a:lnTo>
                    <a:pt x="113472" y="144364"/>
                  </a:lnTo>
                  <a:lnTo>
                    <a:pt x="145343" y="112708"/>
                  </a:lnTo>
                  <a:lnTo>
                    <a:pt x="180323" y="84407"/>
                  </a:lnTo>
                  <a:lnTo>
                    <a:pt x="218143" y="59728"/>
                  </a:lnTo>
                  <a:lnTo>
                    <a:pt x="258534" y="38937"/>
                  </a:lnTo>
                  <a:lnTo>
                    <a:pt x="301229" y="22302"/>
                  </a:lnTo>
                  <a:lnTo>
                    <a:pt x="345957" y="10090"/>
                  </a:lnTo>
                  <a:lnTo>
                    <a:pt x="392452" y="2567"/>
                  </a:lnTo>
                  <a:lnTo>
                    <a:pt x="440443" y="0"/>
                  </a:lnTo>
                  <a:lnTo>
                    <a:pt x="488434" y="2567"/>
                  </a:lnTo>
                  <a:lnTo>
                    <a:pt x="534928" y="10090"/>
                  </a:lnTo>
                  <a:lnTo>
                    <a:pt x="579657" y="22302"/>
                  </a:lnTo>
                  <a:lnTo>
                    <a:pt x="622352" y="38937"/>
                  </a:lnTo>
                  <a:lnTo>
                    <a:pt x="662743" y="59728"/>
                  </a:lnTo>
                  <a:lnTo>
                    <a:pt x="700563" y="84407"/>
                  </a:lnTo>
                  <a:lnTo>
                    <a:pt x="735543" y="112708"/>
                  </a:lnTo>
                  <a:lnTo>
                    <a:pt x="767413" y="144364"/>
                  </a:lnTo>
                  <a:lnTo>
                    <a:pt x="795906" y="179108"/>
                  </a:lnTo>
                  <a:lnTo>
                    <a:pt x="820753" y="216673"/>
                  </a:lnTo>
                  <a:lnTo>
                    <a:pt x="841684" y="256793"/>
                  </a:lnTo>
                  <a:lnTo>
                    <a:pt x="858432" y="299200"/>
                  </a:lnTo>
                  <a:lnTo>
                    <a:pt x="870728" y="343627"/>
                  </a:lnTo>
                  <a:lnTo>
                    <a:pt x="878302" y="389808"/>
                  </a:lnTo>
                  <a:lnTo>
                    <a:pt x="880886" y="437476"/>
                  </a:lnTo>
                  <a:lnTo>
                    <a:pt x="878302" y="485144"/>
                  </a:lnTo>
                  <a:lnTo>
                    <a:pt x="870728" y="531325"/>
                  </a:lnTo>
                  <a:lnTo>
                    <a:pt x="858432" y="575752"/>
                  </a:lnTo>
                  <a:lnTo>
                    <a:pt x="841684" y="618159"/>
                  </a:lnTo>
                  <a:lnTo>
                    <a:pt x="820753" y="658279"/>
                  </a:lnTo>
                  <a:lnTo>
                    <a:pt x="795906" y="695844"/>
                  </a:lnTo>
                  <a:lnTo>
                    <a:pt x="767413" y="730588"/>
                  </a:lnTo>
                  <a:lnTo>
                    <a:pt x="735543" y="762244"/>
                  </a:lnTo>
                  <a:lnTo>
                    <a:pt x="700563" y="790545"/>
                  </a:lnTo>
                  <a:lnTo>
                    <a:pt x="662743" y="815224"/>
                  </a:lnTo>
                  <a:lnTo>
                    <a:pt x="622352" y="836015"/>
                  </a:lnTo>
                  <a:lnTo>
                    <a:pt x="579657" y="852650"/>
                  </a:lnTo>
                  <a:lnTo>
                    <a:pt x="534928" y="864862"/>
                  </a:lnTo>
                  <a:lnTo>
                    <a:pt x="488434" y="872385"/>
                  </a:lnTo>
                  <a:lnTo>
                    <a:pt x="440443" y="874952"/>
                  </a:lnTo>
                  <a:lnTo>
                    <a:pt x="392452" y="872385"/>
                  </a:lnTo>
                  <a:lnTo>
                    <a:pt x="345957" y="864862"/>
                  </a:lnTo>
                  <a:lnTo>
                    <a:pt x="301229" y="852650"/>
                  </a:lnTo>
                  <a:lnTo>
                    <a:pt x="258534" y="836015"/>
                  </a:lnTo>
                  <a:lnTo>
                    <a:pt x="218143" y="815224"/>
                  </a:lnTo>
                  <a:lnTo>
                    <a:pt x="180323" y="790545"/>
                  </a:lnTo>
                  <a:lnTo>
                    <a:pt x="145343" y="762244"/>
                  </a:lnTo>
                  <a:lnTo>
                    <a:pt x="113472" y="730588"/>
                  </a:lnTo>
                  <a:lnTo>
                    <a:pt x="84980" y="695844"/>
                  </a:lnTo>
                  <a:lnTo>
                    <a:pt x="60133" y="658279"/>
                  </a:lnTo>
                  <a:lnTo>
                    <a:pt x="39201" y="618159"/>
                  </a:lnTo>
                  <a:lnTo>
                    <a:pt x="22454" y="575752"/>
                  </a:lnTo>
                  <a:lnTo>
                    <a:pt x="10158" y="531325"/>
                  </a:lnTo>
                  <a:lnTo>
                    <a:pt x="2584"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99" name="object 69">
              <a:extLst>
                <a:ext uri="{FF2B5EF4-FFF2-40B4-BE49-F238E27FC236}">
                  <a16:creationId xmlns:a16="http://schemas.microsoft.com/office/drawing/2014/main" id="{1DFC4D4A-93A0-7166-4D18-D4E0B0178449}"/>
                </a:ext>
              </a:extLst>
            </p:cNvPr>
            <p:cNvSpPr/>
            <p:nvPr/>
          </p:nvSpPr>
          <p:spPr>
            <a:xfrm>
              <a:off x="5536838" y="4655609"/>
              <a:ext cx="734483" cy="729192"/>
            </a:xfrm>
            <a:custGeom>
              <a:avLst/>
              <a:gdLst/>
              <a:ahLst/>
              <a:cxnLst/>
              <a:rect l="l" t="t" r="r" b="b"/>
              <a:pathLst>
                <a:path w="881379" h="875029">
                  <a:moveTo>
                    <a:pt x="440443" y="0"/>
                  </a:moveTo>
                  <a:lnTo>
                    <a:pt x="392452" y="2567"/>
                  </a:lnTo>
                  <a:lnTo>
                    <a:pt x="345957" y="10090"/>
                  </a:lnTo>
                  <a:lnTo>
                    <a:pt x="301229" y="22302"/>
                  </a:lnTo>
                  <a:lnTo>
                    <a:pt x="258534" y="38937"/>
                  </a:lnTo>
                  <a:lnTo>
                    <a:pt x="218143" y="59728"/>
                  </a:lnTo>
                  <a:lnTo>
                    <a:pt x="180323" y="84407"/>
                  </a:lnTo>
                  <a:lnTo>
                    <a:pt x="145343" y="112708"/>
                  </a:lnTo>
                  <a:lnTo>
                    <a:pt x="113472" y="144364"/>
                  </a:lnTo>
                  <a:lnTo>
                    <a:pt x="84979" y="179108"/>
                  </a:lnTo>
                  <a:lnTo>
                    <a:pt x="60133" y="216673"/>
                  </a:lnTo>
                  <a:lnTo>
                    <a:pt x="39201" y="256792"/>
                  </a:lnTo>
                  <a:lnTo>
                    <a:pt x="22454" y="299199"/>
                  </a:lnTo>
                  <a:lnTo>
                    <a:pt x="10158" y="343626"/>
                  </a:lnTo>
                  <a:lnTo>
                    <a:pt x="2584" y="389807"/>
                  </a:lnTo>
                  <a:lnTo>
                    <a:pt x="0" y="437475"/>
                  </a:lnTo>
                  <a:lnTo>
                    <a:pt x="2584" y="485143"/>
                  </a:lnTo>
                  <a:lnTo>
                    <a:pt x="10158" y="531324"/>
                  </a:lnTo>
                  <a:lnTo>
                    <a:pt x="22454" y="575752"/>
                  </a:lnTo>
                  <a:lnTo>
                    <a:pt x="39201" y="618159"/>
                  </a:lnTo>
                  <a:lnTo>
                    <a:pt x="60133" y="658278"/>
                  </a:lnTo>
                  <a:lnTo>
                    <a:pt x="84979" y="695844"/>
                  </a:lnTo>
                  <a:lnTo>
                    <a:pt x="113472" y="730588"/>
                  </a:lnTo>
                  <a:lnTo>
                    <a:pt x="145343" y="762244"/>
                  </a:lnTo>
                  <a:lnTo>
                    <a:pt x="180323" y="790545"/>
                  </a:lnTo>
                  <a:lnTo>
                    <a:pt x="218143" y="815224"/>
                  </a:lnTo>
                  <a:lnTo>
                    <a:pt x="258534" y="836014"/>
                  </a:lnTo>
                  <a:lnTo>
                    <a:pt x="301229" y="852649"/>
                  </a:lnTo>
                  <a:lnTo>
                    <a:pt x="345957" y="864862"/>
                  </a:lnTo>
                  <a:lnTo>
                    <a:pt x="392452" y="872385"/>
                  </a:lnTo>
                  <a:lnTo>
                    <a:pt x="440443" y="874952"/>
                  </a:lnTo>
                  <a:lnTo>
                    <a:pt x="488434" y="872385"/>
                  </a:lnTo>
                  <a:lnTo>
                    <a:pt x="534928" y="864862"/>
                  </a:lnTo>
                  <a:lnTo>
                    <a:pt x="579657" y="852649"/>
                  </a:lnTo>
                  <a:lnTo>
                    <a:pt x="622352" y="836014"/>
                  </a:lnTo>
                  <a:lnTo>
                    <a:pt x="662743" y="815224"/>
                  </a:lnTo>
                  <a:lnTo>
                    <a:pt x="700563" y="790545"/>
                  </a:lnTo>
                  <a:lnTo>
                    <a:pt x="735543" y="762244"/>
                  </a:lnTo>
                  <a:lnTo>
                    <a:pt x="767413" y="730588"/>
                  </a:lnTo>
                  <a:lnTo>
                    <a:pt x="795906" y="695844"/>
                  </a:lnTo>
                  <a:lnTo>
                    <a:pt x="820753" y="658278"/>
                  </a:lnTo>
                  <a:lnTo>
                    <a:pt x="841685" y="618159"/>
                  </a:lnTo>
                  <a:lnTo>
                    <a:pt x="858433" y="575752"/>
                  </a:lnTo>
                  <a:lnTo>
                    <a:pt x="870728" y="531324"/>
                  </a:lnTo>
                  <a:lnTo>
                    <a:pt x="878302" y="485143"/>
                  </a:lnTo>
                  <a:lnTo>
                    <a:pt x="880887" y="437475"/>
                  </a:lnTo>
                  <a:lnTo>
                    <a:pt x="878302" y="389807"/>
                  </a:lnTo>
                  <a:lnTo>
                    <a:pt x="870728" y="343626"/>
                  </a:lnTo>
                  <a:lnTo>
                    <a:pt x="858433" y="299199"/>
                  </a:lnTo>
                  <a:lnTo>
                    <a:pt x="841685" y="256792"/>
                  </a:lnTo>
                  <a:lnTo>
                    <a:pt x="820753" y="216673"/>
                  </a:lnTo>
                  <a:lnTo>
                    <a:pt x="795906" y="179108"/>
                  </a:lnTo>
                  <a:lnTo>
                    <a:pt x="767413" y="144364"/>
                  </a:lnTo>
                  <a:lnTo>
                    <a:pt x="735543" y="112708"/>
                  </a:lnTo>
                  <a:lnTo>
                    <a:pt x="700563" y="84407"/>
                  </a:lnTo>
                  <a:lnTo>
                    <a:pt x="662743" y="59728"/>
                  </a:lnTo>
                  <a:lnTo>
                    <a:pt x="622352" y="38937"/>
                  </a:lnTo>
                  <a:lnTo>
                    <a:pt x="579657" y="22302"/>
                  </a:lnTo>
                  <a:lnTo>
                    <a:pt x="534928" y="10090"/>
                  </a:lnTo>
                  <a:lnTo>
                    <a:pt x="488434" y="2567"/>
                  </a:lnTo>
                  <a:lnTo>
                    <a:pt x="440443"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sp>
          <p:nvSpPr>
            <p:cNvPr id="101" name="object 78">
              <a:extLst>
                <a:ext uri="{FF2B5EF4-FFF2-40B4-BE49-F238E27FC236}">
                  <a16:creationId xmlns:a16="http://schemas.microsoft.com/office/drawing/2014/main" id="{E2FEBACC-721C-C6F0-C6C4-334AC2861019}"/>
                </a:ext>
              </a:extLst>
            </p:cNvPr>
            <p:cNvSpPr/>
            <p:nvPr/>
          </p:nvSpPr>
          <p:spPr>
            <a:xfrm>
              <a:off x="5540668" y="4653276"/>
              <a:ext cx="729192" cy="729192"/>
            </a:xfrm>
            <a:custGeom>
              <a:avLst/>
              <a:gdLst/>
              <a:ahLst/>
              <a:cxnLst/>
              <a:rect l="l" t="t" r="r" b="b"/>
              <a:pathLst>
                <a:path w="875029" h="875029">
                  <a:moveTo>
                    <a:pt x="0" y="437476"/>
                  </a:moveTo>
                  <a:lnTo>
                    <a:pt x="2567" y="389808"/>
                  </a:lnTo>
                  <a:lnTo>
                    <a:pt x="10090" y="343627"/>
                  </a:lnTo>
                  <a:lnTo>
                    <a:pt x="22302" y="299200"/>
                  </a:lnTo>
                  <a:lnTo>
                    <a:pt x="38937" y="256793"/>
                  </a:lnTo>
                  <a:lnTo>
                    <a:pt x="59728" y="216673"/>
                  </a:lnTo>
                  <a:lnTo>
                    <a:pt x="84407" y="179108"/>
                  </a:lnTo>
                  <a:lnTo>
                    <a:pt x="112708" y="144364"/>
                  </a:lnTo>
                  <a:lnTo>
                    <a:pt x="144364" y="112708"/>
                  </a:lnTo>
                  <a:lnTo>
                    <a:pt x="179108" y="84407"/>
                  </a:lnTo>
                  <a:lnTo>
                    <a:pt x="216673" y="59728"/>
                  </a:lnTo>
                  <a:lnTo>
                    <a:pt x="256793" y="38937"/>
                  </a:lnTo>
                  <a:lnTo>
                    <a:pt x="299200" y="22302"/>
                  </a:lnTo>
                  <a:lnTo>
                    <a:pt x="343627" y="10090"/>
                  </a:lnTo>
                  <a:lnTo>
                    <a:pt x="389808" y="2567"/>
                  </a:lnTo>
                  <a:lnTo>
                    <a:pt x="437476" y="0"/>
                  </a:lnTo>
                  <a:lnTo>
                    <a:pt x="485144" y="2567"/>
                  </a:lnTo>
                  <a:lnTo>
                    <a:pt x="531325" y="10090"/>
                  </a:lnTo>
                  <a:lnTo>
                    <a:pt x="575752" y="22302"/>
                  </a:lnTo>
                  <a:lnTo>
                    <a:pt x="618159" y="38937"/>
                  </a:lnTo>
                  <a:lnTo>
                    <a:pt x="658279" y="59728"/>
                  </a:lnTo>
                  <a:lnTo>
                    <a:pt x="695844" y="84407"/>
                  </a:lnTo>
                  <a:lnTo>
                    <a:pt x="730588" y="112708"/>
                  </a:lnTo>
                  <a:lnTo>
                    <a:pt x="762244" y="144364"/>
                  </a:lnTo>
                  <a:lnTo>
                    <a:pt x="790545" y="179108"/>
                  </a:lnTo>
                  <a:lnTo>
                    <a:pt x="815224" y="216673"/>
                  </a:lnTo>
                  <a:lnTo>
                    <a:pt x="836015" y="256793"/>
                  </a:lnTo>
                  <a:lnTo>
                    <a:pt x="852650" y="299200"/>
                  </a:lnTo>
                  <a:lnTo>
                    <a:pt x="864862" y="343627"/>
                  </a:lnTo>
                  <a:lnTo>
                    <a:pt x="872385" y="389808"/>
                  </a:lnTo>
                  <a:lnTo>
                    <a:pt x="874952" y="437476"/>
                  </a:lnTo>
                  <a:lnTo>
                    <a:pt x="872385" y="485144"/>
                  </a:lnTo>
                  <a:lnTo>
                    <a:pt x="864862" y="531325"/>
                  </a:lnTo>
                  <a:lnTo>
                    <a:pt x="852650" y="575752"/>
                  </a:lnTo>
                  <a:lnTo>
                    <a:pt x="836015" y="618159"/>
                  </a:lnTo>
                  <a:lnTo>
                    <a:pt x="815224" y="658279"/>
                  </a:lnTo>
                  <a:lnTo>
                    <a:pt x="790545" y="695844"/>
                  </a:lnTo>
                  <a:lnTo>
                    <a:pt x="762244" y="730588"/>
                  </a:lnTo>
                  <a:lnTo>
                    <a:pt x="730588" y="762244"/>
                  </a:lnTo>
                  <a:lnTo>
                    <a:pt x="695844" y="790545"/>
                  </a:lnTo>
                  <a:lnTo>
                    <a:pt x="658279" y="815224"/>
                  </a:lnTo>
                  <a:lnTo>
                    <a:pt x="618159" y="836015"/>
                  </a:lnTo>
                  <a:lnTo>
                    <a:pt x="575752" y="852650"/>
                  </a:lnTo>
                  <a:lnTo>
                    <a:pt x="531325" y="864862"/>
                  </a:lnTo>
                  <a:lnTo>
                    <a:pt x="485144" y="872385"/>
                  </a:lnTo>
                  <a:lnTo>
                    <a:pt x="437476" y="874952"/>
                  </a:lnTo>
                  <a:lnTo>
                    <a:pt x="389808" y="872385"/>
                  </a:lnTo>
                  <a:lnTo>
                    <a:pt x="343627" y="864862"/>
                  </a:lnTo>
                  <a:lnTo>
                    <a:pt x="299200" y="852650"/>
                  </a:lnTo>
                  <a:lnTo>
                    <a:pt x="256793" y="836015"/>
                  </a:lnTo>
                  <a:lnTo>
                    <a:pt x="216673" y="815224"/>
                  </a:lnTo>
                  <a:lnTo>
                    <a:pt x="179108" y="790545"/>
                  </a:lnTo>
                  <a:lnTo>
                    <a:pt x="144364" y="762244"/>
                  </a:lnTo>
                  <a:lnTo>
                    <a:pt x="112708" y="730588"/>
                  </a:lnTo>
                  <a:lnTo>
                    <a:pt x="84407" y="695844"/>
                  </a:lnTo>
                  <a:lnTo>
                    <a:pt x="59728" y="658279"/>
                  </a:lnTo>
                  <a:lnTo>
                    <a:pt x="38937" y="618159"/>
                  </a:lnTo>
                  <a:lnTo>
                    <a:pt x="22302" y="575752"/>
                  </a:lnTo>
                  <a:lnTo>
                    <a:pt x="10090" y="531325"/>
                  </a:lnTo>
                  <a:lnTo>
                    <a:pt x="2567" y="485144"/>
                  </a:lnTo>
                  <a:lnTo>
                    <a:pt x="0" y="437476"/>
                  </a:lnTo>
                  <a:close/>
                </a:path>
              </a:pathLst>
            </a:custGeom>
            <a:ln w="31908">
              <a:solidFill>
                <a:srgbClr val="254061"/>
              </a:solidFill>
            </a:ln>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grpSp>
      <p:sp>
        <p:nvSpPr>
          <p:cNvPr id="15" name="object 91">
            <a:extLst>
              <a:ext uri="{FF2B5EF4-FFF2-40B4-BE49-F238E27FC236}">
                <a16:creationId xmlns:a16="http://schemas.microsoft.com/office/drawing/2014/main" id="{FCEA74FB-31F9-B1D9-163F-62AF1E4748FF}"/>
              </a:ext>
            </a:extLst>
          </p:cNvPr>
          <p:cNvSpPr txBox="1"/>
          <p:nvPr/>
        </p:nvSpPr>
        <p:spPr>
          <a:xfrm>
            <a:off x="6614656" y="5390069"/>
            <a:ext cx="2424456" cy="423300"/>
          </a:xfrm>
          <a:prstGeom prst="rect">
            <a:avLst/>
          </a:prstGeom>
        </p:spPr>
        <p:txBody>
          <a:bodyPr vert="horz" wrap="square" lIns="0" tIns="10583" rIns="0" bIns="0" rtlCol="0">
            <a:spAutoFit/>
          </a:bodyPr>
          <a:lstStyle/>
          <a:p>
            <a:pPr marR="4233" algn="ctr" defTabSz="761970">
              <a:lnSpc>
                <a:spcPts val="1775"/>
              </a:lnSpc>
              <a:spcBef>
                <a:spcPts val="83"/>
              </a:spcBef>
            </a:pPr>
            <a:r>
              <a:rPr lang="en-GB" sz="1100" b="1" spc="-8">
                <a:solidFill>
                  <a:sysClr val="windowText" lastClr="000000"/>
                </a:solidFill>
                <a:latin typeface="Verdana" panose="020B0604030504040204" pitchFamily="34" charset="0"/>
                <a:ea typeface="Verdana" panose="020B0604030504040204" pitchFamily="34" charset="0"/>
                <a:cs typeface="Calibri"/>
              </a:rPr>
              <a:t>Review, Test &amp; Adapt</a:t>
            </a:r>
            <a:endParaRPr lang="en-GB" sz="1100" b="1" kern="0" spc="-8">
              <a:solidFill>
                <a:sysClr val="windowText" lastClr="000000"/>
              </a:solidFill>
              <a:latin typeface="Verdana" panose="020B0604030504040204" pitchFamily="34" charset="0"/>
              <a:ea typeface="Verdana" panose="020B0604030504040204" pitchFamily="34" charset="0"/>
              <a:cs typeface="Calibri"/>
            </a:endParaRPr>
          </a:p>
          <a:p>
            <a:pPr marL="154510" marR="50798" indent="-154510" algn="r" defTabSz="761970">
              <a:lnSpc>
                <a:spcPts val="1574"/>
              </a:lnSpc>
              <a:buFont typeface="Arial MT"/>
              <a:buChar char="•"/>
              <a:tabLst>
                <a:tab pos="154510" algn="l"/>
              </a:tabLst>
            </a:pPr>
            <a:endParaRPr lang="en-GB" sz="1050" kern="0">
              <a:solidFill>
                <a:sysClr val="windowText" lastClr="000000"/>
              </a:solidFill>
              <a:latin typeface="Verdana" panose="020B0604030504040204" pitchFamily="34" charset="0"/>
              <a:ea typeface="Verdana" panose="020B0604030504040204" pitchFamily="34" charset="0"/>
              <a:cs typeface="Calibri"/>
            </a:endParaRPr>
          </a:p>
        </p:txBody>
      </p:sp>
      <p:sp>
        <p:nvSpPr>
          <p:cNvPr id="21" name="object 22">
            <a:extLst>
              <a:ext uri="{FF2B5EF4-FFF2-40B4-BE49-F238E27FC236}">
                <a16:creationId xmlns:a16="http://schemas.microsoft.com/office/drawing/2014/main" id="{7922597F-0A34-09CC-14D0-E690FF906736}"/>
              </a:ext>
            </a:extLst>
          </p:cNvPr>
          <p:cNvSpPr/>
          <p:nvPr/>
        </p:nvSpPr>
        <p:spPr>
          <a:xfrm>
            <a:off x="7368264" y="4392445"/>
            <a:ext cx="734483" cy="729192"/>
          </a:xfrm>
          <a:custGeom>
            <a:avLst/>
            <a:gdLst/>
            <a:ahLst/>
            <a:cxnLst/>
            <a:rect l="l" t="t" r="r" b="b"/>
            <a:pathLst>
              <a:path w="881379" h="875029">
                <a:moveTo>
                  <a:pt x="440443" y="0"/>
                </a:moveTo>
                <a:lnTo>
                  <a:pt x="392452" y="2567"/>
                </a:lnTo>
                <a:lnTo>
                  <a:pt x="345957" y="10090"/>
                </a:lnTo>
                <a:lnTo>
                  <a:pt x="301229" y="22302"/>
                </a:lnTo>
                <a:lnTo>
                  <a:pt x="258534" y="38937"/>
                </a:lnTo>
                <a:lnTo>
                  <a:pt x="218143" y="59728"/>
                </a:lnTo>
                <a:lnTo>
                  <a:pt x="180323" y="84407"/>
                </a:lnTo>
                <a:lnTo>
                  <a:pt x="145343" y="112708"/>
                </a:lnTo>
                <a:lnTo>
                  <a:pt x="113472" y="144364"/>
                </a:lnTo>
                <a:lnTo>
                  <a:pt x="84979" y="179108"/>
                </a:lnTo>
                <a:lnTo>
                  <a:pt x="60133" y="216673"/>
                </a:lnTo>
                <a:lnTo>
                  <a:pt x="39201" y="256792"/>
                </a:lnTo>
                <a:lnTo>
                  <a:pt x="22454" y="299199"/>
                </a:lnTo>
                <a:lnTo>
                  <a:pt x="10158" y="343626"/>
                </a:lnTo>
                <a:lnTo>
                  <a:pt x="2584" y="389807"/>
                </a:lnTo>
                <a:lnTo>
                  <a:pt x="0" y="437475"/>
                </a:lnTo>
                <a:lnTo>
                  <a:pt x="2584" y="485143"/>
                </a:lnTo>
                <a:lnTo>
                  <a:pt x="10158" y="531324"/>
                </a:lnTo>
                <a:lnTo>
                  <a:pt x="22454" y="575752"/>
                </a:lnTo>
                <a:lnTo>
                  <a:pt x="39201" y="618159"/>
                </a:lnTo>
                <a:lnTo>
                  <a:pt x="60133" y="658278"/>
                </a:lnTo>
                <a:lnTo>
                  <a:pt x="84979" y="695844"/>
                </a:lnTo>
                <a:lnTo>
                  <a:pt x="113472" y="730588"/>
                </a:lnTo>
                <a:lnTo>
                  <a:pt x="145343" y="762244"/>
                </a:lnTo>
                <a:lnTo>
                  <a:pt x="180323" y="790545"/>
                </a:lnTo>
                <a:lnTo>
                  <a:pt x="218143" y="815224"/>
                </a:lnTo>
                <a:lnTo>
                  <a:pt x="258534" y="836014"/>
                </a:lnTo>
                <a:lnTo>
                  <a:pt x="301229" y="852649"/>
                </a:lnTo>
                <a:lnTo>
                  <a:pt x="345957" y="864862"/>
                </a:lnTo>
                <a:lnTo>
                  <a:pt x="392452" y="872385"/>
                </a:lnTo>
                <a:lnTo>
                  <a:pt x="440443" y="874952"/>
                </a:lnTo>
                <a:lnTo>
                  <a:pt x="488434" y="872385"/>
                </a:lnTo>
                <a:lnTo>
                  <a:pt x="534928" y="864862"/>
                </a:lnTo>
                <a:lnTo>
                  <a:pt x="579657" y="852649"/>
                </a:lnTo>
                <a:lnTo>
                  <a:pt x="622352" y="836014"/>
                </a:lnTo>
                <a:lnTo>
                  <a:pt x="662743" y="815224"/>
                </a:lnTo>
                <a:lnTo>
                  <a:pt x="700563" y="790545"/>
                </a:lnTo>
                <a:lnTo>
                  <a:pt x="735543" y="762244"/>
                </a:lnTo>
                <a:lnTo>
                  <a:pt x="767413" y="730588"/>
                </a:lnTo>
                <a:lnTo>
                  <a:pt x="795906" y="695844"/>
                </a:lnTo>
                <a:lnTo>
                  <a:pt x="820753" y="658278"/>
                </a:lnTo>
                <a:lnTo>
                  <a:pt x="841685" y="618159"/>
                </a:lnTo>
                <a:lnTo>
                  <a:pt x="858433" y="575752"/>
                </a:lnTo>
                <a:lnTo>
                  <a:pt x="870728" y="531324"/>
                </a:lnTo>
                <a:lnTo>
                  <a:pt x="878302" y="485143"/>
                </a:lnTo>
                <a:lnTo>
                  <a:pt x="880887" y="437475"/>
                </a:lnTo>
                <a:lnTo>
                  <a:pt x="878302" y="389807"/>
                </a:lnTo>
                <a:lnTo>
                  <a:pt x="870728" y="343626"/>
                </a:lnTo>
                <a:lnTo>
                  <a:pt x="858433" y="299199"/>
                </a:lnTo>
                <a:lnTo>
                  <a:pt x="841685" y="256792"/>
                </a:lnTo>
                <a:lnTo>
                  <a:pt x="820753" y="216673"/>
                </a:lnTo>
                <a:lnTo>
                  <a:pt x="795906" y="179108"/>
                </a:lnTo>
                <a:lnTo>
                  <a:pt x="767413" y="144364"/>
                </a:lnTo>
                <a:lnTo>
                  <a:pt x="735543" y="112708"/>
                </a:lnTo>
                <a:lnTo>
                  <a:pt x="700563" y="84407"/>
                </a:lnTo>
                <a:lnTo>
                  <a:pt x="662743" y="59728"/>
                </a:lnTo>
                <a:lnTo>
                  <a:pt x="622352" y="38937"/>
                </a:lnTo>
                <a:lnTo>
                  <a:pt x="579657" y="22302"/>
                </a:lnTo>
                <a:lnTo>
                  <a:pt x="534928" y="10090"/>
                </a:lnTo>
                <a:lnTo>
                  <a:pt x="488434" y="2567"/>
                </a:lnTo>
                <a:lnTo>
                  <a:pt x="440443" y="0"/>
                </a:lnTo>
                <a:close/>
              </a:path>
            </a:pathLst>
          </a:custGeom>
          <a:solidFill>
            <a:schemeClr val="bg1"/>
          </a:solidFill>
        </p:spPr>
        <p:txBody>
          <a:bodyPr wrap="square" lIns="0" tIns="0" rIns="0" bIns="0" rtlCol="0"/>
          <a:lstStyle/>
          <a:p>
            <a:pPr defTabSz="761970"/>
            <a:endParaRPr sz="1100" kern="0">
              <a:solidFill>
                <a:sysClr val="windowText" lastClr="000000"/>
              </a:solidFill>
              <a:latin typeface="Verdana" panose="020B0604030504040204" pitchFamily="34" charset="0"/>
              <a:ea typeface="Verdana" panose="020B0604030504040204" pitchFamily="34" charset="0"/>
            </a:endParaRPr>
          </a:p>
        </p:txBody>
      </p:sp>
      <p:grpSp>
        <p:nvGrpSpPr>
          <p:cNvPr id="63" name="object 161">
            <a:extLst>
              <a:ext uri="{FF2B5EF4-FFF2-40B4-BE49-F238E27FC236}">
                <a16:creationId xmlns:a16="http://schemas.microsoft.com/office/drawing/2014/main" id="{E736E188-C33C-4A1E-2DAD-059436AA134C}"/>
              </a:ext>
            </a:extLst>
          </p:cNvPr>
          <p:cNvGrpSpPr/>
          <p:nvPr/>
        </p:nvGrpSpPr>
        <p:grpSpPr>
          <a:xfrm>
            <a:off x="5662213" y="1004832"/>
            <a:ext cx="710565" cy="661670"/>
            <a:chOff x="4244847" y="4854447"/>
            <a:chExt cx="710565" cy="661670"/>
          </a:xfrm>
        </p:grpSpPr>
        <p:pic>
          <p:nvPicPr>
            <p:cNvPr id="64" name="object 162">
              <a:extLst>
                <a:ext uri="{FF2B5EF4-FFF2-40B4-BE49-F238E27FC236}">
                  <a16:creationId xmlns:a16="http://schemas.microsoft.com/office/drawing/2014/main" id="{018EAB37-CCCE-2A0B-3D32-A649667ECF4B}"/>
                </a:ext>
              </a:extLst>
            </p:cNvPr>
            <p:cNvPicPr/>
            <p:nvPr/>
          </p:nvPicPr>
          <p:blipFill>
            <a:blip r:embed="rId7" cstate="print"/>
            <a:stretch>
              <a:fillRect/>
            </a:stretch>
          </p:blipFill>
          <p:spPr>
            <a:xfrm>
              <a:off x="4244847" y="5052567"/>
              <a:ext cx="262127" cy="259080"/>
            </a:xfrm>
            <a:prstGeom prst="rect">
              <a:avLst/>
            </a:prstGeom>
          </p:spPr>
        </p:pic>
        <p:sp>
          <p:nvSpPr>
            <p:cNvPr id="65" name="object 163">
              <a:extLst>
                <a:ext uri="{FF2B5EF4-FFF2-40B4-BE49-F238E27FC236}">
                  <a16:creationId xmlns:a16="http://schemas.microsoft.com/office/drawing/2014/main" id="{83A90836-91B7-98CE-6702-B60CADFC4F1E}"/>
                </a:ext>
              </a:extLst>
            </p:cNvPr>
            <p:cNvSpPr/>
            <p:nvPr/>
          </p:nvSpPr>
          <p:spPr>
            <a:xfrm>
              <a:off x="4300538" y="5081125"/>
              <a:ext cx="150495" cy="150495"/>
            </a:xfrm>
            <a:custGeom>
              <a:avLst/>
              <a:gdLst/>
              <a:ahLst/>
              <a:cxnLst/>
              <a:rect l="l" t="t" r="r" b="b"/>
              <a:pathLst>
                <a:path w="150495" h="150495">
                  <a:moveTo>
                    <a:pt x="75018" y="0"/>
                  </a:moveTo>
                  <a:lnTo>
                    <a:pt x="45818" y="5895"/>
                  </a:lnTo>
                  <a:lnTo>
                    <a:pt x="21972" y="21972"/>
                  </a:lnTo>
                  <a:lnTo>
                    <a:pt x="5895" y="45818"/>
                  </a:lnTo>
                  <a:lnTo>
                    <a:pt x="0" y="75018"/>
                  </a:lnTo>
                  <a:lnTo>
                    <a:pt x="5895" y="104219"/>
                  </a:lnTo>
                  <a:lnTo>
                    <a:pt x="21972" y="128065"/>
                  </a:lnTo>
                  <a:lnTo>
                    <a:pt x="45818" y="144142"/>
                  </a:lnTo>
                  <a:lnTo>
                    <a:pt x="75018" y="150037"/>
                  </a:lnTo>
                  <a:lnTo>
                    <a:pt x="104219" y="144142"/>
                  </a:lnTo>
                  <a:lnTo>
                    <a:pt x="128065" y="128065"/>
                  </a:lnTo>
                  <a:lnTo>
                    <a:pt x="144142" y="104219"/>
                  </a:lnTo>
                  <a:lnTo>
                    <a:pt x="150037" y="75018"/>
                  </a:lnTo>
                  <a:lnTo>
                    <a:pt x="144142" y="45818"/>
                  </a:lnTo>
                  <a:lnTo>
                    <a:pt x="128065" y="21972"/>
                  </a:lnTo>
                  <a:lnTo>
                    <a:pt x="104219" y="5895"/>
                  </a:lnTo>
                  <a:lnTo>
                    <a:pt x="75018" y="0"/>
                  </a:lnTo>
                  <a:close/>
                </a:path>
              </a:pathLst>
            </a:custGeom>
            <a:solidFill>
              <a:srgbClr val="254061"/>
            </a:solidFill>
          </p:spPr>
          <p:txBody>
            <a:bodyPr wrap="square" lIns="0" tIns="0" rIns="0" bIns="0" rtlCol="0"/>
            <a:lstStyle/>
            <a:p>
              <a:endParaRPr/>
            </a:p>
          </p:txBody>
        </p:sp>
        <p:sp>
          <p:nvSpPr>
            <p:cNvPr id="66" name="object 164">
              <a:extLst>
                <a:ext uri="{FF2B5EF4-FFF2-40B4-BE49-F238E27FC236}">
                  <a16:creationId xmlns:a16="http://schemas.microsoft.com/office/drawing/2014/main" id="{364E38B6-FE4B-BA80-E2ED-55341A9FE184}"/>
                </a:ext>
              </a:extLst>
            </p:cNvPr>
            <p:cNvSpPr/>
            <p:nvPr/>
          </p:nvSpPr>
          <p:spPr>
            <a:xfrm>
              <a:off x="4300538" y="5081125"/>
              <a:ext cx="150495" cy="150495"/>
            </a:xfrm>
            <a:custGeom>
              <a:avLst/>
              <a:gdLst/>
              <a:ahLst/>
              <a:cxnLst/>
              <a:rect l="l" t="t" r="r" b="b"/>
              <a:pathLst>
                <a:path w="150495" h="150495">
                  <a:moveTo>
                    <a:pt x="0" y="75018"/>
                  </a:moveTo>
                  <a:lnTo>
                    <a:pt x="5895" y="45818"/>
                  </a:lnTo>
                  <a:lnTo>
                    <a:pt x="21972" y="21972"/>
                  </a:lnTo>
                  <a:lnTo>
                    <a:pt x="45818" y="5895"/>
                  </a:lnTo>
                  <a:lnTo>
                    <a:pt x="75018" y="0"/>
                  </a:lnTo>
                  <a:lnTo>
                    <a:pt x="104219" y="5895"/>
                  </a:lnTo>
                  <a:lnTo>
                    <a:pt x="128065" y="21972"/>
                  </a:lnTo>
                  <a:lnTo>
                    <a:pt x="144142" y="45818"/>
                  </a:lnTo>
                  <a:lnTo>
                    <a:pt x="150037" y="75018"/>
                  </a:lnTo>
                  <a:lnTo>
                    <a:pt x="144142" y="104219"/>
                  </a:lnTo>
                  <a:lnTo>
                    <a:pt x="128065" y="128065"/>
                  </a:lnTo>
                  <a:lnTo>
                    <a:pt x="104219" y="144142"/>
                  </a:lnTo>
                  <a:lnTo>
                    <a:pt x="75018" y="150037"/>
                  </a:lnTo>
                  <a:lnTo>
                    <a:pt x="45818" y="144142"/>
                  </a:lnTo>
                  <a:lnTo>
                    <a:pt x="21972" y="128065"/>
                  </a:lnTo>
                  <a:lnTo>
                    <a:pt x="5895" y="104219"/>
                  </a:lnTo>
                  <a:lnTo>
                    <a:pt x="0" y="75018"/>
                  </a:lnTo>
                  <a:close/>
                </a:path>
              </a:pathLst>
            </a:custGeom>
            <a:ln w="17727">
              <a:solidFill>
                <a:srgbClr val="254061"/>
              </a:solidFill>
            </a:ln>
          </p:spPr>
          <p:txBody>
            <a:bodyPr wrap="square" lIns="0" tIns="0" rIns="0" bIns="0" rtlCol="0"/>
            <a:lstStyle/>
            <a:p>
              <a:endParaRPr/>
            </a:p>
          </p:txBody>
        </p:sp>
        <p:pic>
          <p:nvPicPr>
            <p:cNvPr id="67" name="object 165">
              <a:extLst>
                <a:ext uri="{FF2B5EF4-FFF2-40B4-BE49-F238E27FC236}">
                  <a16:creationId xmlns:a16="http://schemas.microsoft.com/office/drawing/2014/main" id="{A23AE62E-9D32-6BF6-2627-DA077BFBFEEC}"/>
                </a:ext>
              </a:extLst>
            </p:cNvPr>
            <p:cNvPicPr/>
            <p:nvPr/>
          </p:nvPicPr>
          <p:blipFill>
            <a:blip r:embed="rId8" cstate="print"/>
            <a:stretch>
              <a:fillRect/>
            </a:stretch>
          </p:blipFill>
          <p:spPr>
            <a:xfrm>
              <a:off x="4467351" y="4854447"/>
              <a:ext cx="262127" cy="259079"/>
            </a:xfrm>
            <a:prstGeom prst="rect">
              <a:avLst/>
            </a:prstGeom>
          </p:spPr>
        </p:pic>
        <p:sp>
          <p:nvSpPr>
            <p:cNvPr id="68" name="object 166">
              <a:extLst>
                <a:ext uri="{FF2B5EF4-FFF2-40B4-BE49-F238E27FC236}">
                  <a16:creationId xmlns:a16="http://schemas.microsoft.com/office/drawing/2014/main" id="{EEBF438F-955B-1149-07D8-D1ACE1F01CFE}"/>
                </a:ext>
              </a:extLst>
            </p:cNvPr>
            <p:cNvSpPr/>
            <p:nvPr/>
          </p:nvSpPr>
          <p:spPr>
            <a:xfrm>
              <a:off x="4523008" y="4883299"/>
              <a:ext cx="150495" cy="150495"/>
            </a:xfrm>
            <a:custGeom>
              <a:avLst/>
              <a:gdLst/>
              <a:ahLst/>
              <a:cxnLst/>
              <a:rect l="l" t="t" r="r" b="b"/>
              <a:pathLst>
                <a:path w="150495" h="150495">
                  <a:moveTo>
                    <a:pt x="75018" y="0"/>
                  </a:moveTo>
                  <a:lnTo>
                    <a:pt x="45817" y="5895"/>
                  </a:lnTo>
                  <a:lnTo>
                    <a:pt x="21972" y="21972"/>
                  </a:lnTo>
                  <a:lnTo>
                    <a:pt x="5895" y="45817"/>
                  </a:lnTo>
                  <a:lnTo>
                    <a:pt x="0" y="75017"/>
                  </a:lnTo>
                  <a:lnTo>
                    <a:pt x="5895" y="104218"/>
                  </a:lnTo>
                  <a:lnTo>
                    <a:pt x="21972" y="128064"/>
                  </a:lnTo>
                  <a:lnTo>
                    <a:pt x="45817" y="144141"/>
                  </a:lnTo>
                  <a:lnTo>
                    <a:pt x="75018" y="150036"/>
                  </a:lnTo>
                  <a:lnTo>
                    <a:pt x="104219" y="144141"/>
                  </a:lnTo>
                  <a:lnTo>
                    <a:pt x="128065" y="128064"/>
                  </a:lnTo>
                  <a:lnTo>
                    <a:pt x="144142" y="104218"/>
                  </a:lnTo>
                  <a:lnTo>
                    <a:pt x="150037" y="75017"/>
                  </a:lnTo>
                  <a:lnTo>
                    <a:pt x="144142" y="45817"/>
                  </a:lnTo>
                  <a:lnTo>
                    <a:pt x="128065" y="21972"/>
                  </a:lnTo>
                  <a:lnTo>
                    <a:pt x="104219" y="5895"/>
                  </a:lnTo>
                  <a:lnTo>
                    <a:pt x="75018" y="0"/>
                  </a:lnTo>
                  <a:close/>
                </a:path>
              </a:pathLst>
            </a:custGeom>
            <a:solidFill>
              <a:srgbClr val="254061"/>
            </a:solidFill>
          </p:spPr>
          <p:txBody>
            <a:bodyPr wrap="square" lIns="0" tIns="0" rIns="0" bIns="0" rtlCol="0"/>
            <a:lstStyle/>
            <a:p>
              <a:endParaRPr/>
            </a:p>
          </p:txBody>
        </p:sp>
        <p:sp>
          <p:nvSpPr>
            <p:cNvPr id="71" name="object 167">
              <a:extLst>
                <a:ext uri="{FF2B5EF4-FFF2-40B4-BE49-F238E27FC236}">
                  <a16:creationId xmlns:a16="http://schemas.microsoft.com/office/drawing/2014/main" id="{12B3E91C-B243-6283-D37C-5BD8DE8C5DBE}"/>
                </a:ext>
              </a:extLst>
            </p:cNvPr>
            <p:cNvSpPr/>
            <p:nvPr/>
          </p:nvSpPr>
          <p:spPr>
            <a:xfrm>
              <a:off x="4523008" y="4883299"/>
              <a:ext cx="150495" cy="150495"/>
            </a:xfrm>
            <a:custGeom>
              <a:avLst/>
              <a:gdLst/>
              <a:ahLst/>
              <a:cxnLst/>
              <a:rect l="l" t="t" r="r" b="b"/>
              <a:pathLst>
                <a:path w="150495" h="150495">
                  <a:moveTo>
                    <a:pt x="0" y="75018"/>
                  </a:moveTo>
                  <a:lnTo>
                    <a:pt x="5895" y="45818"/>
                  </a:lnTo>
                  <a:lnTo>
                    <a:pt x="21972" y="21972"/>
                  </a:lnTo>
                  <a:lnTo>
                    <a:pt x="45818" y="5895"/>
                  </a:lnTo>
                  <a:lnTo>
                    <a:pt x="75018" y="0"/>
                  </a:lnTo>
                  <a:lnTo>
                    <a:pt x="104219" y="5895"/>
                  </a:lnTo>
                  <a:lnTo>
                    <a:pt x="128065" y="21972"/>
                  </a:lnTo>
                  <a:lnTo>
                    <a:pt x="144142" y="45818"/>
                  </a:lnTo>
                  <a:lnTo>
                    <a:pt x="150037" y="75018"/>
                  </a:lnTo>
                  <a:lnTo>
                    <a:pt x="144142" y="104219"/>
                  </a:lnTo>
                  <a:lnTo>
                    <a:pt x="128065" y="128065"/>
                  </a:lnTo>
                  <a:lnTo>
                    <a:pt x="104219" y="144142"/>
                  </a:lnTo>
                  <a:lnTo>
                    <a:pt x="75018" y="150037"/>
                  </a:lnTo>
                  <a:lnTo>
                    <a:pt x="45818" y="144142"/>
                  </a:lnTo>
                  <a:lnTo>
                    <a:pt x="21972" y="128065"/>
                  </a:lnTo>
                  <a:lnTo>
                    <a:pt x="5895" y="104219"/>
                  </a:lnTo>
                  <a:lnTo>
                    <a:pt x="0" y="75018"/>
                  </a:lnTo>
                  <a:close/>
                </a:path>
              </a:pathLst>
            </a:custGeom>
            <a:ln w="17727">
              <a:solidFill>
                <a:srgbClr val="254061"/>
              </a:solidFill>
            </a:ln>
          </p:spPr>
          <p:txBody>
            <a:bodyPr wrap="square" lIns="0" tIns="0" rIns="0" bIns="0" rtlCol="0"/>
            <a:lstStyle/>
            <a:p>
              <a:endParaRPr/>
            </a:p>
          </p:txBody>
        </p:sp>
        <p:pic>
          <p:nvPicPr>
            <p:cNvPr id="79" name="object 168">
              <a:extLst>
                <a:ext uri="{FF2B5EF4-FFF2-40B4-BE49-F238E27FC236}">
                  <a16:creationId xmlns:a16="http://schemas.microsoft.com/office/drawing/2014/main" id="{F944BC7B-ACC3-17C4-4750-00126C5E0515}"/>
                </a:ext>
              </a:extLst>
            </p:cNvPr>
            <p:cNvPicPr/>
            <p:nvPr/>
          </p:nvPicPr>
          <p:blipFill>
            <a:blip r:embed="rId9" cstate="print"/>
            <a:stretch>
              <a:fillRect/>
            </a:stretch>
          </p:blipFill>
          <p:spPr>
            <a:xfrm>
              <a:off x="4692903" y="5052567"/>
              <a:ext cx="262127" cy="259080"/>
            </a:xfrm>
            <a:prstGeom prst="rect">
              <a:avLst/>
            </a:prstGeom>
          </p:spPr>
        </p:pic>
        <p:sp>
          <p:nvSpPr>
            <p:cNvPr id="86" name="object 169">
              <a:extLst>
                <a:ext uri="{FF2B5EF4-FFF2-40B4-BE49-F238E27FC236}">
                  <a16:creationId xmlns:a16="http://schemas.microsoft.com/office/drawing/2014/main" id="{95861044-F3D1-6696-A96B-693A7DFD7263}"/>
                </a:ext>
              </a:extLst>
            </p:cNvPr>
            <p:cNvSpPr/>
            <p:nvPr/>
          </p:nvSpPr>
          <p:spPr>
            <a:xfrm>
              <a:off x="4749018" y="5081125"/>
              <a:ext cx="150495" cy="150495"/>
            </a:xfrm>
            <a:custGeom>
              <a:avLst/>
              <a:gdLst/>
              <a:ahLst/>
              <a:cxnLst/>
              <a:rect l="l" t="t" r="r" b="b"/>
              <a:pathLst>
                <a:path w="150495" h="150495">
                  <a:moveTo>
                    <a:pt x="75017" y="0"/>
                  </a:moveTo>
                  <a:lnTo>
                    <a:pt x="45817" y="5895"/>
                  </a:lnTo>
                  <a:lnTo>
                    <a:pt x="21972" y="21972"/>
                  </a:lnTo>
                  <a:lnTo>
                    <a:pt x="5895" y="45818"/>
                  </a:lnTo>
                  <a:lnTo>
                    <a:pt x="0" y="75018"/>
                  </a:lnTo>
                  <a:lnTo>
                    <a:pt x="5895" y="104219"/>
                  </a:lnTo>
                  <a:lnTo>
                    <a:pt x="21972" y="128065"/>
                  </a:lnTo>
                  <a:lnTo>
                    <a:pt x="45817" y="144142"/>
                  </a:lnTo>
                  <a:lnTo>
                    <a:pt x="75017" y="150037"/>
                  </a:lnTo>
                  <a:lnTo>
                    <a:pt x="104218" y="144142"/>
                  </a:lnTo>
                  <a:lnTo>
                    <a:pt x="128064" y="128065"/>
                  </a:lnTo>
                  <a:lnTo>
                    <a:pt x="144141" y="104219"/>
                  </a:lnTo>
                  <a:lnTo>
                    <a:pt x="150036" y="75018"/>
                  </a:lnTo>
                  <a:lnTo>
                    <a:pt x="144141" y="45818"/>
                  </a:lnTo>
                  <a:lnTo>
                    <a:pt x="128064" y="21972"/>
                  </a:lnTo>
                  <a:lnTo>
                    <a:pt x="104218" y="5895"/>
                  </a:lnTo>
                  <a:lnTo>
                    <a:pt x="75017" y="0"/>
                  </a:lnTo>
                  <a:close/>
                </a:path>
              </a:pathLst>
            </a:custGeom>
            <a:solidFill>
              <a:srgbClr val="254061"/>
            </a:solidFill>
          </p:spPr>
          <p:txBody>
            <a:bodyPr wrap="square" lIns="0" tIns="0" rIns="0" bIns="0" rtlCol="0"/>
            <a:lstStyle/>
            <a:p>
              <a:endParaRPr/>
            </a:p>
          </p:txBody>
        </p:sp>
        <p:sp>
          <p:nvSpPr>
            <p:cNvPr id="94" name="object 170">
              <a:extLst>
                <a:ext uri="{FF2B5EF4-FFF2-40B4-BE49-F238E27FC236}">
                  <a16:creationId xmlns:a16="http://schemas.microsoft.com/office/drawing/2014/main" id="{33A4F02A-C608-C052-7804-63B0110DAF16}"/>
                </a:ext>
              </a:extLst>
            </p:cNvPr>
            <p:cNvSpPr/>
            <p:nvPr/>
          </p:nvSpPr>
          <p:spPr>
            <a:xfrm>
              <a:off x="4749018" y="5081125"/>
              <a:ext cx="150495" cy="150495"/>
            </a:xfrm>
            <a:custGeom>
              <a:avLst/>
              <a:gdLst/>
              <a:ahLst/>
              <a:cxnLst/>
              <a:rect l="l" t="t" r="r" b="b"/>
              <a:pathLst>
                <a:path w="150495" h="150495">
                  <a:moveTo>
                    <a:pt x="0" y="75018"/>
                  </a:moveTo>
                  <a:lnTo>
                    <a:pt x="5895" y="45818"/>
                  </a:lnTo>
                  <a:lnTo>
                    <a:pt x="21972" y="21972"/>
                  </a:lnTo>
                  <a:lnTo>
                    <a:pt x="45818" y="5895"/>
                  </a:lnTo>
                  <a:lnTo>
                    <a:pt x="75018" y="0"/>
                  </a:lnTo>
                  <a:lnTo>
                    <a:pt x="104219" y="5895"/>
                  </a:lnTo>
                  <a:lnTo>
                    <a:pt x="128065" y="21972"/>
                  </a:lnTo>
                  <a:lnTo>
                    <a:pt x="144142" y="45818"/>
                  </a:lnTo>
                  <a:lnTo>
                    <a:pt x="150037" y="75018"/>
                  </a:lnTo>
                  <a:lnTo>
                    <a:pt x="144142" y="104219"/>
                  </a:lnTo>
                  <a:lnTo>
                    <a:pt x="128065" y="128065"/>
                  </a:lnTo>
                  <a:lnTo>
                    <a:pt x="104219" y="144142"/>
                  </a:lnTo>
                  <a:lnTo>
                    <a:pt x="75018" y="150037"/>
                  </a:lnTo>
                  <a:lnTo>
                    <a:pt x="45818" y="144142"/>
                  </a:lnTo>
                  <a:lnTo>
                    <a:pt x="21972" y="128065"/>
                  </a:lnTo>
                  <a:lnTo>
                    <a:pt x="5895" y="104219"/>
                  </a:lnTo>
                  <a:lnTo>
                    <a:pt x="0" y="75018"/>
                  </a:lnTo>
                  <a:close/>
                </a:path>
              </a:pathLst>
            </a:custGeom>
            <a:ln w="17727">
              <a:solidFill>
                <a:srgbClr val="254061"/>
              </a:solidFill>
            </a:ln>
          </p:spPr>
          <p:txBody>
            <a:bodyPr wrap="square" lIns="0" tIns="0" rIns="0" bIns="0" rtlCol="0"/>
            <a:lstStyle/>
            <a:p>
              <a:endParaRPr/>
            </a:p>
          </p:txBody>
        </p:sp>
        <p:pic>
          <p:nvPicPr>
            <p:cNvPr id="95" name="object 171">
              <a:extLst>
                <a:ext uri="{FF2B5EF4-FFF2-40B4-BE49-F238E27FC236}">
                  <a16:creationId xmlns:a16="http://schemas.microsoft.com/office/drawing/2014/main" id="{98294BF0-20B8-3A09-32C1-078828D5A2D5}"/>
                </a:ext>
              </a:extLst>
            </p:cNvPr>
            <p:cNvPicPr/>
            <p:nvPr/>
          </p:nvPicPr>
          <p:blipFill>
            <a:blip r:embed="rId10" cstate="print"/>
            <a:stretch>
              <a:fillRect/>
            </a:stretch>
          </p:blipFill>
          <p:spPr>
            <a:xfrm>
              <a:off x="4467351" y="5253735"/>
              <a:ext cx="262127" cy="262127"/>
            </a:xfrm>
            <a:prstGeom prst="rect">
              <a:avLst/>
            </a:prstGeom>
          </p:spPr>
        </p:pic>
        <p:sp>
          <p:nvSpPr>
            <p:cNvPr id="96" name="object 172">
              <a:extLst>
                <a:ext uri="{FF2B5EF4-FFF2-40B4-BE49-F238E27FC236}">
                  <a16:creationId xmlns:a16="http://schemas.microsoft.com/office/drawing/2014/main" id="{80CAECA9-0163-A205-9AAE-00685A97C132}"/>
                </a:ext>
              </a:extLst>
            </p:cNvPr>
            <p:cNvSpPr/>
            <p:nvPr/>
          </p:nvSpPr>
          <p:spPr>
            <a:xfrm>
              <a:off x="4523008" y="5283909"/>
              <a:ext cx="150495" cy="150495"/>
            </a:xfrm>
            <a:custGeom>
              <a:avLst/>
              <a:gdLst/>
              <a:ahLst/>
              <a:cxnLst/>
              <a:rect l="l" t="t" r="r" b="b"/>
              <a:pathLst>
                <a:path w="150495" h="150495">
                  <a:moveTo>
                    <a:pt x="75018" y="0"/>
                  </a:moveTo>
                  <a:lnTo>
                    <a:pt x="45817" y="5895"/>
                  </a:lnTo>
                  <a:lnTo>
                    <a:pt x="21972" y="21972"/>
                  </a:lnTo>
                  <a:lnTo>
                    <a:pt x="5895" y="45818"/>
                  </a:lnTo>
                  <a:lnTo>
                    <a:pt x="0" y="75018"/>
                  </a:lnTo>
                  <a:lnTo>
                    <a:pt x="5895" y="104219"/>
                  </a:lnTo>
                  <a:lnTo>
                    <a:pt x="21972" y="128065"/>
                  </a:lnTo>
                  <a:lnTo>
                    <a:pt x="45817" y="144142"/>
                  </a:lnTo>
                  <a:lnTo>
                    <a:pt x="75018" y="150037"/>
                  </a:lnTo>
                  <a:lnTo>
                    <a:pt x="104219" y="144142"/>
                  </a:lnTo>
                  <a:lnTo>
                    <a:pt x="128065" y="128065"/>
                  </a:lnTo>
                  <a:lnTo>
                    <a:pt x="144142" y="104219"/>
                  </a:lnTo>
                  <a:lnTo>
                    <a:pt x="150037" y="75018"/>
                  </a:lnTo>
                  <a:lnTo>
                    <a:pt x="144142" y="45818"/>
                  </a:lnTo>
                  <a:lnTo>
                    <a:pt x="128065" y="21972"/>
                  </a:lnTo>
                  <a:lnTo>
                    <a:pt x="104219" y="5895"/>
                  </a:lnTo>
                  <a:lnTo>
                    <a:pt x="75018" y="0"/>
                  </a:lnTo>
                  <a:close/>
                </a:path>
              </a:pathLst>
            </a:custGeom>
            <a:solidFill>
              <a:srgbClr val="254061"/>
            </a:solidFill>
          </p:spPr>
          <p:txBody>
            <a:bodyPr wrap="square" lIns="0" tIns="0" rIns="0" bIns="0" rtlCol="0"/>
            <a:lstStyle/>
            <a:p>
              <a:endParaRPr/>
            </a:p>
          </p:txBody>
        </p:sp>
        <p:sp>
          <p:nvSpPr>
            <p:cNvPr id="97" name="object 173">
              <a:extLst>
                <a:ext uri="{FF2B5EF4-FFF2-40B4-BE49-F238E27FC236}">
                  <a16:creationId xmlns:a16="http://schemas.microsoft.com/office/drawing/2014/main" id="{CCDBE119-802A-2AA1-3C3E-34E8A43307A6}"/>
                </a:ext>
              </a:extLst>
            </p:cNvPr>
            <p:cNvSpPr/>
            <p:nvPr/>
          </p:nvSpPr>
          <p:spPr>
            <a:xfrm>
              <a:off x="4523008" y="5283909"/>
              <a:ext cx="150495" cy="150495"/>
            </a:xfrm>
            <a:custGeom>
              <a:avLst/>
              <a:gdLst/>
              <a:ahLst/>
              <a:cxnLst/>
              <a:rect l="l" t="t" r="r" b="b"/>
              <a:pathLst>
                <a:path w="150495" h="150495">
                  <a:moveTo>
                    <a:pt x="0" y="75018"/>
                  </a:moveTo>
                  <a:lnTo>
                    <a:pt x="5895" y="45818"/>
                  </a:lnTo>
                  <a:lnTo>
                    <a:pt x="21972" y="21972"/>
                  </a:lnTo>
                  <a:lnTo>
                    <a:pt x="45818" y="5895"/>
                  </a:lnTo>
                  <a:lnTo>
                    <a:pt x="75018" y="0"/>
                  </a:lnTo>
                  <a:lnTo>
                    <a:pt x="104219" y="5895"/>
                  </a:lnTo>
                  <a:lnTo>
                    <a:pt x="128065" y="21972"/>
                  </a:lnTo>
                  <a:lnTo>
                    <a:pt x="144142" y="45818"/>
                  </a:lnTo>
                  <a:lnTo>
                    <a:pt x="150037" y="75018"/>
                  </a:lnTo>
                  <a:lnTo>
                    <a:pt x="144142" y="104219"/>
                  </a:lnTo>
                  <a:lnTo>
                    <a:pt x="128065" y="128065"/>
                  </a:lnTo>
                  <a:lnTo>
                    <a:pt x="104219" y="144142"/>
                  </a:lnTo>
                  <a:lnTo>
                    <a:pt x="75018" y="150037"/>
                  </a:lnTo>
                  <a:lnTo>
                    <a:pt x="45818" y="144142"/>
                  </a:lnTo>
                  <a:lnTo>
                    <a:pt x="21972" y="128065"/>
                  </a:lnTo>
                  <a:lnTo>
                    <a:pt x="5895" y="104219"/>
                  </a:lnTo>
                  <a:lnTo>
                    <a:pt x="0" y="75018"/>
                  </a:lnTo>
                  <a:close/>
                </a:path>
              </a:pathLst>
            </a:custGeom>
            <a:ln w="17727">
              <a:solidFill>
                <a:srgbClr val="254061"/>
              </a:solidFill>
            </a:ln>
          </p:spPr>
          <p:txBody>
            <a:bodyPr wrap="square" lIns="0" tIns="0" rIns="0" bIns="0" rtlCol="0"/>
            <a:lstStyle/>
            <a:p>
              <a:endParaRPr/>
            </a:p>
          </p:txBody>
        </p:sp>
        <p:pic>
          <p:nvPicPr>
            <p:cNvPr id="104" name="object 174">
              <a:extLst>
                <a:ext uri="{FF2B5EF4-FFF2-40B4-BE49-F238E27FC236}">
                  <a16:creationId xmlns:a16="http://schemas.microsoft.com/office/drawing/2014/main" id="{5EC2F3DE-E898-3ADA-0304-4AE676973773}"/>
                </a:ext>
              </a:extLst>
            </p:cNvPr>
            <p:cNvPicPr/>
            <p:nvPr/>
          </p:nvPicPr>
          <p:blipFill>
            <a:blip r:embed="rId11" cstate="print"/>
            <a:stretch>
              <a:fillRect/>
            </a:stretch>
          </p:blipFill>
          <p:spPr>
            <a:xfrm>
              <a:off x="4269231" y="4872735"/>
              <a:ext cx="332232" cy="304800"/>
            </a:xfrm>
            <a:prstGeom prst="rect">
              <a:avLst/>
            </a:prstGeom>
          </p:spPr>
        </p:pic>
        <p:sp>
          <p:nvSpPr>
            <p:cNvPr id="105" name="object 175">
              <a:extLst>
                <a:ext uri="{FF2B5EF4-FFF2-40B4-BE49-F238E27FC236}">
                  <a16:creationId xmlns:a16="http://schemas.microsoft.com/office/drawing/2014/main" id="{1878B22F-BDE6-B382-78EF-A1580A3E6C83}"/>
                </a:ext>
              </a:extLst>
            </p:cNvPr>
            <p:cNvSpPr/>
            <p:nvPr/>
          </p:nvSpPr>
          <p:spPr>
            <a:xfrm>
              <a:off x="4322512" y="4905272"/>
              <a:ext cx="222885" cy="198120"/>
            </a:xfrm>
            <a:custGeom>
              <a:avLst/>
              <a:gdLst/>
              <a:ahLst/>
              <a:cxnLst/>
              <a:rect l="l" t="t" r="r" b="b"/>
              <a:pathLst>
                <a:path w="222885" h="198120">
                  <a:moveTo>
                    <a:pt x="222468" y="0"/>
                  </a:moveTo>
                  <a:lnTo>
                    <a:pt x="0" y="197826"/>
                  </a:lnTo>
                </a:path>
              </a:pathLst>
            </a:custGeom>
            <a:solidFill>
              <a:srgbClr val="17375E"/>
            </a:solidFill>
          </p:spPr>
          <p:txBody>
            <a:bodyPr wrap="square" lIns="0" tIns="0" rIns="0" bIns="0" rtlCol="0"/>
            <a:lstStyle/>
            <a:p>
              <a:endParaRPr/>
            </a:p>
          </p:txBody>
        </p:sp>
        <p:sp>
          <p:nvSpPr>
            <p:cNvPr id="106" name="object 176">
              <a:extLst>
                <a:ext uri="{FF2B5EF4-FFF2-40B4-BE49-F238E27FC236}">
                  <a16:creationId xmlns:a16="http://schemas.microsoft.com/office/drawing/2014/main" id="{386DE0C6-3C25-83CF-276E-7A8F0DC59884}"/>
                </a:ext>
              </a:extLst>
            </p:cNvPr>
            <p:cNvSpPr/>
            <p:nvPr/>
          </p:nvSpPr>
          <p:spPr>
            <a:xfrm>
              <a:off x="4322512" y="4905272"/>
              <a:ext cx="222885" cy="198120"/>
            </a:xfrm>
            <a:custGeom>
              <a:avLst/>
              <a:gdLst/>
              <a:ahLst/>
              <a:cxnLst/>
              <a:rect l="l" t="t" r="r" b="b"/>
              <a:pathLst>
                <a:path w="222885" h="198120">
                  <a:moveTo>
                    <a:pt x="0" y="197826"/>
                  </a:moveTo>
                  <a:lnTo>
                    <a:pt x="222469" y="0"/>
                  </a:lnTo>
                </a:path>
              </a:pathLst>
            </a:custGeom>
            <a:ln w="17727">
              <a:solidFill>
                <a:srgbClr val="254061"/>
              </a:solidFill>
            </a:ln>
          </p:spPr>
          <p:txBody>
            <a:bodyPr wrap="square" lIns="0" tIns="0" rIns="0" bIns="0" rtlCol="0"/>
            <a:lstStyle/>
            <a:p>
              <a:endParaRPr/>
            </a:p>
          </p:txBody>
        </p:sp>
        <p:pic>
          <p:nvPicPr>
            <p:cNvPr id="107" name="object 177">
              <a:extLst>
                <a:ext uri="{FF2B5EF4-FFF2-40B4-BE49-F238E27FC236}">
                  <a16:creationId xmlns:a16="http://schemas.microsoft.com/office/drawing/2014/main" id="{0B1DC9D8-1FB2-8731-3763-930038524CE7}"/>
                </a:ext>
              </a:extLst>
            </p:cNvPr>
            <p:cNvPicPr/>
            <p:nvPr/>
          </p:nvPicPr>
          <p:blipFill>
            <a:blip r:embed="rId12" cstate="print"/>
            <a:stretch>
              <a:fillRect/>
            </a:stretch>
          </p:blipFill>
          <p:spPr>
            <a:xfrm>
              <a:off x="4598415" y="4875783"/>
              <a:ext cx="332232" cy="304800"/>
            </a:xfrm>
            <a:prstGeom prst="rect">
              <a:avLst/>
            </a:prstGeom>
          </p:spPr>
        </p:pic>
        <p:sp>
          <p:nvSpPr>
            <p:cNvPr id="108" name="object 178">
              <a:extLst>
                <a:ext uri="{FF2B5EF4-FFF2-40B4-BE49-F238E27FC236}">
                  <a16:creationId xmlns:a16="http://schemas.microsoft.com/office/drawing/2014/main" id="{E5004CC3-399A-979C-717D-54C13B31BB6D}"/>
                </a:ext>
              </a:extLst>
            </p:cNvPr>
            <p:cNvSpPr/>
            <p:nvPr/>
          </p:nvSpPr>
          <p:spPr>
            <a:xfrm>
              <a:off x="4651072" y="4905272"/>
              <a:ext cx="226060" cy="198120"/>
            </a:xfrm>
            <a:custGeom>
              <a:avLst/>
              <a:gdLst/>
              <a:ahLst/>
              <a:cxnLst/>
              <a:rect l="l" t="t" r="r" b="b"/>
              <a:pathLst>
                <a:path w="226060" h="198120">
                  <a:moveTo>
                    <a:pt x="0" y="0"/>
                  </a:moveTo>
                  <a:lnTo>
                    <a:pt x="226010" y="197826"/>
                  </a:lnTo>
                </a:path>
              </a:pathLst>
            </a:custGeom>
            <a:solidFill>
              <a:srgbClr val="17375E"/>
            </a:solidFill>
          </p:spPr>
          <p:txBody>
            <a:bodyPr wrap="square" lIns="0" tIns="0" rIns="0" bIns="0" rtlCol="0"/>
            <a:lstStyle/>
            <a:p>
              <a:endParaRPr/>
            </a:p>
          </p:txBody>
        </p:sp>
        <p:sp>
          <p:nvSpPr>
            <p:cNvPr id="109" name="object 179">
              <a:extLst>
                <a:ext uri="{FF2B5EF4-FFF2-40B4-BE49-F238E27FC236}">
                  <a16:creationId xmlns:a16="http://schemas.microsoft.com/office/drawing/2014/main" id="{EA3DF392-4511-06F3-E2BF-5FC147105EB5}"/>
                </a:ext>
              </a:extLst>
            </p:cNvPr>
            <p:cNvSpPr/>
            <p:nvPr/>
          </p:nvSpPr>
          <p:spPr>
            <a:xfrm>
              <a:off x="4651072" y="4905272"/>
              <a:ext cx="226060" cy="198120"/>
            </a:xfrm>
            <a:custGeom>
              <a:avLst/>
              <a:gdLst/>
              <a:ahLst/>
              <a:cxnLst/>
              <a:rect l="l" t="t" r="r" b="b"/>
              <a:pathLst>
                <a:path w="226060" h="198120">
                  <a:moveTo>
                    <a:pt x="0" y="0"/>
                  </a:moveTo>
                  <a:lnTo>
                    <a:pt x="226009" y="197826"/>
                  </a:lnTo>
                </a:path>
              </a:pathLst>
            </a:custGeom>
            <a:ln w="17727">
              <a:solidFill>
                <a:srgbClr val="254061"/>
              </a:solidFill>
            </a:ln>
          </p:spPr>
          <p:txBody>
            <a:bodyPr wrap="square" lIns="0" tIns="0" rIns="0" bIns="0" rtlCol="0"/>
            <a:lstStyle/>
            <a:p>
              <a:endParaRPr/>
            </a:p>
          </p:txBody>
        </p:sp>
        <p:pic>
          <p:nvPicPr>
            <p:cNvPr id="110" name="object 180">
              <a:extLst>
                <a:ext uri="{FF2B5EF4-FFF2-40B4-BE49-F238E27FC236}">
                  <a16:creationId xmlns:a16="http://schemas.microsoft.com/office/drawing/2014/main" id="{291BCF07-714E-D6EA-60BE-7C56A9FA1789}"/>
                </a:ext>
              </a:extLst>
            </p:cNvPr>
            <p:cNvPicPr/>
            <p:nvPr/>
          </p:nvPicPr>
          <p:blipFill>
            <a:blip r:embed="rId13" cstate="print"/>
            <a:stretch>
              <a:fillRect/>
            </a:stretch>
          </p:blipFill>
          <p:spPr>
            <a:xfrm>
              <a:off x="4269231" y="5177535"/>
              <a:ext cx="332232" cy="310895"/>
            </a:xfrm>
            <a:prstGeom prst="rect">
              <a:avLst/>
            </a:prstGeom>
          </p:spPr>
        </p:pic>
        <p:sp>
          <p:nvSpPr>
            <p:cNvPr id="111" name="object 181">
              <a:extLst>
                <a:ext uri="{FF2B5EF4-FFF2-40B4-BE49-F238E27FC236}">
                  <a16:creationId xmlns:a16="http://schemas.microsoft.com/office/drawing/2014/main" id="{74A36391-E357-E39E-7CBF-16D8FB17F88C}"/>
                </a:ext>
              </a:extLst>
            </p:cNvPr>
            <p:cNvSpPr/>
            <p:nvPr/>
          </p:nvSpPr>
          <p:spPr>
            <a:xfrm>
              <a:off x="4322512" y="5209190"/>
              <a:ext cx="222885" cy="203200"/>
            </a:xfrm>
            <a:custGeom>
              <a:avLst/>
              <a:gdLst/>
              <a:ahLst/>
              <a:cxnLst/>
              <a:rect l="l" t="t" r="r" b="b"/>
              <a:pathLst>
                <a:path w="222885" h="203200">
                  <a:moveTo>
                    <a:pt x="0" y="0"/>
                  </a:moveTo>
                  <a:lnTo>
                    <a:pt x="222468" y="202784"/>
                  </a:lnTo>
                </a:path>
              </a:pathLst>
            </a:custGeom>
            <a:solidFill>
              <a:srgbClr val="17375E"/>
            </a:solidFill>
          </p:spPr>
          <p:txBody>
            <a:bodyPr wrap="square" lIns="0" tIns="0" rIns="0" bIns="0" rtlCol="0"/>
            <a:lstStyle/>
            <a:p>
              <a:endParaRPr/>
            </a:p>
          </p:txBody>
        </p:sp>
        <p:sp>
          <p:nvSpPr>
            <p:cNvPr id="112" name="object 182">
              <a:extLst>
                <a:ext uri="{FF2B5EF4-FFF2-40B4-BE49-F238E27FC236}">
                  <a16:creationId xmlns:a16="http://schemas.microsoft.com/office/drawing/2014/main" id="{AA83EFF2-23B8-3042-476A-7F788484A54C}"/>
                </a:ext>
              </a:extLst>
            </p:cNvPr>
            <p:cNvSpPr/>
            <p:nvPr/>
          </p:nvSpPr>
          <p:spPr>
            <a:xfrm>
              <a:off x="4322512" y="5209190"/>
              <a:ext cx="222885" cy="203200"/>
            </a:xfrm>
            <a:custGeom>
              <a:avLst/>
              <a:gdLst/>
              <a:ahLst/>
              <a:cxnLst/>
              <a:rect l="l" t="t" r="r" b="b"/>
              <a:pathLst>
                <a:path w="222885" h="203200">
                  <a:moveTo>
                    <a:pt x="0" y="0"/>
                  </a:moveTo>
                  <a:lnTo>
                    <a:pt x="222469" y="202784"/>
                  </a:lnTo>
                </a:path>
              </a:pathLst>
            </a:custGeom>
            <a:ln w="17727">
              <a:solidFill>
                <a:srgbClr val="254061"/>
              </a:solidFill>
            </a:ln>
          </p:spPr>
          <p:txBody>
            <a:bodyPr wrap="square" lIns="0" tIns="0" rIns="0" bIns="0" rtlCol="0"/>
            <a:lstStyle/>
            <a:p>
              <a:endParaRPr/>
            </a:p>
          </p:txBody>
        </p:sp>
        <p:pic>
          <p:nvPicPr>
            <p:cNvPr id="113" name="object 183">
              <a:extLst>
                <a:ext uri="{FF2B5EF4-FFF2-40B4-BE49-F238E27FC236}">
                  <a16:creationId xmlns:a16="http://schemas.microsoft.com/office/drawing/2014/main" id="{55FEEE2C-2463-8A30-FA7E-2A50E53F3C34}"/>
                </a:ext>
              </a:extLst>
            </p:cNvPr>
            <p:cNvPicPr/>
            <p:nvPr/>
          </p:nvPicPr>
          <p:blipFill>
            <a:blip r:embed="rId14" cstate="print"/>
            <a:stretch>
              <a:fillRect/>
            </a:stretch>
          </p:blipFill>
          <p:spPr>
            <a:xfrm>
              <a:off x="4598415" y="5177535"/>
              <a:ext cx="332232" cy="310895"/>
            </a:xfrm>
            <a:prstGeom prst="rect">
              <a:avLst/>
            </a:prstGeom>
          </p:spPr>
        </p:pic>
        <p:sp>
          <p:nvSpPr>
            <p:cNvPr id="114" name="object 184">
              <a:extLst>
                <a:ext uri="{FF2B5EF4-FFF2-40B4-BE49-F238E27FC236}">
                  <a16:creationId xmlns:a16="http://schemas.microsoft.com/office/drawing/2014/main" id="{9B071839-77B9-31C4-D0E0-FFF4273EC9AE}"/>
                </a:ext>
              </a:extLst>
            </p:cNvPr>
            <p:cNvSpPr/>
            <p:nvPr/>
          </p:nvSpPr>
          <p:spPr>
            <a:xfrm>
              <a:off x="4651072" y="5209190"/>
              <a:ext cx="226060" cy="203200"/>
            </a:xfrm>
            <a:custGeom>
              <a:avLst/>
              <a:gdLst/>
              <a:ahLst/>
              <a:cxnLst/>
              <a:rect l="l" t="t" r="r" b="b"/>
              <a:pathLst>
                <a:path w="226060" h="203200">
                  <a:moveTo>
                    <a:pt x="226010" y="0"/>
                  </a:moveTo>
                  <a:lnTo>
                    <a:pt x="0" y="202784"/>
                  </a:lnTo>
                </a:path>
              </a:pathLst>
            </a:custGeom>
            <a:solidFill>
              <a:srgbClr val="17375E"/>
            </a:solidFill>
          </p:spPr>
          <p:txBody>
            <a:bodyPr wrap="square" lIns="0" tIns="0" rIns="0" bIns="0" rtlCol="0"/>
            <a:lstStyle/>
            <a:p>
              <a:endParaRPr/>
            </a:p>
          </p:txBody>
        </p:sp>
        <p:sp>
          <p:nvSpPr>
            <p:cNvPr id="115" name="object 185">
              <a:extLst>
                <a:ext uri="{FF2B5EF4-FFF2-40B4-BE49-F238E27FC236}">
                  <a16:creationId xmlns:a16="http://schemas.microsoft.com/office/drawing/2014/main" id="{71C5F4E8-82C6-4BE3-1BFD-0945992F3EB7}"/>
                </a:ext>
              </a:extLst>
            </p:cNvPr>
            <p:cNvSpPr/>
            <p:nvPr/>
          </p:nvSpPr>
          <p:spPr>
            <a:xfrm>
              <a:off x="4651072" y="5209190"/>
              <a:ext cx="226060" cy="203200"/>
            </a:xfrm>
            <a:custGeom>
              <a:avLst/>
              <a:gdLst/>
              <a:ahLst/>
              <a:cxnLst/>
              <a:rect l="l" t="t" r="r" b="b"/>
              <a:pathLst>
                <a:path w="226060" h="203200">
                  <a:moveTo>
                    <a:pt x="0" y="202784"/>
                  </a:moveTo>
                  <a:lnTo>
                    <a:pt x="226009" y="0"/>
                  </a:lnTo>
                </a:path>
              </a:pathLst>
            </a:custGeom>
            <a:ln w="17727">
              <a:solidFill>
                <a:srgbClr val="254061"/>
              </a:solidFill>
            </a:ln>
          </p:spPr>
          <p:txBody>
            <a:bodyPr wrap="square" lIns="0" tIns="0" rIns="0" bIns="0" rtlCol="0"/>
            <a:lstStyle/>
            <a:p>
              <a:endParaRPr/>
            </a:p>
          </p:txBody>
        </p:sp>
        <p:pic>
          <p:nvPicPr>
            <p:cNvPr id="116" name="object 186">
              <a:extLst>
                <a:ext uri="{FF2B5EF4-FFF2-40B4-BE49-F238E27FC236}">
                  <a16:creationId xmlns:a16="http://schemas.microsoft.com/office/drawing/2014/main" id="{5C057F0F-E74B-AC24-FCDC-358E2BBEB693}"/>
                </a:ext>
              </a:extLst>
            </p:cNvPr>
            <p:cNvPicPr/>
            <p:nvPr/>
          </p:nvPicPr>
          <p:blipFill>
            <a:blip r:embed="rId15" cstate="print"/>
            <a:stretch>
              <a:fillRect/>
            </a:stretch>
          </p:blipFill>
          <p:spPr>
            <a:xfrm>
              <a:off x="4394199" y="5122671"/>
              <a:ext cx="402336" cy="109727"/>
            </a:xfrm>
            <a:prstGeom prst="rect">
              <a:avLst/>
            </a:prstGeom>
          </p:spPr>
        </p:pic>
        <p:sp>
          <p:nvSpPr>
            <p:cNvPr id="117" name="object 187">
              <a:extLst>
                <a:ext uri="{FF2B5EF4-FFF2-40B4-BE49-F238E27FC236}">
                  <a16:creationId xmlns:a16="http://schemas.microsoft.com/office/drawing/2014/main" id="{F5B0D4FF-A4A2-EF6B-93AF-9D55CADA8C16}"/>
                </a:ext>
              </a:extLst>
            </p:cNvPr>
            <p:cNvSpPr/>
            <p:nvPr/>
          </p:nvSpPr>
          <p:spPr>
            <a:xfrm>
              <a:off x="4450576" y="5156143"/>
              <a:ext cx="298450" cy="0"/>
            </a:xfrm>
            <a:custGeom>
              <a:avLst/>
              <a:gdLst/>
              <a:ahLst/>
              <a:cxnLst/>
              <a:rect l="l" t="t" r="r" b="b"/>
              <a:pathLst>
                <a:path w="298450">
                  <a:moveTo>
                    <a:pt x="298442" y="0"/>
                  </a:moveTo>
                  <a:lnTo>
                    <a:pt x="0" y="1"/>
                  </a:lnTo>
                </a:path>
              </a:pathLst>
            </a:custGeom>
            <a:solidFill>
              <a:srgbClr val="17375E"/>
            </a:solidFill>
          </p:spPr>
          <p:txBody>
            <a:bodyPr wrap="square" lIns="0" tIns="0" rIns="0" bIns="0" rtlCol="0"/>
            <a:lstStyle/>
            <a:p>
              <a:endParaRPr/>
            </a:p>
          </p:txBody>
        </p:sp>
        <p:sp>
          <p:nvSpPr>
            <p:cNvPr id="118" name="object 188">
              <a:extLst>
                <a:ext uri="{FF2B5EF4-FFF2-40B4-BE49-F238E27FC236}">
                  <a16:creationId xmlns:a16="http://schemas.microsoft.com/office/drawing/2014/main" id="{5BA1F1A5-3510-7DD7-EF1F-1BF87FAC7893}"/>
                </a:ext>
              </a:extLst>
            </p:cNvPr>
            <p:cNvSpPr/>
            <p:nvPr/>
          </p:nvSpPr>
          <p:spPr>
            <a:xfrm>
              <a:off x="4450577" y="5156143"/>
              <a:ext cx="298450" cy="0"/>
            </a:xfrm>
            <a:custGeom>
              <a:avLst/>
              <a:gdLst/>
              <a:ahLst/>
              <a:cxnLst/>
              <a:rect l="l" t="t" r="r" b="b"/>
              <a:pathLst>
                <a:path w="298450">
                  <a:moveTo>
                    <a:pt x="298441" y="0"/>
                  </a:moveTo>
                  <a:lnTo>
                    <a:pt x="0" y="1"/>
                  </a:lnTo>
                </a:path>
              </a:pathLst>
            </a:custGeom>
            <a:ln w="17727">
              <a:solidFill>
                <a:srgbClr val="254061"/>
              </a:solidFill>
            </a:ln>
          </p:spPr>
          <p:txBody>
            <a:bodyPr wrap="square" lIns="0" tIns="0" rIns="0" bIns="0" rtlCol="0"/>
            <a:lstStyle/>
            <a:p>
              <a:endParaRPr/>
            </a:p>
          </p:txBody>
        </p:sp>
        <p:pic>
          <p:nvPicPr>
            <p:cNvPr id="119" name="object 189">
              <a:extLst>
                <a:ext uri="{FF2B5EF4-FFF2-40B4-BE49-F238E27FC236}">
                  <a16:creationId xmlns:a16="http://schemas.microsoft.com/office/drawing/2014/main" id="{5E29A742-8847-663A-FC27-77F2E40E4271}"/>
                </a:ext>
              </a:extLst>
            </p:cNvPr>
            <p:cNvPicPr/>
            <p:nvPr/>
          </p:nvPicPr>
          <p:blipFill>
            <a:blip r:embed="rId16" cstate="print"/>
            <a:stretch>
              <a:fillRect/>
            </a:stretch>
          </p:blipFill>
          <p:spPr>
            <a:xfrm>
              <a:off x="4543551" y="5009895"/>
              <a:ext cx="109727" cy="350519"/>
            </a:xfrm>
            <a:prstGeom prst="rect">
              <a:avLst/>
            </a:prstGeom>
          </p:spPr>
        </p:pic>
        <p:sp>
          <p:nvSpPr>
            <p:cNvPr id="120" name="object 190">
              <a:extLst>
                <a:ext uri="{FF2B5EF4-FFF2-40B4-BE49-F238E27FC236}">
                  <a16:creationId xmlns:a16="http://schemas.microsoft.com/office/drawing/2014/main" id="{98BEAEAA-DDAE-D254-C3DB-4D1BF98379F0}"/>
                </a:ext>
              </a:extLst>
            </p:cNvPr>
            <p:cNvSpPr/>
            <p:nvPr/>
          </p:nvSpPr>
          <p:spPr>
            <a:xfrm>
              <a:off x="4598027" y="5033336"/>
              <a:ext cx="0" cy="250825"/>
            </a:xfrm>
            <a:custGeom>
              <a:avLst/>
              <a:gdLst/>
              <a:ahLst/>
              <a:cxnLst/>
              <a:rect l="l" t="t" r="r" b="b"/>
              <a:pathLst>
                <a:path h="250825">
                  <a:moveTo>
                    <a:pt x="0" y="0"/>
                  </a:moveTo>
                  <a:lnTo>
                    <a:pt x="1" y="250573"/>
                  </a:lnTo>
                </a:path>
              </a:pathLst>
            </a:custGeom>
            <a:solidFill>
              <a:srgbClr val="17375E"/>
            </a:solidFill>
          </p:spPr>
          <p:txBody>
            <a:bodyPr wrap="square" lIns="0" tIns="0" rIns="0" bIns="0" rtlCol="0"/>
            <a:lstStyle/>
            <a:p>
              <a:endParaRPr/>
            </a:p>
          </p:txBody>
        </p:sp>
        <p:sp>
          <p:nvSpPr>
            <p:cNvPr id="121" name="object 191">
              <a:extLst>
                <a:ext uri="{FF2B5EF4-FFF2-40B4-BE49-F238E27FC236}">
                  <a16:creationId xmlns:a16="http://schemas.microsoft.com/office/drawing/2014/main" id="{31FDBDF2-1626-77C1-5B66-B1207A2C022D}"/>
                </a:ext>
              </a:extLst>
            </p:cNvPr>
            <p:cNvSpPr/>
            <p:nvPr/>
          </p:nvSpPr>
          <p:spPr>
            <a:xfrm>
              <a:off x="4598027" y="5033336"/>
              <a:ext cx="0" cy="250825"/>
            </a:xfrm>
            <a:custGeom>
              <a:avLst/>
              <a:gdLst/>
              <a:ahLst/>
              <a:cxnLst/>
              <a:rect l="l" t="t" r="r" b="b"/>
              <a:pathLst>
                <a:path h="250825">
                  <a:moveTo>
                    <a:pt x="0" y="0"/>
                  </a:moveTo>
                  <a:lnTo>
                    <a:pt x="1" y="250573"/>
                  </a:lnTo>
                </a:path>
              </a:pathLst>
            </a:custGeom>
            <a:ln w="17727">
              <a:solidFill>
                <a:srgbClr val="254061"/>
              </a:solidFill>
            </a:ln>
          </p:spPr>
          <p:txBody>
            <a:bodyPr wrap="square" lIns="0" tIns="0" rIns="0" bIns="0" rtlCol="0"/>
            <a:lstStyle/>
            <a:p>
              <a:endParaRPr/>
            </a:p>
          </p:txBody>
        </p:sp>
      </p:grpSp>
      <p:sp>
        <p:nvSpPr>
          <p:cNvPr id="122" name="object 418">
            <a:extLst>
              <a:ext uri="{FF2B5EF4-FFF2-40B4-BE49-F238E27FC236}">
                <a16:creationId xmlns:a16="http://schemas.microsoft.com/office/drawing/2014/main" id="{2ECE4280-F57D-407F-ACD0-A850BEC665B5}"/>
              </a:ext>
            </a:extLst>
          </p:cNvPr>
          <p:cNvSpPr/>
          <p:nvPr/>
        </p:nvSpPr>
        <p:spPr>
          <a:xfrm>
            <a:off x="7460906" y="4408016"/>
            <a:ext cx="586740" cy="647065"/>
          </a:xfrm>
          <a:custGeom>
            <a:avLst/>
            <a:gdLst/>
            <a:ahLst/>
            <a:cxnLst/>
            <a:rect l="l" t="t" r="r" b="b"/>
            <a:pathLst>
              <a:path w="586739" h="647065">
                <a:moveTo>
                  <a:pt x="457822" y="95224"/>
                </a:moveTo>
                <a:lnTo>
                  <a:pt x="296379" y="0"/>
                </a:lnTo>
                <a:lnTo>
                  <a:pt x="296379" y="39560"/>
                </a:lnTo>
                <a:lnTo>
                  <a:pt x="269519" y="38862"/>
                </a:lnTo>
                <a:lnTo>
                  <a:pt x="224002" y="44627"/>
                </a:lnTo>
                <a:lnTo>
                  <a:pt x="180467" y="57531"/>
                </a:lnTo>
                <a:lnTo>
                  <a:pt x="139700" y="77177"/>
                </a:lnTo>
                <a:lnTo>
                  <a:pt x="102539" y="103174"/>
                </a:lnTo>
                <a:lnTo>
                  <a:pt x="69761" y="135102"/>
                </a:lnTo>
                <a:lnTo>
                  <a:pt x="42189" y="172580"/>
                </a:lnTo>
                <a:lnTo>
                  <a:pt x="18859" y="219760"/>
                </a:lnTo>
                <a:lnTo>
                  <a:pt x="4800" y="269646"/>
                </a:lnTo>
                <a:lnTo>
                  <a:pt x="0" y="320954"/>
                </a:lnTo>
                <a:lnTo>
                  <a:pt x="4457" y="372351"/>
                </a:lnTo>
                <a:lnTo>
                  <a:pt x="18199" y="422541"/>
                </a:lnTo>
                <a:lnTo>
                  <a:pt x="41211" y="470204"/>
                </a:lnTo>
                <a:lnTo>
                  <a:pt x="142328" y="409397"/>
                </a:lnTo>
                <a:lnTo>
                  <a:pt x="124079" y="366903"/>
                </a:lnTo>
                <a:lnTo>
                  <a:pt x="117983" y="321983"/>
                </a:lnTo>
                <a:lnTo>
                  <a:pt x="124028" y="277202"/>
                </a:lnTo>
                <a:lnTo>
                  <a:pt x="142227" y="235153"/>
                </a:lnTo>
                <a:lnTo>
                  <a:pt x="167576" y="203238"/>
                </a:lnTo>
                <a:lnTo>
                  <a:pt x="199313" y="178993"/>
                </a:lnTo>
                <a:lnTo>
                  <a:pt x="235851" y="163220"/>
                </a:lnTo>
                <a:lnTo>
                  <a:pt x="275577" y="156692"/>
                </a:lnTo>
                <a:lnTo>
                  <a:pt x="296379" y="157353"/>
                </a:lnTo>
                <a:lnTo>
                  <a:pt x="296379" y="190436"/>
                </a:lnTo>
                <a:lnTo>
                  <a:pt x="457822" y="95224"/>
                </a:lnTo>
                <a:close/>
              </a:path>
              <a:path w="586739" h="647065">
                <a:moveTo>
                  <a:pt x="586676" y="325907"/>
                </a:moveTo>
                <a:lnTo>
                  <a:pt x="582206" y="274510"/>
                </a:lnTo>
                <a:lnTo>
                  <a:pt x="568477" y="224320"/>
                </a:lnTo>
                <a:lnTo>
                  <a:pt x="545465" y="176644"/>
                </a:lnTo>
                <a:lnTo>
                  <a:pt x="444347" y="237451"/>
                </a:lnTo>
                <a:lnTo>
                  <a:pt x="462597" y="279958"/>
                </a:lnTo>
                <a:lnTo>
                  <a:pt x="468693" y="324878"/>
                </a:lnTo>
                <a:lnTo>
                  <a:pt x="462648" y="369658"/>
                </a:lnTo>
                <a:lnTo>
                  <a:pt x="444449" y="411708"/>
                </a:lnTo>
                <a:lnTo>
                  <a:pt x="419100" y="443611"/>
                </a:lnTo>
                <a:lnTo>
                  <a:pt x="387350" y="467855"/>
                </a:lnTo>
                <a:lnTo>
                  <a:pt x="350824" y="483641"/>
                </a:lnTo>
                <a:lnTo>
                  <a:pt x="311099" y="490156"/>
                </a:lnTo>
                <a:lnTo>
                  <a:pt x="290296" y="489508"/>
                </a:lnTo>
                <a:lnTo>
                  <a:pt x="290296" y="456425"/>
                </a:lnTo>
                <a:lnTo>
                  <a:pt x="128854" y="551637"/>
                </a:lnTo>
                <a:lnTo>
                  <a:pt x="290296" y="646849"/>
                </a:lnTo>
                <a:lnTo>
                  <a:pt x="290296" y="607301"/>
                </a:lnTo>
                <a:lnTo>
                  <a:pt x="317157" y="607999"/>
                </a:lnTo>
                <a:lnTo>
                  <a:pt x="362673" y="602234"/>
                </a:lnTo>
                <a:lnTo>
                  <a:pt x="406209" y="589330"/>
                </a:lnTo>
                <a:lnTo>
                  <a:pt x="446963" y="569683"/>
                </a:lnTo>
                <a:lnTo>
                  <a:pt x="484136" y="543687"/>
                </a:lnTo>
                <a:lnTo>
                  <a:pt x="516915" y="511746"/>
                </a:lnTo>
                <a:lnTo>
                  <a:pt x="544487" y="474268"/>
                </a:lnTo>
                <a:lnTo>
                  <a:pt x="567804" y="427101"/>
                </a:lnTo>
                <a:lnTo>
                  <a:pt x="581875" y="377202"/>
                </a:lnTo>
                <a:lnTo>
                  <a:pt x="586676" y="325907"/>
                </a:lnTo>
                <a:close/>
              </a:path>
            </a:pathLst>
          </a:custGeom>
          <a:solidFill>
            <a:srgbClr val="254061"/>
          </a:solidFill>
        </p:spPr>
        <p:txBody>
          <a:bodyPr wrap="square" lIns="0" tIns="0" rIns="0" bIns="0" rtlCol="0"/>
          <a:lstStyle/>
          <a:p>
            <a:endParaRPr/>
          </a:p>
        </p:txBody>
      </p:sp>
      <p:grpSp>
        <p:nvGrpSpPr>
          <p:cNvPr id="123" name="object 534">
            <a:extLst>
              <a:ext uri="{FF2B5EF4-FFF2-40B4-BE49-F238E27FC236}">
                <a16:creationId xmlns:a16="http://schemas.microsoft.com/office/drawing/2014/main" id="{0154A6EB-6300-C201-6024-34A6E016F132}"/>
              </a:ext>
            </a:extLst>
          </p:cNvPr>
          <p:cNvGrpSpPr/>
          <p:nvPr/>
        </p:nvGrpSpPr>
        <p:grpSpPr>
          <a:xfrm>
            <a:off x="4913482" y="4737440"/>
            <a:ext cx="728980" cy="573405"/>
            <a:chOff x="10990071" y="1202944"/>
            <a:chExt cx="728980" cy="573405"/>
          </a:xfrm>
        </p:grpSpPr>
        <p:pic>
          <p:nvPicPr>
            <p:cNvPr id="124" name="object 535">
              <a:extLst>
                <a:ext uri="{FF2B5EF4-FFF2-40B4-BE49-F238E27FC236}">
                  <a16:creationId xmlns:a16="http://schemas.microsoft.com/office/drawing/2014/main" id="{B3C913A6-AF02-6EA4-A001-36A3C272D15E}"/>
                </a:ext>
              </a:extLst>
            </p:cNvPr>
            <p:cNvPicPr/>
            <p:nvPr/>
          </p:nvPicPr>
          <p:blipFill>
            <a:blip r:embed="rId17" cstate="print"/>
            <a:stretch>
              <a:fillRect/>
            </a:stretch>
          </p:blipFill>
          <p:spPr>
            <a:xfrm>
              <a:off x="10990071" y="1254760"/>
              <a:ext cx="484631" cy="478535"/>
            </a:xfrm>
            <a:prstGeom prst="rect">
              <a:avLst/>
            </a:prstGeom>
          </p:spPr>
        </p:pic>
        <p:sp>
          <p:nvSpPr>
            <p:cNvPr id="125" name="object 536">
              <a:extLst>
                <a:ext uri="{FF2B5EF4-FFF2-40B4-BE49-F238E27FC236}">
                  <a16:creationId xmlns:a16="http://schemas.microsoft.com/office/drawing/2014/main" id="{27295063-A7D2-6DC8-DC4D-DB76F556B83B}"/>
                </a:ext>
              </a:extLst>
            </p:cNvPr>
            <p:cNvSpPr/>
            <p:nvPr/>
          </p:nvSpPr>
          <p:spPr>
            <a:xfrm>
              <a:off x="11036477" y="1274338"/>
              <a:ext cx="392430" cy="387985"/>
            </a:xfrm>
            <a:custGeom>
              <a:avLst/>
              <a:gdLst/>
              <a:ahLst/>
              <a:cxnLst/>
              <a:rect l="l" t="t" r="r" b="b"/>
              <a:pathLst>
                <a:path w="392429" h="387985">
                  <a:moveTo>
                    <a:pt x="254119" y="318494"/>
                  </a:moveTo>
                  <a:lnTo>
                    <a:pt x="136206" y="318494"/>
                  </a:lnTo>
                  <a:lnTo>
                    <a:pt x="140246" y="320659"/>
                  </a:lnTo>
                  <a:lnTo>
                    <a:pt x="152043" y="324274"/>
                  </a:lnTo>
                  <a:lnTo>
                    <a:pt x="161069" y="370902"/>
                  </a:lnTo>
                  <a:lnTo>
                    <a:pt x="161069" y="381774"/>
                  </a:lnTo>
                  <a:lnTo>
                    <a:pt x="166973" y="387602"/>
                  </a:lnTo>
                  <a:lnTo>
                    <a:pt x="225414" y="387602"/>
                  </a:lnTo>
                  <a:lnTo>
                    <a:pt x="230101" y="384323"/>
                  </a:lnTo>
                  <a:lnTo>
                    <a:pt x="232065" y="379742"/>
                  </a:lnTo>
                  <a:lnTo>
                    <a:pt x="232154" y="379402"/>
                  </a:lnTo>
                  <a:lnTo>
                    <a:pt x="232286" y="379402"/>
                  </a:lnTo>
                  <a:lnTo>
                    <a:pt x="243251" y="322751"/>
                  </a:lnTo>
                  <a:lnTo>
                    <a:pt x="250078" y="320659"/>
                  </a:lnTo>
                  <a:lnTo>
                    <a:pt x="254119" y="318494"/>
                  </a:lnTo>
                  <a:close/>
                </a:path>
                <a:path w="392429" h="387985">
                  <a:moveTo>
                    <a:pt x="352724" y="300926"/>
                  </a:moveTo>
                  <a:lnTo>
                    <a:pt x="41334" y="300926"/>
                  </a:lnTo>
                  <a:lnTo>
                    <a:pt x="39338" y="305716"/>
                  </a:lnTo>
                  <a:lnTo>
                    <a:pt x="39347" y="309048"/>
                  </a:lnTo>
                  <a:lnTo>
                    <a:pt x="40643" y="312375"/>
                  </a:lnTo>
                  <a:lnTo>
                    <a:pt x="78204" y="349255"/>
                  </a:lnTo>
                  <a:lnTo>
                    <a:pt x="81582" y="350517"/>
                  </a:lnTo>
                  <a:lnTo>
                    <a:pt x="84935" y="350517"/>
                  </a:lnTo>
                  <a:lnTo>
                    <a:pt x="91108" y="347974"/>
                  </a:lnTo>
                  <a:lnTo>
                    <a:pt x="92476" y="347974"/>
                  </a:lnTo>
                  <a:lnTo>
                    <a:pt x="136206" y="318494"/>
                  </a:lnTo>
                  <a:lnTo>
                    <a:pt x="254119" y="318494"/>
                  </a:lnTo>
                  <a:lnTo>
                    <a:pt x="256667" y="317129"/>
                  </a:lnTo>
                  <a:lnTo>
                    <a:pt x="348109" y="317129"/>
                  </a:lnTo>
                  <a:lnTo>
                    <a:pt x="353320" y="311928"/>
                  </a:lnTo>
                  <a:lnTo>
                    <a:pt x="354589" y="308589"/>
                  </a:lnTo>
                  <a:lnTo>
                    <a:pt x="354571" y="305258"/>
                  </a:lnTo>
                  <a:lnTo>
                    <a:pt x="352724" y="300926"/>
                  </a:lnTo>
                  <a:close/>
                </a:path>
                <a:path w="392429" h="387985">
                  <a:moveTo>
                    <a:pt x="316716" y="348458"/>
                  </a:moveTo>
                  <a:lnTo>
                    <a:pt x="304463" y="348458"/>
                  </a:lnTo>
                  <a:lnTo>
                    <a:pt x="309578" y="350517"/>
                  </a:lnTo>
                  <a:lnTo>
                    <a:pt x="312382" y="350517"/>
                  </a:lnTo>
                  <a:lnTo>
                    <a:pt x="316066" y="349107"/>
                  </a:lnTo>
                  <a:lnTo>
                    <a:pt x="316716" y="348458"/>
                  </a:lnTo>
                  <a:close/>
                </a:path>
                <a:path w="392429" h="387985">
                  <a:moveTo>
                    <a:pt x="92476" y="347974"/>
                  </a:moveTo>
                  <a:lnTo>
                    <a:pt x="91108" y="347974"/>
                  </a:lnTo>
                  <a:lnTo>
                    <a:pt x="89935" y="349688"/>
                  </a:lnTo>
                  <a:lnTo>
                    <a:pt x="92476" y="347974"/>
                  </a:lnTo>
                  <a:close/>
                </a:path>
                <a:path w="392429" h="387985">
                  <a:moveTo>
                    <a:pt x="348109" y="317129"/>
                  </a:moveTo>
                  <a:lnTo>
                    <a:pt x="256667" y="317129"/>
                  </a:lnTo>
                  <a:lnTo>
                    <a:pt x="297323" y="344063"/>
                  </a:lnTo>
                  <a:lnTo>
                    <a:pt x="299976" y="346654"/>
                  </a:lnTo>
                  <a:lnTo>
                    <a:pt x="303229" y="347974"/>
                  </a:lnTo>
                  <a:lnTo>
                    <a:pt x="304939" y="349107"/>
                  </a:lnTo>
                  <a:lnTo>
                    <a:pt x="304463" y="348458"/>
                  </a:lnTo>
                  <a:lnTo>
                    <a:pt x="316716" y="348458"/>
                  </a:lnTo>
                  <a:lnTo>
                    <a:pt x="348109" y="317129"/>
                  </a:lnTo>
                  <a:close/>
                </a:path>
                <a:path w="392429" h="387985">
                  <a:moveTo>
                    <a:pt x="39066" y="86596"/>
                  </a:moveTo>
                  <a:lnTo>
                    <a:pt x="69330" y="130576"/>
                  </a:lnTo>
                  <a:lnTo>
                    <a:pt x="65167" y="138148"/>
                  </a:lnTo>
                  <a:lnTo>
                    <a:pt x="61817" y="148797"/>
                  </a:lnTo>
                  <a:lnTo>
                    <a:pt x="16918" y="157264"/>
                  </a:lnTo>
                  <a:lnTo>
                    <a:pt x="5904" y="157264"/>
                  </a:lnTo>
                  <a:lnTo>
                    <a:pt x="0" y="163090"/>
                  </a:lnTo>
                  <a:lnTo>
                    <a:pt x="0" y="220775"/>
                  </a:lnTo>
                  <a:lnTo>
                    <a:pt x="3321" y="225400"/>
                  </a:lnTo>
                  <a:lnTo>
                    <a:pt x="8331" y="227492"/>
                  </a:lnTo>
                  <a:lnTo>
                    <a:pt x="7962" y="227492"/>
                  </a:lnTo>
                  <a:lnTo>
                    <a:pt x="62697" y="237813"/>
                  </a:lnTo>
                  <a:lnTo>
                    <a:pt x="62419" y="237813"/>
                  </a:lnTo>
                  <a:lnTo>
                    <a:pt x="65167" y="246553"/>
                  </a:lnTo>
                  <a:lnTo>
                    <a:pt x="70973" y="257114"/>
                  </a:lnTo>
                  <a:lnTo>
                    <a:pt x="45808" y="293890"/>
                  </a:lnTo>
                  <a:lnTo>
                    <a:pt x="43176" y="296503"/>
                  </a:lnTo>
                  <a:lnTo>
                    <a:pt x="41861" y="299660"/>
                  </a:lnTo>
                  <a:lnTo>
                    <a:pt x="40704" y="301350"/>
                  </a:lnTo>
                  <a:lnTo>
                    <a:pt x="41334" y="300926"/>
                  </a:lnTo>
                  <a:lnTo>
                    <a:pt x="352724" y="300926"/>
                  </a:lnTo>
                  <a:lnTo>
                    <a:pt x="351986" y="299195"/>
                  </a:lnTo>
                  <a:lnTo>
                    <a:pt x="352923" y="299195"/>
                  </a:lnTo>
                  <a:lnTo>
                    <a:pt x="327007" y="261976"/>
                  </a:lnTo>
                  <a:lnTo>
                    <a:pt x="195162" y="261976"/>
                  </a:lnTo>
                  <a:lnTo>
                    <a:pt x="167704" y="256505"/>
                  </a:lnTo>
                  <a:lnTo>
                    <a:pt x="145282" y="241583"/>
                  </a:lnTo>
                  <a:lnTo>
                    <a:pt x="130164" y="219451"/>
                  </a:lnTo>
                  <a:lnTo>
                    <a:pt x="124621" y="192350"/>
                  </a:lnTo>
                  <a:lnTo>
                    <a:pt x="130139" y="165373"/>
                  </a:lnTo>
                  <a:lnTo>
                    <a:pt x="131639" y="163090"/>
                  </a:lnTo>
                  <a:lnTo>
                    <a:pt x="145282" y="143117"/>
                  </a:lnTo>
                  <a:lnTo>
                    <a:pt x="167704" y="128196"/>
                  </a:lnTo>
                  <a:lnTo>
                    <a:pt x="195162" y="122725"/>
                  </a:lnTo>
                  <a:lnTo>
                    <a:pt x="327683" y="122725"/>
                  </a:lnTo>
                  <a:lnTo>
                    <a:pt x="347435" y="95987"/>
                  </a:lnTo>
                  <a:lnTo>
                    <a:pt x="350161" y="93470"/>
                  </a:lnTo>
                  <a:lnTo>
                    <a:pt x="351590" y="90363"/>
                  </a:lnTo>
                  <a:lnTo>
                    <a:pt x="352511" y="89117"/>
                  </a:lnTo>
                  <a:lnTo>
                    <a:pt x="352163" y="89117"/>
                  </a:lnTo>
                  <a:lnTo>
                    <a:pt x="352788" y="87758"/>
                  </a:lnTo>
                  <a:lnTo>
                    <a:pt x="40800" y="87758"/>
                  </a:lnTo>
                  <a:lnTo>
                    <a:pt x="39066" y="86596"/>
                  </a:lnTo>
                  <a:close/>
                </a:path>
                <a:path w="392429" h="387985">
                  <a:moveTo>
                    <a:pt x="352923" y="299195"/>
                  </a:moveTo>
                  <a:lnTo>
                    <a:pt x="351986" y="299195"/>
                  </a:lnTo>
                  <a:lnTo>
                    <a:pt x="353725" y="300347"/>
                  </a:lnTo>
                  <a:lnTo>
                    <a:pt x="352923" y="299195"/>
                  </a:lnTo>
                  <a:close/>
                </a:path>
                <a:path w="392429" h="387985">
                  <a:moveTo>
                    <a:pt x="327683" y="122725"/>
                  </a:moveTo>
                  <a:lnTo>
                    <a:pt x="195162" y="122725"/>
                  </a:lnTo>
                  <a:lnTo>
                    <a:pt x="222619" y="128196"/>
                  </a:lnTo>
                  <a:lnTo>
                    <a:pt x="245042" y="143117"/>
                  </a:lnTo>
                  <a:lnTo>
                    <a:pt x="258685" y="163090"/>
                  </a:lnTo>
                  <a:lnTo>
                    <a:pt x="260184" y="165373"/>
                  </a:lnTo>
                  <a:lnTo>
                    <a:pt x="265703" y="192350"/>
                  </a:lnTo>
                  <a:lnTo>
                    <a:pt x="260159" y="219451"/>
                  </a:lnTo>
                  <a:lnTo>
                    <a:pt x="245042" y="241583"/>
                  </a:lnTo>
                  <a:lnTo>
                    <a:pt x="222619" y="256505"/>
                  </a:lnTo>
                  <a:lnTo>
                    <a:pt x="195162" y="261976"/>
                  </a:lnTo>
                  <a:lnTo>
                    <a:pt x="327007" y="261976"/>
                  </a:lnTo>
                  <a:lnTo>
                    <a:pt x="321235" y="253686"/>
                  </a:lnTo>
                  <a:lnTo>
                    <a:pt x="325156" y="246553"/>
                  </a:lnTo>
                  <a:lnTo>
                    <a:pt x="327905" y="237813"/>
                  </a:lnTo>
                  <a:lnTo>
                    <a:pt x="375264" y="228884"/>
                  </a:lnTo>
                  <a:lnTo>
                    <a:pt x="386279" y="228884"/>
                  </a:lnTo>
                  <a:lnTo>
                    <a:pt x="392183" y="223056"/>
                  </a:lnTo>
                  <a:lnTo>
                    <a:pt x="392183" y="165373"/>
                  </a:lnTo>
                  <a:lnTo>
                    <a:pt x="388862" y="160746"/>
                  </a:lnTo>
                  <a:lnTo>
                    <a:pt x="384129" y="158770"/>
                  </a:lnTo>
                  <a:lnTo>
                    <a:pt x="384833" y="158770"/>
                  </a:lnTo>
                  <a:lnTo>
                    <a:pt x="328289" y="148108"/>
                  </a:lnTo>
                  <a:lnTo>
                    <a:pt x="325156" y="138148"/>
                  </a:lnTo>
                  <a:lnTo>
                    <a:pt x="321373" y="131267"/>
                  </a:lnTo>
                  <a:lnTo>
                    <a:pt x="327683" y="122725"/>
                  </a:lnTo>
                  <a:close/>
                </a:path>
                <a:path w="392429" h="387985">
                  <a:moveTo>
                    <a:pt x="352808" y="88714"/>
                  </a:moveTo>
                  <a:lnTo>
                    <a:pt x="352163" y="89117"/>
                  </a:lnTo>
                  <a:lnTo>
                    <a:pt x="352511" y="89117"/>
                  </a:lnTo>
                  <a:lnTo>
                    <a:pt x="352808" y="88714"/>
                  </a:lnTo>
                  <a:close/>
                </a:path>
                <a:path w="392429" h="387985">
                  <a:moveTo>
                    <a:pt x="83748" y="36771"/>
                  </a:moveTo>
                  <a:lnTo>
                    <a:pt x="80373" y="36771"/>
                  </a:lnTo>
                  <a:lnTo>
                    <a:pt x="76762" y="38130"/>
                  </a:lnTo>
                  <a:lnTo>
                    <a:pt x="76908" y="38130"/>
                  </a:lnTo>
                  <a:lnTo>
                    <a:pt x="39536" y="75017"/>
                  </a:lnTo>
                  <a:lnTo>
                    <a:pt x="38249" y="78348"/>
                  </a:lnTo>
                  <a:lnTo>
                    <a:pt x="38249" y="81680"/>
                  </a:lnTo>
                  <a:lnTo>
                    <a:pt x="40800" y="87758"/>
                  </a:lnTo>
                  <a:lnTo>
                    <a:pt x="352788" y="87758"/>
                  </a:lnTo>
                  <a:lnTo>
                    <a:pt x="354332" y="84399"/>
                  </a:lnTo>
                  <a:lnTo>
                    <a:pt x="354445" y="81070"/>
                  </a:lnTo>
                  <a:lnTo>
                    <a:pt x="353272" y="77698"/>
                  </a:lnTo>
                  <a:lnTo>
                    <a:pt x="344308" y="68239"/>
                  </a:lnTo>
                  <a:lnTo>
                    <a:pt x="257912" y="68239"/>
                  </a:lnTo>
                  <a:lnTo>
                    <a:pt x="257540" y="68040"/>
                  </a:lnTo>
                  <a:lnTo>
                    <a:pt x="132783" y="68040"/>
                  </a:lnTo>
                  <a:lnTo>
                    <a:pt x="95712" y="43187"/>
                  </a:lnTo>
                  <a:lnTo>
                    <a:pt x="93073" y="40584"/>
                  </a:lnTo>
                  <a:lnTo>
                    <a:pt x="89880" y="39277"/>
                  </a:lnTo>
                  <a:lnTo>
                    <a:pt x="89099" y="38754"/>
                  </a:lnTo>
                  <a:lnTo>
                    <a:pt x="88597" y="38754"/>
                  </a:lnTo>
                  <a:lnTo>
                    <a:pt x="83748" y="36771"/>
                  </a:lnTo>
                  <a:close/>
                </a:path>
                <a:path w="392429" h="387985">
                  <a:moveTo>
                    <a:pt x="305301" y="38754"/>
                  </a:moveTo>
                  <a:lnTo>
                    <a:pt x="304378" y="39277"/>
                  </a:lnTo>
                  <a:lnTo>
                    <a:pt x="257912" y="68239"/>
                  </a:lnTo>
                  <a:lnTo>
                    <a:pt x="344308" y="68239"/>
                  </a:lnTo>
                  <a:lnTo>
                    <a:pt x="317858" y="40328"/>
                  </a:lnTo>
                  <a:lnTo>
                    <a:pt x="304138" y="40328"/>
                  </a:lnTo>
                  <a:lnTo>
                    <a:pt x="305301" y="38754"/>
                  </a:lnTo>
                  <a:close/>
                </a:path>
                <a:path w="392429" h="387985">
                  <a:moveTo>
                    <a:pt x="227107" y="0"/>
                  </a:moveTo>
                  <a:lnTo>
                    <a:pt x="168666" y="0"/>
                  </a:lnTo>
                  <a:lnTo>
                    <a:pt x="163979" y="3279"/>
                  </a:lnTo>
                  <a:lnTo>
                    <a:pt x="161978" y="7950"/>
                  </a:lnTo>
                  <a:lnTo>
                    <a:pt x="161926" y="8200"/>
                  </a:lnTo>
                  <a:lnTo>
                    <a:pt x="161794" y="8200"/>
                  </a:lnTo>
                  <a:lnTo>
                    <a:pt x="151663" y="60543"/>
                  </a:lnTo>
                  <a:lnTo>
                    <a:pt x="140246" y="64041"/>
                  </a:lnTo>
                  <a:lnTo>
                    <a:pt x="132783" y="68040"/>
                  </a:lnTo>
                  <a:lnTo>
                    <a:pt x="257540" y="68040"/>
                  </a:lnTo>
                  <a:lnTo>
                    <a:pt x="250078" y="64041"/>
                  </a:lnTo>
                  <a:lnTo>
                    <a:pt x="241677" y="61468"/>
                  </a:lnTo>
                  <a:lnTo>
                    <a:pt x="233013" y="16700"/>
                  </a:lnTo>
                  <a:lnTo>
                    <a:pt x="233013" y="8200"/>
                  </a:lnTo>
                  <a:lnTo>
                    <a:pt x="161926" y="8200"/>
                  </a:lnTo>
                  <a:lnTo>
                    <a:pt x="161877" y="7950"/>
                  </a:lnTo>
                  <a:lnTo>
                    <a:pt x="233013" y="7950"/>
                  </a:lnTo>
                  <a:lnTo>
                    <a:pt x="233013" y="5828"/>
                  </a:lnTo>
                  <a:lnTo>
                    <a:pt x="227107" y="0"/>
                  </a:lnTo>
                  <a:close/>
                </a:path>
                <a:path w="392429" h="387985">
                  <a:moveTo>
                    <a:pt x="313760" y="38130"/>
                  </a:moveTo>
                  <a:lnTo>
                    <a:pt x="310069" y="38130"/>
                  </a:lnTo>
                  <a:lnTo>
                    <a:pt x="304138" y="40328"/>
                  </a:lnTo>
                  <a:lnTo>
                    <a:pt x="317858" y="40328"/>
                  </a:lnTo>
                  <a:lnTo>
                    <a:pt x="317080" y="39508"/>
                  </a:lnTo>
                  <a:lnTo>
                    <a:pt x="313760" y="38130"/>
                  </a:lnTo>
                  <a:close/>
                </a:path>
                <a:path w="392429" h="387985">
                  <a:moveTo>
                    <a:pt x="88169" y="38130"/>
                  </a:moveTo>
                  <a:lnTo>
                    <a:pt x="88597" y="38754"/>
                  </a:lnTo>
                  <a:lnTo>
                    <a:pt x="89099" y="38754"/>
                  </a:lnTo>
                  <a:lnTo>
                    <a:pt x="88169" y="38130"/>
                  </a:lnTo>
                  <a:close/>
                </a:path>
              </a:pathLst>
            </a:custGeom>
            <a:solidFill>
              <a:srgbClr val="254061"/>
            </a:solidFill>
          </p:spPr>
          <p:txBody>
            <a:bodyPr wrap="square" lIns="0" tIns="0" rIns="0" bIns="0" rtlCol="0"/>
            <a:lstStyle/>
            <a:p>
              <a:endParaRPr/>
            </a:p>
          </p:txBody>
        </p:sp>
        <p:pic>
          <p:nvPicPr>
            <p:cNvPr id="126" name="object 537">
              <a:extLst>
                <a:ext uri="{FF2B5EF4-FFF2-40B4-BE49-F238E27FC236}">
                  <a16:creationId xmlns:a16="http://schemas.microsoft.com/office/drawing/2014/main" id="{D1365750-35FF-99FF-FA7B-4A64B1BF52D2}"/>
                </a:ext>
              </a:extLst>
            </p:cNvPr>
            <p:cNvPicPr/>
            <p:nvPr/>
          </p:nvPicPr>
          <p:blipFill>
            <a:blip r:embed="rId18" cstate="print"/>
            <a:stretch>
              <a:fillRect/>
            </a:stretch>
          </p:blipFill>
          <p:spPr>
            <a:xfrm>
              <a:off x="11340591" y="1202944"/>
              <a:ext cx="377951" cy="371855"/>
            </a:xfrm>
            <a:prstGeom prst="rect">
              <a:avLst/>
            </a:prstGeom>
          </p:spPr>
        </p:pic>
        <p:sp>
          <p:nvSpPr>
            <p:cNvPr id="127" name="object 538">
              <a:extLst>
                <a:ext uri="{FF2B5EF4-FFF2-40B4-BE49-F238E27FC236}">
                  <a16:creationId xmlns:a16="http://schemas.microsoft.com/office/drawing/2014/main" id="{3DF3FCD2-FB5B-478C-572E-F8860F0016B8}"/>
                </a:ext>
              </a:extLst>
            </p:cNvPr>
            <p:cNvSpPr/>
            <p:nvPr/>
          </p:nvSpPr>
          <p:spPr>
            <a:xfrm>
              <a:off x="11386417" y="1221384"/>
              <a:ext cx="287655" cy="284480"/>
            </a:xfrm>
            <a:custGeom>
              <a:avLst/>
              <a:gdLst/>
              <a:ahLst/>
              <a:cxnLst/>
              <a:rect l="l" t="t" r="r" b="b"/>
              <a:pathLst>
                <a:path w="287654" h="284480">
                  <a:moveTo>
                    <a:pt x="202452" y="241212"/>
                  </a:moveTo>
                  <a:lnTo>
                    <a:pt x="125122" y="241212"/>
                  </a:lnTo>
                  <a:lnTo>
                    <a:pt x="128372" y="241973"/>
                  </a:lnTo>
                  <a:lnTo>
                    <a:pt x="137354" y="242291"/>
                  </a:lnTo>
                  <a:lnTo>
                    <a:pt x="152493" y="273396"/>
                  </a:lnTo>
                  <a:lnTo>
                    <a:pt x="154543" y="281045"/>
                  </a:lnTo>
                  <a:lnTo>
                    <a:pt x="159796" y="284032"/>
                  </a:lnTo>
                  <a:lnTo>
                    <a:pt x="200912" y="273015"/>
                  </a:lnTo>
                  <a:lnTo>
                    <a:pt x="203592" y="269825"/>
                  </a:lnTo>
                  <a:lnTo>
                    <a:pt x="204116" y="266188"/>
                  </a:lnTo>
                  <a:lnTo>
                    <a:pt x="204185" y="265714"/>
                  </a:lnTo>
                  <a:lnTo>
                    <a:pt x="202598" y="243277"/>
                  </a:lnTo>
                  <a:lnTo>
                    <a:pt x="202505" y="241973"/>
                  </a:lnTo>
                  <a:lnTo>
                    <a:pt x="202452" y="241212"/>
                  </a:lnTo>
                  <a:close/>
                </a:path>
                <a:path w="287654" h="284480">
                  <a:moveTo>
                    <a:pt x="120318" y="246736"/>
                  </a:moveTo>
                  <a:lnTo>
                    <a:pt x="55063" y="246736"/>
                  </a:lnTo>
                  <a:lnTo>
                    <a:pt x="54563" y="250483"/>
                  </a:lnTo>
                  <a:lnTo>
                    <a:pt x="55196" y="252825"/>
                  </a:lnTo>
                  <a:lnTo>
                    <a:pt x="56735" y="254922"/>
                  </a:lnTo>
                  <a:lnTo>
                    <a:pt x="90114" y="273787"/>
                  </a:lnTo>
                  <a:lnTo>
                    <a:pt x="92729" y="274039"/>
                  </a:lnTo>
                  <a:lnTo>
                    <a:pt x="95101" y="273396"/>
                  </a:lnTo>
                  <a:lnTo>
                    <a:pt x="98952" y="270454"/>
                  </a:lnTo>
                  <a:lnTo>
                    <a:pt x="99690" y="270454"/>
                  </a:lnTo>
                  <a:lnTo>
                    <a:pt x="120318" y="246736"/>
                  </a:lnTo>
                  <a:close/>
                </a:path>
                <a:path w="287654" h="284480">
                  <a:moveTo>
                    <a:pt x="99690" y="270454"/>
                  </a:moveTo>
                  <a:lnTo>
                    <a:pt x="98952" y="270454"/>
                  </a:lnTo>
                  <a:lnTo>
                    <a:pt x="98449" y="271881"/>
                  </a:lnTo>
                  <a:lnTo>
                    <a:pt x="99690" y="270454"/>
                  </a:lnTo>
                  <a:close/>
                </a:path>
                <a:path w="287654" h="284480">
                  <a:moveTo>
                    <a:pt x="275095" y="198323"/>
                  </a:moveTo>
                  <a:lnTo>
                    <a:pt x="57976" y="198323"/>
                  </a:lnTo>
                  <a:lnTo>
                    <a:pt x="61581" y="203989"/>
                  </a:lnTo>
                  <a:lnTo>
                    <a:pt x="67657" y="210324"/>
                  </a:lnTo>
                  <a:lnTo>
                    <a:pt x="56885" y="240943"/>
                  </a:lnTo>
                  <a:lnTo>
                    <a:pt x="55525" y="243277"/>
                  </a:lnTo>
                  <a:lnTo>
                    <a:pt x="55195" y="245746"/>
                  </a:lnTo>
                  <a:lnTo>
                    <a:pt x="54701" y="247153"/>
                  </a:lnTo>
                  <a:lnTo>
                    <a:pt x="55063" y="246736"/>
                  </a:lnTo>
                  <a:lnTo>
                    <a:pt x="120318" y="246736"/>
                  </a:lnTo>
                  <a:lnTo>
                    <a:pt x="125122" y="241212"/>
                  </a:lnTo>
                  <a:lnTo>
                    <a:pt x="202452" y="241212"/>
                  </a:lnTo>
                  <a:lnTo>
                    <a:pt x="201236" y="224026"/>
                  </a:lnTo>
                  <a:lnTo>
                    <a:pt x="205644" y="221268"/>
                  </a:lnTo>
                  <a:lnTo>
                    <a:pt x="209616" y="217542"/>
                  </a:lnTo>
                  <a:lnTo>
                    <a:pt x="263974" y="217542"/>
                  </a:lnTo>
                  <a:lnTo>
                    <a:pt x="275095" y="198323"/>
                  </a:lnTo>
                  <a:close/>
                </a:path>
                <a:path w="287654" h="284480">
                  <a:moveTo>
                    <a:pt x="249148" y="230574"/>
                  </a:moveTo>
                  <a:lnTo>
                    <a:pt x="248511" y="230574"/>
                  </a:lnTo>
                  <a:lnTo>
                    <a:pt x="249883" y="231034"/>
                  </a:lnTo>
                  <a:lnTo>
                    <a:pt x="249694" y="231034"/>
                  </a:lnTo>
                  <a:lnTo>
                    <a:pt x="249148" y="230574"/>
                  </a:lnTo>
                  <a:close/>
                </a:path>
                <a:path w="287654" h="284480">
                  <a:moveTo>
                    <a:pt x="263974" y="217542"/>
                  </a:moveTo>
                  <a:lnTo>
                    <a:pt x="209616" y="217542"/>
                  </a:lnTo>
                  <a:lnTo>
                    <a:pt x="243325" y="228843"/>
                  </a:lnTo>
                  <a:lnTo>
                    <a:pt x="245652" y="230149"/>
                  </a:lnTo>
                  <a:lnTo>
                    <a:pt x="252935" y="231034"/>
                  </a:lnTo>
                  <a:lnTo>
                    <a:pt x="254615" y="230574"/>
                  </a:lnTo>
                  <a:lnTo>
                    <a:pt x="255045" y="230574"/>
                  </a:lnTo>
                  <a:lnTo>
                    <a:pt x="257434" y="228843"/>
                  </a:lnTo>
                  <a:lnTo>
                    <a:pt x="263974" y="217542"/>
                  </a:lnTo>
                  <a:close/>
                </a:path>
                <a:path w="287654" h="284480">
                  <a:moveTo>
                    <a:pt x="13064" y="96372"/>
                  </a:moveTo>
                  <a:lnTo>
                    <a:pt x="42647" y="121608"/>
                  </a:lnTo>
                  <a:lnTo>
                    <a:pt x="41145" y="127721"/>
                  </a:lnTo>
                  <a:lnTo>
                    <a:pt x="41003" y="131024"/>
                  </a:lnTo>
                  <a:lnTo>
                    <a:pt x="40914" y="133101"/>
                  </a:lnTo>
                  <a:lnTo>
                    <a:pt x="40796" y="135845"/>
                  </a:lnTo>
                  <a:lnTo>
                    <a:pt x="10803" y="150265"/>
                  </a:lnTo>
                  <a:lnTo>
                    <a:pt x="3054" y="152341"/>
                  </a:lnTo>
                  <a:lnTo>
                    <a:pt x="0" y="157554"/>
                  </a:lnTo>
                  <a:lnTo>
                    <a:pt x="10873" y="198139"/>
                  </a:lnTo>
                  <a:lnTo>
                    <a:pt x="14083" y="200766"/>
                  </a:lnTo>
                  <a:lnTo>
                    <a:pt x="18493" y="201359"/>
                  </a:lnTo>
                  <a:lnTo>
                    <a:pt x="17792" y="201359"/>
                  </a:lnTo>
                  <a:lnTo>
                    <a:pt x="57976" y="198323"/>
                  </a:lnTo>
                  <a:lnTo>
                    <a:pt x="275095" y="198323"/>
                  </a:lnTo>
                  <a:lnTo>
                    <a:pt x="276635" y="195662"/>
                  </a:lnTo>
                  <a:lnTo>
                    <a:pt x="276899" y="193075"/>
                  </a:lnTo>
                  <a:lnTo>
                    <a:pt x="276511" y="191661"/>
                  </a:lnTo>
                  <a:lnTo>
                    <a:pt x="135596" y="191661"/>
                  </a:lnTo>
                  <a:lnTo>
                    <a:pt x="117009" y="185390"/>
                  </a:lnTo>
                  <a:lnTo>
                    <a:pt x="102201" y="172670"/>
                  </a:lnTo>
                  <a:lnTo>
                    <a:pt x="93192" y="154647"/>
                  </a:lnTo>
                  <a:lnTo>
                    <a:pt x="92062" y="135845"/>
                  </a:lnTo>
                  <a:lnTo>
                    <a:pt x="91983" y="134535"/>
                  </a:lnTo>
                  <a:lnTo>
                    <a:pt x="98446" y="116115"/>
                  </a:lnTo>
                  <a:lnTo>
                    <a:pt x="111408" y="101390"/>
                  </a:lnTo>
                  <a:lnTo>
                    <a:pt x="120578" y="96864"/>
                  </a:lnTo>
                  <a:lnTo>
                    <a:pt x="14502" y="96864"/>
                  </a:lnTo>
                  <a:lnTo>
                    <a:pt x="13064" y="96372"/>
                  </a:lnTo>
                  <a:close/>
                </a:path>
                <a:path w="287654" h="284480">
                  <a:moveTo>
                    <a:pt x="277906" y="91037"/>
                  </a:moveTo>
                  <a:lnTo>
                    <a:pt x="150044" y="91037"/>
                  </a:lnTo>
                  <a:lnTo>
                    <a:pt x="168632" y="97308"/>
                  </a:lnTo>
                  <a:lnTo>
                    <a:pt x="183440" y="110029"/>
                  </a:lnTo>
                  <a:lnTo>
                    <a:pt x="192449" y="128051"/>
                  </a:lnTo>
                  <a:lnTo>
                    <a:pt x="193658" y="148163"/>
                  </a:lnTo>
                  <a:lnTo>
                    <a:pt x="187194" y="166584"/>
                  </a:lnTo>
                  <a:lnTo>
                    <a:pt x="174232" y="181309"/>
                  </a:lnTo>
                  <a:lnTo>
                    <a:pt x="155945" y="190334"/>
                  </a:lnTo>
                  <a:lnTo>
                    <a:pt x="135596" y="191661"/>
                  </a:lnTo>
                  <a:lnTo>
                    <a:pt x="276511" y="191661"/>
                  </a:lnTo>
                  <a:lnTo>
                    <a:pt x="276258" y="190734"/>
                  </a:lnTo>
                  <a:lnTo>
                    <a:pt x="273296" y="186956"/>
                  </a:lnTo>
                  <a:lnTo>
                    <a:pt x="274165" y="186956"/>
                  </a:lnTo>
                  <a:lnTo>
                    <a:pt x="243081" y="160736"/>
                  </a:lnTo>
                  <a:lnTo>
                    <a:pt x="244496" y="154978"/>
                  </a:lnTo>
                  <a:lnTo>
                    <a:pt x="244610" y="152341"/>
                  </a:lnTo>
                  <a:lnTo>
                    <a:pt x="244699" y="150265"/>
                  </a:lnTo>
                  <a:lnTo>
                    <a:pt x="244783" y="148310"/>
                  </a:lnTo>
                  <a:lnTo>
                    <a:pt x="276419" y="133101"/>
                  </a:lnTo>
                  <a:lnTo>
                    <a:pt x="284168" y="131024"/>
                  </a:lnTo>
                  <a:lnTo>
                    <a:pt x="287223" y="125811"/>
                  </a:lnTo>
                  <a:lnTo>
                    <a:pt x="277906" y="91037"/>
                  </a:lnTo>
                  <a:close/>
                </a:path>
                <a:path w="287654" h="284480">
                  <a:moveTo>
                    <a:pt x="274165" y="186956"/>
                  </a:moveTo>
                  <a:lnTo>
                    <a:pt x="273296" y="186956"/>
                  </a:lnTo>
                  <a:lnTo>
                    <a:pt x="274737" y="187439"/>
                  </a:lnTo>
                  <a:lnTo>
                    <a:pt x="274165" y="186956"/>
                  </a:lnTo>
                  <a:close/>
                </a:path>
                <a:path w="287654" h="284480">
                  <a:moveTo>
                    <a:pt x="36079" y="53018"/>
                  </a:moveTo>
                  <a:lnTo>
                    <a:pt x="34648" y="53018"/>
                  </a:lnTo>
                  <a:lnTo>
                    <a:pt x="32732" y="53531"/>
                  </a:lnTo>
                  <a:lnTo>
                    <a:pt x="30543" y="55154"/>
                  </a:lnTo>
                  <a:lnTo>
                    <a:pt x="11212" y="88137"/>
                  </a:lnTo>
                  <a:lnTo>
                    <a:pt x="10934" y="90724"/>
                  </a:lnTo>
                  <a:lnTo>
                    <a:pt x="11562" y="93068"/>
                  </a:lnTo>
                  <a:lnTo>
                    <a:pt x="14502" y="96864"/>
                  </a:lnTo>
                  <a:lnTo>
                    <a:pt x="120578" y="96864"/>
                  </a:lnTo>
                  <a:lnTo>
                    <a:pt x="129694" y="92364"/>
                  </a:lnTo>
                  <a:lnTo>
                    <a:pt x="150044" y="91037"/>
                  </a:lnTo>
                  <a:lnTo>
                    <a:pt x="277906" y="91037"/>
                  </a:lnTo>
                  <a:lnTo>
                    <a:pt x="276349" y="85228"/>
                  </a:lnTo>
                  <a:lnTo>
                    <a:pt x="228207" y="85228"/>
                  </a:lnTo>
                  <a:lnTo>
                    <a:pt x="224061" y="78709"/>
                  </a:lnTo>
                  <a:lnTo>
                    <a:pt x="220101" y="74582"/>
                  </a:lnTo>
                  <a:lnTo>
                    <a:pt x="223611" y="65650"/>
                  </a:lnTo>
                  <a:lnTo>
                    <a:pt x="75500" y="65650"/>
                  </a:lnTo>
                  <a:lnTo>
                    <a:pt x="44733" y="55154"/>
                  </a:lnTo>
                  <a:lnTo>
                    <a:pt x="42386" y="53820"/>
                  </a:lnTo>
                  <a:lnTo>
                    <a:pt x="36079" y="53018"/>
                  </a:lnTo>
                  <a:close/>
                </a:path>
                <a:path w="287654" h="284480">
                  <a:moveTo>
                    <a:pt x="269523" y="82113"/>
                  </a:moveTo>
                  <a:lnTo>
                    <a:pt x="268019" y="82113"/>
                  </a:lnTo>
                  <a:lnTo>
                    <a:pt x="226798" y="85228"/>
                  </a:lnTo>
                  <a:lnTo>
                    <a:pt x="276349" y="85228"/>
                  </a:lnTo>
                  <a:lnTo>
                    <a:pt x="273140" y="82599"/>
                  </a:lnTo>
                  <a:lnTo>
                    <a:pt x="269523" y="82113"/>
                  </a:lnTo>
                  <a:close/>
                </a:path>
                <a:path w="287654" h="284480">
                  <a:moveTo>
                    <a:pt x="129035" y="0"/>
                  </a:moveTo>
                  <a:lnTo>
                    <a:pt x="88601" y="10834"/>
                  </a:lnTo>
                  <a:lnTo>
                    <a:pt x="87893" y="11047"/>
                  </a:lnTo>
                  <a:lnTo>
                    <a:pt x="85239" y="14207"/>
                  </a:lnTo>
                  <a:lnTo>
                    <a:pt x="84615" y="17878"/>
                  </a:lnTo>
                  <a:lnTo>
                    <a:pt x="87101" y="53018"/>
                  </a:lnTo>
                  <a:lnTo>
                    <a:pt x="87137" y="53531"/>
                  </a:lnTo>
                  <a:lnTo>
                    <a:pt x="87252" y="55154"/>
                  </a:lnTo>
                  <a:lnTo>
                    <a:pt x="87369" y="56817"/>
                  </a:lnTo>
                  <a:lnTo>
                    <a:pt x="79997" y="61431"/>
                  </a:lnTo>
                  <a:lnTo>
                    <a:pt x="75500" y="65650"/>
                  </a:lnTo>
                  <a:lnTo>
                    <a:pt x="223611" y="65650"/>
                  </a:lnTo>
                  <a:lnTo>
                    <a:pt x="231786" y="44848"/>
                  </a:lnTo>
                  <a:lnTo>
                    <a:pt x="233230" y="42564"/>
                  </a:lnTo>
                  <a:lnTo>
                    <a:pt x="233292" y="42202"/>
                  </a:lnTo>
                  <a:lnTo>
                    <a:pt x="163572" y="42202"/>
                  </a:lnTo>
                  <a:lnTo>
                    <a:pt x="157269" y="40726"/>
                  </a:lnTo>
                  <a:lnTo>
                    <a:pt x="150873" y="40499"/>
                  </a:lnTo>
                  <a:lnTo>
                    <a:pt x="136538" y="11047"/>
                  </a:lnTo>
                  <a:lnTo>
                    <a:pt x="136434" y="10834"/>
                  </a:lnTo>
                  <a:lnTo>
                    <a:pt x="136338" y="10636"/>
                  </a:lnTo>
                  <a:lnTo>
                    <a:pt x="134288" y="2987"/>
                  </a:lnTo>
                  <a:lnTo>
                    <a:pt x="129035" y="0"/>
                  </a:lnTo>
                  <a:close/>
                </a:path>
                <a:path w="287654" h="284480">
                  <a:moveTo>
                    <a:pt x="38473" y="53018"/>
                  </a:moveTo>
                  <a:lnTo>
                    <a:pt x="39075" y="53531"/>
                  </a:lnTo>
                  <a:lnTo>
                    <a:pt x="39978" y="53531"/>
                  </a:lnTo>
                  <a:lnTo>
                    <a:pt x="38473" y="53018"/>
                  </a:lnTo>
                  <a:close/>
                </a:path>
                <a:path w="287654" h="284480">
                  <a:moveTo>
                    <a:pt x="191386" y="12443"/>
                  </a:moveTo>
                  <a:lnTo>
                    <a:pt x="163572" y="42202"/>
                  </a:lnTo>
                  <a:lnTo>
                    <a:pt x="233292" y="42202"/>
                  </a:lnTo>
                  <a:lnTo>
                    <a:pt x="233543" y="40726"/>
                  </a:lnTo>
                  <a:lnTo>
                    <a:pt x="233649" y="40107"/>
                  </a:lnTo>
                  <a:lnTo>
                    <a:pt x="234036" y="39122"/>
                  </a:lnTo>
                  <a:lnTo>
                    <a:pt x="233818" y="39122"/>
                  </a:lnTo>
                  <a:lnTo>
                    <a:pt x="234454" y="35394"/>
                  </a:lnTo>
                  <a:lnTo>
                    <a:pt x="233907" y="33031"/>
                  </a:lnTo>
                  <a:lnTo>
                    <a:pt x="232445" y="30880"/>
                  </a:lnTo>
                  <a:lnTo>
                    <a:pt x="204700" y="13851"/>
                  </a:lnTo>
                  <a:lnTo>
                    <a:pt x="190832" y="13851"/>
                  </a:lnTo>
                  <a:lnTo>
                    <a:pt x="191386" y="12443"/>
                  </a:lnTo>
                  <a:close/>
                </a:path>
                <a:path w="287654" h="284480">
                  <a:moveTo>
                    <a:pt x="234195" y="38718"/>
                  </a:moveTo>
                  <a:lnTo>
                    <a:pt x="233818" y="39122"/>
                  </a:lnTo>
                  <a:lnTo>
                    <a:pt x="234036" y="39122"/>
                  </a:lnTo>
                  <a:lnTo>
                    <a:pt x="234195" y="38718"/>
                  </a:lnTo>
                  <a:close/>
                </a:path>
                <a:path w="287654" h="284480">
                  <a:moveTo>
                    <a:pt x="197181" y="10490"/>
                  </a:moveTo>
                  <a:lnTo>
                    <a:pt x="194786" y="11047"/>
                  </a:lnTo>
                  <a:lnTo>
                    <a:pt x="190832" y="13851"/>
                  </a:lnTo>
                  <a:lnTo>
                    <a:pt x="204700" y="13851"/>
                  </a:lnTo>
                  <a:lnTo>
                    <a:pt x="199783" y="10834"/>
                  </a:lnTo>
                  <a:lnTo>
                    <a:pt x="197181" y="10490"/>
                  </a:lnTo>
                  <a:close/>
                </a:path>
              </a:pathLst>
            </a:custGeom>
            <a:solidFill>
              <a:srgbClr val="254061"/>
            </a:solidFill>
          </p:spPr>
          <p:txBody>
            <a:bodyPr wrap="square" lIns="0" tIns="0" rIns="0" bIns="0" rtlCol="0"/>
            <a:lstStyle/>
            <a:p>
              <a:endParaRPr/>
            </a:p>
          </p:txBody>
        </p:sp>
        <p:pic>
          <p:nvPicPr>
            <p:cNvPr id="576" name="object 539">
              <a:extLst>
                <a:ext uri="{FF2B5EF4-FFF2-40B4-BE49-F238E27FC236}">
                  <a16:creationId xmlns:a16="http://schemas.microsoft.com/office/drawing/2014/main" id="{356B887D-C2B5-855B-F816-4359A3FF3615}"/>
                </a:ext>
              </a:extLst>
            </p:cNvPr>
            <p:cNvPicPr/>
            <p:nvPr/>
          </p:nvPicPr>
          <p:blipFill>
            <a:blip r:embed="rId19" cstate="print"/>
            <a:stretch>
              <a:fillRect/>
            </a:stretch>
          </p:blipFill>
          <p:spPr>
            <a:xfrm>
              <a:off x="11340591" y="1477264"/>
              <a:ext cx="301751" cy="298704"/>
            </a:xfrm>
            <a:prstGeom prst="rect">
              <a:avLst/>
            </a:prstGeom>
          </p:spPr>
        </p:pic>
        <p:pic>
          <p:nvPicPr>
            <p:cNvPr id="577" name="object 540">
              <a:extLst>
                <a:ext uri="{FF2B5EF4-FFF2-40B4-BE49-F238E27FC236}">
                  <a16:creationId xmlns:a16="http://schemas.microsoft.com/office/drawing/2014/main" id="{CF170666-503C-247C-CB37-AF8455D68957}"/>
                </a:ext>
              </a:extLst>
            </p:cNvPr>
            <p:cNvPicPr/>
            <p:nvPr/>
          </p:nvPicPr>
          <p:blipFill>
            <a:blip r:embed="rId20" cstate="print"/>
            <a:stretch>
              <a:fillRect/>
            </a:stretch>
          </p:blipFill>
          <p:spPr>
            <a:xfrm>
              <a:off x="11386494" y="1495569"/>
              <a:ext cx="211277" cy="208931"/>
            </a:xfrm>
            <a:prstGeom prst="rect">
              <a:avLst/>
            </a:prstGeom>
          </p:spPr>
        </p:pic>
      </p:grpSp>
      <p:grpSp>
        <p:nvGrpSpPr>
          <p:cNvPr id="578" name="object 494">
            <a:extLst>
              <a:ext uri="{FF2B5EF4-FFF2-40B4-BE49-F238E27FC236}">
                <a16:creationId xmlns:a16="http://schemas.microsoft.com/office/drawing/2014/main" id="{B3F2DCF9-8136-7AC9-2345-DD4E1ADDC9DC}"/>
              </a:ext>
            </a:extLst>
          </p:cNvPr>
          <p:cNvGrpSpPr/>
          <p:nvPr/>
        </p:nvGrpSpPr>
        <p:grpSpPr>
          <a:xfrm>
            <a:off x="4216606" y="2764848"/>
            <a:ext cx="600710" cy="607060"/>
            <a:chOff x="1556511" y="1129791"/>
            <a:chExt cx="600710" cy="607060"/>
          </a:xfrm>
        </p:grpSpPr>
        <p:pic>
          <p:nvPicPr>
            <p:cNvPr id="579" name="object 495">
              <a:extLst>
                <a:ext uri="{FF2B5EF4-FFF2-40B4-BE49-F238E27FC236}">
                  <a16:creationId xmlns:a16="http://schemas.microsoft.com/office/drawing/2014/main" id="{E7D2D966-ABA9-84C0-9261-5981A1B3157E}"/>
                </a:ext>
              </a:extLst>
            </p:cNvPr>
            <p:cNvPicPr/>
            <p:nvPr/>
          </p:nvPicPr>
          <p:blipFill>
            <a:blip r:embed="rId21" cstate="print"/>
            <a:stretch>
              <a:fillRect/>
            </a:stretch>
          </p:blipFill>
          <p:spPr>
            <a:xfrm>
              <a:off x="1605279" y="1477263"/>
              <a:ext cx="188975" cy="259079"/>
            </a:xfrm>
            <a:prstGeom prst="rect">
              <a:avLst/>
            </a:prstGeom>
          </p:spPr>
        </p:pic>
        <p:sp>
          <p:nvSpPr>
            <p:cNvPr id="580" name="object 496">
              <a:extLst>
                <a:ext uri="{FF2B5EF4-FFF2-40B4-BE49-F238E27FC236}">
                  <a16:creationId xmlns:a16="http://schemas.microsoft.com/office/drawing/2014/main" id="{E00CDA2C-875B-F723-1993-B9E451002987}"/>
                </a:ext>
              </a:extLst>
            </p:cNvPr>
            <p:cNvSpPr/>
            <p:nvPr/>
          </p:nvSpPr>
          <p:spPr>
            <a:xfrm>
              <a:off x="1650580" y="1497236"/>
              <a:ext cx="98425" cy="168910"/>
            </a:xfrm>
            <a:custGeom>
              <a:avLst/>
              <a:gdLst/>
              <a:ahLst/>
              <a:cxnLst/>
              <a:rect l="l" t="t" r="r" b="b"/>
              <a:pathLst>
                <a:path w="98425" h="168910">
                  <a:moveTo>
                    <a:pt x="98098" y="0"/>
                  </a:moveTo>
                  <a:lnTo>
                    <a:pt x="0" y="0"/>
                  </a:lnTo>
                  <a:lnTo>
                    <a:pt x="0" y="168499"/>
                  </a:lnTo>
                  <a:lnTo>
                    <a:pt x="98098" y="168499"/>
                  </a:lnTo>
                  <a:lnTo>
                    <a:pt x="98098" y="0"/>
                  </a:lnTo>
                  <a:close/>
                </a:path>
              </a:pathLst>
            </a:custGeom>
            <a:solidFill>
              <a:srgbClr val="254061"/>
            </a:solidFill>
          </p:spPr>
          <p:txBody>
            <a:bodyPr wrap="square" lIns="0" tIns="0" rIns="0" bIns="0" rtlCol="0"/>
            <a:lstStyle/>
            <a:p>
              <a:endParaRPr/>
            </a:p>
          </p:txBody>
        </p:sp>
        <p:pic>
          <p:nvPicPr>
            <p:cNvPr id="581" name="object 497">
              <a:extLst>
                <a:ext uri="{FF2B5EF4-FFF2-40B4-BE49-F238E27FC236}">
                  <a16:creationId xmlns:a16="http://schemas.microsoft.com/office/drawing/2014/main" id="{4B0AE42C-A88B-11B5-2F0A-98BC5CBE3C33}"/>
                </a:ext>
              </a:extLst>
            </p:cNvPr>
            <p:cNvPicPr/>
            <p:nvPr/>
          </p:nvPicPr>
          <p:blipFill>
            <a:blip r:embed="rId22" cstate="print"/>
            <a:stretch>
              <a:fillRect/>
            </a:stretch>
          </p:blipFill>
          <p:spPr>
            <a:xfrm>
              <a:off x="1721103" y="1419351"/>
              <a:ext cx="188975" cy="316992"/>
            </a:xfrm>
            <a:prstGeom prst="rect">
              <a:avLst/>
            </a:prstGeom>
          </p:spPr>
        </p:pic>
        <p:sp>
          <p:nvSpPr>
            <p:cNvPr id="590" name="object 498">
              <a:extLst>
                <a:ext uri="{FF2B5EF4-FFF2-40B4-BE49-F238E27FC236}">
                  <a16:creationId xmlns:a16="http://schemas.microsoft.com/office/drawing/2014/main" id="{164E5047-CA96-F310-77D4-658E8CE81E35}"/>
                </a:ext>
              </a:extLst>
            </p:cNvPr>
            <p:cNvSpPr/>
            <p:nvPr/>
          </p:nvSpPr>
          <p:spPr>
            <a:xfrm>
              <a:off x="1765914" y="1440482"/>
              <a:ext cx="98425" cy="225425"/>
            </a:xfrm>
            <a:custGeom>
              <a:avLst/>
              <a:gdLst/>
              <a:ahLst/>
              <a:cxnLst/>
              <a:rect l="l" t="t" r="r" b="b"/>
              <a:pathLst>
                <a:path w="98425" h="225425">
                  <a:moveTo>
                    <a:pt x="98098" y="0"/>
                  </a:moveTo>
                  <a:lnTo>
                    <a:pt x="0" y="0"/>
                  </a:lnTo>
                  <a:lnTo>
                    <a:pt x="0" y="225253"/>
                  </a:lnTo>
                  <a:lnTo>
                    <a:pt x="98098" y="225253"/>
                  </a:lnTo>
                  <a:lnTo>
                    <a:pt x="98098" y="0"/>
                  </a:lnTo>
                  <a:close/>
                </a:path>
              </a:pathLst>
            </a:custGeom>
            <a:solidFill>
              <a:srgbClr val="254061"/>
            </a:solidFill>
          </p:spPr>
          <p:txBody>
            <a:bodyPr wrap="square" lIns="0" tIns="0" rIns="0" bIns="0" rtlCol="0"/>
            <a:lstStyle/>
            <a:p>
              <a:endParaRPr/>
            </a:p>
          </p:txBody>
        </p:sp>
        <p:pic>
          <p:nvPicPr>
            <p:cNvPr id="591" name="object 499">
              <a:extLst>
                <a:ext uri="{FF2B5EF4-FFF2-40B4-BE49-F238E27FC236}">
                  <a16:creationId xmlns:a16="http://schemas.microsoft.com/office/drawing/2014/main" id="{0A868ADA-A807-965C-D5A9-2DD2C22DEDC3}"/>
                </a:ext>
              </a:extLst>
            </p:cNvPr>
            <p:cNvPicPr/>
            <p:nvPr/>
          </p:nvPicPr>
          <p:blipFill>
            <a:blip r:embed="rId23" cstate="print"/>
            <a:stretch>
              <a:fillRect/>
            </a:stretch>
          </p:blipFill>
          <p:spPr>
            <a:xfrm>
              <a:off x="1833879" y="1343151"/>
              <a:ext cx="192024" cy="393192"/>
            </a:xfrm>
            <a:prstGeom prst="rect">
              <a:avLst/>
            </a:prstGeom>
          </p:spPr>
        </p:pic>
        <p:sp>
          <p:nvSpPr>
            <p:cNvPr id="592" name="object 500">
              <a:extLst>
                <a:ext uri="{FF2B5EF4-FFF2-40B4-BE49-F238E27FC236}">
                  <a16:creationId xmlns:a16="http://schemas.microsoft.com/office/drawing/2014/main" id="{32B6AACF-04E1-0FF8-A056-CB22E5608F23}"/>
                </a:ext>
              </a:extLst>
            </p:cNvPr>
            <p:cNvSpPr/>
            <p:nvPr/>
          </p:nvSpPr>
          <p:spPr>
            <a:xfrm>
              <a:off x="1881248" y="1364495"/>
              <a:ext cx="98425" cy="301625"/>
            </a:xfrm>
            <a:custGeom>
              <a:avLst/>
              <a:gdLst/>
              <a:ahLst/>
              <a:cxnLst/>
              <a:rect l="l" t="t" r="r" b="b"/>
              <a:pathLst>
                <a:path w="98425" h="301625">
                  <a:moveTo>
                    <a:pt x="98098" y="0"/>
                  </a:moveTo>
                  <a:lnTo>
                    <a:pt x="0" y="0"/>
                  </a:lnTo>
                  <a:lnTo>
                    <a:pt x="0" y="301238"/>
                  </a:lnTo>
                  <a:lnTo>
                    <a:pt x="98098" y="301238"/>
                  </a:lnTo>
                  <a:lnTo>
                    <a:pt x="98098" y="0"/>
                  </a:lnTo>
                  <a:close/>
                </a:path>
              </a:pathLst>
            </a:custGeom>
            <a:solidFill>
              <a:srgbClr val="254061"/>
            </a:solidFill>
          </p:spPr>
          <p:txBody>
            <a:bodyPr wrap="square" lIns="0" tIns="0" rIns="0" bIns="0" rtlCol="0"/>
            <a:lstStyle/>
            <a:p>
              <a:endParaRPr/>
            </a:p>
          </p:txBody>
        </p:sp>
        <p:pic>
          <p:nvPicPr>
            <p:cNvPr id="593" name="object 501">
              <a:extLst>
                <a:ext uri="{FF2B5EF4-FFF2-40B4-BE49-F238E27FC236}">
                  <a16:creationId xmlns:a16="http://schemas.microsoft.com/office/drawing/2014/main" id="{28845BA2-3700-D764-E44C-E80CD7F1A23F}"/>
                </a:ext>
              </a:extLst>
            </p:cNvPr>
            <p:cNvPicPr/>
            <p:nvPr/>
          </p:nvPicPr>
          <p:blipFill>
            <a:blip r:embed="rId24" cstate="print"/>
            <a:stretch>
              <a:fillRect/>
            </a:stretch>
          </p:blipFill>
          <p:spPr>
            <a:xfrm>
              <a:off x="1949703" y="1276095"/>
              <a:ext cx="192024" cy="460248"/>
            </a:xfrm>
            <a:prstGeom prst="rect">
              <a:avLst/>
            </a:prstGeom>
          </p:spPr>
        </p:pic>
        <p:sp>
          <p:nvSpPr>
            <p:cNvPr id="594" name="object 502">
              <a:extLst>
                <a:ext uri="{FF2B5EF4-FFF2-40B4-BE49-F238E27FC236}">
                  <a16:creationId xmlns:a16="http://schemas.microsoft.com/office/drawing/2014/main" id="{EC142249-DF7E-72EF-B751-7F55F93ABFE7}"/>
                </a:ext>
              </a:extLst>
            </p:cNvPr>
            <p:cNvSpPr/>
            <p:nvPr/>
          </p:nvSpPr>
          <p:spPr>
            <a:xfrm>
              <a:off x="1996583" y="1296725"/>
              <a:ext cx="98425" cy="369570"/>
            </a:xfrm>
            <a:custGeom>
              <a:avLst/>
              <a:gdLst/>
              <a:ahLst/>
              <a:cxnLst/>
              <a:rect l="l" t="t" r="r" b="b"/>
              <a:pathLst>
                <a:path w="98425" h="369569">
                  <a:moveTo>
                    <a:pt x="98098" y="0"/>
                  </a:moveTo>
                  <a:lnTo>
                    <a:pt x="0" y="0"/>
                  </a:lnTo>
                  <a:lnTo>
                    <a:pt x="0" y="369009"/>
                  </a:lnTo>
                  <a:lnTo>
                    <a:pt x="98098" y="369009"/>
                  </a:lnTo>
                  <a:lnTo>
                    <a:pt x="98098" y="0"/>
                  </a:lnTo>
                  <a:close/>
                </a:path>
              </a:pathLst>
            </a:custGeom>
            <a:solidFill>
              <a:srgbClr val="254061"/>
            </a:solidFill>
          </p:spPr>
          <p:txBody>
            <a:bodyPr wrap="square" lIns="0" tIns="0" rIns="0" bIns="0" rtlCol="0"/>
            <a:lstStyle/>
            <a:p>
              <a:endParaRPr/>
            </a:p>
          </p:txBody>
        </p:sp>
        <p:pic>
          <p:nvPicPr>
            <p:cNvPr id="595" name="object 503">
              <a:extLst>
                <a:ext uri="{FF2B5EF4-FFF2-40B4-BE49-F238E27FC236}">
                  <a16:creationId xmlns:a16="http://schemas.microsoft.com/office/drawing/2014/main" id="{9871B965-E0FC-D4AD-8D3F-4D7DB9EE7AC2}"/>
                </a:ext>
              </a:extLst>
            </p:cNvPr>
            <p:cNvPicPr/>
            <p:nvPr/>
          </p:nvPicPr>
          <p:blipFill>
            <a:blip r:embed="rId25" cstate="print"/>
            <a:stretch>
              <a:fillRect/>
            </a:stretch>
          </p:blipFill>
          <p:spPr>
            <a:xfrm>
              <a:off x="1556511" y="1129791"/>
              <a:ext cx="600456" cy="435864"/>
            </a:xfrm>
            <a:prstGeom prst="rect">
              <a:avLst/>
            </a:prstGeom>
          </p:spPr>
        </p:pic>
        <p:sp>
          <p:nvSpPr>
            <p:cNvPr id="596" name="object 504">
              <a:extLst>
                <a:ext uri="{FF2B5EF4-FFF2-40B4-BE49-F238E27FC236}">
                  <a16:creationId xmlns:a16="http://schemas.microsoft.com/office/drawing/2014/main" id="{68D527F6-213D-5FA6-C432-8BB9B3C2D2CA}"/>
                </a:ext>
              </a:extLst>
            </p:cNvPr>
            <p:cNvSpPr/>
            <p:nvPr/>
          </p:nvSpPr>
          <p:spPr>
            <a:xfrm>
              <a:off x="1603425" y="1238904"/>
              <a:ext cx="422909" cy="259715"/>
            </a:xfrm>
            <a:custGeom>
              <a:avLst/>
              <a:gdLst/>
              <a:ahLst/>
              <a:cxnLst/>
              <a:rect l="l" t="t" r="r" b="b"/>
              <a:pathLst>
                <a:path w="422910" h="259715">
                  <a:moveTo>
                    <a:pt x="202323" y="130936"/>
                  </a:moveTo>
                  <a:lnTo>
                    <a:pt x="0" y="234025"/>
                  </a:lnTo>
                  <a:lnTo>
                    <a:pt x="12876" y="259297"/>
                  </a:lnTo>
                  <a:lnTo>
                    <a:pt x="234814" y="146213"/>
                  </a:lnTo>
                  <a:lnTo>
                    <a:pt x="235672" y="143572"/>
                  </a:lnTo>
                  <a:lnTo>
                    <a:pt x="208761" y="143572"/>
                  </a:lnTo>
                  <a:lnTo>
                    <a:pt x="202323" y="130936"/>
                  </a:lnTo>
                  <a:close/>
                </a:path>
                <a:path w="422910" h="259715">
                  <a:moveTo>
                    <a:pt x="214958" y="124498"/>
                  </a:moveTo>
                  <a:lnTo>
                    <a:pt x="202323" y="130936"/>
                  </a:lnTo>
                  <a:lnTo>
                    <a:pt x="208761" y="143572"/>
                  </a:lnTo>
                  <a:lnTo>
                    <a:pt x="214958" y="124498"/>
                  </a:lnTo>
                  <a:close/>
                </a:path>
                <a:path w="422910" h="259715">
                  <a:moveTo>
                    <a:pt x="230875" y="124498"/>
                  </a:moveTo>
                  <a:lnTo>
                    <a:pt x="214958" y="124498"/>
                  </a:lnTo>
                  <a:lnTo>
                    <a:pt x="208761" y="143572"/>
                  </a:lnTo>
                  <a:lnTo>
                    <a:pt x="235672" y="143572"/>
                  </a:lnTo>
                  <a:lnTo>
                    <a:pt x="237589" y="137674"/>
                  </a:lnTo>
                  <a:lnTo>
                    <a:pt x="230875" y="124498"/>
                  </a:lnTo>
                  <a:close/>
                </a:path>
                <a:path w="422910" h="259715">
                  <a:moveTo>
                    <a:pt x="340036" y="25993"/>
                  </a:moveTo>
                  <a:lnTo>
                    <a:pt x="193913" y="100446"/>
                  </a:lnTo>
                  <a:lnTo>
                    <a:pt x="191138" y="108986"/>
                  </a:lnTo>
                  <a:lnTo>
                    <a:pt x="202323" y="130936"/>
                  </a:lnTo>
                  <a:lnTo>
                    <a:pt x="214958" y="124498"/>
                  </a:lnTo>
                  <a:lnTo>
                    <a:pt x="230875" y="124498"/>
                  </a:lnTo>
                  <a:lnTo>
                    <a:pt x="229685" y="122162"/>
                  </a:lnTo>
                  <a:lnTo>
                    <a:pt x="213768" y="122162"/>
                  </a:lnTo>
                  <a:lnTo>
                    <a:pt x="219966" y="103088"/>
                  </a:lnTo>
                  <a:lnTo>
                    <a:pt x="251204" y="103088"/>
                  </a:lnTo>
                  <a:lnTo>
                    <a:pt x="352912" y="51265"/>
                  </a:lnTo>
                  <a:lnTo>
                    <a:pt x="340036" y="25993"/>
                  </a:lnTo>
                  <a:close/>
                </a:path>
                <a:path w="422910" h="259715">
                  <a:moveTo>
                    <a:pt x="219966" y="103088"/>
                  </a:moveTo>
                  <a:lnTo>
                    <a:pt x="213768" y="122162"/>
                  </a:lnTo>
                  <a:lnTo>
                    <a:pt x="226404" y="115724"/>
                  </a:lnTo>
                  <a:lnTo>
                    <a:pt x="219966" y="103088"/>
                  </a:lnTo>
                  <a:close/>
                </a:path>
                <a:path w="422910" h="259715">
                  <a:moveTo>
                    <a:pt x="226404" y="115724"/>
                  </a:moveTo>
                  <a:lnTo>
                    <a:pt x="213768" y="122162"/>
                  </a:lnTo>
                  <a:lnTo>
                    <a:pt x="229685" y="122162"/>
                  </a:lnTo>
                  <a:lnTo>
                    <a:pt x="226404" y="115724"/>
                  </a:lnTo>
                  <a:close/>
                </a:path>
                <a:path w="422910" h="259715">
                  <a:moveTo>
                    <a:pt x="251204" y="103088"/>
                  </a:moveTo>
                  <a:lnTo>
                    <a:pt x="219966" y="103088"/>
                  </a:lnTo>
                  <a:lnTo>
                    <a:pt x="226404" y="115724"/>
                  </a:lnTo>
                  <a:lnTo>
                    <a:pt x="251204" y="103088"/>
                  </a:lnTo>
                  <a:close/>
                </a:path>
                <a:path w="422910" h="259715">
                  <a:moveTo>
                    <a:pt x="407854" y="19555"/>
                  </a:moveTo>
                  <a:lnTo>
                    <a:pt x="352672" y="19555"/>
                  </a:lnTo>
                  <a:lnTo>
                    <a:pt x="365549" y="44827"/>
                  </a:lnTo>
                  <a:lnTo>
                    <a:pt x="352912" y="51265"/>
                  </a:lnTo>
                  <a:lnTo>
                    <a:pt x="365789" y="76537"/>
                  </a:lnTo>
                  <a:lnTo>
                    <a:pt x="407854" y="19555"/>
                  </a:lnTo>
                  <a:close/>
                </a:path>
                <a:path w="422910" h="259715">
                  <a:moveTo>
                    <a:pt x="352672" y="19555"/>
                  </a:moveTo>
                  <a:lnTo>
                    <a:pt x="340036" y="25993"/>
                  </a:lnTo>
                  <a:lnTo>
                    <a:pt x="352912" y="51265"/>
                  </a:lnTo>
                  <a:lnTo>
                    <a:pt x="365549" y="44827"/>
                  </a:lnTo>
                  <a:lnTo>
                    <a:pt x="352672" y="19555"/>
                  </a:lnTo>
                  <a:close/>
                </a:path>
                <a:path w="422910" h="259715">
                  <a:moveTo>
                    <a:pt x="422290" y="0"/>
                  </a:moveTo>
                  <a:lnTo>
                    <a:pt x="327159" y="721"/>
                  </a:lnTo>
                  <a:lnTo>
                    <a:pt x="340036" y="25993"/>
                  </a:lnTo>
                  <a:lnTo>
                    <a:pt x="352672" y="19555"/>
                  </a:lnTo>
                  <a:lnTo>
                    <a:pt x="407854" y="19555"/>
                  </a:lnTo>
                  <a:lnTo>
                    <a:pt x="422290" y="0"/>
                  </a:lnTo>
                  <a:close/>
                </a:path>
              </a:pathLst>
            </a:custGeom>
            <a:solidFill>
              <a:srgbClr val="254061"/>
            </a:solidFill>
          </p:spPr>
          <p:txBody>
            <a:bodyPr wrap="square" lIns="0" tIns="0" rIns="0" bIns="0" rtlCol="0"/>
            <a:lstStyle/>
            <a:p>
              <a:endParaRPr/>
            </a:p>
          </p:txBody>
        </p:sp>
      </p:grpSp>
      <p:grpSp>
        <p:nvGrpSpPr>
          <p:cNvPr id="12" name="Google Shape;668;p34">
            <a:extLst>
              <a:ext uri="{FF2B5EF4-FFF2-40B4-BE49-F238E27FC236}">
                <a16:creationId xmlns:a16="http://schemas.microsoft.com/office/drawing/2014/main" id="{36BF39A7-02F7-6881-26E5-669D5D206B20}"/>
              </a:ext>
            </a:extLst>
          </p:cNvPr>
          <p:cNvGrpSpPr/>
          <p:nvPr/>
        </p:nvGrpSpPr>
        <p:grpSpPr>
          <a:xfrm>
            <a:off x="10076136" y="6046368"/>
            <a:ext cx="1395428" cy="1045033"/>
            <a:chOff x="3484303" y="-250027"/>
            <a:chExt cx="1675201" cy="1665079"/>
          </a:xfrm>
        </p:grpSpPr>
        <p:sp>
          <p:nvSpPr>
            <p:cNvPr id="13" name="Google Shape;669;p34">
              <a:extLst>
                <a:ext uri="{FF2B5EF4-FFF2-40B4-BE49-F238E27FC236}">
                  <a16:creationId xmlns:a16="http://schemas.microsoft.com/office/drawing/2014/main" id="{F4E94E45-E5C8-2E81-5FC4-2982C28D8C49}"/>
                </a:ext>
              </a:extLst>
            </p:cNvPr>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14" name="Google Shape;670;p34" descr="Une image contenant Graphique, texte, graphisme, Police&#10;&#10;Description générée automatiquement">
              <a:extLst>
                <a:ext uri="{FF2B5EF4-FFF2-40B4-BE49-F238E27FC236}">
                  <a16:creationId xmlns:a16="http://schemas.microsoft.com/office/drawing/2014/main" id="{510030EB-DB26-0C5C-2169-8EC63227BDE8}"/>
                </a:ext>
              </a:extLst>
            </p:cNvPr>
            <p:cNvPicPr preferRelativeResize="0"/>
            <p:nvPr/>
          </p:nvPicPr>
          <p:blipFill rotWithShape="1">
            <a:blip r:embed="rId26">
              <a:alphaModFix/>
            </a:blip>
            <a:srcRect/>
            <a:stretch/>
          </p:blipFill>
          <p:spPr>
            <a:xfrm>
              <a:off x="3484303" y="-250027"/>
              <a:ext cx="1675201" cy="1665079"/>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4337" y="3288454"/>
            <a:ext cx="11363325" cy="2878138"/>
            <a:chOff x="497204" y="3946144"/>
            <a:chExt cx="13635990" cy="3453765"/>
          </a:xfrm>
        </p:grpSpPr>
        <p:pic>
          <p:nvPicPr>
            <p:cNvPr id="3" name="object 3"/>
            <p:cNvPicPr/>
            <p:nvPr/>
          </p:nvPicPr>
          <p:blipFill>
            <a:blip r:embed="rId3" cstate="print"/>
            <a:stretch>
              <a:fillRect/>
            </a:stretch>
          </p:blipFill>
          <p:spPr>
            <a:xfrm>
              <a:off x="3360928" y="4250944"/>
              <a:ext cx="719327" cy="1807463"/>
            </a:xfrm>
            <a:prstGeom prst="rect">
              <a:avLst/>
            </a:prstGeom>
          </p:spPr>
        </p:pic>
        <p:sp>
          <p:nvSpPr>
            <p:cNvPr id="4" name="object 4"/>
            <p:cNvSpPr/>
            <p:nvPr/>
          </p:nvSpPr>
          <p:spPr>
            <a:xfrm>
              <a:off x="3408334" y="4274258"/>
              <a:ext cx="546735" cy="1663064"/>
            </a:xfrm>
            <a:custGeom>
              <a:avLst/>
              <a:gdLst/>
              <a:ahLst/>
              <a:cxnLst/>
              <a:rect l="l" t="t" r="r" b="b"/>
              <a:pathLst>
                <a:path w="546735" h="1663064">
                  <a:moveTo>
                    <a:pt x="461105" y="1605963"/>
                  </a:moveTo>
                  <a:lnTo>
                    <a:pt x="461105" y="1662689"/>
                  </a:lnTo>
                  <a:lnTo>
                    <a:pt x="524923" y="1641416"/>
                  </a:lnTo>
                  <a:lnTo>
                    <a:pt x="475287" y="1641416"/>
                  </a:lnTo>
                  <a:lnTo>
                    <a:pt x="475287" y="1627235"/>
                  </a:lnTo>
                  <a:lnTo>
                    <a:pt x="524923" y="1627235"/>
                  </a:lnTo>
                  <a:lnTo>
                    <a:pt x="461105" y="1605963"/>
                  </a:lnTo>
                  <a:close/>
                </a:path>
                <a:path w="546735" h="1663064">
                  <a:moveTo>
                    <a:pt x="266007" y="7090"/>
                  </a:moveTo>
                  <a:lnTo>
                    <a:pt x="266007" y="1638242"/>
                  </a:lnTo>
                  <a:lnTo>
                    <a:pt x="269182" y="1641416"/>
                  </a:lnTo>
                  <a:lnTo>
                    <a:pt x="461105" y="1641416"/>
                  </a:lnTo>
                  <a:lnTo>
                    <a:pt x="461105" y="1634326"/>
                  </a:lnTo>
                  <a:lnTo>
                    <a:pt x="280189" y="1634326"/>
                  </a:lnTo>
                  <a:lnTo>
                    <a:pt x="273099" y="1627235"/>
                  </a:lnTo>
                  <a:lnTo>
                    <a:pt x="280189" y="1627235"/>
                  </a:lnTo>
                  <a:lnTo>
                    <a:pt x="280189" y="14180"/>
                  </a:lnTo>
                  <a:lnTo>
                    <a:pt x="273099" y="14180"/>
                  </a:lnTo>
                  <a:lnTo>
                    <a:pt x="266007" y="7090"/>
                  </a:lnTo>
                  <a:close/>
                </a:path>
                <a:path w="546735" h="1663064">
                  <a:moveTo>
                    <a:pt x="524923" y="1627235"/>
                  </a:moveTo>
                  <a:lnTo>
                    <a:pt x="475287" y="1627235"/>
                  </a:lnTo>
                  <a:lnTo>
                    <a:pt x="475287" y="1641416"/>
                  </a:lnTo>
                  <a:lnTo>
                    <a:pt x="524923" y="1641416"/>
                  </a:lnTo>
                  <a:lnTo>
                    <a:pt x="546195" y="1634326"/>
                  </a:lnTo>
                  <a:lnTo>
                    <a:pt x="524923" y="1627235"/>
                  </a:lnTo>
                  <a:close/>
                </a:path>
                <a:path w="546735" h="1663064">
                  <a:moveTo>
                    <a:pt x="280189" y="1627235"/>
                  </a:moveTo>
                  <a:lnTo>
                    <a:pt x="273099" y="1627235"/>
                  </a:lnTo>
                  <a:lnTo>
                    <a:pt x="280189" y="1634326"/>
                  </a:lnTo>
                  <a:lnTo>
                    <a:pt x="280189" y="1627235"/>
                  </a:lnTo>
                  <a:close/>
                </a:path>
                <a:path w="546735" h="1663064">
                  <a:moveTo>
                    <a:pt x="461105" y="1627235"/>
                  </a:moveTo>
                  <a:lnTo>
                    <a:pt x="280189" y="1627235"/>
                  </a:lnTo>
                  <a:lnTo>
                    <a:pt x="280189" y="1634326"/>
                  </a:lnTo>
                  <a:lnTo>
                    <a:pt x="461105" y="1634326"/>
                  </a:lnTo>
                  <a:lnTo>
                    <a:pt x="461105" y="1627235"/>
                  </a:lnTo>
                  <a:close/>
                </a:path>
                <a:path w="546735" h="1663064">
                  <a:moveTo>
                    <a:pt x="277014" y="0"/>
                  </a:moveTo>
                  <a:lnTo>
                    <a:pt x="0" y="0"/>
                  </a:lnTo>
                  <a:lnTo>
                    <a:pt x="0" y="14180"/>
                  </a:lnTo>
                  <a:lnTo>
                    <a:pt x="266007" y="14180"/>
                  </a:lnTo>
                  <a:lnTo>
                    <a:pt x="266007" y="7090"/>
                  </a:lnTo>
                  <a:lnTo>
                    <a:pt x="280189" y="7090"/>
                  </a:lnTo>
                  <a:lnTo>
                    <a:pt x="280189" y="3173"/>
                  </a:lnTo>
                  <a:lnTo>
                    <a:pt x="277014" y="0"/>
                  </a:lnTo>
                  <a:close/>
                </a:path>
                <a:path w="546735" h="1663064">
                  <a:moveTo>
                    <a:pt x="280189" y="7090"/>
                  </a:moveTo>
                  <a:lnTo>
                    <a:pt x="266007" y="7090"/>
                  </a:lnTo>
                  <a:lnTo>
                    <a:pt x="273099" y="14180"/>
                  </a:lnTo>
                  <a:lnTo>
                    <a:pt x="280189" y="14180"/>
                  </a:lnTo>
                  <a:lnTo>
                    <a:pt x="280189" y="7090"/>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5" name="object 5"/>
            <p:cNvPicPr/>
            <p:nvPr/>
          </p:nvPicPr>
          <p:blipFill>
            <a:blip r:embed="rId4" cstate="print"/>
            <a:stretch>
              <a:fillRect/>
            </a:stretch>
          </p:blipFill>
          <p:spPr>
            <a:xfrm>
              <a:off x="1364487" y="3946144"/>
              <a:ext cx="2142743" cy="731520"/>
            </a:xfrm>
            <a:prstGeom prst="rect">
              <a:avLst/>
            </a:prstGeom>
          </p:spPr>
        </p:pic>
        <p:pic>
          <p:nvPicPr>
            <p:cNvPr id="6" name="object 6"/>
            <p:cNvPicPr/>
            <p:nvPr/>
          </p:nvPicPr>
          <p:blipFill>
            <a:blip r:embed="rId5" cstate="print"/>
            <a:stretch>
              <a:fillRect/>
            </a:stretch>
          </p:blipFill>
          <p:spPr>
            <a:xfrm>
              <a:off x="1711959" y="4052824"/>
              <a:ext cx="1447800" cy="594360"/>
            </a:xfrm>
            <a:prstGeom prst="rect">
              <a:avLst/>
            </a:prstGeom>
          </p:spPr>
        </p:pic>
        <p:sp>
          <p:nvSpPr>
            <p:cNvPr id="7" name="object 7"/>
            <p:cNvSpPr/>
            <p:nvPr/>
          </p:nvSpPr>
          <p:spPr>
            <a:xfrm>
              <a:off x="1404562" y="3984595"/>
              <a:ext cx="2004060" cy="593725"/>
            </a:xfrm>
            <a:custGeom>
              <a:avLst/>
              <a:gdLst/>
              <a:ahLst/>
              <a:cxnLst/>
              <a:rect l="l" t="t" r="r" b="b"/>
              <a:pathLst>
                <a:path w="2004060" h="593725">
                  <a:moveTo>
                    <a:pt x="2003771" y="0"/>
                  </a:moveTo>
                  <a:lnTo>
                    <a:pt x="0" y="0"/>
                  </a:lnTo>
                  <a:lnTo>
                    <a:pt x="0" y="593505"/>
                  </a:lnTo>
                  <a:lnTo>
                    <a:pt x="2003771" y="593505"/>
                  </a:lnTo>
                  <a:lnTo>
                    <a:pt x="2003771"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8" name="object 8"/>
            <p:cNvSpPr/>
            <p:nvPr/>
          </p:nvSpPr>
          <p:spPr>
            <a:xfrm>
              <a:off x="1404562" y="3984595"/>
              <a:ext cx="2004060" cy="593725"/>
            </a:xfrm>
            <a:custGeom>
              <a:avLst/>
              <a:gdLst/>
              <a:ahLst/>
              <a:cxnLst/>
              <a:rect l="l" t="t" r="r" b="b"/>
              <a:pathLst>
                <a:path w="2004060" h="593725">
                  <a:moveTo>
                    <a:pt x="0" y="0"/>
                  </a:moveTo>
                  <a:lnTo>
                    <a:pt x="2003772" y="0"/>
                  </a:lnTo>
                  <a:lnTo>
                    <a:pt x="2003772" y="593504"/>
                  </a:lnTo>
                  <a:lnTo>
                    <a:pt x="0" y="593504"/>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9" name="object 9"/>
          <p:cNvSpPr txBox="1">
            <a:spLocks noGrp="1"/>
          </p:cNvSpPr>
          <p:nvPr>
            <p:ph type="title"/>
          </p:nvPr>
        </p:nvSpPr>
        <p:spPr>
          <a:xfrm>
            <a:off x="531928" y="276859"/>
            <a:ext cx="4887970" cy="287685"/>
          </a:xfrm>
          <a:prstGeom prst="rect">
            <a:avLst/>
          </a:prstGeom>
        </p:spPr>
        <p:txBody>
          <a:bodyPr vert="horz" wrap="square" lIns="0" tIns="10583" rIns="0" bIns="0" rtlCol="0">
            <a:spAutoFit/>
          </a:bodyPr>
          <a:lstStyle/>
          <a:p>
            <a:pPr marL="10583">
              <a:spcBef>
                <a:spcPts val="83"/>
              </a:spcBef>
            </a:pPr>
            <a:r>
              <a:rPr lang="en-US" sz="1800" spc="-8">
                <a:latin typeface="Verdana" panose="020B0604030504040204" pitchFamily="34" charset="0"/>
                <a:ea typeface="Verdana" panose="020B0604030504040204" pitchFamily="34" charset="0"/>
              </a:rPr>
              <a:t>Segmentation – Enterprise &amp; SMEs</a:t>
            </a:r>
            <a:endParaRPr sz="1800" spc="-17">
              <a:latin typeface="Verdana" panose="020B0604030504040204" pitchFamily="34" charset="0"/>
              <a:ea typeface="Verdana" panose="020B0604030504040204" pitchFamily="34" charset="0"/>
            </a:endParaRPr>
          </a:p>
        </p:txBody>
      </p:sp>
      <p:sp>
        <p:nvSpPr>
          <p:cNvPr id="11" name="object 11"/>
          <p:cNvSpPr txBox="1"/>
          <p:nvPr/>
        </p:nvSpPr>
        <p:spPr>
          <a:xfrm>
            <a:off x="1551377" y="3432809"/>
            <a:ext cx="908579" cy="195352"/>
          </a:xfrm>
          <a:prstGeom prst="rect">
            <a:avLst/>
          </a:prstGeom>
        </p:spPr>
        <p:txBody>
          <a:bodyPr vert="horz" wrap="square" lIns="0" tIns="10583" rIns="0" bIns="0" rtlCol="0">
            <a:spAutoFit/>
          </a:bodyPr>
          <a:lstStyle/>
          <a:p>
            <a:pPr marL="10583" defTabSz="761970">
              <a:spcBef>
                <a:spcPts val="83"/>
              </a:spcBef>
              <a:buClrTx/>
            </a:pPr>
            <a:r>
              <a:rPr lang="en-US" sz="1200">
                <a:solidFill>
                  <a:srgbClr val="FFFFFF"/>
                </a:solidFill>
                <a:latin typeface="Verdana" panose="020B0604030504040204" pitchFamily="34" charset="0"/>
                <a:ea typeface="Verdana" panose="020B0604030504040204" pitchFamily="34" charset="0"/>
                <a:cs typeface="Calibri"/>
              </a:rPr>
              <a:t>Industry</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2" name="object 12"/>
          <p:cNvGrpSpPr/>
          <p:nvPr/>
        </p:nvGrpSpPr>
        <p:grpSpPr>
          <a:xfrm>
            <a:off x="3270673" y="1932093"/>
            <a:ext cx="1917700" cy="609600"/>
            <a:chOff x="3924808" y="2318511"/>
            <a:chExt cx="2301240" cy="731520"/>
          </a:xfrm>
        </p:grpSpPr>
        <p:pic>
          <p:nvPicPr>
            <p:cNvPr id="13" name="object 13"/>
            <p:cNvPicPr/>
            <p:nvPr/>
          </p:nvPicPr>
          <p:blipFill>
            <a:blip r:embed="rId6" cstate="print"/>
            <a:stretch>
              <a:fillRect/>
            </a:stretch>
          </p:blipFill>
          <p:spPr>
            <a:xfrm>
              <a:off x="3924808" y="2318511"/>
              <a:ext cx="2301240" cy="731520"/>
            </a:xfrm>
            <a:prstGeom prst="rect">
              <a:avLst/>
            </a:prstGeom>
          </p:spPr>
        </p:pic>
        <p:pic>
          <p:nvPicPr>
            <p:cNvPr id="14" name="object 14"/>
            <p:cNvPicPr/>
            <p:nvPr/>
          </p:nvPicPr>
          <p:blipFill>
            <a:blip r:embed="rId7" cstate="print"/>
            <a:stretch>
              <a:fillRect/>
            </a:stretch>
          </p:blipFill>
          <p:spPr>
            <a:xfrm>
              <a:off x="4165600" y="2425191"/>
              <a:ext cx="1822703" cy="594360"/>
            </a:xfrm>
            <a:prstGeom prst="rect">
              <a:avLst/>
            </a:prstGeom>
          </p:spPr>
        </p:pic>
        <p:sp>
          <p:nvSpPr>
            <p:cNvPr id="15" name="object 15"/>
            <p:cNvSpPr/>
            <p:nvPr/>
          </p:nvSpPr>
          <p:spPr>
            <a:xfrm>
              <a:off x="3963912" y="2357360"/>
              <a:ext cx="2164715" cy="593725"/>
            </a:xfrm>
            <a:custGeom>
              <a:avLst/>
              <a:gdLst/>
              <a:ahLst/>
              <a:cxnLst/>
              <a:rect l="l" t="t" r="r" b="b"/>
              <a:pathLst>
                <a:path w="2164715" h="593725">
                  <a:moveTo>
                    <a:pt x="2164368" y="0"/>
                  </a:moveTo>
                  <a:lnTo>
                    <a:pt x="0" y="0"/>
                  </a:lnTo>
                  <a:lnTo>
                    <a:pt x="0" y="593505"/>
                  </a:lnTo>
                  <a:lnTo>
                    <a:pt x="2164368" y="593505"/>
                  </a:lnTo>
                  <a:lnTo>
                    <a:pt x="2164368"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16" name="object 16"/>
            <p:cNvSpPr/>
            <p:nvPr/>
          </p:nvSpPr>
          <p:spPr>
            <a:xfrm>
              <a:off x="3963912" y="2357360"/>
              <a:ext cx="2164715" cy="593725"/>
            </a:xfrm>
            <a:custGeom>
              <a:avLst/>
              <a:gdLst/>
              <a:ahLst/>
              <a:cxnLst/>
              <a:rect l="l" t="t" r="r" b="b"/>
              <a:pathLst>
                <a:path w="2164715" h="593725">
                  <a:moveTo>
                    <a:pt x="0" y="0"/>
                  </a:moveTo>
                  <a:lnTo>
                    <a:pt x="2164367" y="0"/>
                  </a:lnTo>
                  <a:lnTo>
                    <a:pt x="2164367" y="593504"/>
                  </a:lnTo>
                  <a:lnTo>
                    <a:pt x="0" y="593504"/>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grpSp>
        <p:nvGrpSpPr>
          <p:cNvPr id="18" name="object 18"/>
          <p:cNvGrpSpPr/>
          <p:nvPr/>
        </p:nvGrpSpPr>
        <p:grpSpPr>
          <a:xfrm>
            <a:off x="3263053" y="4644813"/>
            <a:ext cx="1917700" cy="609600"/>
            <a:chOff x="3915664" y="5573776"/>
            <a:chExt cx="2301240" cy="731520"/>
          </a:xfrm>
        </p:grpSpPr>
        <p:pic>
          <p:nvPicPr>
            <p:cNvPr id="19" name="object 19"/>
            <p:cNvPicPr/>
            <p:nvPr/>
          </p:nvPicPr>
          <p:blipFill>
            <a:blip r:embed="rId8" cstate="print"/>
            <a:stretch>
              <a:fillRect/>
            </a:stretch>
          </p:blipFill>
          <p:spPr>
            <a:xfrm>
              <a:off x="3915664" y="5573776"/>
              <a:ext cx="2301240" cy="731519"/>
            </a:xfrm>
            <a:prstGeom prst="rect">
              <a:avLst/>
            </a:prstGeom>
          </p:spPr>
        </p:pic>
        <p:pic>
          <p:nvPicPr>
            <p:cNvPr id="20" name="object 20"/>
            <p:cNvPicPr/>
            <p:nvPr/>
          </p:nvPicPr>
          <p:blipFill>
            <a:blip r:embed="rId9" cstate="print"/>
            <a:stretch>
              <a:fillRect/>
            </a:stretch>
          </p:blipFill>
          <p:spPr>
            <a:xfrm>
              <a:off x="4263136" y="5677408"/>
              <a:ext cx="1606296" cy="597407"/>
            </a:xfrm>
            <a:prstGeom prst="rect">
              <a:avLst/>
            </a:prstGeom>
          </p:spPr>
        </p:pic>
        <p:sp>
          <p:nvSpPr>
            <p:cNvPr id="21" name="object 21"/>
            <p:cNvSpPr/>
            <p:nvPr/>
          </p:nvSpPr>
          <p:spPr>
            <a:xfrm>
              <a:off x="3954529" y="5611831"/>
              <a:ext cx="2164715" cy="593725"/>
            </a:xfrm>
            <a:custGeom>
              <a:avLst/>
              <a:gdLst/>
              <a:ahLst/>
              <a:cxnLst/>
              <a:rect l="l" t="t" r="r" b="b"/>
              <a:pathLst>
                <a:path w="2164715" h="593725">
                  <a:moveTo>
                    <a:pt x="2164368" y="0"/>
                  </a:moveTo>
                  <a:lnTo>
                    <a:pt x="0" y="0"/>
                  </a:lnTo>
                  <a:lnTo>
                    <a:pt x="0" y="593505"/>
                  </a:lnTo>
                  <a:lnTo>
                    <a:pt x="2164368" y="593505"/>
                  </a:lnTo>
                  <a:lnTo>
                    <a:pt x="2164368"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22" name="object 22"/>
            <p:cNvSpPr/>
            <p:nvPr/>
          </p:nvSpPr>
          <p:spPr>
            <a:xfrm>
              <a:off x="3954529" y="5611831"/>
              <a:ext cx="2164715" cy="593725"/>
            </a:xfrm>
            <a:custGeom>
              <a:avLst/>
              <a:gdLst/>
              <a:ahLst/>
              <a:cxnLst/>
              <a:rect l="l" t="t" r="r" b="b"/>
              <a:pathLst>
                <a:path w="2164715" h="593725">
                  <a:moveTo>
                    <a:pt x="0" y="0"/>
                  </a:moveTo>
                  <a:lnTo>
                    <a:pt x="2164367" y="0"/>
                  </a:lnTo>
                  <a:lnTo>
                    <a:pt x="2164367" y="593504"/>
                  </a:lnTo>
                  <a:lnTo>
                    <a:pt x="0" y="593504"/>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grpSp>
        <p:nvGrpSpPr>
          <p:cNvPr id="24" name="object 24"/>
          <p:cNvGrpSpPr/>
          <p:nvPr/>
        </p:nvGrpSpPr>
        <p:grpSpPr>
          <a:xfrm>
            <a:off x="2800773" y="1192953"/>
            <a:ext cx="4793192" cy="2438400"/>
            <a:chOff x="3360928" y="1431544"/>
            <a:chExt cx="5751830" cy="2926080"/>
          </a:xfrm>
        </p:grpSpPr>
        <p:pic>
          <p:nvPicPr>
            <p:cNvPr id="25" name="object 25"/>
            <p:cNvPicPr/>
            <p:nvPr/>
          </p:nvPicPr>
          <p:blipFill>
            <a:blip r:embed="rId10" cstate="print"/>
            <a:stretch>
              <a:fillRect/>
            </a:stretch>
          </p:blipFill>
          <p:spPr>
            <a:xfrm>
              <a:off x="3360928" y="2550160"/>
              <a:ext cx="728472" cy="1807464"/>
            </a:xfrm>
            <a:prstGeom prst="rect">
              <a:avLst/>
            </a:prstGeom>
          </p:spPr>
        </p:pic>
        <p:sp>
          <p:nvSpPr>
            <p:cNvPr id="26" name="object 26"/>
            <p:cNvSpPr/>
            <p:nvPr/>
          </p:nvSpPr>
          <p:spPr>
            <a:xfrm>
              <a:off x="3408334" y="2625749"/>
              <a:ext cx="555625" cy="1663064"/>
            </a:xfrm>
            <a:custGeom>
              <a:avLst/>
              <a:gdLst/>
              <a:ahLst/>
              <a:cxnLst/>
              <a:rect l="l" t="t" r="r" b="b"/>
              <a:pathLst>
                <a:path w="555625" h="1663064">
                  <a:moveTo>
                    <a:pt x="270697" y="1648508"/>
                  </a:moveTo>
                  <a:lnTo>
                    <a:pt x="0" y="1648508"/>
                  </a:lnTo>
                  <a:lnTo>
                    <a:pt x="0" y="1662689"/>
                  </a:lnTo>
                  <a:lnTo>
                    <a:pt x="281705" y="1662689"/>
                  </a:lnTo>
                  <a:lnTo>
                    <a:pt x="284880" y="1659515"/>
                  </a:lnTo>
                  <a:lnTo>
                    <a:pt x="284880" y="1655598"/>
                  </a:lnTo>
                  <a:lnTo>
                    <a:pt x="270697" y="1655598"/>
                  </a:lnTo>
                  <a:lnTo>
                    <a:pt x="270697" y="1648508"/>
                  </a:lnTo>
                  <a:close/>
                </a:path>
                <a:path w="555625" h="1663064">
                  <a:moveTo>
                    <a:pt x="470488" y="21272"/>
                  </a:moveTo>
                  <a:lnTo>
                    <a:pt x="273872" y="21272"/>
                  </a:lnTo>
                  <a:lnTo>
                    <a:pt x="270697" y="24447"/>
                  </a:lnTo>
                  <a:lnTo>
                    <a:pt x="270697" y="1655598"/>
                  </a:lnTo>
                  <a:lnTo>
                    <a:pt x="277789" y="1648508"/>
                  </a:lnTo>
                  <a:lnTo>
                    <a:pt x="284880" y="1648508"/>
                  </a:lnTo>
                  <a:lnTo>
                    <a:pt x="284880" y="35454"/>
                  </a:lnTo>
                  <a:lnTo>
                    <a:pt x="277789" y="35454"/>
                  </a:lnTo>
                  <a:lnTo>
                    <a:pt x="284880" y="28362"/>
                  </a:lnTo>
                  <a:lnTo>
                    <a:pt x="470488" y="28362"/>
                  </a:lnTo>
                  <a:lnTo>
                    <a:pt x="470488" y="21272"/>
                  </a:lnTo>
                  <a:close/>
                </a:path>
                <a:path w="555625" h="1663064">
                  <a:moveTo>
                    <a:pt x="284880" y="1648508"/>
                  </a:moveTo>
                  <a:lnTo>
                    <a:pt x="277789" y="1648508"/>
                  </a:lnTo>
                  <a:lnTo>
                    <a:pt x="270697" y="1655598"/>
                  </a:lnTo>
                  <a:lnTo>
                    <a:pt x="284880" y="1655598"/>
                  </a:lnTo>
                  <a:lnTo>
                    <a:pt x="284880" y="1648508"/>
                  </a:lnTo>
                  <a:close/>
                </a:path>
                <a:path w="555625" h="1663064">
                  <a:moveTo>
                    <a:pt x="470488" y="0"/>
                  </a:moveTo>
                  <a:lnTo>
                    <a:pt x="470488" y="56727"/>
                  </a:lnTo>
                  <a:lnTo>
                    <a:pt x="534303" y="35454"/>
                  </a:lnTo>
                  <a:lnTo>
                    <a:pt x="484670" y="35454"/>
                  </a:lnTo>
                  <a:lnTo>
                    <a:pt x="484670" y="21272"/>
                  </a:lnTo>
                  <a:lnTo>
                    <a:pt x="534306" y="21272"/>
                  </a:lnTo>
                  <a:lnTo>
                    <a:pt x="470488" y="0"/>
                  </a:lnTo>
                  <a:close/>
                </a:path>
                <a:path w="555625" h="1663064">
                  <a:moveTo>
                    <a:pt x="284880" y="28362"/>
                  </a:moveTo>
                  <a:lnTo>
                    <a:pt x="277789" y="35454"/>
                  </a:lnTo>
                  <a:lnTo>
                    <a:pt x="284880" y="35454"/>
                  </a:lnTo>
                  <a:lnTo>
                    <a:pt x="284880" y="28362"/>
                  </a:lnTo>
                  <a:close/>
                </a:path>
                <a:path w="555625" h="1663064">
                  <a:moveTo>
                    <a:pt x="470488" y="28362"/>
                  </a:moveTo>
                  <a:lnTo>
                    <a:pt x="284880" y="28362"/>
                  </a:lnTo>
                  <a:lnTo>
                    <a:pt x="284880" y="35454"/>
                  </a:lnTo>
                  <a:lnTo>
                    <a:pt x="470488" y="35454"/>
                  </a:lnTo>
                  <a:lnTo>
                    <a:pt x="470488" y="28362"/>
                  </a:lnTo>
                  <a:close/>
                </a:path>
                <a:path w="555625" h="1663064">
                  <a:moveTo>
                    <a:pt x="534306" y="21272"/>
                  </a:moveTo>
                  <a:lnTo>
                    <a:pt x="484670" y="21272"/>
                  </a:lnTo>
                  <a:lnTo>
                    <a:pt x="484670" y="35454"/>
                  </a:lnTo>
                  <a:lnTo>
                    <a:pt x="534303" y="35454"/>
                  </a:lnTo>
                  <a:lnTo>
                    <a:pt x="555578" y="28362"/>
                  </a:lnTo>
                  <a:lnTo>
                    <a:pt x="534306"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27" name="object 27"/>
            <p:cNvPicPr/>
            <p:nvPr/>
          </p:nvPicPr>
          <p:blipFill>
            <a:blip r:embed="rId11" cstate="print"/>
            <a:stretch>
              <a:fillRect/>
            </a:stretch>
          </p:blipFill>
          <p:spPr>
            <a:xfrm>
              <a:off x="6625336" y="1431544"/>
              <a:ext cx="2487168" cy="731519"/>
            </a:xfrm>
            <a:prstGeom prst="rect">
              <a:avLst/>
            </a:prstGeom>
          </p:spPr>
        </p:pic>
        <p:pic>
          <p:nvPicPr>
            <p:cNvPr id="28" name="object 28"/>
            <p:cNvPicPr/>
            <p:nvPr/>
          </p:nvPicPr>
          <p:blipFill>
            <a:blip r:embed="rId12" cstate="print"/>
            <a:stretch>
              <a:fillRect/>
            </a:stretch>
          </p:blipFill>
          <p:spPr>
            <a:xfrm>
              <a:off x="6911848" y="1538224"/>
              <a:ext cx="1914144" cy="594360"/>
            </a:xfrm>
            <a:prstGeom prst="rect">
              <a:avLst/>
            </a:prstGeom>
          </p:spPr>
        </p:pic>
        <p:sp>
          <p:nvSpPr>
            <p:cNvPr id="29" name="object 29"/>
            <p:cNvSpPr/>
            <p:nvPr/>
          </p:nvSpPr>
          <p:spPr>
            <a:xfrm>
              <a:off x="6664162" y="1471068"/>
              <a:ext cx="2349500" cy="593725"/>
            </a:xfrm>
            <a:custGeom>
              <a:avLst/>
              <a:gdLst/>
              <a:ahLst/>
              <a:cxnLst/>
              <a:rect l="l" t="t" r="r" b="b"/>
              <a:pathLst>
                <a:path w="2349500" h="593725">
                  <a:moveTo>
                    <a:pt x="2348928" y="0"/>
                  </a:moveTo>
                  <a:lnTo>
                    <a:pt x="0" y="0"/>
                  </a:lnTo>
                  <a:lnTo>
                    <a:pt x="0" y="593504"/>
                  </a:lnTo>
                  <a:lnTo>
                    <a:pt x="2348928" y="593504"/>
                  </a:lnTo>
                  <a:lnTo>
                    <a:pt x="2348928"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30" name="object 30"/>
            <p:cNvSpPr/>
            <p:nvPr/>
          </p:nvSpPr>
          <p:spPr>
            <a:xfrm>
              <a:off x="6664162" y="1471068"/>
              <a:ext cx="2349500" cy="593725"/>
            </a:xfrm>
            <a:custGeom>
              <a:avLst/>
              <a:gdLst/>
              <a:ahLst/>
              <a:cxnLst/>
              <a:rect l="l" t="t" r="r" b="b"/>
              <a:pathLst>
                <a:path w="2349500" h="593725">
                  <a:moveTo>
                    <a:pt x="0" y="0"/>
                  </a:moveTo>
                  <a:lnTo>
                    <a:pt x="2348929" y="0"/>
                  </a:lnTo>
                  <a:lnTo>
                    <a:pt x="2348929" y="593504"/>
                  </a:lnTo>
                  <a:lnTo>
                    <a:pt x="0" y="593504"/>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31" name="object 31"/>
            <p:cNvPicPr/>
            <p:nvPr/>
          </p:nvPicPr>
          <p:blipFill>
            <a:blip r:embed="rId13" cstate="print"/>
            <a:stretch>
              <a:fillRect/>
            </a:stretch>
          </p:blipFill>
          <p:spPr>
            <a:xfrm>
              <a:off x="6625336" y="3205479"/>
              <a:ext cx="2487168" cy="731520"/>
            </a:xfrm>
            <a:prstGeom prst="rect">
              <a:avLst/>
            </a:prstGeom>
          </p:spPr>
        </p:pic>
        <p:pic>
          <p:nvPicPr>
            <p:cNvPr id="32" name="object 32"/>
            <p:cNvPicPr/>
            <p:nvPr/>
          </p:nvPicPr>
          <p:blipFill>
            <a:blip r:embed="rId14" cstate="print"/>
            <a:stretch>
              <a:fillRect/>
            </a:stretch>
          </p:blipFill>
          <p:spPr>
            <a:xfrm>
              <a:off x="6689344" y="3309111"/>
              <a:ext cx="2359152" cy="597408"/>
            </a:xfrm>
            <a:prstGeom prst="rect">
              <a:avLst/>
            </a:prstGeom>
          </p:spPr>
        </p:pic>
        <p:sp>
          <p:nvSpPr>
            <p:cNvPr id="33" name="object 33"/>
            <p:cNvSpPr/>
            <p:nvPr/>
          </p:nvSpPr>
          <p:spPr>
            <a:xfrm>
              <a:off x="6664162" y="3243651"/>
              <a:ext cx="2349500" cy="593725"/>
            </a:xfrm>
            <a:custGeom>
              <a:avLst/>
              <a:gdLst/>
              <a:ahLst/>
              <a:cxnLst/>
              <a:rect l="l" t="t" r="r" b="b"/>
              <a:pathLst>
                <a:path w="2349500" h="593725">
                  <a:moveTo>
                    <a:pt x="2348928" y="0"/>
                  </a:moveTo>
                  <a:lnTo>
                    <a:pt x="0" y="0"/>
                  </a:lnTo>
                  <a:lnTo>
                    <a:pt x="0" y="593504"/>
                  </a:lnTo>
                  <a:lnTo>
                    <a:pt x="2348928" y="593504"/>
                  </a:lnTo>
                  <a:lnTo>
                    <a:pt x="2348928"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34" name="object 34"/>
            <p:cNvSpPr/>
            <p:nvPr/>
          </p:nvSpPr>
          <p:spPr>
            <a:xfrm>
              <a:off x="6664162" y="3243651"/>
              <a:ext cx="2349500" cy="593725"/>
            </a:xfrm>
            <a:custGeom>
              <a:avLst/>
              <a:gdLst/>
              <a:ahLst/>
              <a:cxnLst/>
              <a:rect l="l" t="t" r="r" b="b"/>
              <a:pathLst>
                <a:path w="2349500" h="593725">
                  <a:moveTo>
                    <a:pt x="0" y="0"/>
                  </a:moveTo>
                  <a:lnTo>
                    <a:pt x="2348929" y="0"/>
                  </a:lnTo>
                  <a:lnTo>
                    <a:pt x="2348929" y="593504"/>
                  </a:lnTo>
                  <a:lnTo>
                    <a:pt x="0" y="593504"/>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grpSp>
        <p:nvGrpSpPr>
          <p:cNvPr id="36" name="object 36"/>
          <p:cNvGrpSpPr/>
          <p:nvPr/>
        </p:nvGrpSpPr>
        <p:grpSpPr>
          <a:xfrm>
            <a:off x="5521113" y="690032"/>
            <a:ext cx="5103283" cy="3916892"/>
            <a:chOff x="6625335" y="828039"/>
            <a:chExt cx="6123940" cy="4700270"/>
          </a:xfrm>
        </p:grpSpPr>
        <p:pic>
          <p:nvPicPr>
            <p:cNvPr id="37" name="object 37"/>
            <p:cNvPicPr/>
            <p:nvPr/>
          </p:nvPicPr>
          <p:blipFill>
            <a:blip r:embed="rId15" cstate="print"/>
            <a:stretch>
              <a:fillRect/>
            </a:stretch>
          </p:blipFill>
          <p:spPr>
            <a:xfrm>
              <a:off x="9624567" y="1315719"/>
              <a:ext cx="3124200" cy="509015"/>
            </a:xfrm>
            <a:prstGeom prst="rect">
              <a:avLst/>
            </a:prstGeom>
          </p:spPr>
        </p:pic>
        <p:pic>
          <p:nvPicPr>
            <p:cNvPr id="38" name="object 38"/>
            <p:cNvPicPr/>
            <p:nvPr/>
          </p:nvPicPr>
          <p:blipFill>
            <a:blip r:embed="rId16" cstate="print"/>
            <a:stretch>
              <a:fillRect/>
            </a:stretch>
          </p:blipFill>
          <p:spPr>
            <a:xfrm>
              <a:off x="9603231" y="1309623"/>
              <a:ext cx="2142744" cy="597408"/>
            </a:xfrm>
            <a:prstGeom prst="rect">
              <a:avLst/>
            </a:prstGeom>
          </p:spPr>
        </p:pic>
        <p:sp>
          <p:nvSpPr>
            <p:cNvPr id="39" name="object 39"/>
            <p:cNvSpPr/>
            <p:nvPr/>
          </p:nvSpPr>
          <p:spPr>
            <a:xfrm>
              <a:off x="9663496" y="1355876"/>
              <a:ext cx="2987675" cy="368935"/>
            </a:xfrm>
            <a:custGeom>
              <a:avLst/>
              <a:gdLst/>
              <a:ahLst/>
              <a:cxnLst/>
              <a:rect l="l" t="t" r="r" b="b"/>
              <a:pathLst>
                <a:path w="2987675" h="368935">
                  <a:moveTo>
                    <a:pt x="2987075" y="0"/>
                  </a:moveTo>
                  <a:lnTo>
                    <a:pt x="0" y="0"/>
                  </a:lnTo>
                  <a:lnTo>
                    <a:pt x="0" y="368733"/>
                  </a:lnTo>
                  <a:lnTo>
                    <a:pt x="2987075" y="368733"/>
                  </a:lnTo>
                  <a:lnTo>
                    <a:pt x="2987075"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40" name="object 40"/>
            <p:cNvSpPr/>
            <p:nvPr/>
          </p:nvSpPr>
          <p:spPr>
            <a:xfrm>
              <a:off x="9663496" y="1355876"/>
              <a:ext cx="2987675" cy="368935"/>
            </a:xfrm>
            <a:custGeom>
              <a:avLst/>
              <a:gdLst/>
              <a:ahLst/>
              <a:cxnLst/>
              <a:rect l="l" t="t" r="r" b="b"/>
              <a:pathLst>
                <a:path w="2987675" h="368935">
                  <a:moveTo>
                    <a:pt x="0" y="0"/>
                  </a:moveTo>
                  <a:lnTo>
                    <a:pt x="2987075" y="0"/>
                  </a:lnTo>
                  <a:lnTo>
                    <a:pt x="2987075"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41" name="object 41"/>
            <p:cNvPicPr/>
            <p:nvPr/>
          </p:nvPicPr>
          <p:blipFill>
            <a:blip r:embed="rId17" cstate="print"/>
            <a:stretch>
              <a:fillRect/>
            </a:stretch>
          </p:blipFill>
          <p:spPr>
            <a:xfrm>
              <a:off x="9624567" y="834135"/>
              <a:ext cx="3124200" cy="505968"/>
            </a:xfrm>
            <a:prstGeom prst="rect">
              <a:avLst/>
            </a:prstGeom>
          </p:spPr>
        </p:pic>
        <p:pic>
          <p:nvPicPr>
            <p:cNvPr id="42" name="object 42"/>
            <p:cNvPicPr/>
            <p:nvPr/>
          </p:nvPicPr>
          <p:blipFill>
            <a:blip r:embed="rId18" cstate="print"/>
            <a:stretch>
              <a:fillRect/>
            </a:stretch>
          </p:blipFill>
          <p:spPr>
            <a:xfrm>
              <a:off x="9603231" y="828039"/>
              <a:ext cx="1923287" cy="594359"/>
            </a:xfrm>
            <a:prstGeom prst="rect">
              <a:avLst/>
            </a:prstGeom>
          </p:spPr>
        </p:pic>
        <p:sp>
          <p:nvSpPr>
            <p:cNvPr id="43" name="object 43"/>
            <p:cNvSpPr/>
            <p:nvPr/>
          </p:nvSpPr>
          <p:spPr>
            <a:xfrm>
              <a:off x="9663496" y="873321"/>
              <a:ext cx="2987675" cy="368935"/>
            </a:xfrm>
            <a:custGeom>
              <a:avLst/>
              <a:gdLst/>
              <a:ahLst/>
              <a:cxnLst/>
              <a:rect l="l" t="t" r="r" b="b"/>
              <a:pathLst>
                <a:path w="2987675" h="368934">
                  <a:moveTo>
                    <a:pt x="2987075" y="0"/>
                  </a:moveTo>
                  <a:lnTo>
                    <a:pt x="0" y="0"/>
                  </a:lnTo>
                  <a:lnTo>
                    <a:pt x="0" y="368733"/>
                  </a:lnTo>
                  <a:lnTo>
                    <a:pt x="2987075" y="368733"/>
                  </a:lnTo>
                  <a:lnTo>
                    <a:pt x="2987075"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44" name="object 44"/>
            <p:cNvSpPr/>
            <p:nvPr/>
          </p:nvSpPr>
          <p:spPr>
            <a:xfrm>
              <a:off x="9663496" y="873321"/>
              <a:ext cx="2987675" cy="368935"/>
            </a:xfrm>
            <a:custGeom>
              <a:avLst/>
              <a:gdLst/>
              <a:ahLst/>
              <a:cxnLst/>
              <a:rect l="l" t="t" r="r" b="b"/>
              <a:pathLst>
                <a:path w="2987675" h="368934">
                  <a:moveTo>
                    <a:pt x="0" y="0"/>
                  </a:moveTo>
                  <a:lnTo>
                    <a:pt x="2987075" y="0"/>
                  </a:lnTo>
                  <a:lnTo>
                    <a:pt x="2987075"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45" name="object 45"/>
            <p:cNvPicPr/>
            <p:nvPr/>
          </p:nvPicPr>
          <p:blipFill>
            <a:blip r:embed="rId19" cstate="print"/>
            <a:stretch>
              <a:fillRect/>
            </a:stretch>
          </p:blipFill>
          <p:spPr>
            <a:xfrm>
              <a:off x="6625335" y="4799583"/>
              <a:ext cx="2487168" cy="728471"/>
            </a:xfrm>
            <a:prstGeom prst="rect">
              <a:avLst/>
            </a:prstGeom>
          </p:spPr>
        </p:pic>
        <p:pic>
          <p:nvPicPr>
            <p:cNvPr id="46" name="object 46"/>
            <p:cNvPicPr/>
            <p:nvPr/>
          </p:nvPicPr>
          <p:blipFill>
            <a:blip r:embed="rId20" cstate="print"/>
            <a:stretch>
              <a:fillRect/>
            </a:stretch>
          </p:blipFill>
          <p:spPr>
            <a:xfrm>
              <a:off x="6799071" y="4903216"/>
              <a:ext cx="2139696" cy="597408"/>
            </a:xfrm>
            <a:prstGeom prst="rect">
              <a:avLst/>
            </a:prstGeom>
          </p:spPr>
        </p:pic>
        <p:sp>
          <p:nvSpPr>
            <p:cNvPr id="47" name="object 47"/>
            <p:cNvSpPr/>
            <p:nvPr/>
          </p:nvSpPr>
          <p:spPr>
            <a:xfrm>
              <a:off x="6664162" y="4836911"/>
              <a:ext cx="2349500" cy="593725"/>
            </a:xfrm>
            <a:custGeom>
              <a:avLst/>
              <a:gdLst/>
              <a:ahLst/>
              <a:cxnLst/>
              <a:rect l="l" t="t" r="r" b="b"/>
              <a:pathLst>
                <a:path w="2349500" h="593725">
                  <a:moveTo>
                    <a:pt x="2348928" y="0"/>
                  </a:moveTo>
                  <a:lnTo>
                    <a:pt x="0" y="0"/>
                  </a:lnTo>
                  <a:lnTo>
                    <a:pt x="0" y="593505"/>
                  </a:lnTo>
                  <a:lnTo>
                    <a:pt x="2348928" y="593505"/>
                  </a:lnTo>
                  <a:lnTo>
                    <a:pt x="2348928"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48" name="object 48"/>
            <p:cNvSpPr/>
            <p:nvPr/>
          </p:nvSpPr>
          <p:spPr>
            <a:xfrm>
              <a:off x="6664162" y="4836911"/>
              <a:ext cx="2349500" cy="593725"/>
            </a:xfrm>
            <a:custGeom>
              <a:avLst/>
              <a:gdLst/>
              <a:ahLst/>
              <a:cxnLst/>
              <a:rect l="l" t="t" r="r" b="b"/>
              <a:pathLst>
                <a:path w="2349500" h="593725">
                  <a:moveTo>
                    <a:pt x="0" y="0"/>
                  </a:moveTo>
                  <a:lnTo>
                    <a:pt x="2348929" y="0"/>
                  </a:lnTo>
                  <a:lnTo>
                    <a:pt x="2348929" y="593504"/>
                  </a:lnTo>
                  <a:lnTo>
                    <a:pt x="0" y="593504"/>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49" name="object 49"/>
          <p:cNvSpPr txBox="1"/>
          <p:nvPr/>
        </p:nvSpPr>
        <p:spPr>
          <a:xfrm>
            <a:off x="5790393" y="4144009"/>
            <a:ext cx="1595910"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Manufacturing</a:t>
            </a:r>
            <a:endParaRPr lang="en-US"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50" name="object 50"/>
          <p:cNvGrpSpPr/>
          <p:nvPr/>
        </p:nvGrpSpPr>
        <p:grpSpPr>
          <a:xfrm>
            <a:off x="5521113" y="5289973"/>
            <a:ext cx="2072746" cy="609600"/>
            <a:chOff x="6625335" y="6347967"/>
            <a:chExt cx="2487295" cy="731520"/>
          </a:xfrm>
        </p:grpSpPr>
        <p:pic>
          <p:nvPicPr>
            <p:cNvPr id="51" name="object 51"/>
            <p:cNvPicPr/>
            <p:nvPr/>
          </p:nvPicPr>
          <p:blipFill>
            <a:blip r:embed="rId21" cstate="print"/>
            <a:stretch>
              <a:fillRect/>
            </a:stretch>
          </p:blipFill>
          <p:spPr>
            <a:xfrm>
              <a:off x="6625335" y="6347967"/>
              <a:ext cx="2487168" cy="731519"/>
            </a:xfrm>
            <a:prstGeom prst="rect">
              <a:avLst/>
            </a:prstGeom>
          </p:spPr>
        </p:pic>
        <p:pic>
          <p:nvPicPr>
            <p:cNvPr id="52" name="object 52"/>
            <p:cNvPicPr/>
            <p:nvPr/>
          </p:nvPicPr>
          <p:blipFill>
            <a:blip r:embed="rId22" cstate="print"/>
            <a:stretch>
              <a:fillRect/>
            </a:stretch>
          </p:blipFill>
          <p:spPr>
            <a:xfrm>
              <a:off x="6664959" y="6454647"/>
              <a:ext cx="2407920" cy="594360"/>
            </a:xfrm>
            <a:prstGeom prst="rect">
              <a:avLst/>
            </a:prstGeom>
          </p:spPr>
        </p:pic>
        <p:sp>
          <p:nvSpPr>
            <p:cNvPr id="53" name="object 53"/>
            <p:cNvSpPr/>
            <p:nvPr/>
          </p:nvSpPr>
          <p:spPr>
            <a:xfrm>
              <a:off x="6664162" y="6386752"/>
              <a:ext cx="2349500" cy="593725"/>
            </a:xfrm>
            <a:custGeom>
              <a:avLst/>
              <a:gdLst/>
              <a:ahLst/>
              <a:cxnLst/>
              <a:rect l="l" t="t" r="r" b="b"/>
              <a:pathLst>
                <a:path w="2349500" h="593725">
                  <a:moveTo>
                    <a:pt x="2348928" y="0"/>
                  </a:moveTo>
                  <a:lnTo>
                    <a:pt x="0" y="0"/>
                  </a:lnTo>
                  <a:lnTo>
                    <a:pt x="0" y="593504"/>
                  </a:lnTo>
                  <a:lnTo>
                    <a:pt x="2348928" y="593504"/>
                  </a:lnTo>
                  <a:lnTo>
                    <a:pt x="2348928"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54" name="object 54"/>
            <p:cNvSpPr/>
            <p:nvPr/>
          </p:nvSpPr>
          <p:spPr>
            <a:xfrm>
              <a:off x="6664162" y="6386752"/>
              <a:ext cx="2349500" cy="593725"/>
            </a:xfrm>
            <a:custGeom>
              <a:avLst/>
              <a:gdLst/>
              <a:ahLst/>
              <a:cxnLst/>
              <a:rect l="l" t="t" r="r" b="b"/>
              <a:pathLst>
                <a:path w="2349500" h="593725">
                  <a:moveTo>
                    <a:pt x="0" y="0"/>
                  </a:moveTo>
                  <a:lnTo>
                    <a:pt x="2348929" y="0"/>
                  </a:lnTo>
                  <a:lnTo>
                    <a:pt x="2348929" y="593504"/>
                  </a:lnTo>
                  <a:lnTo>
                    <a:pt x="0" y="593504"/>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55" name="object 55"/>
          <p:cNvSpPr txBox="1"/>
          <p:nvPr/>
        </p:nvSpPr>
        <p:spPr>
          <a:xfrm>
            <a:off x="5678682" y="5436869"/>
            <a:ext cx="1707621"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Retail </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56" name="object 56"/>
          <p:cNvGrpSpPr/>
          <p:nvPr/>
        </p:nvGrpSpPr>
        <p:grpSpPr>
          <a:xfrm>
            <a:off x="8002692" y="1868593"/>
            <a:ext cx="2621492" cy="497946"/>
            <a:chOff x="9603231" y="2242311"/>
            <a:chExt cx="3145790" cy="597535"/>
          </a:xfrm>
        </p:grpSpPr>
        <p:pic>
          <p:nvPicPr>
            <p:cNvPr id="57" name="object 57"/>
            <p:cNvPicPr/>
            <p:nvPr/>
          </p:nvPicPr>
          <p:blipFill>
            <a:blip r:embed="rId23" cstate="print"/>
            <a:stretch>
              <a:fillRect/>
            </a:stretch>
          </p:blipFill>
          <p:spPr>
            <a:xfrm>
              <a:off x="9624567" y="2248407"/>
              <a:ext cx="3124200" cy="509015"/>
            </a:xfrm>
            <a:prstGeom prst="rect">
              <a:avLst/>
            </a:prstGeom>
          </p:spPr>
        </p:pic>
        <p:pic>
          <p:nvPicPr>
            <p:cNvPr id="58" name="object 58"/>
            <p:cNvPicPr/>
            <p:nvPr/>
          </p:nvPicPr>
          <p:blipFill>
            <a:blip r:embed="rId24" cstate="print"/>
            <a:stretch>
              <a:fillRect/>
            </a:stretch>
          </p:blipFill>
          <p:spPr>
            <a:xfrm>
              <a:off x="9603231" y="2242311"/>
              <a:ext cx="2295144" cy="597408"/>
            </a:xfrm>
            <a:prstGeom prst="rect">
              <a:avLst/>
            </a:prstGeom>
          </p:spPr>
        </p:pic>
        <p:sp>
          <p:nvSpPr>
            <p:cNvPr id="59" name="object 59"/>
            <p:cNvSpPr/>
            <p:nvPr/>
          </p:nvSpPr>
          <p:spPr>
            <a:xfrm>
              <a:off x="9663495" y="2288363"/>
              <a:ext cx="2987675" cy="368935"/>
            </a:xfrm>
            <a:custGeom>
              <a:avLst/>
              <a:gdLst/>
              <a:ahLst/>
              <a:cxnLst/>
              <a:rect l="l" t="t" r="r" b="b"/>
              <a:pathLst>
                <a:path w="2987675" h="368935">
                  <a:moveTo>
                    <a:pt x="2987075" y="0"/>
                  </a:moveTo>
                  <a:lnTo>
                    <a:pt x="0" y="0"/>
                  </a:lnTo>
                  <a:lnTo>
                    <a:pt x="0" y="368733"/>
                  </a:lnTo>
                  <a:lnTo>
                    <a:pt x="2987075" y="368733"/>
                  </a:lnTo>
                  <a:lnTo>
                    <a:pt x="2987075"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60" name="object 60"/>
            <p:cNvSpPr/>
            <p:nvPr/>
          </p:nvSpPr>
          <p:spPr>
            <a:xfrm>
              <a:off x="9663495" y="2288363"/>
              <a:ext cx="2987675" cy="368935"/>
            </a:xfrm>
            <a:custGeom>
              <a:avLst/>
              <a:gdLst/>
              <a:ahLst/>
              <a:cxnLst/>
              <a:rect l="l" t="t" r="r" b="b"/>
              <a:pathLst>
                <a:path w="2987675" h="368935">
                  <a:moveTo>
                    <a:pt x="0" y="0"/>
                  </a:moveTo>
                  <a:lnTo>
                    <a:pt x="2987075" y="0"/>
                  </a:lnTo>
                  <a:lnTo>
                    <a:pt x="2987075"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61" name="object 61"/>
          <p:cNvSpPr txBox="1"/>
          <p:nvPr/>
        </p:nvSpPr>
        <p:spPr>
          <a:xfrm>
            <a:off x="8127420" y="1926590"/>
            <a:ext cx="1858253" cy="195352"/>
          </a:xfrm>
          <a:prstGeom prst="rect">
            <a:avLst/>
          </a:prstGeom>
        </p:spPr>
        <p:txBody>
          <a:bodyPr vert="horz" wrap="square" lIns="0" tIns="10583" rIns="0" bIns="0" rtlCol="0">
            <a:spAutoFit/>
          </a:bodyPr>
          <a:lstStyle/>
          <a:p>
            <a:pPr marL="10583" defTabSz="761970">
              <a:spcBef>
                <a:spcPts val="83"/>
              </a:spcBef>
              <a:buClrTx/>
            </a:pPr>
            <a:r>
              <a:rPr lang="en-GB" sz="1200" spc="-8">
                <a:solidFill>
                  <a:srgbClr val="FFFFFF"/>
                </a:solidFill>
                <a:latin typeface="Verdana" panose="020B0604030504040204" pitchFamily="34" charset="0"/>
                <a:ea typeface="Verdana" panose="020B0604030504040204" pitchFamily="34" charset="0"/>
                <a:cs typeface="Calibri"/>
              </a:rPr>
              <a:t>Checkout Automation </a:t>
            </a:r>
            <a:endParaRPr lang="en-GB"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62" name="object 62"/>
          <p:cNvGrpSpPr/>
          <p:nvPr/>
        </p:nvGrpSpPr>
        <p:grpSpPr>
          <a:xfrm>
            <a:off x="8002692" y="2389293"/>
            <a:ext cx="2621492" cy="495300"/>
            <a:chOff x="9603231" y="2867151"/>
            <a:chExt cx="3145790" cy="594360"/>
          </a:xfrm>
        </p:grpSpPr>
        <p:pic>
          <p:nvPicPr>
            <p:cNvPr id="63" name="object 63"/>
            <p:cNvPicPr/>
            <p:nvPr/>
          </p:nvPicPr>
          <p:blipFill>
            <a:blip r:embed="rId25" cstate="print"/>
            <a:stretch>
              <a:fillRect/>
            </a:stretch>
          </p:blipFill>
          <p:spPr>
            <a:xfrm>
              <a:off x="9624567" y="2873247"/>
              <a:ext cx="3124200" cy="505967"/>
            </a:xfrm>
            <a:prstGeom prst="rect">
              <a:avLst/>
            </a:prstGeom>
          </p:spPr>
        </p:pic>
        <p:pic>
          <p:nvPicPr>
            <p:cNvPr id="64" name="object 64"/>
            <p:cNvPicPr/>
            <p:nvPr/>
          </p:nvPicPr>
          <p:blipFill>
            <a:blip r:embed="rId26" cstate="print"/>
            <a:stretch>
              <a:fillRect/>
            </a:stretch>
          </p:blipFill>
          <p:spPr>
            <a:xfrm>
              <a:off x="9603231" y="2867151"/>
              <a:ext cx="1853183" cy="594360"/>
            </a:xfrm>
            <a:prstGeom prst="rect">
              <a:avLst/>
            </a:prstGeom>
          </p:spPr>
        </p:pic>
        <p:sp>
          <p:nvSpPr>
            <p:cNvPr id="65" name="object 65"/>
            <p:cNvSpPr/>
            <p:nvPr/>
          </p:nvSpPr>
          <p:spPr>
            <a:xfrm>
              <a:off x="9663495" y="2912267"/>
              <a:ext cx="2987675" cy="368935"/>
            </a:xfrm>
            <a:custGeom>
              <a:avLst/>
              <a:gdLst/>
              <a:ahLst/>
              <a:cxnLst/>
              <a:rect l="l" t="t" r="r" b="b"/>
              <a:pathLst>
                <a:path w="2987675" h="368935">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66" name="object 66"/>
            <p:cNvSpPr/>
            <p:nvPr/>
          </p:nvSpPr>
          <p:spPr>
            <a:xfrm>
              <a:off x="9663495" y="2912267"/>
              <a:ext cx="2987675" cy="368935"/>
            </a:xfrm>
            <a:custGeom>
              <a:avLst/>
              <a:gdLst/>
              <a:ahLst/>
              <a:cxnLst/>
              <a:rect l="l" t="t" r="r" b="b"/>
              <a:pathLst>
                <a:path w="2987675" h="368935">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67" name="object 67"/>
          <p:cNvSpPr txBox="1"/>
          <p:nvPr/>
        </p:nvSpPr>
        <p:spPr>
          <a:xfrm>
            <a:off x="8127421" y="2447289"/>
            <a:ext cx="1787046"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SaaS Companies</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68" name="object 68"/>
          <p:cNvGrpSpPr/>
          <p:nvPr/>
        </p:nvGrpSpPr>
        <p:grpSpPr>
          <a:xfrm>
            <a:off x="8002692" y="2765213"/>
            <a:ext cx="2621492" cy="497946"/>
            <a:chOff x="9603231" y="3318255"/>
            <a:chExt cx="3145790" cy="597535"/>
          </a:xfrm>
        </p:grpSpPr>
        <p:pic>
          <p:nvPicPr>
            <p:cNvPr id="69" name="object 69"/>
            <p:cNvPicPr/>
            <p:nvPr/>
          </p:nvPicPr>
          <p:blipFill>
            <a:blip r:embed="rId27" cstate="print"/>
            <a:stretch>
              <a:fillRect/>
            </a:stretch>
          </p:blipFill>
          <p:spPr>
            <a:xfrm>
              <a:off x="9624567" y="3324351"/>
              <a:ext cx="3124200" cy="509015"/>
            </a:xfrm>
            <a:prstGeom prst="rect">
              <a:avLst/>
            </a:prstGeom>
          </p:spPr>
        </p:pic>
        <p:pic>
          <p:nvPicPr>
            <p:cNvPr id="70" name="object 70"/>
            <p:cNvPicPr/>
            <p:nvPr/>
          </p:nvPicPr>
          <p:blipFill>
            <a:blip r:embed="rId28" cstate="print"/>
            <a:stretch>
              <a:fillRect/>
            </a:stretch>
          </p:blipFill>
          <p:spPr>
            <a:xfrm>
              <a:off x="9603231" y="3318255"/>
              <a:ext cx="2075687" cy="597408"/>
            </a:xfrm>
            <a:prstGeom prst="rect">
              <a:avLst/>
            </a:prstGeom>
          </p:spPr>
        </p:pic>
        <p:sp>
          <p:nvSpPr>
            <p:cNvPr id="71" name="object 71"/>
            <p:cNvSpPr/>
            <p:nvPr/>
          </p:nvSpPr>
          <p:spPr>
            <a:xfrm>
              <a:off x="9663495" y="3364179"/>
              <a:ext cx="2987675" cy="368935"/>
            </a:xfrm>
            <a:custGeom>
              <a:avLst/>
              <a:gdLst/>
              <a:ahLst/>
              <a:cxnLst/>
              <a:rect l="l" t="t" r="r" b="b"/>
              <a:pathLst>
                <a:path w="2987675" h="368935">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72" name="object 72"/>
            <p:cNvSpPr/>
            <p:nvPr/>
          </p:nvSpPr>
          <p:spPr>
            <a:xfrm>
              <a:off x="9663495" y="3364179"/>
              <a:ext cx="2987675" cy="368935"/>
            </a:xfrm>
            <a:custGeom>
              <a:avLst/>
              <a:gdLst/>
              <a:ahLst/>
              <a:cxnLst/>
              <a:rect l="l" t="t" r="r" b="b"/>
              <a:pathLst>
                <a:path w="2987675" h="368935">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73" name="object 73"/>
          <p:cNvSpPr txBox="1"/>
          <p:nvPr/>
        </p:nvSpPr>
        <p:spPr>
          <a:xfrm>
            <a:off x="8127421" y="2823210"/>
            <a:ext cx="1431925" cy="195352"/>
          </a:xfrm>
          <a:prstGeom prst="rect">
            <a:avLst/>
          </a:prstGeom>
        </p:spPr>
        <p:txBody>
          <a:bodyPr vert="horz" wrap="square" lIns="0" tIns="10583" rIns="0" bIns="0" rtlCol="0">
            <a:spAutoFit/>
          </a:bodyPr>
          <a:lstStyle/>
          <a:p>
            <a:pPr marL="10583" defTabSz="761970">
              <a:spcBef>
                <a:spcPts val="83"/>
              </a:spcBef>
              <a:buClrTx/>
            </a:pPr>
            <a:r>
              <a:rPr lang="en-US" sz="1200">
                <a:solidFill>
                  <a:srgbClr val="FFFFFF"/>
                </a:solidFill>
                <a:latin typeface="Verdana" panose="020B0604030504040204" pitchFamily="34" charset="0"/>
                <a:ea typeface="Verdana" panose="020B0604030504040204" pitchFamily="34" charset="0"/>
                <a:cs typeface="Calibri"/>
              </a:rPr>
              <a:t>Bespoke AI-tools</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74" name="object 74"/>
          <p:cNvGrpSpPr/>
          <p:nvPr/>
        </p:nvGrpSpPr>
        <p:grpSpPr>
          <a:xfrm>
            <a:off x="8002692" y="3153833"/>
            <a:ext cx="2621492" cy="495300"/>
            <a:chOff x="9603231" y="3784600"/>
            <a:chExt cx="3145790" cy="594360"/>
          </a:xfrm>
        </p:grpSpPr>
        <p:pic>
          <p:nvPicPr>
            <p:cNvPr id="75" name="object 75"/>
            <p:cNvPicPr/>
            <p:nvPr/>
          </p:nvPicPr>
          <p:blipFill>
            <a:blip r:embed="rId29" cstate="print"/>
            <a:stretch>
              <a:fillRect/>
            </a:stretch>
          </p:blipFill>
          <p:spPr>
            <a:xfrm>
              <a:off x="9624567" y="3790695"/>
              <a:ext cx="3124200" cy="505967"/>
            </a:xfrm>
            <a:prstGeom prst="rect">
              <a:avLst/>
            </a:prstGeom>
          </p:spPr>
        </p:pic>
        <p:pic>
          <p:nvPicPr>
            <p:cNvPr id="76" name="object 76"/>
            <p:cNvPicPr/>
            <p:nvPr/>
          </p:nvPicPr>
          <p:blipFill>
            <a:blip r:embed="rId30" cstate="print"/>
            <a:stretch>
              <a:fillRect/>
            </a:stretch>
          </p:blipFill>
          <p:spPr>
            <a:xfrm>
              <a:off x="9603231" y="3784600"/>
              <a:ext cx="1828800" cy="594360"/>
            </a:xfrm>
            <a:prstGeom prst="rect">
              <a:avLst/>
            </a:prstGeom>
          </p:spPr>
        </p:pic>
        <p:sp>
          <p:nvSpPr>
            <p:cNvPr id="77" name="object 77"/>
            <p:cNvSpPr/>
            <p:nvPr/>
          </p:nvSpPr>
          <p:spPr>
            <a:xfrm>
              <a:off x="9663495" y="3829928"/>
              <a:ext cx="2987675" cy="368935"/>
            </a:xfrm>
            <a:custGeom>
              <a:avLst/>
              <a:gdLst/>
              <a:ahLst/>
              <a:cxnLst/>
              <a:rect l="l" t="t" r="r" b="b"/>
              <a:pathLst>
                <a:path w="2987675" h="368935">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78" name="object 78"/>
            <p:cNvSpPr/>
            <p:nvPr/>
          </p:nvSpPr>
          <p:spPr>
            <a:xfrm>
              <a:off x="9663495" y="3829928"/>
              <a:ext cx="2987675" cy="368935"/>
            </a:xfrm>
            <a:custGeom>
              <a:avLst/>
              <a:gdLst/>
              <a:ahLst/>
              <a:cxnLst/>
              <a:rect l="l" t="t" r="r" b="b"/>
              <a:pathLst>
                <a:path w="2987675" h="368935">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79" name="object 79"/>
          <p:cNvSpPr txBox="1"/>
          <p:nvPr/>
        </p:nvSpPr>
        <p:spPr>
          <a:xfrm>
            <a:off x="8127421" y="3211830"/>
            <a:ext cx="1858254"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AI-Driven Analytics</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80" name="object 80"/>
          <p:cNvGrpSpPr/>
          <p:nvPr/>
        </p:nvGrpSpPr>
        <p:grpSpPr>
          <a:xfrm>
            <a:off x="5068992" y="1385993"/>
            <a:ext cx="5554980" cy="1689100"/>
            <a:chOff x="6082791" y="1663192"/>
            <a:chExt cx="6665976" cy="2026920"/>
          </a:xfrm>
        </p:grpSpPr>
        <p:pic>
          <p:nvPicPr>
            <p:cNvPr id="81" name="object 81"/>
            <p:cNvPicPr/>
            <p:nvPr/>
          </p:nvPicPr>
          <p:blipFill>
            <a:blip r:embed="rId31" cstate="print"/>
            <a:stretch>
              <a:fillRect/>
            </a:stretch>
          </p:blipFill>
          <p:spPr>
            <a:xfrm>
              <a:off x="6082791" y="1663192"/>
              <a:ext cx="707136" cy="1066799"/>
            </a:xfrm>
            <a:prstGeom prst="rect">
              <a:avLst/>
            </a:prstGeom>
          </p:spPr>
        </p:pic>
        <p:sp>
          <p:nvSpPr>
            <p:cNvPr id="82" name="object 82"/>
            <p:cNvSpPr/>
            <p:nvPr/>
          </p:nvSpPr>
          <p:spPr>
            <a:xfrm>
              <a:off x="6128280" y="1739458"/>
              <a:ext cx="535940" cy="922019"/>
            </a:xfrm>
            <a:custGeom>
              <a:avLst/>
              <a:gdLst/>
              <a:ahLst/>
              <a:cxnLst/>
              <a:rect l="l" t="t" r="r" b="b"/>
              <a:pathLst>
                <a:path w="535940" h="922019">
                  <a:moveTo>
                    <a:pt x="260849" y="907563"/>
                  </a:moveTo>
                  <a:lnTo>
                    <a:pt x="0" y="907563"/>
                  </a:lnTo>
                  <a:lnTo>
                    <a:pt x="0" y="921745"/>
                  </a:lnTo>
                  <a:lnTo>
                    <a:pt x="271856" y="921745"/>
                  </a:lnTo>
                  <a:lnTo>
                    <a:pt x="275031" y="918570"/>
                  </a:lnTo>
                  <a:lnTo>
                    <a:pt x="275031" y="914654"/>
                  </a:lnTo>
                  <a:lnTo>
                    <a:pt x="260849" y="914654"/>
                  </a:lnTo>
                  <a:lnTo>
                    <a:pt x="260849" y="907563"/>
                  </a:lnTo>
                  <a:close/>
                </a:path>
                <a:path w="535940" h="922019">
                  <a:moveTo>
                    <a:pt x="450790" y="21272"/>
                  </a:moveTo>
                  <a:lnTo>
                    <a:pt x="264024" y="21272"/>
                  </a:lnTo>
                  <a:lnTo>
                    <a:pt x="260849" y="24447"/>
                  </a:lnTo>
                  <a:lnTo>
                    <a:pt x="260849" y="914654"/>
                  </a:lnTo>
                  <a:lnTo>
                    <a:pt x="267939" y="907563"/>
                  </a:lnTo>
                  <a:lnTo>
                    <a:pt x="275031" y="907563"/>
                  </a:lnTo>
                  <a:lnTo>
                    <a:pt x="275031" y="35454"/>
                  </a:lnTo>
                  <a:lnTo>
                    <a:pt x="267939" y="35454"/>
                  </a:lnTo>
                  <a:lnTo>
                    <a:pt x="275031" y="28364"/>
                  </a:lnTo>
                  <a:lnTo>
                    <a:pt x="450790" y="28364"/>
                  </a:lnTo>
                  <a:lnTo>
                    <a:pt x="450790" y="21272"/>
                  </a:lnTo>
                  <a:close/>
                </a:path>
                <a:path w="535940" h="922019">
                  <a:moveTo>
                    <a:pt x="275031" y="907563"/>
                  </a:moveTo>
                  <a:lnTo>
                    <a:pt x="267939" y="907563"/>
                  </a:lnTo>
                  <a:lnTo>
                    <a:pt x="260849" y="914654"/>
                  </a:lnTo>
                  <a:lnTo>
                    <a:pt x="275031" y="914654"/>
                  </a:lnTo>
                  <a:lnTo>
                    <a:pt x="275031" y="907563"/>
                  </a:lnTo>
                  <a:close/>
                </a:path>
                <a:path w="535940" h="922019">
                  <a:moveTo>
                    <a:pt x="450790" y="0"/>
                  </a:moveTo>
                  <a:lnTo>
                    <a:pt x="450790" y="56727"/>
                  </a:lnTo>
                  <a:lnTo>
                    <a:pt x="514608" y="35454"/>
                  </a:lnTo>
                  <a:lnTo>
                    <a:pt x="464971" y="35454"/>
                  </a:lnTo>
                  <a:lnTo>
                    <a:pt x="464971" y="21272"/>
                  </a:lnTo>
                  <a:lnTo>
                    <a:pt x="514605" y="21272"/>
                  </a:lnTo>
                  <a:lnTo>
                    <a:pt x="450790" y="0"/>
                  </a:lnTo>
                  <a:close/>
                </a:path>
                <a:path w="535940" h="922019">
                  <a:moveTo>
                    <a:pt x="275031" y="28364"/>
                  </a:moveTo>
                  <a:lnTo>
                    <a:pt x="267939" y="35454"/>
                  </a:lnTo>
                  <a:lnTo>
                    <a:pt x="275031" y="35454"/>
                  </a:lnTo>
                  <a:lnTo>
                    <a:pt x="275031" y="28364"/>
                  </a:lnTo>
                  <a:close/>
                </a:path>
                <a:path w="535940" h="922019">
                  <a:moveTo>
                    <a:pt x="450790" y="28364"/>
                  </a:moveTo>
                  <a:lnTo>
                    <a:pt x="275031" y="28364"/>
                  </a:lnTo>
                  <a:lnTo>
                    <a:pt x="275031" y="35454"/>
                  </a:lnTo>
                  <a:lnTo>
                    <a:pt x="450790" y="35454"/>
                  </a:lnTo>
                  <a:lnTo>
                    <a:pt x="450790" y="28364"/>
                  </a:lnTo>
                  <a:close/>
                </a:path>
                <a:path w="535940" h="922019">
                  <a:moveTo>
                    <a:pt x="514605" y="21272"/>
                  </a:moveTo>
                  <a:lnTo>
                    <a:pt x="464971" y="21272"/>
                  </a:lnTo>
                  <a:lnTo>
                    <a:pt x="464971" y="35454"/>
                  </a:lnTo>
                  <a:lnTo>
                    <a:pt x="514608" y="35454"/>
                  </a:lnTo>
                  <a:lnTo>
                    <a:pt x="535880" y="28364"/>
                  </a:lnTo>
                  <a:lnTo>
                    <a:pt x="514605"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83" name="object 83"/>
            <p:cNvPicPr/>
            <p:nvPr/>
          </p:nvPicPr>
          <p:blipFill>
            <a:blip r:embed="rId32" cstate="print"/>
            <a:stretch>
              <a:fillRect/>
            </a:stretch>
          </p:blipFill>
          <p:spPr>
            <a:xfrm>
              <a:off x="6082791" y="2623312"/>
              <a:ext cx="707136" cy="1066800"/>
            </a:xfrm>
            <a:prstGeom prst="rect">
              <a:avLst/>
            </a:prstGeom>
          </p:spPr>
        </p:pic>
        <p:sp>
          <p:nvSpPr>
            <p:cNvPr id="84" name="object 84"/>
            <p:cNvSpPr/>
            <p:nvPr/>
          </p:nvSpPr>
          <p:spPr>
            <a:xfrm>
              <a:off x="6128281" y="2647022"/>
              <a:ext cx="535940" cy="922019"/>
            </a:xfrm>
            <a:custGeom>
              <a:avLst/>
              <a:gdLst/>
              <a:ahLst/>
              <a:cxnLst/>
              <a:rect l="l" t="t" r="r" b="b"/>
              <a:pathLst>
                <a:path w="535940" h="922020">
                  <a:moveTo>
                    <a:pt x="450790" y="865017"/>
                  </a:moveTo>
                  <a:lnTo>
                    <a:pt x="450790" y="921744"/>
                  </a:lnTo>
                  <a:lnTo>
                    <a:pt x="514608" y="900471"/>
                  </a:lnTo>
                  <a:lnTo>
                    <a:pt x="464971" y="900471"/>
                  </a:lnTo>
                  <a:lnTo>
                    <a:pt x="464971" y="886289"/>
                  </a:lnTo>
                  <a:lnTo>
                    <a:pt x="514605" y="886289"/>
                  </a:lnTo>
                  <a:lnTo>
                    <a:pt x="450790" y="865017"/>
                  </a:lnTo>
                  <a:close/>
                </a:path>
                <a:path w="535940" h="922020">
                  <a:moveTo>
                    <a:pt x="260849" y="7090"/>
                  </a:moveTo>
                  <a:lnTo>
                    <a:pt x="260849" y="897296"/>
                  </a:lnTo>
                  <a:lnTo>
                    <a:pt x="264024" y="900471"/>
                  </a:lnTo>
                  <a:lnTo>
                    <a:pt x="450790" y="900471"/>
                  </a:lnTo>
                  <a:lnTo>
                    <a:pt x="450790" y="893381"/>
                  </a:lnTo>
                  <a:lnTo>
                    <a:pt x="275031" y="893381"/>
                  </a:lnTo>
                  <a:lnTo>
                    <a:pt x="267939" y="886289"/>
                  </a:lnTo>
                  <a:lnTo>
                    <a:pt x="275031" y="886289"/>
                  </a:lnTo>
                  <a:lnTo>
                    <a:pt x="275031" y="14182"/>
                  </a:lnTo>
                  <a:lnTo>
                    <a:pt x="267939" y="14182"/>
                  </a:lnTo>
                  <a:lnTo>
                    <a:pt x="260849" y="7090"/>
                  </a:lnTo>
                  <a:close/>
                </a:path>
                <a:path w="535940" h="922020">
                  <a:moveTo>
                    <a:pt x="514605" y="886289"/>
                  </a:moveTo>
                  <a:lnTo>
                    <a:pt x="464971" y="886289"/>
                  </a:lnTo>
                  <a:lnTo>
                    <a:pt x="464971" y="900471"/>
                  </a:lnTo>
                  <a:lnTo>
                    <a:pt x="514608" y="900471"/>
                  </a:lnTo>
                  <a:lnTo>
                    <a:pt x="535880" y="893381"/>
                  </a:lnTo>
                  <a:lnTo>
                    <a:pt x="514605" y="886289"/>
                  </a:lnTo>
                  <a:close/>
                </a:path>
                <a:path w="535940" h="922020">
                  <a:moveTo>
                    <a:pt x="275031" y="886289"/>
                  </a:moveTo>
                  <a:lnTo>
                    <a:pt x="267939" y="886289"/>
                  </a:lnTo>
                  <a:lnTo>
                    <a:pt x="275031" y="893381"/>
                  </a:lnTo>
                  <a:lnTo>
                    <a:pt x="275031" y="886289"/>
                  </a:lnTo>
                  <a:close/>
                </a:path>
                <a:path w="535940" h="922020">
                  <a:moveTo>
                    <a:pt x="450790" y="886289"/>
                  </a:moveTo>
                  <a:lnTo>
                    <a:pt x="275031" y="886289"/>
                  </a:lnTo>
                  <a:lnTo>
                    <a:pt x="275031" y="893381"/>
                  </a:lnTo>
                  <a:lnTo>
                    <a:pt x="450790" y="893381"/>
                  </a:lnTo>
                  <a:lnTo>
                    <a:pt x="450790" y="886289"/>
                  </a:lnTo>
                  <a:close/>
                </a:path>
                <a:path w="535940" h="922020">
                  <a:moveTo>
                    <a:pt x="271856" y="0"/>
                  </a:moveTo>
                  <a:lnTo>
                    <a:pt x="0" y="0"/>
                  </a:lnTo>
                  <a:lnTo>
                    <a:pt x="0" y="14182"/>
                  </a:lnTo>
                  <a:lnTo>
                    <a:pt x="260849" y="14182"/>
                  </a:lnTo>
                  <a:lnTo>
                    <a:pt x="260849" y="7090"/>
                  </a:lnTo>
                  <a:lnTo>
                    <a:pt x="275031" y="7090"/>
                  </a:lnTo>
                  <a:lnTo>
                    <a:pt x="275031" y="3175"/>
                  </a:lnTo>
                  <a:lnTo>
                    <a:pt x="271856" y="0"/>
                  </a:lnTo>
                  <a:close/>
                </a:path>
                <a:path w="535940" h="922020">
                  <a:moveTo>
                    <a:pt x="275031" y="7090"/>
                  </a:moveTo>
                  <a:lnTo>
                    <a:pt x="260849" y="7090"/>
                  </a:lnTo>
                  <a:lnTo>
                    <a:pt x="267939" y="14182"/>
                  </a:lnTo>
                  <a:lnTo>
                    <a:pt x="275031" y="14182"/>
                  </a:lnTo>
                  <a:lnTo>
                    <a:pt x="275031" y="7090"/>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85" name="object 85"/>
            <p:cNvPicPr/>
            <p:nvPr/>
          </p:nvPicPr>
          <p:blipFill>
            <a:blip r:embed="rId33" cstate="print"/>
            <a:stretch>
              <a:fillRect/>
            </a:stretch>
          </p:blipFill>
          <p:spPr>
            <a:xfrm>
              <a:off x="9624567" y="1782064"/>
              <a:ext cx="3124200" cy="509015"/>
            </a:xfrm>
            <a:prstGeom prst="rect">
              <a:avLst/>
            </a:prstGeom>
          </p:spPr>
        </p:pic>
        <p:pic>
          <p:nvPicPr>
            <p:cNvPr id="86" name="object 86"/>
            <p:cNvPicPr/>
            <p:nvPr/>
          </p:nvPicPr>
          <p:blipFill>
            <a:blip r:embed="rId34" cstate="print"/>
            <a:stretch>
              <a:fillRect/>
            </a:stretch>
          </p:blipFill>
          <p:spPr>
            <a:xfrm>
              <a:off x="9603232" y="1775968"/>
              <a:ext cx="2587752" cy="597408"/>
            </a:xfrm>
            <a:prstGeom prst="rect">
              <a:avLst/>
            </a:prstGeom>
          </p:spPr>
        </p:pic>
        <p:sp>
          <p:nvSpPr>
            <p:cNvPr id="87" name="object 87"/>
            <p:cNvSpPr/>
            <p:nvPr/>
          </p:nvSpPr>
          <p:spPr>
            <a:xfrm>
              <a:off x="9663495" y="1822119"/>
              <a:ext cx="2987675" cy="368935"/>
            </a:xfrm>
            <a:custGeom>
              <a:avLst/>
              <a:gdLst/>
              <a:ahLst/>
              <a:cxnLst/>
              <a:rect l="l" t="t" r="r" b="b"/>
              <a:pathLst>
                <a:path w="2987675" h="368935">
                  <a:moveTo>
                    <a:pt x="2987075" y="0"/>
                  </a:moveTo>
                  <a:lnTo>
                    <a:pt x="0" y="0"/>
                  </a:lnTo>
                  <a:lnTo>
                    <a:pt x="0" y="368733"/>
                  </a:lnTo>
                  <a:lnTo>
                    <a:pt x="2987075" y="368733"/>
                  </a:lnTo>
                  <a:lnTo>
                    <a:pt x="2987075"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88" name="object 88"/>
            <p:cNvSpPr/>
            <p:nvPr/>
          </p:nvSpPr>
          <p:spPr>
            <a:xfrm>
              <a:off x="9663495" y="1822119"/>
              <a:ext cx="2987675" cy="368935"/>
            </a:xfrm>
            <a:custGeom>
              <a:avLst/>
              <a:gdLst/>
              <a:ahLst/>
              <a:cxnLst/>
              <a:rect l="l" t="t" r="r" b="b"/>
              <a:pathLst>
                <a:path w="2987675" h="368935">
                  <a:moveTo>
                    <a:pt x="0" y="0"/>
                  </a:moveTo>
                  <a:lnTo>
                    <a:pt x="2987075" y="0"/>
                  </a:lnTo>
                  <a:lnTo>
                    <a:pt x="2987075"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89" name="object 89"/>
          <p:cNvSpPr txBox="1"/>
          <p:nvPr/>
        </p:nvSpPr>
        <p:spPr>
          <a:xfrm>
            <a:off x="5883046" y="748029"/>
            <a:ext cx="4532801" cy="986018"/>
          </a:xfrm>
          <a:prstGeom prst="rect">
            <a:avLst/>
          </a:prstGeom>
        </p:spPr>
        <p:txBody>
          <a:bodyPr vert="horz" wrap="square" lIns="0" tIns="10583" rIns="0" bIns="0" rtlCol="0" anchor="t">
            <a:spAutoFit/>
          </a:bodyPr>
          <a:lstStyle/>
          <a:p>
            <a:pPr marL="2254250"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Production Line Automation</a:t>
            </a:r>
            <a:endParaRPr lang="en-US" sz="1200">
              <a:solidFill>
                <a:sysClr val="windowText" lastClr="000000"/>
              </a:solidFill>
              <a:latin typeface="Verdana" panose="020B0604030504040204" pitchFamily="34" charset="0"/>
              <a:ea typeface="Verdana" panose="020B0604030504040204" pitchFamily="34" charset="0"/>
              <a:cs typeface="Calibri"/>
            </a:endParaRPr>
          </a:p>
          <a:p>
            <a:pPr marL="2254250" defTabSz="761970">
              <a:lnSpc>
                <a:spcPts val="1650"/>
              </a:lnSpc>
              <a:spcBef>
                <a:spcPts val="1358"/>
              </a:spcBef>
              <a:buClrTx/>
            </a:pPr>
            <a:r>
              <a:rPr lang="en-US" sz="1200" spc="-8">
                <a:solidFill>
                  <a:srgbClr val="FFFFFF"/>
                </a:solidFill>
                <a:latin typeface="Verdana"/>
                <a:ea typeface="Verdana"/>
                <a:cs typeface="Calibri"/>
              </a:rPr>
              <a:t>QSR</a:t>
            </a:r>
            <a:endParaRPr lang="en-GB" sz="1200">
              <a:solidFill>
                <a:sysClr val="windowText" lastClr="000000"/>
              </a:solidFill>
              <a:latin typeface="Verdana" panose="020B0604030504040204" pitchFamily="34" charset="0"/>
              <a:ea typeface="Verdana" panose="020B0604030504040204" pitchFamily="34" charset="0"/>
              <a:cs typeface="Calibri"/>
            </a:endParaRPr>
          </a:p>
          <a:p>
            <a:pPr marL="10160" defTabSz="761970">
              <a:lnSpc>
                <a:spcPts val="1529"/>
              </a:lnSpc>
              <a:buClrTx/>
            </a:pPr>
            <a:r>
              <a:rPr lang="en-US" sz="1200">
                <a:solidFill>
                  <a:srgbClr val="FFFFFF"/>
                </a:solidFill>
                <a:latin typeface="Verdana" panose="020B0604030504040204" pitchFamily="34" charset="0"/>
                <a:ea typeface="Verdana" panose="020B0604030504040204" pitchFamily="34" charset="0"/>
                <a:cs typeface="Calibri"/>
              </a:rPr>
              <a:t>Fast Food</a:t>
            </a:r>
            <a:endParaRPr lang="en-GB" sz="1200">
              <a:solidFill>
                <a:sysClr val="windowText" lastClr="000000"/>
              </a:solidFill>
              <a:latin typeface="Verdana" panose="020B0604030504040204" pitchFamily="34" charset="0"/>
              <a:ea typeface="Verdana" panose="020B0604030504040204" pitchFamily="34" charset="0"/>
              <a:cs typeface="Calibri"/>
            </a:endParaRPr>
          </a:p>
          <a:p>
            <a:pPr marL="2254250" defTabSz="761970">
              <a:lnSpc>
                <a:spcPts val="1678"/>
              </a:lnSpc>
              <a:buClrTx/>
            </a:pPr>
            <a:r>
              <a:rPr lang="en-US" sz="1200" spc="-8">
                <a:solidFill>
                  <a:srgbClr val="FFFFFF"/>
                </a:solidFill>
                <a:latin typeface="Verdana" panose="020B0604030504040204" pitchFamily="34" charset="0"/>
                <a:ea typeface="Verdana" panose="020B0604030504040204" pitchFamily="34" charset="0"/>
                <a:cs typeface="Calibri"/>
              </a:rPr>
              <a:t>Supply Chains</a:t>
            </a:r>
            <a:endParaRPr lang="en-GB"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90" name="object 90"/>
          <p:cNvGrpSpPr/>
          <p:nvPr/>
        </p:nvGrpSpPr>
        <p:grpSpPr>
          <a:xfrm>
            <a:off x="5061373" y="794174"/>
            <a:ext cx="5562601" cy="4899659"/>
            <a:chOff x="6073646" y="953008"/>
            <a:chExt cx="6675121" cy="5879591"/>
          </a:xfrm>
        </p:grpSpPr>
        <p:pic>
          <p:nvPicPr>
            <p:cNvPr id="91" name="object 91"/>
            <p:cNvPicPr/>
            <p:nvPr/>
          </p:nvPicPr>
          <p:blipFill>
            <a:blip r:embed="rId35" cstate="print"/>
            <a:stretch>
              <a:fillRect/>
            </a:stretch>
          </p:blipFill>
          <p:spPr>
            <a:xfrm>
              <a:off x="8966199" y="953008"/>
              <a:ext cx="822959" cy="890016"/>
            </a:xfrm>
            <a:prstGeom prst="rect">
              <a:avLst/>
            </a:prstGeom>
          </p:spPr>
        </p:pic>
        <p:sp>
          <p:nvSpPr>
            <p:cNvPr id="92" name="object 92"/>
            <p:cNvSpPr/>
            <p:nvPr/>
          </p:nvSpPr>
          <p:spPr>
            <a:xfrm>
              <a:off x="9013090" y="1029324"/>
              <a:ext cx="650875" cy="746125"/>
            </a:xfrm>
            <a:custGeom>
              <a:avLst/>
              <a:gdLst/>
              <a:ahLst/>
              <a:cxnLst/>
              <a:rect l="l" t="t" r="r" b="b"/>
              <a:pathLst>
                <a:path w="650875" h="746125">
                  <a:moveTo>
                    <a:pt x="318110" y="731404"/>
                  </a:moveTo>
                  <a:lnTo>
                    <a:pt x="0" y="731404"/>
                  </a:lnTo>
                  <a:lnTo>
                    <a:pt x="0" y="745586"/>
                  </a:lnTo>
                  <a:lnTo>
                    <a:pt x="329117" y="745586"/>
                  </a:lnTo>
                  <a:lnTo>
                    <a:pt x="332292" y="742411"/>
                  </a:lnTo>
                  <a:lnTo>
                    <a:pt x="332292" y="738496"/>
                  </a:lnTo>
                  <a:lnTo>
                    <a:pt x="318110" y="738496"/>
                  </a:lnTo>
                  <a:lnTo>
                    <a:pt x="318110" y="731404"/>
                  </a:lnTo>
                  <a:close/>
                </a:path>
                <a:path w="650875" h="746125">
                  <a:moveTo>
                    <a:pt x="565315" y="21272"/>
                  </a:moveTo>
                  <a:lnTo>
                    <a:pt x="321285" y="21272"/>
                  </a:lnTo>
                  <a:lnTo>
                    <a:pt x="318110" y="24446"/>
                  </a:lnTo>
                  <a:lnTo>
                    <a:pt x="318110" y="738496"/>
                  </a:lnTo>
                  <a:lnTo>
                    <a:pt x="325202" y="731404"/>
                  </a:lnTo>
                  <a:lnTo>
                    <a:pt x="332292" y="731404"/>
                  </a:lnTo>
                  <a:lnTo>
                    <a:pt x="332292" y="35453"/>
                  </a:lnTo>
                  <a:lnTo>
                    <a:pt x="325202" y="35453"/>
                  </a:lnTo>
                  <a:lnTo>
                    <a:pt x="332292" y="28362"/>
                  </a:lnTo>
                  <a:lnTo>
                    <a:pt x="565315" y="28362"/>
                  </a:lnTo>
                  <a:lnTo>
                    <a:pt x="565315" y="21272"/>
                  </a:lnTo>
                  <a:close/>
                </a:path>
                <a:path w="650875" h="746125">
                  <a:moveTo>
                    <a:pt x="332292" y="731404"/>
                  </a:moveTo>
                  <a:lnTo>
                    <a:pt x="325202" y="731404"/>
                  </a:lnTo>
                  <a:lnTo>
                    <a:pt x="318110" y="738496"/>
                  </a:lnTo>
                  <a:lnTo>
                    <a:pt x="332292" y="738496"/>
                  </a:lnTo>
                  <a:lnTo>
                    <a:pt x="332292" y="731404"/>
                  </a:lnTo>
                  <a:close/>
                </a:path>
                <a:path w="650875" h="746125">
                  <a:moveTo>
                    <a:pt x="565315" y="0"/>
                  </a:moveTo>
                  <a:lnTo>
                    <a:pt x="565315" y="56725"/>
                  </a:lnTo>
                  <a:lnTo>
                    <a:pt x="629133" y="35453"/>
                  </a:lnTo>
                  <a:lnTo>
                    <a:pt x="579497" y="35453"/>
                  </a:lnTo>
                  <a:lnTo>
                    <a:pt x="579497" y="21272"/>
                  </a:lnTo>
                  <a:lnTo>
                    <a:pt x="629133" y="21272"/>
                  </a:lnTo>
                  <a:lnTo>
                    <a:pt x="565315" y="0"/>
                  </a:lnTo>
                  <a:close/>
                </a:path>
                <a:path w="650875" h="746125">
                  <a:moveTo>
                    <a:pt x="332292" y="28362"/>
                  </a:moveTo>
                  <a:lnTo>
                    <a:pt x="325202" y="35453"/>
                  </a:lnTo>
                  <a:lnTo>
                    <a:pt x="332292" y="35453"/>
                  </a:lnTo>
                  <a:lnTo>
                    <a:pt x="332292" y="28362"/>
                  </a:lnTo>
                  <a:close/>
                </a:path>
                <a:path w="650875" h="746125">
                  <a:moveTo>
                    <a:pt x="565315" y="28362"/>
                  </a:moveTo>
                  <a:lnTo>
                    <a:pt x="332292" y="28362"/>
                  </a:lnTo>
                  <a:lnTo>
                    <a:pt x="332292" y="35453"/>
                  </a:lnTo>
                  <a:lnTo>
                    <a:pt x="565315" y="35453"/>
                  </a:lnTo>
                  <a:lnTo>
                    <a:pt x="565315" y="28362"/>
                  </a:lnTo>
                  <a:close/>
                </a:path>
                <a:path w="650875" h="746125">
                  <a:moveTo>
                    <a:pt x="629133" y="21272"/>
                  </a:moveTo>
                  <a:lnTo>
                    <a:pt x="579497" y="21272"/>
                  </a:lnTo>
                  <a:lnTo>
                    <a:pt x="579497" y="35453"/>
                  </a:lnTo>
                  <a:lnTo>
                    <a:pt x="629133" y="35453"/>
                  </a:lnTo>
                  <a:lnTo>
                    <a:pt x="650405" y="28362"/>
                  </a:lnTo>
                  <a:lnTo>
                    <a:pt x="629133"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93" name="object 93"/>
            <p:cNvPicPr/>
            <p:nvPr/>
          </p:nvPicPr>
          <p:blipFill>
            <a:blip r:embed="rId36" cstate="print"/>
            <a:stretch>
              <a:fillRect/>
            </a:stretch>
          </p:blipFill>
          <p:spPr>
            <a:xfrm>
              <a:off x="8966199" y="1434591"/>
              <a:ext cx="822959" cy="408431"/>
            </a:xfrm>
            <a:prstGeom prst="rect">
              <a:avLst/>
            </a:prstGeom>
          </p:spPr>
        </p:pic>
        <p:sp>
          <p:nvSpPr>
            <p:cNvPr id="94" name="object 94"/>
            <p:cNvSpPr/>
            <p:nvPr/>
          </p:nvSpPr>
          <p:spPr>
            <a:xfrm>
              <a:off x="9013090" y="1511877"/>
              <a:ext cx="650875" cy="263525"/>
            </a:xfrm>
            <a:custGeom>
              <a:avLst/>
              <a:gdLst/>
              <a:ahLst/>
              <a:cxnLst/>
              <a:rect l="l" t="t" r="r" b="b"/>
              <a:pathLst>
                <a:path w="650875" h="263525">
                  <a:moveTo>
                    <a:pt x="318110" y="248852"/>
                  </a:moveTo>
                  <a:lnTo>
                    <a:pt x="0" y="248852"/>
                  </a:lnTo>
                  <a:lnTo>
                    <a:pt x="0" y="263034"/>
                  </a:lnTo>
                  <a:lnTo>
                    <a:pt x="329117" y="263034"/>
                  </a:lnTo>
                  <a:lnTo>
                    <a:pt x="332292" y="259859"/>
                  </a:lnTo>
                  <a:lnTo>
                    <a:pt x="332292" y="255944"/>
                  </a:lnTo>
                  <a:lnTo>
                    <a:pt x="318110" y="255944"/>
                  </a:lnTo>
                  <a:lnTo>
                    <a:pt x="318110" y="248852"/>
                  </a:lnTo>
                  <a:close/>
                </a:path>
                <a:path w="650875" h="263525">
                  <a:moveTo>
                    <a:pt x="565315" y="21272"/>
                  </a:moveTo>
                  <a:lnTo>
                    <a:pt x="321285" y="21272"/>
                  </a:lnTo>
                  <a:lnTo>
                    <a:pt x="318110" y="24447"/>
                  </a:lnTo>
                  <a:lnTo>
                    <a:pt x="318110" y="255944"/>
                  </a:lnTo>
                  <a:lnTo>
                    <a:pt x="325202" y="248852"/>
                  </a:lnTo>
                  <a:lnTo>
                    <a:pt x="332292" y="248852"/>
                  </a:lnTo>
                  <a:lnTo>
                    <a:pt x="332292" y="35454"/>
                  </a:lnTo>
                  <a:lnTo>
                    <a:pt x="325202" y="35454"/>
                  </a:lnTo>
                  <a:lnTo>
                    <a:pt x="332292" y="28364"/>
                  </a:lnTo>
                  <a:lnTo>
                    <a:pt x="565315" y="28364"/>
                  </a:lnTo>
                  <a:lnTo>
                    <a:pt x="565315" y="21272"/>
                  </a:lnTo>
                  <a:close/>
                </a:path>
                <a:path w="650875" h="263525">
                  <a:moveTo>
                    <a:pt x="332292" y="248852"/>
                  </a:moveTo>
                  <a:lnTo>
                    <a:pt x="325202" y="248852"/>
                  </a:lnTo>
                  <a:lnTo>
                    <a:pt x="318110" y="255944"/>
                  </a:lnTo>
                  <a:lnTo>
                    <a:pt x="332292" y="255944"/>
                  </a:lnTo>
                  <a:lnTo>
                    <a:pt x="332292" y="248852"/>
                  </a:lnTo>
                  <a:close/>
                </a:path>
                <a:path w="650875" h="263525">
                  <a:moveTo>
                    <a:pt x="565315" y="0"/>
                  </a:moveTo>
                  <a:lnTo>
                    <a:pt x="565315" y="56727"/>
                  </a:lnTo>
                  <a:lnTo>
                    <a:pt x="629133" y="35454"/>
                  </a:lnTo>
                  <a:lnTo>
                    <a:pt x="579497" y="35454"/>
                  </a:lnTo>
                  <a:lnTo>
                    <a:pt x="579497" y="21272"/>
                  </a:lnTo>
                  <a:lnTo>
                    <a:pt x="629130" y="21272"/>
                  </a:lnTo>
                  <a:lnTo>
                    <a:pt x="565315" y="0"/>
                  </a:lnTo>
                  <a:close/>
                </a:path>
                <a:path w="650875" h="263525">
                  <a:moveTo>
                    <a:pt x="332292" y="28364"/>
                  </a:moveTo>
                  <a:lnTo>
                    <a:pt x="325202" y="35454"/>
                  </a:lnTo>
                  <a:lnTo>
                    <a:pt x="332292" y="35454"/>
                  </a:lnTo>
                  <a:lnTo>
                    <a:pt x="332292" y="28364"/>
                  </a:lnTo>
                  <a:close/>
                </a:path>
                <a:path w="650875" h="263525">
                  <a:moveTo>
                    <a:pt x="565315" y="28364"/>
                  </a:moveTo>
                  <a:lnTo>
                    <a:pt x="332292" y="28364"/>
                  </a:lnTo>
                  <a:lnTo>
                    <a:pt x="332292" y="35454"/>
                  </a:lnTo>
                  <a:lnTo>
                    <a:pt x="565315" y="35454"/>
                  </a:lnTo>
                  <a:lnTo>
                    <a:pt x="565315" y="28364"/>
                  </a:lnTo>
                  <a:close/>
                </a:path>
                <a:path w="650875" h="263525">
                  <a:moveTo>
                    <a:pt x="629130" y="21272"/>
                  </a:moveTo>
                  <a:lnTo>
                    <a:pt x="579497" y="21272"/>
                  </a:lnTo>
                  <a:lnTo>
                    <a:pt x="579497" y="35454"/>
                  </a:lnTo>
                  <a:lnTo>
                    <a:pt x="629133" y="35454"/>
                  </a:lnTo>
                  <a:lnTo>
                    <a:pt x="650405" y="28364"/>
                  </a:lnTo>
                  <a:lnTo>
                    <a:pt x="629130"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95" name="object 95"/>
            <p:cNvPicPr/>
            <p:nvPr/>
          </p:nvPicPr>
          <p:blipFill>
            <a:blip r:embed="rId37" cstate="print"/>
            <a:stretch>
              <a:fillRect/>
            </a:stretch>
          </p:blipFill>
          <p:spPr>
            <a:xfrm>
              <a:off x="8966199" y="1736344"/>
              <a:ext cx="822959" cy="420624"/>
            </a:xfrm>
            <a:prstGeom prst="rect">
              <a:avLst/>
            </a:prstGeom>
          </p:spPr>
        </p:pic>
        <p:sp>
          <p:nvSpPr>
            <p:cNvPr id="96" name="object 96"/>
            <p:cNvSpPr/>
            <p:nvPr/>
          </p:nvSpPr>
          <p:spPr>
            <a:xfrm>
              <a:off x="9013090" y="1760730"/>
              <a:ext cx="650875" cy="274320"/>
            </a:xfrm>
            <a:custGeom>
              <a:avLst/>
              <a:gdLst/>
              <a:ahLst/>
              <a:cxnLst/>
              <a:rect l="l" t="t" r="r" b="b"/>
              <a:pathLst>
                <a:path w="650875" h="274319">
                  <a:moveTo>
                    <a:pt x="565315" y="217392"/>
                  </a:moveTo>
                  <a:lnTo>
                    <a:pt x="565315" y="274118"/>
                  </a:lnTo>
                  <a:lnTo>
                    <a:pt x="629133" y="252845"/>
                  </a:lnTo>
                  <a:lnTo>
                    <a:pt x="579497" y="252845"/>
                  </a:lnTo>
                  <a:lnTo>
                    <a:pt x="579497" y="238664"/>
                  </a:lnTo>
                  <a:lnTo>
                    <a:pt x="629133" y="238664"/>
                  </a:lnTo>
                  <a:lnTo>
                    <a:pt x="565315" y="217392"/>
                  </a:lnTo>
                  <a:close/>
                </a:path>
                <a:path w="650875" h="274319">
                  <a:moveTo>
                    <a:pt x="318110" y="7091"/>
                  </a:moveTo>
                  <a:lnTo>
                    <a:pt x="318110" y="249671"/>
                  </a:lnTo>
                  <a:lnTo>
                    <a:pt x="321285" y="252845"/>
                  </a:lnTo>
                  <a:lnTo>
                    <a:pt x="565315" y="252845"/>
                  </a:lnTo>
                  <a:lnTo>
                    <a:pt x="565315" y="245755"/>
                  </a:lnTo>
                  <a:lnTo>
                    <a:pt x="332292" y="245755"/>
                  </a:lnTo>
                  <a:lnTo>
                    <a:pt x="325202" y="238664"/>
                  </a:lnTo>
                  <a:lnTo>
                    <a:pt x="332292" y="238664"/>
                  </a:lnTo>
                  <a:lnTo>
                    <a:pt x="332292" y="14182"/>
                  </a:lnTo>
                  <a:lnTo>
                    <a:pt x="325202" y="14182"/>
                  </a:lnTo>
                  <a:lnTo>
                    <a:pt x="318110" y="7091"/>
                  </a:lnTo>
                  <a:close/>
                </a:path>
                <a:path w="650875" h="274319">
                  <a:moveTo>
                    <a:pt x="629133" y="238664"/>
                  </a:moveTo>
                  <a:lnTo>
                    <a:pt x="579497" y="238664"/>
                  </a:lnTo>
                  <a:lnTo>
                    <a:pt x="579497" y="252845"/>
                  </a:lnTo>
                  <a:lnTo>
                    <a:pt x="629133" y="252845"/>
                  </a:lnTo>
                  <a:lnTo>
                    <a:pt x="650405" y="245755"/>
                  </a:lnTo>
                  <a:lnTo>
                    <a:pt x="629133" y="238664"/>
                  </a:lnTo>
                  <a:close/>
                </a:path>
                <a:path w="650875" h="274319">
                  <a:moveTo>
                    <a:pt x="332292" y="238664"/>
                  </a:moveTo>
                  <a:lnTo>
                    <a:pt x="325202" y="238664"/>
                  </a:lnTo>
                  <a:lnTo>
                    <a:pt x="332292" y="245755"/>
                  </a:lnTo>
                  <a:lnTo>
                    <a:pt x="332292" y="238664"/>
                  </a:lnTo>
                  <a:close/>
                </a:path>
                <a:path w="650875" h="274319">
                  <a:moveTo>
                    <a:pt x="565315" y="238664"/>
                  </a:moveTo>
                  <a:lnTo>
                    <a:pt x="332292" y="238664"/>
                  </a:lnTo>
                  <a:lnTo>
                    <a:pt x="332292" y="245755"/>
                  </a:lnTo>
                  <a:lnTo>
                    <a:pt x="565315" y="245755"/>
                  </a:lnTo>
                  <a:lnTo>
                    <a:pt x="565315" y="238664"/>
                  </a:lnTo>
                  <a:close/>
                </a:path>
                <a:path w="650875" h="274319">
                  <a:moveTo>
                    <a:pt x="329117" y="0"/>
                  </a:moveTo>
                  <a:lnTo>
                    <a:pt x="0" y="0"/>
                  </a:lnTo>
                  <a:lnTo>
                    <a:pt x="0" y="14182"/>
                  </a:lnTo>
                  <a:lnTo>
                    <a:pt x="318110" y="14182"/>
                  </a:lnTo>
                  <a:lnTo>
                    <a:pt x="318110" y="7091"/>
                  </a:lnTo>
                  <a:lnTo>
                    <a:pt x="332292" y="7091"/>
                  </a:lnTo>
                  <a:lnTo>
                    <a:pt x="332292" y="3175"/>
                  </a:lnTo>
                  <a:lnTo>
                    <a:pt x="329117" y="0"/>
                  </a:lnTo>
                  <a:close/>
                </a:path>
                <a:path w="650875" h="274319">
                  <a:moveTo>
                    <a:pt x="332292" y="7091"/>
                  </a:moveTo>
                  <a:lnTo>
                    <a:pt x="318110" y="7091"/>
                  </a:lnTo>
                  <a:lnTo>
                    <a:pt x="325202" y="14182"/>
                  </a:lnTo>
                  <a:lnTo>
                    <a:pt x="332292" y="14182"/>
                  </a:lnTo>
                  <a:lnTo>
                    <a:pt x="332292" y="7091"/>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97" name="object 97"/>
            <p:cNvPicPr/>
            <p:nvPr/>
          </p:nvPicPr>
          <p:blipFill>
            <a:blip r:embed="rId38" cstate="print"/>
            <a:stretch>
              <a:fillRect/>
            </a:stretch>
          </p:blipFill>
          <p:spPr>
            <a:xfrm>
              <a:off x="8966199" y="1736344"/>
              <a:ext cx="822959" cy="886967"/>
            </a:xfrm>
            <a:prstGeom prst="rect">
              <a:avLst/>
            </a:prstGeom>
          </p:spPr>
        </p:pic>
        <p:sp>
          <p:nvSpPr>
            <p:cNvPr id="98" name="object 98"/>
            <p:cNvSpPr/>
            <p:nvPr/>
          </p:nvSpPr>
          <p:spPr>
            <a:xfrm>
              <a:off x="9013090" y="1760730"/>
              <a:ext cx="650875" cy="740410"/>
            </a:xfrm>
            <a:custGeom>
              <a:avLst/>
              <a:gdLst/>
              <a:ahLst/>
              <a:cxnLst/>
              <a:rect l="l" t="t" r="r" b="b"/>
              <a:pathLst>
                <a:path w="650875" h="740410">
                  <a:moveTo>
                    <a:pt x="565315" y="683635"/>
                  </a:moveTo>
                  <a:lnTo>
                    <a:pt x="565315" y="740363"/>
                  </a:lnTo>
                  <a:lnTo>
                    <a:pt x="629130" y="719090"/>
                  </a:lnTo>
                  <a:lnTo>
                    <a:pt x="579497" y="719090"/>
                  </a:lnTo>
                  <a:lnTo>
                    <a:pt x="579497" y="704908"/>
                  </a:lnTo>
                  <a:lnTo>
                    <a:pt x="629133" y="704908"/>
                  </a:lnTo>
                  <a:lnTo>
                    <a:pt x="565315" y="683635"/>
                  </a:lnTo>
                  <a:close/>
                </a:path>
                <a:path w="650875" h="740410">
                  <a:moveTo>
                    <a:pt x="318110" y="7091"/>
                  </a:moveTo>
                  <a:lnTo>
                    <a:pt x="318110" y="715915"/>
                  </a:lnTo>
                  <a:lnTo>
                    <a:pt x="321285" y="719090"/>
                  </a:lnTo>
                  <a:lnTo>
                    <a:pt x="565315" y="719090"/>
                  </a:lnTo>
                  <a:lnTo>
                    <a:pt x="565315" y="711998"/>
                  </a:lnTo>
                  <a:lnTo>
                    <a:pt x="332292" y="711998"/>
                  </a:lnTo>
                  <a:lnTo>
                    <a:pt x="325202" y="704908"/>
                  </a:lnTo>
                  <a:lnTo>
                    <a:pt x="332292" y="704908"/>
                  </a:lnTo>
                  <a:lnTo>
                    <a:pt x="332292" y="14182"/>
                  </a:lnTo>
                  <a:lnTo>
                    <a:pt x="325202" y="14182"/>
                  </a:lnTo>
                  <a:lnTo>
                    <a:pt x="318110" y="7091"/>
                  </a:lnTo>
                  <a:close/>
                </a:path>
                <a:path w="650875" h="740410">
                  <a:moveTo>
                    <a:pt x="629133" y="704908"/>
                  </a:moveTo>
                  <a:lnTo>
                    <a:pt x="579497" y="704908"/>
                  </a:lnTo>
                  <a:lnTo>
                    <a:pt x="579497" y="719090"/>
                  </a:lnTo>
                  <a:lnTo>
                    <a:pt x="629130" y="719090"/>
                  </a:lnTo>
                  <a:lnTo>
                    <a:pt x="650405" y="711998"/>
                  </a:lnTo>
                  <a:lnTo>
                    <a:pt x="629133" y="704908"/>
                  </a:lnTo>
                  <a:close/>
                </a:path>
                <a:path w="650875" h="740410">
                  <a:moveTo>
                    <a:pt x="332292" y="704908"/>
                  </a:moveTo>
                  <a:lnTo>
                    <a:pt x="325202" y="704908"/>
                  </a:lnTo>
                  <a:lnTo>
                    <a:pt x="332292" y="711998"/>
                  </a:lnTo>
                  <a:lnTo>
                    <a:pt x="332292" y="704908"/>
                  </a:lnTo>
                  <a:close/>
                </a:path>
                <a:path w="650875" h="740410">
                  <a:moveTo>
                    <a:pt x="565315" y="704908"/>
                  </a:moveTo>
                  <a:lnTo>
                    <a:pt x="332292" y="704908"/>
                  </a:lnTo>
                  <a:lnTo>
                    <a:pt x="332292" y="711998"/>
                  </a:lnTo>
                  <a:lnTo>
                    <a:pt x="565315" y="711998"/>
                  </a:lnTo>
                  <a:lnTo>
                    <a:pt x="565315" y="704908"/>
                  </a:lnTo>
                  <a:close/>
                </a:path>
                <a:path w="650875" h="740410">
                  <a:moveTo>
                    <a:pt x="329117" y="0"/>
                  </a:moveTo>
                  <a:lnTo>
                    <a:pt x="0" y="0"/>
                  </a:lnTo>
                  <a:lnTo>
                    <a:pt x="0" y="14182"/>
                  </a:lnTo>
                  <a:lnTo>
                    <a:pt x="318110" y="14182"/>
                  </a:lnTo>
                  <a:lnTo>
                    <a:pt x="318110" y="7091"/>
                  </a:lnTo>
                  <a:lnTo>
                    <a:pt x="332292" y="7091"/>
                  </a:lnTo>
                  <a:lnTo>
                    <a:pt x="332292" y="3175"/>
                  </a:lnTo>
                  <a:lnTo>
                    <a:pt x="329117" y="0"/>
                  </a:lnTo>
                  <a:close/>
                </a:path>
                <a:path w="650875" h="740410">
                  <a:moveTo>
                    <a:pt x="332292" y="7091"/>
                  </a:moveTo>
                  <a:lnTo>
                    <a:pt x="318110" y="7091"/>
                  </a:lnTo>
                  <a:lnTo>
                    <a:pt x="325202" y="14182"/>
                  </a:lnTo>
                  <a:lnTo>
                    <a:pt x="332292" y="14182"/>
                  </a:lnTo>
                  <a:lnTo>
                    <a:pt x="332292" y="7091"/>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99" name="object 99"/>
            <p:cNvPicPr/>
            <p:nvPr/>
          </p:nvPicPr>
          <p:blipFill>
            <a:blip r:embed="rId39" cstate="print"/>
            <a:stretch>
              <a:fillRect/>
            </a:stretch>
          </p:blipFill>
          <p:spPr>
            <a:xfrm>
              <a:off x="8966199" y="2992119"/>
              <a:ext cx="822959" cy="624839"/>
            </a:xfrm>
            <a:prstGeom prst="rect">
              <a:avLst/>
            </a:prstGeom>
          </p:spPr>
        </p:pic>
        <p:sp>
          <p:nvSpPr>
            <p:cNvPr id="100" name="object 100"/>
            <p:cNvSpPr/>
            <p:nvPr/>
          </p:nvSpPr>
          <p:spPr>
            <a:xfrm>
              <a:off x="9013090" y="3068270"/>
              <a:ext cx="650875" cy="479425"/>
            </a:xfrm>
            <a:custGeom>
              <a:avLst/>
              <a:gdLst/>
              <a:ahLst/>
              <a:cxnLst/>
              <a:rect l="l" t="t" r="r" b="b"/>
              <a:pathLst>
                <a:path w="650875" h="479425">
                  <a:moveTo>
                    <a:pt x="318110" y="465040"/>
                  </a:moveTo>
                  <a:lnTo>
                    <a:pt x="0" y="465040"/>
                  </a:lnTo>
                  <a:lnTo>
                    <a:pt x="0" y="479223"/>
                  </a:lnTo>
                  <a:lnTo>
                    <a:pt x="329117" y="479223"/>
                  </a:lnTo>
                  <a:lnTo>
                    <a:pt x="332292" y="476048"/>
                  </a:lnTo>
                  <a:lnTo>
                    <a:pt x="332292" y="472132"/>
                  </a:lnTo>
                  <a:lnTo>
                    <a:pt x="318110" y="472132"/>
                  </a:lnTo>
                  <a:lnTo>
                    <a:pt x="318110" y="465040"/>
                  </a:lnTo>
                  <a:close/>
                </a:path>
                <a:path w="650875" h="479425">
                  <a:moveTo>
                    <a:pt x="565315" y="21272"/>
                  </a:moveTo>
                  <a:lnTo>
                    <a:pt x="321285" y="21272"/>
                  </a:lnTo>
                  <a:lnTo>
                    <a:pt x="318110" y="24447"/>
                  </a:lnTo>
                  <a:lnTo>
                    <a:pt x="318110" y="472132"/>
                  </a:lnTo>
                  <a:lnTo>
                    <a:pt x="325202" y="465040"/>
                  </a:lnTo>
                  <a:lnTo>
                    <a:pt x="332292" y="465040"/>
                  </a:lnTo>
                  <a:lnTo>
                    <a:pt x="332292" y="35454"/>
                  </a:lnTo>
                  <a:lnTo>
                    <a:pt x="325202" y="35454"/>
                  </a:lnTo>
                  <a:lnTo>
                    <a:pt x="332292" y="28362"/>
                  </a:lnTo>
                  <a:lnTo>
                    <a:pt x="565315" y="28362"/>
                  </a:lnTo>
                  <a:lnTo>
                    <a:pt x="565315" y="21272"/>
                  </a:lnTo>
                  <a:close/>
                </a:path>
                <a:path w="650875" h="479425">
                  <a:moveTo>
                    <a:pt x="332292" y="465040"/>
                  </a:moveTo>
                  <a:lnTo>
                    <a:pt x="325202" y="465040"/>
                  </a:lnTo>
                  <a:lnTo>
                    <a:pt x="318110" y="472132"/>
                  </a:lnTo>
                  <a:lnTo>
                    <a:pt x="332292" y="472132"/>
                  </a:lnTo>
                  <a:lnTo>
                    <a:pt x="332292" y="465040"/>
                  </a:lnTo>
                  <a:close/>
                </a:path>
                <a:path w="650875" h="479425">
                  <a:moveTo>
                    <a:pt x="565315" y="0"/>
                  </a:moveTo>
                  <a:lnTo>
                    <a:pt x="565315" y="56727"/>
                  </a:lnTo>
                  <a:lnTo>
                    <a:pt x="629130" y="35454"/>
                  </a:lnTo>
                  <a:lnTo>
                    <a:pt x="579497" y="35454"/>
                  </a:lnTo>
                  <a:lnTo>
                    <a:pt x="579497" y="21272"/>
                  </a:lnTo>
                  <a:lnTo>
                    <a:pt x="629133" y="21272"/>
                  </a:lnTo>
                  <a:lnTo>
                    <a:pt x="565315" y="0"/>
                  </a:lnTo>
                  <a:close/>
                </a:path>
                <a:path w="650875" h="479425">
                  <a:moveTo>
                    <a:pt x="332292" y="28362"/>
                  </a:moveTo>
                  <a:lnTo>
                    <a:pt x="325202" y="35454"/>
                  </a:lnTo>
                  <a:lnTo>
                    <a:pt x="332292" y="35454"/>
                  </a:lnTo>
                  <a:lnTo>
                    <a:pt x="332292" y="28362"/>
                  </a:lnTo>
                  <a:close/>
                </a:path>
                <a:path w="650875" h="479425">
                  <a:moveTo>
                    <a:pt x="565315" y="28362"/>
                  </a:moveTo>
                  <a:lnTo>
                    <a:pt x="332292" y="28362"/>
                  </a:lnTo>
                  <a:lnTo>
                    <a:pt x="332292" y="35454"/>
                  </a:lnTo>
                  <a:lnTo>
                    <a:pt x="565315" y="35454"/>
                  </a:lnTo>
                  <a:lnTo>
                    <a:pt x="565315" y="28362"/>
                  </a:lnTo>
                  <a:close/>
                </a:path>
                <a:path w="650875" h="479425">
                  <a:moveTo>
                    <a:pt x="629133" y="21272"/>
                  </a:moveTo>
                  <a:lnTo>
                    <a:pt x="579497" y="21272"/>
                  </a:lnTo>
                  <a:lnTo>
                    <a:pt x="579497" y="35454"/>
                  </a:lnTo>
                  <a:lnTo>
                    <a:pt x="629130" y="35454"/>
                  </a:lnTo>
                  <a:lnTo>
                    <a:pt x="650405" y="28362"/>
                  </a:lnTo>
                  <a:lnTo>
                    <a:pt x="629133"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01" name="object 101"/>
            <p:cNvPicPr/>
            <p:nvPr/>
          </p:nvPicPr>
          <p:blipFill>
            <a:blip r:embed="rId40" cstate="print"/>
            <a:stretch>
              <a:fillRect/>
            </a:stretch>
          </p:blipFill>
          <p:spPr>
            <a:xfrm>
              <a:off x="8966199" y="3443224"/>
              <a:ext cx="822959" cy="256032"/>
            </a:xfrm>
            <a:prstGeom prst="rect">
              <a:avLst/>
            </a:prstGeom>
          </p:spPr>
        </p:pic>
        <p:sp>
          <p:nvSpPr>
            <p:cNvPr id="102" name="object 102"/>
            <p:cNvSpPr/>
            <p:nvPr/>
          </p:nvSpPr>
          <p:spPr>
            <a:xfrm>
              <a:off x="9013090" y="3520182"/>
              <a:ext cx="650875" cy="57150"/>
            </a:xfrm>
            <a:custGeom>
              <a:avLst/>
              <a:gdLst/>
              <a:ahLst/>
              <a:cxnLst/>
              <a:rect l="l" t="t" r="r" b="b"/>
              <a:pathLst>
                <a:path w="650875" h="57150">
                  <a:moveTo>
                    <a:pt x="565315" y="0"/>
                  </a:moveTo>
                  <a:lnTo>
                    <a:pt x="565315" y="56727"/>
                  </a:lnTo>
                  <a:lnTo>
                    <a:pt x="629130" y="35454"/>
                  </a:lnTo>
                  <a:lnTo>
                    <a:pt x="579497" y="35454"/>
                  </a:lnTo>
                  <a:lnTo>
                    <a:pt x="579497" y="21272"/>
                  </a:lnTo>
                  <a:lnTo>
                    <a:pt x="629133" y="21272"/>
                  </a:lnTo>
                  <a:lnTo>
                    <a:pt x="565315" y="0"/>
                  </a:lnTo>
                  <a:close/>
                </a:path>
                <a:path w="650875" h="57150">
                  <a:moveTo>
                    <a:pt x="318110" y="20222"/>
                  </a:moveTo>
                  <a:lnTo>
                    <a:pt x="318110" y="32279"/>
                  </a:lnTo>
                  <a:lnTo>
                    <a:pt x="321285" y="35454"/>
                  </a:lnTo>
                  <a:lnTo>
                    <a:pt x="565315" y="35454"/>
                  </a:lnTo>
                  <a:lnTo>
                    <a:pt x="565315" y="28362"/>
                  </a:lnTo>
                  <a:lnTo>
                    <a:pt x="332292" y="28362"/>
                  </a:lnTo>
                  <a:lnTo>
                    <a:pt x="331242" y="27312"/>
                  </a:lnTo>
                  <a:lnTo>
                    <a:pt x="325202" y="27312"/>
                  </a:lnTo>
                  <a:lnTo>
                    <a:pt x="318110" y="20222"/>
                  </a:lnTo>
                  <a:close/>
                </a:path>
                <a:path w="650875" h="57150">
                  <a:moveTo>
                    <a:pt x="629133" y="21272"/>
                  </a:moveTo>
                  <a:lnTo>
                    <a:pt x="579497" y="21272"/>
                  </a:lnTo>
                  <a:lnTo>
                    <a:pt x="579497" y="35454"/>
                  </a:lnTo>
                  <a:lnTo>
                    <a:pt x="629130" y="35454"/>
                  </a:lnTo>
                  <a:lnTo>
                    <a:pt x="650405" y="28362"/>
                  </a:lnTo>
                  <a:lnTo>
                    <a:pt x="629133" y="21272"/>
                  </a:lnTo>
                  <a:close/>
                </a:path>
                <a:path w="650875" h="57150">
                  <a:moveTo>
                    <a:pt x="332292" y="21272"/>
                  </a:moveTo>
                  <a:lnTo>
                    <a:pt x="325202" y="21272"/>
                  </a:lnTo>
                  <a:lnTo>
                    <a:pt x="332292" y="28362"/>
                  </a:lnTo>
                  <a:lnTo>
                    <a:pt x="332292" y="21272"/>
                  </a:lnTo>
                  <a:close/>
                </a:path>
                <a:path w="650875" h="57150">
                  <a:moveTo>
                    <a:pt x="565315" y="21272"/>
                  </a:moveTo>
                  <a:lnTo>
                    <a:pt x="332292" y="21272"/>
                  </a:lnTo>
                  <a:lnTo>
                    <a:pt x="332292" y="28362"/>
                  </a:lnTo>
                  <a:lnTo>
                    <a:pt x="565315" y="28362"/>
                  </a:lnTo>
                  <a:lnTo>
                    <a:pt x="565315" y="21272"/>
                  </a:lnTo>
                  <a:close/>
                </a:path>
                <a:path w="650875" h="57150">
                  <a:moveTo>
                    <a:pt x="329117" y="13130"/>
                  </a:moveTo>
                  <a:lnTo>
                    <a:pt x="0" y="13130"/>
                  </a:lnTo>
                  <a:lnTo>
                    <a:pt x="0" y="27312"/>
                  </a:lnTo>
                  <a:lnTo>
                    <a:pt x="318110" y="27312"/>
                  </a:lnTo>
                  <a:lnTo>
                    <a:pt x="318110" y="20222"/>
                  </a:lnTo>
                  <a:lnTo>
                    <a:pt x="332292" y="20222"/>
                  </a:lnTo>
                  <a:lnTo>
                    <a:pt x="332292" y="16305"/>
                  </a:lnTo>
                  <a:lnTo>
                    <a:pt x="329117" y="13130"/>
                  </a:lnTo>
                  <a:close/>
                </a:path>
                <a:path w="650875" h="57150">
                  <a:moveTo>
                    <a:pt x="332292" y="20222"/>
                  </a:moveTo>
                  <a:lnTo>
                    <a:pt x="318110" y="20222"/>
                  </a:lnTo>
                  <a:lnTo>
                    <a:pt x="325202" y="27312"/>
                  </a:lnTo>
                  <a:lnTo>
                    <a:pt x="331242" y="27312"/>
                  </a:lnTo>
                  <a:lnTo>
                    <a:pt x="325202" y="21272"/>
                  </a:lnTo>
                  <a:lnTo>
                    <a:pt x="332292" y="21272"/>
                  </a:lnTo>
                  <a:lnTo>
                    <a:pt x="332292" y="2022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03" name="object 103"/>
            <p:cNvPicPr/>
            <p:nvPr/>
          </p:nvPicPr>
          <p:blipFill>
            <a:blip r:embed="rId41" cstate="print"/>
            <a:stretch>
              <a:fillRect/>
            </a:stretch>
          </p:blipFill>
          <p:spPr>
            <a:xfrm>
              <a:off x="8966199" y="3510280"/>
              <a:ext cx="822959" cy="652272"/>
            </a:xfrm>
            <a:prstGeom prst="rect">
              <a:avLst/>
            </a:prstGeom>
          </p:spPr>
        </p:pic>
        <p:sp>
          <p:nvSpPr>
            <p:cNvPr id="104" name="object 104"/>
            <p:cNvSpPr/>
            <p:nvPr/>
          </p:nvSpPr>
          <p:spPr>
            <a:xfrm>
              <a:off x="9013090" y="3533312"/>
              <a:ext cx="650875" cy="509905"/>
            </a:xfrm>
            <a:custGeom>
              <a:avLst/>
              <a:gdLst/>
              <a:ahLst/>
              <a:cxnLst/>
              <a:rect l="l" t="t" r="r" b="b"/>
              <a:pathLst>
                <a:path w="650875" h="509904">
                  <a:moveTo>
                    <a:pt x="565315" y="452620"/>
                  </a:moveTo>
                  <a:lnTo>
                    <a:pt x="565315" y="509346"/>
                  </a:lnTo>
                  <a:lnTo>
                    <a:pt x="629133" y="488073"/>
                  </a:lnTo>
                  <a:lnTo>
                    <a:pt x="579497" y="488073"/>
                  </a:lnTo>
                  <a:lnTo>
                    <a:pt x="579497" y="473892"/>
                  </a:lnTo>
                  <a:lnTo>
                    <a:pt x="629133" y="473892"/>
                  </a:lnTo>
                  <a:lnTo>
                    <a:pt x="565315" y="452620"/>
                  </a:lnTo>
                  <a:close/>
                </a:path>
                <a:path w="650875" h="509904">
                  <a:moveTo>
                    <a:pt x="318110" y="7091"/>
                  </a:moveTo>
                  <a:lnTo>
                    <a:pt x="318110" y="484899"/>
                  </a:lnTo>
                  <a:lnTo>
                    <a:pt x="321285" y="488073"/>
                  </a:lnTo>
                  <a:lnTo>
                    <a:pt x="565315" y="488073"/>
                  </a:lnTo>
                  <a:lnTo>
                    <a:pt x="565315" y="480983"/>
                  </a:lnTo>
                  <a:lnTo>
                    <a:pt x="332292" y="480983"/>
                  </a:lnTo>
                  <a:lnTo>
                    <a:pt x="325202" y="473892"/>
                  </a:lnTo>
                  <a:lnTo>
                    <a:pt x="332292" y="473892"/>
                  </a:lnTo>
                  <a:lnTo>
                    <a:pt x="332292" y="14182"/>
                  </a:lnTo>
                  <a:lnTo>
                    <a:pt x="325202" y="14182"/>
                  </a:lnTo>
                  <a:lnTo>
                    <a:pt x="318110" y="7091"/>
                  </a:lnTo>
                  <a:close/>
                </a:path>
                <a:path w="650875" h="509904">
                  <a:moveTo>
                    <a:pt x="629133" y="473892"/>
                  </a:moveTo>
                  <a:lnTo>
                    <a:pt x="579497" y="473892"/>
                  </a:lnTo>
                  <a:lnTo>
                    <a:pt x="579497" y="488073"/>
                  </a:lnTo>
                  <a:lnTo>
                    <a:pt x="629133" y="488073"/>
                  </a:lnTo>
                  <a:lnTo>
                    <a:pt x="650405" y="480983"/>
                  </a:lnTo>
                  <a:lnTo>
                    <a:pt x="629133" y="473892"/>
                  </a:lnTo>
                  <a:close/>
                </a:path>
                <a:path w="650875" h="509904">
                  <a:moveTo>
                    <a:pt x="332292" y="473892"/>
                  </a:moveTo>
                  <a:lnTo>
                    <a:pt x="325202" y="473892"/>
                  </a:lnTo>
                  <a:lnTo>
                    <a:pt x="332292" y="480983"/>
                  </a:lnTo>
                  <a:lnTo>
                    <a:pt x="332292" y="473892"/>
                  </a:lnTo>
                  <a:close/>
                </a:path>
                <a:path w="650875" h="509904">
                  <a:moveTo>
                    <a:pt x="565315" y="473892"/>
                  </a:moveTo>
                  <a:lnTo>
                    <a:pt x="332292" y="473892"/>
                  </a:lnTo>
                  <a:lnTo>
                    <a:pt x="332292" y="480983"/>
                  </a:lnTo>
                  <a:lnTo>
                    <a:pt x="565315" y="480983"/>
                  </a:lnTo>
                  <a:lnTo>
                    <a:pt x="565315" y="473892"/>
                  </a:lnTo>
                  <a:close/>
                </a:path>
                <a:path w="650875" h="509904">
                  <a:moveTo>
                    <a:pt x="329117" y="0"/>
                  </a:moveTo>
                  <a:lnTo>
                    <a:pt x="0" y="0"/>
                  </a:lnTo>
                  <a:lnTo>
                    <a:pt x="0" y="14182"/>
                  </a:lnTo>
                  <a:lnTo>
                    <a:pt x="318110" y="14182"/>
                  </a:lnTo>
                  <a:lnTo>
                    <a:pt x="318110" y="7091"/>
                  </a:lnTo>
                  <a:lnTo>
                    <a:pt x="332292" y="7091"/>
                  </a:lnTo>
                  <a:lnTo>
                    <a:pt x="332292" y="3175"/>
                  </a:lnTo>
                  <a:lnTo>
                    <a:pt x="329117" y="0"/>
                  </a:lnTo>
                  <a:close/>
                </a:path>
                <a:path w="650875" h="509904">
                  <a:moveTo>
                    <a:pt x="332292" y="7091"/>
                  </a:moveTo>
                  <a:lnTo>
                    <a:pt x="318110" y="7091"/>
                  </a:lnTo>
                  <a:lnTo>
                    <a:pt x="325202" y="14182"/>
                  </a:lnTo>
                  <a:lnTo>
                    <a:pt x="332292" y="14182"/>
                  </a:lnTo>
                  <a:lnTo>
                    <a:pt x="332292" y="7091"/>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05" name="object 105"/>
            <p:cNvPicPr/>
            <p:nvPr/>
          </p:nvPicPr>
          <p:blipFill>
            <a:blip r:embed="rId42" cstate="print"/>
            <a:stretch>
              <a:fillRect/>
            </a:stretch>
          </p:blipFill>
          <p:spPr>
            <a:xfrm>
              <a:off x="6073647" y="5878575"/>
              <a:ext cx="716279" cy="954024"/>
            </a:xfrm>
            <a:prstGeom prst="rect">
              <a:avLst/>
            </a:prstGeom>
          </p:spPr>
        </p:pic>
        <p:sp>
          <p:nvSpPr>
            <p:cNvPr id="106" name="object 106"/>
            <p:cNvSpPr/>
            <p:nvPr/>
          </p:nvSpPr>
          <p:spPr>
            <a:xfrm>
              <a:off x="6118897" y="5901494"/>
              <a:ext cx="545465" cy="810895"/>
            </a:xfrm>
            <a:custGeom>
              <a:avLst/>
              <a:gdLst/>
              <a:ahLst/>
              <a:cxnLst/>
              <a:rect l="l" t="t" r="r" b="b"/>
              <a:pathLst>
                <a:path w="545465" h="810895">
                  <a:moveTo>
                    <a:pt x="460173" y="753647"/>
                  </a:moveTo>
                  <a:lnTo>
                    <a:pt x="460173" y="810373"/>
                  </a:lnTo>
                  <a:lnTo>
                    <a:pt x="523991" y="789100"/>
                  </a:lnTo>
                  <a:lnTo>
                    <a:pt x="474355" y="789100"/>
                  </a:lnTo>
                  <a:lnTo>
                    <a:pt x="474355" y="774919"/>
                  </a:lnTo>
                  <a:lnTo>
                    <a:pt x="523991" y="774919"/>
                  </a:lnTo>
                  <a:lnTo>
                    <a:pt x="460173" y="753647"/>
                  </a:lnTo>
                  <a:close/>
                </a:path>
                <a:path w="545465" h="810895">
                  <a:moveTo>
                    <a:pt x="265541" y="7090"/>
                  </a:moveTo>
                  <a:lnTo>
                    <a:pt x="265541" y="785926"/>
                  </a:lnTo>
                  <a:lnTo>
                    <a:pt x="268715" y="789100"/>
                  </a:lnTo>
                  <a:lnTo>
                    <a:pt x="460173" y="789100"/>
                  </a:lnTo>
                  <a:lnTo>
                    <a:pt x="460173" y="782010"/>
                  </a:lnTo>
                  <a:lnTo>
                    <a:pt x="279722" y="782010"/>
                  </a:lnTo>
                  <a:lnTo>
                    <a:pt x="272632" y="774919"/>
                  </a:lnTo>
                  <a:lnTo>
                    <a:pt x="279722" y="774919"/>
                  </a:lnTo>
                  <a:lnTo>
                    <a:pt x="279722" y="14180"/>
                  </a:lnTo>
                  <a:lnTo>
                    <a:pt x="272632" y="14180"/>
                  </a:lnTo>
                  <a:lnTo>
                    <a:pt x="265541" y="7090"/>
                  </a:lnTo>
                  <a:close/>
                </a:path>
                <a:path w="545465" h="810895">
                  <a:moveTo>
                    <a:pt x="523991" y="774919"/>
                  </a:moveTo>
                  <a:lnTo>
                    <a:pt x="474355" y="774919"/>
                  </a:lnTo>
                  <a:lnTo>
                    <a:pt x="474355" y="789100"/>
                  </a:lnTo>
                  <a:lnTo>
                    <a:pt x="523991" y="789100"/>
                  </a:lnTo>
                  <a:lnTo>
                    <a:pt x="545263" y="782010"/>
                  </a:lnTo>
                  <a:lnTo>
                    <a:pt x="523991" y="774919"/>
                  </a:lnTo>
                  <a:close/>
                </a:path>
                <a:path w="545465" h="810895">
                  <a:moveTo>
                    <a:pt x="279722" y="774919"/>
                  </a:moveTo>
                  <a:lnTo>
                    <a:pt x="272632" y="774919"/>
                  </a:lnTo>
                  <a:lnTo>
                    <a:pt x="279722" y="782010"/>
                  </a:lnTo>
                  <a:lnTo>
                    <a:pt x="279722" y="774919"/>
                  </a:lnTo>
                  <a:close/>
                </a:path>
                <a:path w="545465" h="810895">
                  <a:moveTo>
                    <a:pt x="460173" y="774919"/>
                  </a:moveTo>
                  <a:lnTo>
                    <a:pt x="279722" y="774919"/>
                  </a:lnTo>
                  <a:lnTo>
                    <a:pt x="279722" y="782010"/>
                  </a:lnTo>
                  <a:lnTo>
                    <a:pt x="460173" y="782010"/>
                  </a:lnTo>
                  <a:lnTo>
                    <a:pt x="460173" y="774919"/>
                  </a:lnTo>
                  <a:close/>
                </a:path>
                <a:path w="545465" h="810895">
                  <a:moveTo>
                    <a:pt x="276548" y="0"/>
                  </a:moveTo>
                  <a:lnTo>
                    <a:pt x="0" y="0"/>
                  </a:lnTo>
                  <a:lnTo>
                    <a:pt x="0" y="14180"/>
                  </a:lnTo>
                  <a:lnTo>
                    <a:pt x="265541" y="14180"/>
                  </a:lnTo>
                  <a:lnTo>
                    <a:pt x="265541" y="7090"/>
                  </a:lnTo>
                  <a:lnTo>
                    <a:pt x="279722" y="7090"/>
                  </a:lnTo>
                  <a:lnTo>
                    <a:pt x="279722" y="3173"/>
                  </a:lnTo>
                  <a:lnTo>
                    <a:pt x="276548" y="0"/>
                  </a:lnTo>
                  <a:close/>
                </a:path>
                <a:path w="545465" h="810895">
                  <a:moveTo>
                    <a:pt x="279722" y="7090"/>
                  </a:moveTo>
                  <a:lnTo>
                    <a:pt x="265541" y="7090"/>
                  </a:lnTo>
                  <a:lnTo>
                    <a:pt x="272632" y="14180"/>
                  </a:lnTo>
                  <a:lnTo>
                    <a:pt x="279722" y="14180"/>
                  </a:lnTo>
                  <a:lnTo>
                    <a:pt x="279722" y="7090"/>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07" name="object 107"/>
            <p:cNvPicPr/>
            <p:nvPr/>
          </p:nvPicPr>
          <p:blipFill>
            <a:blip r:embed="rId43" cstate="print"/>
            <a:stretch>
              <a:fillRect/>
            </a:stretch>
          </p:blipFill>
          <p:spPr>
            <a:xfrm>
              <a:off x="6073646" y="5028184"/>
              <a:ext cx="716279" cy="957071"/>
            </a:xfrm>
            <a:prstGeom prst="rect">
              <a:avLst/>
            </a:prstGeom>
          </p:spPr>
        </p:pic>
        <p:sp>
          <p:nvSpPr>
            <p:cNvPr id="108" name="object 108"/>
            <p:cNvSpPr/>
            <p:nvPr/>
          </p:nvSpPr>
          <p:spPr>
            <a:xfrm>
              <a:off x="6118897" y="5105301"/>
              <a:ext cx="545465" cy="810895"/>
            </a:xfrm>
            <a:custGeom>
              <a:avLst/>
              <a:gdLst/>
              <a:ahLst/>
              <a:cxnLst/>
              <a:rect l="l" t="t" r="r" b="b"/>
              <a:pathLst>
                <a:path w="545465" h="810895">
                  <a:moveTo>
                    <a:pt x="265541" y="796192"/>
                  </a:moveTo>
                  <a:lnTo>
                    <a:pt x="0" y="796192"/>
                  </a:lnTo>
                  <a:lnTo>
                    <a:pt x="0" y="810373"/>
                  </a:lnTo>
                  <a:lnTo>
                    <a:pt x="276548" y="810373"/>
                  </a:lnTo>
                  <a:lnTo>
                    <a:pt x="279722" y="807199"/>
                  </a:lnTo>
                  <a:lnTo>
                    <a:pt x="279722" y="803282"/>
                  </a:lnTo>
                  <a:lnTo>
                    <a:pt x="265541" y="803282"/>
                  </a:lnTo>
                  <a:lnTo>
                    <a:pt x="265541" y="796192"/>
                  </a:lnTo>
                  <a:close/>
                </a:path>
                <a:path w="545465" h="810895">
                  <a:moveTo>
                    <a:pt x="460173" y="21272"/>
                  </a:moveTo>
                  <a:lnTo>
                    <a:pt x="268715" y="21272"/>
                  </a:lnTo>
                  <a:lnTo>
                    <a:pt x="265541" y="24447"/>
                  </a:lnTo>
                  <a:lnTo>
                    <a:pt x="265541" y="803282"/>
                  </a:lnTo>
                  <a:lnTo>
                    <a:pt x="272632" y="796192"/>
                  </a:lnTo>
                  <a:lnTo>
                    <a:pt x="279722" y="796192"/>
                  </a:lnTo>
                  <a:lnTo>
                    <a:pt x="279722" y="35453"/>
                  </a:lnTo>
                  <a:lnTo>
                    <a:pt x="272632" y="35453"/>
                  </a:lnTo>
                  <a:lnTo>
                    <a:pt x="279722" y="28362"/>
                  </a:lnTo>
                  <a:lnTo>
                    <a:pt x="460173" y="28362"/>
                  </a:lnTo>
                  <a:lnTo>
                    <a:pt x="460173" y="21272"/>
                  </a:lnTo>
                  <a:close/>
                </a:path>
                <a:path w="545465" h="810895">
                  <a:moveTo>
                    <a:pt x="279722" y="796192"/>
                  </a:moveTo>
                  <a:lnTo>
                    <a:pt x="272632" y="796192"/>
                  </a:lnTo>
                  <a:lnTo>
                    <a:pt x="265541" y="803282"/>
                  </a:lnTo>
                  <a:lnTo>
                    <a:pt x="279722" y="803282"/>
                  </a:lnTo>
                  <a:lnTo>
                    <a:pt x="279722" y="796192"/>
                  </a:lnTo>
                  <a:close/>
                </a:path>
                <a:path w="545465" h="810895">
                  <a:moveTo>
                    <a:pt x="460173" y="0"/>
                  </a:moveTo>
                  <a:lnTo>
                    <a:pt x="460173" y="56725"/>
                  </a:lnTo>
                  <a:lnTo>
                    <a:pt x="523991" y="35453"/>
                  </a:lnTo>
                  <a:lnTo>
                    <a:pt x="474355" y="35453"/>
                  </a:lnTo>
                  <a:lnTo>
                    <a:pt x="474355" y="21272"/>
                  </a:lnTo>
                  <a:lnTo>
                    <a:pt x="523991" y="21272"/>
                  </a:lnTo>
                  <a:lnTo>
                    <a:pt x="460173" y="0"/>
                  </a:lnTo>
                  <a:close/>
                </a:path>
                <a:path w="545465" h="810895">
                  <a:moveTo>
                    <a:pt x="279722" y="28362"/>
                  </a:moveTo>
                  <a:lnTo>
                    <a:pt x="272632" y="35453"/>
                  </a:lnTo>
                  <a:lnTo>
                    <a:pt x="279722" y="35453"/>
                  </a:lnTo>
                  <a:lnTo>
                    <a:pt x="279722" y="28362"/>
                  </a:lnTo>
                  <a:close/>
                </a:path>
                <a:path w="545465" h="810895">
                  <a:moveTo>
                    <a:pt x="460173" y="28362"/>
                  </a:moveTo>
                  <a:lnTo>
                    <a:pt x="279722" y="28362"/>
                  </a:lnTo>
                  <a:lnTo>
                    <a:pt x="279722" y="35453"/>
                  </a:lnTo>
                  <a:lnTo>
                    <a:pt x="460173" y="35453"/>
                  </a:lnTo>
                  <a:lnTo>
                    <a:pt x="460173" y="28362"/>
                  </a:lnTo>
                  <a:close/>
                </a:path>
                <a:path w="545465" h="810895">
                  <a:moveTo>
                    <a:pt x="523991" y="21272"/>
                  </a:moveTo>
                  <a:lnTo>
                    <a:pt x="474355" y="21272"/>
                  </a:lnTo>
                  <a:lnTo>
                    <a:pt x="474355" y="35453"/>
                  </a:lnTo>
                  <a:lnTo>
                    <a:pt x="523991" y="35453"/>
                  </a:lnTo>
                  <a:lnTo>
                    <a:pt x="545263" y="28362"/>
                  </a:lnTo>
                  <a:lnTo>
                    <a:pt x="523991"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09" name="object 109"/>
            <p:cNvPicPr/>
            <p:nvPr/>
          </p:nvPicPr>
          <p:blipFill>
            <a:blip r:embed="rId44" cstate="print"/>
            <a:stretch>
              <a:fillRect/>
            </a:stretch>
          </p:blipFill>
          <p:spPr>
            <a:xfrm>
              <a:off x="9624567" y="4446016"/>
              <a:ext cx="3124200" cy="505967"/>
            </a:xfrm>
            <a:prstGeom prst="rect">
              <a:avLst/>
            </a:prstGeom>
          </p:spPr>
        </p:pic>
        <p:pic>
          <p:nvPicPr>
            <p:cNvPr id="110" name="object 110"/>
            <p:cNvPicPr/>
            <p:nvPr/>
          </p:nvPicPr>
          <p:blipFill>
            <a:blip r:embed="rId45" cstate="print"/>
            <a:stretch>
              <a:fillRect/>
            </a:stretch>
          </p:blipFill>
          <p:spPr>
            <a:xfrm>
              <a:off x="9603232" y="4439919"/>
              <a:ext cx="2020824" cy="594359"/>
            </a:xfrm>
            <a:prstGeom prst="rect">
              <a:avLst/>
            </a:prstGeom>
          </p:spPr>
        </p:pic>
        <p:sp>
          <p:nvSpPr>
            <p:cNvPr id="111" name="object 111"/>
            <p:cNvSpPr/>
            <p:nvPr/>
          </p:nvSpPr>
          <p:spPr>
            <a:xfrm>
              <a:off x="9663495" y="4483981"/>
              <a:ext cx="2987675" cy="368935"/>
            </a:xfrm>
            <a:custGeom>
              <a:avLst/>
              <a:gdLst/>
              <a:ahLst/>
              <a:cxnLst/>
              <a:rect l="l" t="t" r="r" b="b"/>
              <a:pathLst>
                <a:path w="2987675" h="368935">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112" name="object 112"/>
            <p:cNvSpPr/>
            <p:nvPr/>
          </p:nvSpPr>
          <p:spPr>
            <a:xfrm>
              <a:off x="9663495" y="4483981"/>
              <a:ext cx="2987675" cy="368935"/>
            </a:xfrm>
            <a:custGeom>
              <a:avLst/>
              <a:gdLst/>
              <a:ahLst/>
              <a:cxnLst/>
              <a:rect l="l" t="t" r="r" b="b"/>
              <a:pathLst>
                <a:path w="2987675" h="368935">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113" name="object 113"/>
          <p:cNvSpPr txBox="1"/>
          <p:nvPr/>
        </p:nvSpPr>
        <p:spPr>
          <a:xfrm>
            <a:off x="8127421" y="3755389"/>
            <a:ext cx="1385358"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Warehouse</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14" name="object 114"/>
          <p:cNvGrpSpPr/>
          <p:nvPr/>
        </p:nvGrpSpPr>
        <p:grpSpPr>
          <a:xfrm>
            <a:off x="8002692" y="4086013"/>
            <a:ext cx="2621492" cy="497946"/>
            <a:chOff x="9603231" y="4903215"/>
            <a:chExt cx="3145790" cy="597535"/>
          </a:xfrm>
        </p:grpSpPr>
        <p:pic>
          <p:nvPicPr>
            <p:cNvPr id="115" name="object 115"/>
            <p:cNvPicPr/>
            <p:nvPr/>
          </p:nvPicPr>
          <p:blipFill>
            <a:blip r:embed="rId46" cstate="print"/>
            <a:stretch>
              <a:fillRect/>
            </a:stretch>
          </p:blipFill>
          <p:spPr>
            <a:xfrm>
              <a:off x="9624567" y="4912359"/>
              <a:ext cx="3124200" cy="505968"/>
            </a:xfrm>
            <a:prstGeom prst="rect">
              <a:avLst/>
            </a:prstGeom>
          </p:spPr>
        </p:pic>
        <p:pic>
          <p:nvPicPr>
            <p:cNvPr id="116" name="object 116"/>
            <p:cNvPicPr/>
            <p:nvPr/>
          </p:nvPicPr>
          <p:blipFill>
            <a:blip r:embed="rId47" cstate="print"/>
            <a:stretch>
              <a:fillRect/>
            </a:stretch>
          </p:blipFill>
          <p:spPr>
            <a:xfrm>
              <a:off x="9603231" y="4903215"/>
              <a:ext cx="1542287" cy="597408"/>
            </a:xfrm>
            <a:prstGeom prst="rect">
              <a:avLst/>
            </a:prstGeom>
          </p:spPr>
        </p:pic>
        <p:sp>
          <p:nvSpPr>
            <p:cNvPr id="117" name="object 117"/>
            <p:cNvSpPr/>
            <p:nvPr/>
          </p:nvSpPr>
          <p:spPr>
            <a:xfrm>
              <a:off x="9663495" y="4949730"/>
              <a:ext cx="2987675" cy="368935"/>
            </a:xfrm>
            <a:custGeom>
              <a:avLst/>
              <a:gdLst/>
              <a:ahLst/>
              <a:cxnLst/>
              <a:rect l="l" t="t" r="r" b="b"/>
              <a:pathLst>
                <a:path w="2987675" h="368935">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118" name="object 118"/>
            <p:cNvSpPr/>
            <p:nvPr/>
          </p:nvSpPr>
          <p:spPr>
            <a:xfrm>
              <a:off x="9663495" y="4949730"/>
              <a:ext cx="2987675" cy="368935"/>
            </a:xfrm>
            <a:custGeom>
              <a:avLst/>
              <a:gdLst/>
              <a:ahLst/>
              <a:cxnLst/>
              <a:rect l="l" t="t" r="r" b="b"/>
              <a:pathLst>
                <a:path w="2987675" h="368935">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119" name="object 119"/>
          <p:cNvSpPr txBox="1"/>
          <p:nvPr/>
        </p:nvSpPr>
        <p:spPr>
          <a:xfrm>
            <a:off x="8127421" y="4144009"/>
            <a:ext cx="1858254"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Logistics Optimization</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20" name="object 120"/>
          <p:cNvGrpSpPr/>
          <p:nvPr/>
        </p:nvGrpSpPr>
        <p:grpSpPr>
          <a:xfrm>
            <a:off x="8002692" y="4464473"/>
            <a:ext cx="2621492" cy="495300"/>
            <a:chOff x="9603231" y="5357367"/>
            <a:chExt cx="3145790" cy="594360"/>
          </a:xfrm>
        </p:grpSpPr>
        <p:pic>
          <p:nvPicPr>
            <p:cNvPr id="121" name="object 121"/>
            <p:cNvPicPr/>
            <p:nvPr/>
          </p:nvPicPr>
          <p:blipFill>
            <a:blip r:embed="rId48" cstate="print"/>
            <a:stretch>
              <a:fillRect/>
            </a:stretch>
          </p:blipFill>
          <p:spPr>
            <a:xfrm>
              <a:off x="9624567" y="5363463"/>
              <a:ext cx="3124200" cy="505968"/>
            </a:xfrm>
            <a:prstGeom prst="rect">
              <a:avLst/>
            </a:prstGeom>
          </p:spPr>
        </p:pic>
        <p:pic>
          <p:nvPicPr>
            <p:cNvPr id="122" name="object 122"/>
            <p:cNvPicPr/>
            <p:nvPr/>
          </p:nvPicPr>
          <p:blipFill>
            <a:blip r:embed="rId49" cstate="print"/>
            <a:stretch>
              <a:fillRect/>
            </a:stretch>
          </p:blipFill>
          <p:spPr>
            <a:xfrm>
              <a:off x="9603231" y="5357367"/>
              <a:ext cx="2118360" cy="594360"/>
            </a:xfrm>
            <a:prstGeom prst="rect">
              <a:avLst/>
            </a:prstGeom>
          </p:spPr>
        </p:pic>
        <p:sp>
          <p:nvSpPr>
            <p:cNvPr id="123" name="object 123"/>
            <p:cNvSpPr/>
            <p:nvPr/>
          </p:nvSpPr>
          <p:spPr>
            <a:xfrm>
              <a:off x="9663495" y="5401642"/>
              <a:ext cx="2987675" cy="368935"/>
            </a:xfrm>
            <a:custGeom>
              <a:avLst/>
              <a:gdLst/>
              <a:ahLst/>
              <a:cxnLst/>
              <a:rect l="l" t="t" r="r" b="b"/>
              <a:pathLst>
                <a:path w="2987675" h="368935">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124" name="object 124"/>
            <p:cNvSpPr/>
            <p:nvPr/>
          </p:nvSpPr>
          <p:spPr>
            <a:xfrm>
              <a:off x="9663495" y="5401642"/>
              <a:ext cx="2987675" cy="368935"/>
            </a:xfrm>
            <a:custGeom>
              <a:avLst/>
              <a:gdLst/>
              <a:ahLst/>
              <a:cxnLst/>
              <a:rect l="l" t="t" r="r" b="b"/>
              <a:pathLst>
                <a:path w="2987675" h="368935">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125" name="object 125"/>
          <p:cNvSpPr txBox="1"/>
          <p:nvPr/>
        </p:nvSpPr>
        <p:spPr>
          <a:xfrm>
            <a:off x="8127421" y="4522470"/>
            <a:ext cx="1467908" cy="195352"/>
          </a:xfrm>
          <a:prstGeom prst="rect">
            <a:avLst/>
          </a:prstGeom>
        </p:spPr>
        <p:txBody>
          <a:bodyPr vert="horz" wrap="square" lIns="0" tIns="10583" rIns="0" bIns="0" rtlCol="0">
            <a:spAutoFit/>
          </a:bodyPr>
          <a:lstStyle/>
          <a:p>
            <a:pPr marL="10583" defTabSz="761970">
              <a:spcBef>
                <a:spcPts val="83"/>
              </a:spcBef>
              <a:buClrTx/>
            </a:pPr>
            <a:r>
              <a:rPr lang="en-GB" sz="1200" spc="-8">
                <a:solidFill>
                  <a:srgbClr val="FFFFFF"/>
                </a:solidFill>
                <a:latin typeface="Verdana" panose="020B0604030504040204" pitchFamily="34" charset="0"/>
                <a:ea typeface="Verdana" panose="020B0604030504040204" pitchFamily="34" charset="0"/>
                <a:cs typeface="Calibri"/>
              </a:rPr>
              <a:t>Construction  </a:t>
            </a:r>
            <a:endParaRPr lang="en-GB"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26" name="object 126"/>
          <p:cNvGrpSpPr/>
          <p:nvPr/>
        </p:nvGrpSpPr>
        <p:grpSpPr>
          <a:xfrm>
            <a:off x="7471834" y="3804074"/>
            <a:ext cx="3152246" cy="1679046"/>
            <a:chOff x="8966200" y="4564888"/>
            <a:chExt cx="3782695" cy="2014855"/>
          </a:xfrm>
        </p:grpSpPr>
        <p:pic>
          <p:nvPicPr>
            <p:cNvPr id="127" name="object 127"/>
            <p:cNvPicPr/>
            <p:nvPr/>
          </p:nvPicPr>
          <p:blipFill>
            <a:blip r:embed="rId50" cstate="print"/>
            <a:stretch>
              <a:fillRect/>
            </a:stretch>
          </p:blipFill>
          <p:spPr>
            <a:xfrm>
              <a:off x="8966200" y="4564888"/>
              <a:ext cx="822959" cy="643128"/>
            </a:xfrm>
            <a:prstGeom prst="rect">
              <a:avLst/>
            </a:prstGeom>
          </p:spPr>
        </p:pic>
        <p:sp>
          <p:nvSpPr>
            <p:cNvPr id="128" name="object 128"/>
            <p:cNvSpPr/>
            <p:nvPr/>
          </p:nvSpPr>
          <p:spPr>
            <a:xfrm>
              <a:off x="9013090" y="4639984"/>
              <a:ext cx="650875" cy="501015"/>
            </a:xfrm>
            <a:custGeom>
              <a:avLst/>
              <a:gdLst/>
              <a:ahLst/>
              <a:cxnLst/>
              <a:rect l="l" t="t" r="r" b="b"/>
              <a:pathLst>
                <a:path w="650875" h="501014">
                  <a:moveTo>
                    <a:pt x="318110" y="486589"/>
                  </a:moveTo>
                  <a:lnTo>
                    <a:pt x="0" y="486589"/>
                  </a:lnTo>
                  <a:lnTo>
                    <a:pt x="0" y="500769"/>
                  </a:lnTo>
                  <a:lnTo>
                    <a:pt x="329117" y="500769"/>
                  </a:lnTo>
                  <a:lnTo>
                    <a:pt x="332292" y="497596"/>
                  </a:lnTo>
                  <a:lnTo>
                    <a:pt x="332292" y="493679"/>
                  </a:lnTo>
                  <a:lnTo>
                    <a:pt x="318110" y="493679"/>
                  </a:lnTo>
                  <a:lnTo>
                    <a:pt x="318110" y="486589"/>
                  </a:lnTo>
                  <a:close/>
                </a:path>
                <a:path w="650875" h="501014">
                  <a:moveTo>
                    <a:pt x="565315" y="21272"/>
                  </a:moveTo>
                  <a:lnTo>
                    <a:pt x="321285" y="21272"/>
                  </a:lnTo>
                  <a:lnTo>
                    <a:pt x="318110" y="24447"/>
                  </a:lnTo>
                  <a:lnTo>
                    <a:pt x="318110" y="493679"/>
                  </a:lnTo>
                  <a:lnTo>
                    <a:pt x="325202" y="486589"/>
                  </a:lnTo>
                  <a:lnTo>
                    <a:pt x="332292" y="486589"/>
                  </a:lnTo>
                  <a:lnTo>
                    <a:pt x="332292" y="35454"/>
                  </a:lnTo>
                  <a:lnTo>
                    <a:pt x="325202" y="35454"/>
                  </a:lnTo>
                  <a:lnTo>
                    <a:pt x="332292" y="28362"/>
                  </a:lnTo>
                  <a:lnTo>
                    <a:pt x="565315" y="28362"/>
                  </a:lnTo>
                  <a:lnTo>
                    <a:pt x="565315" y="21272"/>
                  </a:lnTo>
                  <a:close/>
                </a:path>
                <a:path w="650875" h="501014">
                  <a:moveTo>
                    <a:pt x="332292" y="486589"/>
                  </a:moveTo>
                  <a:lnTo>
                    <a:pt x="325202" y="486589"/>
                  </a:lnTo>
                  <a:lnTo>
                    <a:pt x="318110" y="493679"/>
                  </a:lnTo>
                  <a:lnTo>
                    <a:pt x="332292" y="493679"/>
                  </a:lnTo>
                  <a:lnTo>
                    <a:pt x="332292" y="486589"/>
                  </a:lnTo>
                  <a:close/>
                </a:path>
                <a:path w="650875" h="501014">
                  <a:moveTo>
                    <a:pt x="565315" y="0"/>
                  </a:moveTo>
                  <a:lnTo>
                    <a:pt x="565315" y="56727"/>
                  </a:lnTo>
                  <a:lnTo>
                    <a:pt x="629130" y="35454"/>
                  </a:lnTo>
                  <a:lnTo>
                    <a:pt x="579497" y="35454"/>
                  </a:lnTo>
                  <a:lnTo>
                    <a:pt x="579497" y="21272"/>
                  </a:lnTo>
                  <a:lnTo>
                    <a:pt x="629133" y="21272"/>
                  </a:lnTo>
                  <a:lnTo>
                    <a:pt x="565315" y="0"/>
                  </a:lnTo>
                  <a:close/>
                </a:path>
                <a:path w="650875" h="501014">
                  <a:moveTo>
                    <a:pt x="332292" y="28362"/>
                  </a:moveTo>
                  <a:lnTo>
                    <a:pt x="325202" y="35454"/>
                  </a:lnTo>
                  <a:lnTo>
                    <a:pt x="332292" y="35454"/>
                  </a:lnTo>
                  <a:lnTo>
                    <a:pt x="332292" y="28362"/>
                  </a:lnTo>
                  <a:close/>
                </a:path>
                <a:path w="650875" h="501014">
                  <a:moveTo>
                    <a:pt x="565315" y="28362"/>
                  </a:moveTo>
                  <a:lnTo>
                    <a:pt x="332292" y="28362"/>
                  </a:lnTo>
                  <a:lnTo>
                    <a:pt x="332292" y="35454"/>
                  </a:lnTo>
                  <a:lnTo>
                    <a:pt x="565315" y="35454"/>
                  </a:lnTo>
                  <a:lnTo>
                    <a:pt x="565315" y="28362"/>
                  </a:lnTo>
                  <a:close/>
                </a:path>
                <a:path w="650875" h="501014">
                  <a:moveTo>
                    <a:pt x="629133" y="21272"/>
                  </a:moveTo>
                  <a:lnTo>
                    <a:pt x="579497" y="21272"/>
                  </a:lnTo>
                  <a:lnTo>
                    <a:pt x="579497" y="35454"/>
                  </a:lnTo>
                  <a:lnTo>
                    <a:pt x="629130" y="35454"/>
                  </a:lnTo>
                  <a:lnTo>
                    <a:pt x="650405" y="28362"/>
                  </a:lnTo>
                  <a:lnTo>
                    <a:pt x="629133"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29" name="object 129"/>
            <p:cNvPicPr/>
            <p:nvPr/>
          </p:nvPicPr>
          <p:blipFill>
            <a:blip r:embed="rId51" cstate="print"/>
            <a:stretch>
              <a:fillRect/>
            </a:stretch>
          </p:blipFill>
          <p:spPr>
            <a:xfrm>
              <a:off x="8966200" y="5028184"/>
              <a:ext cx="822959" cy="256031"/>
            </a:xfrm>
            <a:prstGeom prst="rect">
              <a:avLst/>
            </a:prstGeom>
          </p:spPr>
        </p:pic>
        <p:sp>
          <p:nvSpPr>
            <p:cNvPr id="130" name="object 130"/>
            <p:cNvSpPr/>
            <p:nvPr/>
          </p:nvSpPr>
          <p:spPr>
            <a:xfrm>
              <a:off x="9013090" y="5105734"/>
              <a:ext cx="650875" cy="57150"/>
            </a:xfrm>
            <a:custGeom>
              <a:avLst/>
              <a:gdLst/>
              <a:ahLst/>
              <a:cxnLst/>
              <a:rect l="l" t="t" r="r" b="b"/>
              <a:pathLst>
                <a:path w="650875" h="57150">
                  <a:moveTo>
                    <a:pt x="565315" y="0"/>
                  </a:moveTo>
                  <a:lnTo>
                    <a:pt x="565315" y="56727"/>
                  </a:lnTo>
                  <a:lnTo>
                    <a:pt x="629130" y="35454"/>
                  </a:lnTo>
                  <a:lnTo>
                    <a:pt x="579497" y="35454"/>
                  </a:lnTo>
                  <a:lnTo>
                    <a:pt x="579497" y="21272"/>
                  </a:lnTo>
                  <a:lnTo>
                    <a:pt x="629133" y="21272"/>
                  </a:lnTo>
                  <a:lnTo>
                    <a:pt x="565315" y="0"/>
                  </a:lnTo>
                  <a:close/>
                </a:path>
                <a:path w="650875" h="57150">
                  <a:moveTo>
                    <a:pt x="318112" y="27929"/>
                  </a:moveTo>
                  <a:lnTo>
                    <a:pt x="318112" y="32279"/>
                  </a:lnTo>
                  <a:lnTo>
                    <a:pt x="321287" y="35454"/>
                  </a:lnTo>
                  <a:lnTo>
                    <a:pt x="565315" y="35454"/>
                  </a:lnTo>
                  <a:lnTo>
                    <a:pt x="565315" y="35020"/>
                  </a:lnTo>
                  <a:lnTo>
                    <a:pt x="325202" y="35020"/>
                  </a:lnTo>
                  <a:lnTo>
                    <a:pt x="318112" y="27929"/>
                  </a:lnTo>
                  <a:close/>
                </a:path>
                <a:path w="650875" h="57150">
                  <a:moveTo>
                    <a:pt x="629133" y="21272"/>
                  </a:moveTo>
                  <a:lnTo>
                    <a:pt x="579497" y="21272"/>
                  </a:lnTo>
                  <a:lnTo>
                    <a:pt x="579497" y="35454"/>
                  </a:lnTo>
                  <a:lnTo>
                    <a:pt x="629130" y="35454"/>
                  </a:lnTo>
                  <a:lnTo>
                    <a:pt x="650405" y="28362"/>
                  </a:lnTo>
                  <a:lnTo>
                    <a:pt x="629133" y="21272"/>
                  </a:lnTo>
                  <a:close/>
                </a:path>
                <a:path w="650875" h="57150">
                  <a:moveTo>
                    <a:pt x="329119" y="20839"/>
                  </a:moveTo>
                  <a:lnTo>
                    <a:pt x="0" y="20839"/>
                  </a:lnTo>
                  <a:lnTo>
                    <a:pt x="0" y="35020"/>
                  </a:lnTo>
                  <a:lnTo>
                    <a:pt x="320852" y="35020"/>
                  </a:lnTo>
                  <a:lnTo>
                    <a:pt x="318112" y="32279"/>
                  </a:lnTo>
                  <a:lnTo>
                    <a:pt x="318112" y="27929"/>
                  </a:lnTo>
                  <a:lnTo>
                    <a:pt x="331861" y="27929"/>
                  </a:lnTo>
                  <a:lnTo>
                    <a:pt x="325202" y="21272"/>
                  </a:lnTo>
                  <a:lnTo>
                    <a:pt x="329552" y="21272"/>
                  </a:lnTo>
                  <a:lnTo>
                    <a:pt x="329119" y="20839"/>
                  </a:lnTo>
                  <a:close/>
                </a:path>
                <a:path w="650875" h="57150">
                  <a:moveTo>
                    <a:pt x="331861" y="27929"/>
                  </a:moveTo>
                  <a:lnTo>
                    <a:pt x="318112" y="27929"/>
                  </a:lnTo>
                  <a:lnTo>
                    <a:pt x="325202" y="35020"/>
                  </a:lnTo>
                  <a:lnTo>
                    <a:pt x="565315" y="35020"/>
                  </a:lnTo>
                  <a:lnTo>
                    <a:pt x="565315" y="28362"/>
                  </a:lnTo>
                  <a:lnTo>
                    <a:pt x="332294" y="28362"/>
                  </a:lnTo>
                  <a:lnTo>
                    <a:pt x="331861" y="27929"/>
                  </a:lnTo>
                  <a:close/>
                </a:path>
                <a:path w="650875" h="57150">
                  <a:moveTo>
                    <a:pt x="329552" y="21272"/>
                  </a:moveTo>
                  <a:lnTo>
                    <a:pt x="325202" y="21272"/>
                  </a:lnTo>
                  <a:lnTo>
                    <a:pt x="332294" y="28362"/>
                  </a:lnTo>
                  <a:lnTo>
                    <a:pt x="332294" y="24014"/>
                  </a:lnTo>
                  <a:lnTo>
                    <a:pt x="329552" y="21272"/>
                  </a:lnTo>
                  <a:close/>
                </a:path>
                <a:path w="650875" h="57150">
                  <a:moveTo>
                    <a:pt x="565315" y="21272"/>
                  </a:moveTo>
                  <a:lnTo>
                    <a:pt x="329552" y="21272"/>
                  </a:lnTo>
                  <a:lnTo>
                    <a:pt x="332294" y="24014"/>
                  </a:lnTo>
                  <a:lnTo>
                    <a:pt x="332294" y="28362"/>
                  </a:lnTo>
                  <a:lnTo>
                    <a:pt x="565315" y="28362"/>
                  </a:lnTo>
                  <a:lnTo>
                    <a:pt x="565315"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31" name="object 131"/>
            <p:cNvPicPr/>
            <p:nvPr/>
          </p:nvPicPr>
          <p:blipFill>
            <a:blip r:embed="rId52" cstate="print"/>
            <a:stretch>
              <a:fillRect/>
            </a:stretch>
          </p:blipFill>
          <p:spPr>
            <a:xfrm>
              <a:off x="8966200" y="5101336"/>
              <a:ext cx="822959" cy="633983"/>
            </a:xfrm>
            <a:prstGeom prst="rect">
              <a:avLst/>
            </a:prstGeom>
          </p:spPr>
        </p:pic>
        <p:sp>
          <p:nvSpPr>
            <p:cNvPr id="132" name="object 132"/>
            <p:cNvSpPr/>
            <p:nvPr/>
          </p:nvSpPr>
          <p:spPr>
            <a:xfrm>
              <a:off x="9013090" y="5126573"/>
              <a:ext cx="650875" cy="488315"/>
            </a:xfrm>
            <a:custGeom>
              <a:avLst/>
              <a:gdLst/>
              <a:ahLst/>
              <a:cxnLst/>
              <a:rect l="l" t="t" r="r" b="b"/>
              <a:pathLst>
                <a:path w="650875" h="488314">
                  <a:moveTo>
                    <a:pt x="565315" y="431072"/>
                  </a:moveTo>
                  <a:lnTo>
                    <a:pt x="565315" y="487799"/>
                  </a:lnTo>
                  <a:lnTo>
                    <a:pt x="629130" y="466526"/>
                  </a:lnTo>
                  <a:lnTo>
                    <a:pt x="579497" y="466526"/>
                  </a:lnTo>
                  <a:lnTo>
                    <a:pt x="579497" y="452344"/>
                  </a:lnTo>
                  <a:lnTo>
                    <a:pt x="629133" y="452344"/>
                  </a:lnTo>
                  <a:lnTo>
                    <a:pt x="565315" y="431072"/>
                  </a:lnTo>
                  <a:close/>
                </a:path>
                <a:path w="650875" h="488314">
                  <a:moveTo>
                    <a:pt x="318110" y="7090"/>
                  </a:moveTo>
                  <a:lnTo>
                    <a:pt x="318110" y="463351"/>
                  </a:lnTo>
                  <a:lnTo>
                    <a:pt x="321285" y="466526"/>
                  </a:lnTo>
                  <a:lnTo>
                    <a:pt x="565315" y="466526"/>
                  </a:lnTo>
                  <a:lnTo>
                    <a:pt x="565315" y="459435"/>
                  </a:lnTo>
                  <a:lnTo>
                    <a:pt x="332292" y="459435"/>
                  </a:lnTo>
                  <a:lnTo>
                    <a:pt x="325202" y="452344"/>
                  </a:lnTo>
                  <a:lnTo>
                    <a:pt x="332292" y="452344"/>
                  </a:lnTo>
                  <a:lnTo>
                    <a:pt x="332292" y="14180"/>
                  </a:lnTo>
                  <a:lnTo>
                    <a:pt x="325202" y="14180"/>
                  </a:lnTo>
                  <a:lnTo>
                    <a:pt x="318110" y="7090"/>
                  </a:lnTo>
                  <a:close/>
                </a:path>
                <a:path w="650875" h="488314">
                  <a:moveTo>
                    <a:pt x="629133" y="452344"/>
                  </a:moveTo>
                  <a:lnTo>
                    <a:pt x="579497" y="452344"/>
                  </a:lnTo>
                  <a:lnTo>
                    <a:pt x="579497" y="466526"/>
                  </a:lnTo>
                  <a:lnTo>
                    <a:pt x="629130" y="466526"/>
                  </a:lnTo>
                  <a:lnTo>
                    <a:pt x="650405" y="459435"/>
                  </a:lnTo>
                  <a:lnTo>
                    <a:pt x="629133" y="452344"/>
                  </a:lnTo>
                  <a:close/>
                </a:path>
                <a:path w="650875" h="488314">
                  <a:moveTo>
                    <a:pt x="332292" y="452344"/>
                  </a:moveTo>
                  <a:lnTo>
                    <a:pt x="325202" y="452344"/>
                  </a:lnTo>
                  <a:lnTo>
                    <a:pt x="332292" y="459435"/>
                  </a:lnTo>
                  <a:lnTo>
                    <a:pt x="332292" y="452344"/>
                  </a:lnTo>
                  <a:close/>
                </a:path>
                <a:path w="650875" h="488314">
                  <a:moveTo>
                    <a:pt x="565315" y="452344"/>
                  </a:moveTo>
                  <a:lnTo>
                    <a:pt x="332292" y="452344"/>
                  </a:lnTo>
                  <a:lnTo>
                    <a:pt x="332292" y="459435"/>
                  </a:lnTo>
                  <a:lnTo>
                    <a:pt x="565315" y="459435"/>
                  </a:lnTo>
                  <a:lnTo>
                    <a:pt x="565315" y="452344"/>
                  </a:lnTo>
                  <a:close/>
                </a:path>
                <a:path w="650875" h="488314">
                  <a:moveTo>
                    <a:pt x="329117" y="0"/>
                  </a:moveTo>
                  <a:lnTo>
                    <a:pt x="0" y="0"/>
                  </a:lnTo>
                  <a:lnTo>
                    <a:pt x="0" y="14180"/>
                  </a:lnTo>
                  <a:lnTo>
                    <a:pt x="318110" y="14180"/>
                  </a:lnTo>
                  <a:lnTo>
                    <a:pt x="318110" y="7090"/>
                  </a:lnTo>
                  <a:lnTo>
                    <a:pt x="332292" y="7090"/>
                  </a:lnTo>
                  <a:lnTo>
                    <a:pt x="332292" y="3175"/>
                  </a:lnTo>
                  <a:lnTo>
                    <a:pt x="329117" y="0"/>
                  </a:lnTo>
                  <a:close/>
                </a:path>
                <a:path w="650875" h="488314">
                  <a:moveTo>
                    <a:pt x="332292" y="7090"/>
                  </a:moveTo>
                  <a:lnTo>
                    <a:pt x="318110" y="7090"/>
                  </a:lnTo>
                  <a:lnTo>
                    <a:pt x="325202" y="14180"/>
                  </a:lnTo>
                  <a:lnTo>
                    <a:pt x="332292" y="14180"/>
                  </a:lnTo>
                  <a:lnTo>
                    <a:pt x="332292" y="7090"/>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33" name="object 133"/>
            <p:cNvPicPr/>
            <p:nvPr/>
          </p:nvPicPr>
          <p:blipFill>
            <a:blip r:embed="rId53" cstate="print"/>
            <a:stretch>
              <a:fillRect/>
            </a:stretch>
          </p:blipFill>
          <p:spPr>
            <a:xfrm>
              <a:off x="9624568" y="5988304"/>
              <a:ext cx="3124200" cy="505968"/>
            </a:xfrm>
            <a:prstGeom prst="rect">
              <a:avLst/>
            </a:prstGeom>
          </p:spPr>
        </p:pic>
        <p:pic>
          <p:nvPicPr>
            <p:cNvPr id="134" name="object 134"/>
            <p:cNvPicPr/>
            <p:nvPr/>
          </p:nvPicPr>
          <p:blipFill>
            <a:blip r:embed="rId54" cstate="print"/>
            <a:stretch>
              <a:fillRect/>
            </a:stretch>
          </p:blipFill>
          <p:spPr>
            <a:xfrm>
              <a:off x="9603231" y="5982208"/>
              <a:ext cx="2383535" cy="597407"/>
            </a:xfrm>
            <a:prstGeom prst="rect">
              <a:avLst/>
            </a:prstGeom>
          </p:spPr>
        </p:pic>
        <p:sp>
          <p:nvSpPr>
            <p:cNvPr id="135" name="object 135"/>
            <p:cNvSpPr/>
            <p:nvPr/>
          </p:nvSpPr>
          <p:spPr>
            <a:xfrm>
              <a:off x="9663496" y="6028018"/>
              <a:ext cx="2987675" cy="368935"/>
            </a:xfrm>
            <a:custGeom>
              <a:avLst/>
              <a:gdLst/>
              <a:ahLst/>
              <a:cxnLst/>
              <a:rect l="l" t="t" r="r" b="b"/>
              <a:pathLst>
                <a:path w="2987675" h="368935">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136" name="object 136"/>
            <p:cNvSpPr/>
            <p:nvPr/>
          </p:nvSpPr>
          <p:spPr>
            <a:xfrm>
              <a:off x="9663496" y="6028018"/>
              <a:ext cx="2987675" cy="368935"/>
            </a:xfrm>
            <a:custGeom>
              <a:avLst/>
              <a:gdLst/>
              <a:ahLst/>
              <a:cxnLst/>
              <a:rect l="l" t="t" r="r" b="b"/>
              <a:pathLst>
                <a:path w="2987675" h="368935">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137" name="object 137"/>
          <p:cNvSpPr txBox="1"/>
          <p:nvPr/>
        </p:nvSpPr>
        <p:spPr>
          <a:xfrm>
            <a:off x="8127421" y="5043170"/>
            <a:ext cx="2074912"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Inventory / Logistics Costs </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38" name="object 138"/>
          <p:cNvGrpSpPr/>
          <p:nvPr/>
        </p:nvGrpSpPr>
        <p:grpSpPr>
          <a:xfrm>
            <a:off x="8002692" y="5373793"/>
            <a:ext cx="2621492" cy="497946"/>
            <a:chOff x="9603231" y="6448551"/>
            <a:chExt cx="3145790" cy="597535"/>
          </a:xfrm>
        </p:grpSpPr>
        <p:pic>
          <p:nvPicPr>
            <p:cNvPr id="139" name="object 139"/>
            <p:cNvPicPr/>
            <p:nvPr/>
          </p:nvPicPr>
          <p:blipFill>
            <a:blip r:embed="rId55" cstate="print"/>
            <a:stretch>
              <a:fillRect/>
            </a:stretch>
          </p:blipFill>
          <p:spPr>
            <a:xfrm>
              <a:off x="9624567" y="6454647"/>
              <a:ext cx="3124200" cy="505968"/>
            </a:xfrm>
            <a:prstGeom prst="rect">
              <a:avLst/>
            </a:prstGeom>
          </p:spPr>
        </p:pic>
        <p:pic>
          <p:nvPicPr>
            <p:cNvPr id="140" name="object 140"/>
            <p:cNvPicPr/>
            <p:nvPr/>
          </p:nvPicPr>
          <p:blipFill>
            <a:blip r:embed="rId56" cstate="print"/>
            <a:stretch>
              <a:fillRect/>
            </a:stretch>
          </p:blipFill>
          <p:spPr>
            <a:xfrm>
              <a:off x="9603231" y="6448551"/>
              <a:ext cx="2432304" cy="597408"/>
            </a:xfrm>
            <a:prstGeom prst="rect">
              <a:avLst/>
            </a:prstGeom>
          </p:spPr>
        </p:pic>
        <p:sp>
          <p:nvSpPr>
            <p:cNvPr id="141" name="object 141"/>
            <p:cNvSpPr/>
            <p:nvPr/>
          </p:nvSpPr>
          <p:spPr>
            <a:xfrm>
              <a:off x="9663495" y="6494261"/>
              <a:ext cx="2987675" cy="368935"/>
            </a:xfrm>
            <a:custGeom>
              <a:avLst/>
              <a:gdLst/>
              <a:ahLst/>
              <a:cxnLst/>
              <a:rect l="l" t="t" r="r" b="b"/>
              <a:pathLst>
                <a:path w="2987675" h="368934">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142" name="object 142"/>
            <p:cNvSpPr/>
            <p:nvPr/>
          </p:nvSpPr>
          <p:spPr>
            <a:xfrm>
              <a:off x="9663495" y="6494261"/>
              <a:ext cx="2987675" cy="368935"/>
            </a:xfrm>
            <a:custGeom>
              <a:avLst/>
              <a:gdLst/>
              <a:ahLst/>
              <a:cxnLst/>
              <a:rect l="l" t="t" r="r" b="b"/>
              <a:pathLst>
                <a:path w="2987675" h="368934">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143" name="object 143"/>
          <p:cNvSpPr txBox="1"/>
          <p:nvPr/>
        </p:nvSpPr>
        <p:spPr>
          <a:xfrm>
            <a:off x="8127421" y="5431789"/>
            <a:ext cx="1727729" cy="195352"/>
          </a:xfrm>
          <a:prstGeom prst="rect">
            <a:avLst/>
          </a:prstGeom>
        </p:spPr>
        <p:txBody>
          <a:bodyPr vert="horz" wrap="square" lIns="0" tIns="10583" rIns="0" bIns="0" rtlCol="0">
            <a:spAutoFit/>
          </a:bodyPr>
          <a:lstStyle/>
          <a:p>
            <a:pPr marL="10583" defTabSz="761970">
              <a:spcBef>
                <a:spcPts val="83"/>
              </a:spcBef>
              <a:buClrTx/>
            </a:pPr>
            <a:r>
              <a:rPr sz="1200" spc="-8">
                <a:solidFill>
                  <a:srgbClr val="FFFFFF"/>
                </a:solidFill>
                <a:latin typeface="Verdana" panose="020B0604030504040204" pitchFamily="34" charset="0"/>
                <a:ea typeface="Verdana" panose="020B0604030504040204" pitchFamily="34" charset="0"/>
                <a:cs typeface="Calibri"/>
              </a:rPr>
              <a:t>Reduce</a:t>
            </a:r>
            <a:r>
              <a:rPr sz="1200" spc="-46">
                <a:solidFill>
                  <a:srgbClr val="FFFFFF"/>
                </a:solidFill>
                <a:latin typeface="Verdana" panose="020B0604030504040204" pitchFamily="34" charset="0"/>
                <a:ea typeface="Verdana" panose="020B0604030504040204" pitchFamily="34" charset="0"/>
                <a:cs typeface="Calibri"/>
              </a:rPr>
              <a:t> </a:t>
            </a:r>
            <a:r>
              <a:rPr sz="1200" spc="-8">
                <a:solidFill>
                  <a:srgbClr val="FFFFFF"/>
                </a:solidFill>
                <a:latin typeface="Verdana" panose="020B0604030504040204" pitchFamily="34" charset="0"/>
                <a:ea typeface="Verdana" panose="020B0604030504040204" pitchFamily="34" charset="0"/>
                <a:cs typeface="Calibri"/>
              </a:rPr>
              <a:t>Logistics</a:t>
            </a:r>
            <a:r>
              <a:rPr sz="1200" spc="-50">
                <a:solidFill>
                  <a:srgbClr val="FFFFFF"/>
                </a:solidFill>
                <a:latin typeface="Verdana" panose="020B0604030504040204" pitchFamily="34" charset="0"/>
                <a:ea typeface="Verdana" panose="020B0604030504040204" pitchFamily="34" charset="0"/>
                <a:cs typeface="Calibri"/>
              </a:rPr>
              <a:t> </a:t>
            </a:r>
            <a:r>
              <a:rPr sz="1200" spc="-8">
                <a:solidFill>
                  <a:srgbClr val="FFFFFF"/>
                </a:solidFill>
                <a:latin typeface="Verdana" panose="020B0604030504040204" pitchFamily="34" charset="0"/>
                <a:ea typeface="Verdana" panose="020B0604030504040204" pitchFamily="34" charset="0"/>
                <a:cs typeface="Calibri"/>
              </a:rPr>
              <a:t>Costs</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44" name="object 144"/>
          <p:cNvGrpSpPr/>
          <p:nvPr/>
        </p:nvGrpSpPr>
        <p:grpSpPr>
          <a:xfrm>
            <a:off x="8002692" y="5775113"/>
            <a:ext cx="2621492" cy="495300"/>
            <a:chOff x="9603231" y="6930135"/>
            <a:chExt cx="3145790" cy="594360"/>
          </a:xfrm>
        </p:grpSpPr>
        <p:pic>
          <p:nvPicPr>
            <p:cNvPr id="145" name="object 145"/>
            <p:cNvPicPr/>
            <p:nvPr/>
          </p:nvPicPr>
          <p:blipFill>
            <a:blip r:embed="rId57" cstate="print"/>
            <a:stretch>
              <a:fillRect/>
            </a:stretch>
          </p:blipFill>
          <p:spPr>
            <a:xfrm>
              <a:off x="9624567" y="6936231"/>
              <a:ext cx="3124200" cy="505968"/>
            </a:xfrm>
            <a:prstGeom prst="rect">
              <a:avLst/>
            </a:prstGeom>
          </p:spPr>
        </p:pic>
        <p:pic>
          <p:nvPicPr>
            <p:cNvPr id="146" name="object 146"/>
            <p:cNvPicPr/>
            <p:nvPr/>
          </p:nvPicPr>
          <p:blipFill>
            <a:blip r:embed="rId58" cstate="print"/>
            <a:stretch>
              <a:fillRect/>
            </a:stretch>
          </p:blipFill>
          <p:spPr>
            <a:xfrm>
              <a:off x="9603231" y="6930135"/>
              <a:ext cx="2322576" cy="594360"/>
            </a:xfrm>
            <a:prstGeom prst="rect">
              <a:avLst/>
            </a:prstGeom>
          </p:spPr>
        </p:pic>
        <p:sp>
          <p:nvSpPr>
            <p:cNvPr id="147" name="object 147"/>
            <p:cNvSpPr/>
            <p:nvPr/>
          </p:nvSpPr>
          <p:spPr>
            <a:xfrm>
              <a:off x="9663495" y="6974845"/>
              <a:ext cx="2987675" cy="368935"/>
            </a:xfrm>
            <a:custGeom>
              <a:avLst/>
              <a:gdLst/>
              <a:ahLst/>
              <a:cxnLst/>
              <a:rect l="l" t="t" r="r" b="b"/>
              <a:pathLst>
                <a:path w="2987675" h="368934">
                  <a:moveTo>
                    <a:pt x="2987073" y="0"/>
                  </a:moveTo>
                  <a:lnTo>
                    <a:pt x="0" y="0"/>
                  </a:lnTo>
                  <a:lnTo>
                    <a:pt x="0" y="368733"/>
                  </a:lnTo>
                  <a:lnTo>
                    <a:pt x="2987073" y="368733"/>
                  </a:lnTo>
                  <a:lnTo>
                    <a:pt x="2987073" y="0"/>
                  </a:lnTo>
                  <a:close/>
                </a:path>
              </a:pathLst>
            </a:custGeom>
            <a:solidFill>
              <a:srgbClr val="335B8B"/>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sp>
          <p:nvSpPr>
            <p:cNvPr id="148" name="object 148"/>
            <p:cNvSpPr/>
            <p:nvPr/>
          </p:nvSpPr>
          <p:spPr>
            <a:xfrm>
              <a:off x="9663495" y="6974845"/>
              <a:ext cx="2987675" cy="368935"/>
            </a:xfrm>
            <a:custGeom>
              <a:avLst/>
              <a:gdLst/>
              <a:ahLst/>
              <a:cxnLst/>
              <a:rect l="l" t="t" r="r" b="b"/>
              <a:pathLst>
                <a:path w="2987675" h="368934">
                  <a:moveTo>
                    <a:pt x="0" y="0"/>
                  </a:moveTo>
                  <a:lnTo>
                    <a:pt x="2987072" y="0"/>
                  </a:lnTo>
                  <a:lnTo>
                    <a:pt x="2987072" y="368733"/>
                  </a:lnTo>
                  <a:lnTo>
                    <a:pt x="0" y="368733"/>
                  </a:lnTo>
                  <a:lnTo>
                    <a:pt x="0" y="0"/>
                  </a:lnTo>
                  <a:close/>
                </a:path>
              </a:pathLst>
            </a:custGeom>
            <a:ln w="21272">
              <a:solidFill>
                <a:srgbClr val="FFFFFF"/>
              </a:solidFill>
            </a:ln>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149" name="object 149"/>
          <p:cNvSpPr txBox="1"/>
          <p:nvPr/>
        </p:nvSpPr>
        <p:spPr>
          <a:xfrm>
            <a:off x="8127421" y="5833110"/>
            <a:ext cx="1637241" cy="195352"/>
          </a:xfrm>
          <a:prstGeom prst="rect">
            <a:avLst/>
          </a:prstGeom>
        </p:spPr>
        <p:txBody>
          <a:bodyPr vert="horz" wrap="square" lIns="0" tIns="10583" rIns="0" bIns="0" rtlCol="0">
            <a:spAutoFit/>
          </a:bodyPr>
          <a:lstStyle/>
          <a:p>
            <a:pPr marL="10583" defTabSz="761970">
              <a:spcBef>
                <a:spcPts val="83"/>
              </a:spcBef>
              <a:buClrTx/>
            </a:pPr>
            <a:r>
              <a:rPr lang="en-US" sz="1200" spc="-8">
                <a:solidFill>
                  <a:srgbClr val="FFFFFF"/>
                </a:solidFill>
                <a:latin typeface="Verdana" panose="020B0604030504040204" pitchFamily="34" charset="0"/>
                <a:ea typeface="Verdana" panose="020B0604030504040204" pitchFamily="34" charset="0"/>
                <a:cs typeface="Calibri"/>
              </a:rPr>
              <a:t>Chatbots</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50" name="object 150"/>
          <p:cNvGrpSpPr/>
          <p:nvPr/>
        </p:nvGrpSpPr>
        <p:grpSpPr>
          <a:xfrm>
            <a:off x="7471833" y="5089314"/>
            <a:ext cx="685800" cy="1001183"/>
            <a:chOff x="8966200" y="6107176"/>
            <a:chExt cx="822960" cy="1201420"/>
          </a:xfrm>
        </p:grpSpPr>
        <p:pic>
          <p:nvPicPr>
            <p:cNvPr id="151" name="object 151"/>
            <p:cNvPicPr/>
            <p:nvPr/>
          </p:nvPicPr>
          <p:blipFill>
            <a:blip r:embed="rId59" cstate="print"/>
            <a:stretch>
              <a:fillRect/>
            </a:stretch>
          </p:blipFill>
          <p:spPr>
            <a:xfrm>
              <a:off x="8966200" y="6652767"/>
              <a:ext cx="822959" cy="655319"/>
            </a:xfrm>
            <a:prstGeom prst="rect">
              <a:avLst/>
            </a:prstGeom>
          </p:spPr>
        </p:pic>
        <p:sp>
          <p:nvSpPr>
            <p:cNvPr id="152" name="object 152"/>
            <p:cNvSpPr/>
            <p:nvPr/>
          </p:nvSpPr>
          <p:spPr>
            <a:xfrm>
              <a:off x="9013090" y="6676414"/>
              <a:ext cx="650875" cy="511175"/>
            </a:xfrm>
            <a:custGeom>
              <a:avLst/>
              <a:gdLst/>
              <a:ahLst/>
              <a:cxnLst/>
              <a:rect l="l" t="t" r="r" b="b"/>
              <a:pathLst>
                <a:path w="650875" h="511175">
                  <a:moveTo>
                    <a:pt x="565315" y="454433"/>
                  </a:moveTo>
                  <a:lnTo>
                    <a:pt x="565315" y="511160"/>
                  </a:lnTo>
                  <a:lnTo>
                    <a:pt x="629132" y="489888"/>
                  </a:lnTo>
                  <a:lnTo>
                    <a:pt x="579497" y="489888"/>
                  </a:lnTo>
                  <a:lnTo>
                    <a:pt x="579497" y="475706"/>
                  </a:lnTo>
                  <a:lnTo>
                    <a:pt x="629132" y="475706"/>
                  </a:lnTo>
                  <a:lnTo>
                    <a:pt x="565315" y="454433"/>
                  </a:lnTo>
                  <a:close/>
                </a:path>
                <a:path w="650875" h="511175">
                  <a:moveTo>
                    <a:pt x="318110" y="7090"/>
                  </a:moveTo>
                  <a:lnTo>
                    <a:pt x="318110" y="486713"/>
                  </a:lnTo>
                  <a:lnTo>
                    <a:pt x="321285" y="489888"/>
                  </a:lnTo>
                  <a:lnTo>
                    <a:pt x="565315" y="489888"/>
                  </a:lnTo>
                  <a:lnTo>
                    <a:pt x="565315" y="482797"/>
                  </a:lnTo>
                  <a:lnTo>
                    <a:pt x="332292" y="482797"/>
                  </a:lnTo>
                  <a:lnTo>
                    <a:pt x="325202" y="475706"/>
                  </a:lnTo>
                  <a:lnTo>
                    <a:pt x="332292" y="475706"/>
                  </a:lnTo>
                  <a:lnTo>
                    <a:pt x="332292" y="14180"/>
                  </a:lnTo>
                  <a:lnTo>
                    <a:pt x="325202" y="14180"/>
                  </a:lnTo>
                  <a:lnTo>
                    <a:pt x="318110" y="7090"/>
                  </a:lnTo>
                  <a:close/>
                </a:path>
                <a:path w="650875" h="511175">
                  <a:moveTo>
                    <a:pt x="629132" y="475706"/>
                  </a:moveTo>
                  <a:lnTo>
                    <a:pt x="579497" y="475706"/>
                  </a:lnTo>
                  <a:lnTo>
                    <a:pt x="579497" y="489888"/>
                  </a:lnTo>
                  <a:lnTo>
                    <a:pt x="629132" y="489888"/>
                  </a:lnTo>
                  <a:lnTo>
                    <a:pt x="650405" y="482797"/>
                  </a:lnTo>
                  <a:lnTo>
                    <a:pt x="629132" y="475706"/>
                  </a:lnTo>
                  <a:close/>
                </a:path>
                <a:path w="650875" h="511175">
                  <a:moveTo>
                    <a:pt x="332292" y="475706"/>
                  </a:moveTo>
                  <a:lnTo>
                    <a:pt x="325202" y="475706"/>
                  </a:lnTo>
                  <a:lnTo>
                    <a:pt x="332292" y="482797"/>
                  </a:lnTo>
                  <a:lnTo>
                    <a:pt x="332292" y="475706"/>
                  </a:lnTo>
                  <a:close/>
                </a:path>
                <a:path w="650875" h="511175">
                  <a:moveTo>
                    <a:pt x="565315" y="475706"/>
                  </a:moveTo>
                  <a:lnTo>
                    <a:pt x="332292" y="475706"/>
                  </a:lnTo>
                  <a:lnTo>
                    <a:pt x="332292" y="482797"/>
                  </a:lnTo>
                  <a:lnTo>
                    <a:pt x="565315" y="482797"/>
                  </a:lnTo>
                  <a:lnTo>
                    <a:pt x="565315" y="475706"/>
                  </a:lnTo>
                  <a:close/>
                </a:path>
                <a:path w="650875" h="511175">
                  <a:moveTo>
                    <a:pt x="329117" y="0"/>
                  </a:moveTo>
                  <a:lnTo>
                    <a:pt x="0" y="0"/>
                  </a:lnTo>
                  <a:lnTo>
                    <a:pt x="0" y="14180"/>
                  </a:lnTo>
                  <a:lnTo>
                    <a:pt x="318110" y="14180"/>
                  </a:lnTo>
                  <a:lnTo>
                    <a:pt x="318110" y="7090"/>
                  </a:lnTo>
                  <a:lnTo>
                    <a:pt x="332292" y="7090"/>
                  </a:lnTo>
                  <a:lnTo>
                    <a:pt x="332292" y="3173"/>
                  </a:lnTo>
                  <a:lnTo>
                    <a:pt x="329117" y="0"/>
                  </a:lnTo>
                  <a:close/>
                </a:path>
                <a:path w="650875" h="511175">
                  <a:moveTo>
                    <a:pt x="332292" y="7090"/>
                  </a:moveTo>
                  <a:lnTo>
                    <a:pt x="318110" y="7090"/>
                  </a:lnTo>
                  <a:lnTo>
                    <a:pt x="325202" y="14180"/>
                  </a:lnTo>
                  <a:lnTo>
                    <a:pt x="332292" y="14180"/>
                  </a:lnTo>
                  <a:lnTo>
                    <a:pt x="332292" y="7090"/>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53" name="object 153"/>
            <p:cNvPicPr/>
            <p:nvPr/>
          </p:nvPicPr>
          <p:blipFill>
            <a:blip r:embed="rId60" cstate="print"/>
            <a:stretch>
              <a:fillRect/>
            </a:stretch>
          </p:blipFill>
          <p:spPr>
            <a:xfrm>
              <a:off x="8966200" y="6107176"/>
              <a:ext cx="822959" cy="652272"/>
            </a:xfrm>
            <a:prstGeom prst="rect">
              <a:avLst/>
            </a:prstGeom>
          </p:spPr>
        </p:pic>
        <p:sp>
          <p:nvSpPr>
            <p:cNvPr id="154" name="object 154"/>
            <p:cNvSpPr/>
            <p:nvPr/>
          </p:nvSpPr>
          <p:spPr>
            <a:xfrm>
              <a:off x="9013090" y="6184021"/>
              <a:ext cx="650875" cy="506730"/>
            </a:xfrm>
            <a:custGeom>
              <a:avLst/>
              <a:gdLst/>
              <a:ahLst/>
              <a:cxnLst/>
              <a:rect l="l" t="t" r="r" b="b"/>
              <a:pathLst>
                <a:path w="650875" h="506729">
                  <a:moveTo>
                    <a:pt x="318110" y="492392"/>
                  </a:moveTo>
                  <a:lnTo>
                    <a:pt x="0" y="492392"/>
                  </a:lnTo>
                  <a:lnTo>
                    <a:pt x="0" y="506573"/>
                  </a:lnTo>
                  <a:lnTo>
                    <a:pt x="329117" y="506573"/>
                  </a:lnTo>
                  <a:lnTo>
                    <a:pt x="332292" y="503400"/>
                  </a:lnTo>
                  <a:lnTo>
                    <a:pt x="332292" y="499483"/>
                  </a:lnTo>
                  <a:lnTo>
                    <a:pt x="318110" y="499483"/>
                  </a:lnTo>
                  <a:lnTo>
                    <a:pt x="318110" y="492392"/>
                  </a:lnTo>
                  <a:close/>
                </a:path>
                <a:path w="650875" h="506729">
                  <a:moveTo>
                    <a:pt x="565315" y="21272"/>
                  </a:moveTo>
                  <a:lnTo>
                    <a:pt x="321285" y="21272"/>
                  </a:lnTo>
                  <a:lnTo>
                    <a:pt x="318110" y="24446"/>
                  </a:lnTo>
                  <a:lnTo>
                    <a:pt x="318110" y="499483"/>
                  </a:lnTo>
                  <a:lnTo>
                    <a:pt x="325202" y="492392"/>
                  </a:lnTo>
                  <a:lnTo>
                    <a:pt x="332292" y="492392"/>
                  </a:lnTo>
                  <a:lnTo>
                    <a:pt x="332292" y="35453"/>
                  </a:lnTo>
                  <a:lnTo>
                    <a:pt x="325202" y="35453"/>
                  </a:lnTo>
                  <a:lnTo>
                    <a:pt x="332292" y="28362"/>
                  </a:lnTo>
                  <a:lnTo>
                    <a:pt x="565315" y="28362"/>
                  </a:lnTo>
                  <a:lnTo>
                    <a:pt x="565315" y="21272"/>
                  </a:lnTo>
                  <a:close/>
                </a:path>
                <a:path w="650875" h="506729">
                  <a:moveTo>
                    <a:pt x="332292" y="492392"/>
                  </a:moveTo>
                  <a:lnTo>
                    <a:pt x="325202" y="492392"/>
                  </a:lnTo>
                  <a:lnTo>
                    <a:pt x="318110" y="499483"/>
                  </a:lnTo>
                  <a:lnTo>
                    <a:pt x="332292" y="499483"/>
                  </a:lnTo>
                  <a:lnTo>
                    <a:pt x="332292" y="492392"/>
                  </a:lnTo>
                  <a:close/>
                </a:path>
                <a:path w="650875" h="506729">
                  <a:moveTo>
                    <a:pt x="565315" y="0"/>
                  </a:moveTo>
                  <a:lnTo>
                    <a:pt x="565315" y="56725"/>
                  </a:lnTo>
                  <a:lnTo>
                    <a:pt x="629133" y="35453"/>
                  </a:lnTo>
                  <a:lnTo>
                    <a:pt x="579497" y="35453"/>
                  </a:lnTo>
                  <a:lnTo>
                    <a:pt x="579497" y="21272"/>
                  </a:lnTo>
                  <a:lnTo>
                    <a:pt x="629133" y="21272"/>
                  </a:lnTo>
                  <a:lnTo>
                    <a:pt x="565315" y="0"/>
                  </a:lnTo>
                  <a:close/>
                </a:path>
                <a:path w="650875" h="506729">
                  <a:moveTo>
                    <a:pt x="332292" y="28362"/>
                  </a:moveTo>
                  <a:lnTo>
                    <a:pt x="325202" y="35453"/>
                  </a:lnTo>
                  <a:lnTo>
                    <a:pt x="332292" y="35453"/>
                  </a:lnTo>
                  <a:lnTo>
                    <a:pt x="332292" y="28362"/>
                  </a:lnTo>
                  <a:close/>
                </a:path>
                <a:path w="650875" h="506729">
                  <a:moveTo>
                    <a:pt x="565315" y="28362"/>
                  </a:moveTo>
                  <a:lnTo>
                    <a:pt x="332292" y="28362"/>
                  </a:lnTo>
                  <a:lnTo>
                    <a:pt x="332292" y="35453"/>
                  </a:lnTo>
                  <a:lnTo>
                    <a:pt x="565315" y="35453"/>
                  </a:lnTo>
                  <a:lnTo>
                    <a:pt x="565315" y="28362"/>
                  </a:lnTo>
                  <a:close/>
                </a:path>
                <a:path w="650875" h="506729">
                  <a:moveTo>
                    <a:pt x="629133" y="21272"/>
                  </a:moveTo>
                  <a:lnTo>
                    <a:pt x="579497" y="21272"/>
                  </a:lnTo>
                  <a:lnTo>
                    <a:pt x="579497" y="35453"/>
                  </a:lnTo>
                  <a:lnTo>
                    <a:pt x="629133" y="35453"/>
                  </a:lnTo>
                  <a:lnTo>
                    <a:pt x="650405" y="28362"/>
                  </a:lnTo>
                  <a:lnTo>
                    <a:pt x="629133" y="21272"/>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pic>
          <p:nvPicPr>
            <p:cNvPr id="155" name="object 155"/>
            <p:cNvPicPr/>
            <p:nvPr/>
          </p:nvPicPr>
          <p:blipFill>
            <a:blip r:embed="rId61" cstate="print"/>
            <a:stretch>
              <a:fillRect/>
            </a:stretch>
          </p:blipFill>
          <p:spPr>
            <a:xfrm>
              <a:off x="8966200" y="6573520"/>
              <a:ext cx="822959" cy="252984"/>
            </a:xfrm>
            <a:prstGeom prst="rect">
              <a:avLst/>
            </a:prstGeom>
          </p:spPr>
        </p:pic>
        <p:sp>
          <p:nvSpPr>
            <p:cNvPr id="156" name="object 156"/>
            <p:cNvSpPr/>
            <p:nvPr/>
          </p:nvSpPr>
          <p:spPr>
            <a:xfrm>
              <a:off x="9013090" y="6650266"/>
              <a:ext cx="650875" cy="57150"/>
            </a:xfrm>
            <a:custGeom>
              <a:avLst/>
              <a:gdLst/>
              <a:ahLst/>
              <a:cxnLst/>
              <a:rect l="l" t="t" r="r" b="b"/>
              <a:pathLst>
                <a:path w="650875" h="57150">
                  <a:moveTo>
                    <a:pt x="565315" y="0"/>
                  </a:moveTo>
                  <a:lnTo>
                    <a:pt x="565315" y="56725"/>
                  </a:lnTo>
                  <a:lnTo>
                    <a:pt x="629133" y="35453"/>
                  </a:lnTo>
                  <a:lnTo>
                    <a:pt x="579497" y="35453"/>
                  </a:lnTo>
                  <a:lnTo>
                    <a:pt x="579497" y="21272"/>
                  </a:lnTo>
                  <a:lnTo>
                    <a:pt x="629133" y="21272"/>
                  </a:lnTo>
                  <a:lnTo>
                    <a:pt x="565315" y="0"/>
                  </a:lnTo>
                  <a:close/>
                </a:path>
                <a:path w="650875" h="57150">
                  <a:moveTo>
                    <a:pt x="318112" y="26148"/>
                  </a:moveTo>
                  <a:lnTo>
                    <a:pt x="0" y="26148"/>
                  </a:lnTo>
                  <a:lnTo>
                    <a:pt x="0" y="40330"/>
                  </a:lnTo>
                  <a:lnTo>
                    <a:pt x="329119" y="40330"/>
                  </a:lnTo>
                  <a:lnTo>
                    <a:pt x="332294" y="37155"/>
                  </a:lnTo>
                  <a:lnTo>
                    <a:pt x="332294" y="35453"/>
                  </a:lnTo>
                  <a:lnTo>
                    <a:pt x="325202" y="35453"/>
                  </a:lnTo>
                  <a:lnTo>
                    <a:pt x="327416" y="33239"/>
                  </a:lnTo>
                  <a:lnTo>
                    <a:pt x="318112" y="33239"/>
                  </a:lnTo>
                  <a:lnTo>
                    <a:pt x="318112" y="26148"/>
                  </a:lnTo>
                  <a:close/>
                </a:path>
                <a:path w="650875" h="57150">
                  <a:moveTo>
                    <a:pt x="332294" y="28362"/>
                  </a:moveTo>
                  <a:lnTo>
                    <a:pt x="325202" y="35453"/>
                  </a:lnTo>
                  <a:lnTo>
                    <a:pt x="332294" y="35453"/>
                  </a:lnTo>
                  <a:lnTo>
                    <a:pt x="332294" y="28362"/>
                  </a:lnTo>
                  <a:close/>
                </a:path>
                <a:path w="650875" h="57150">
                  <a:moveTo>
                    <a:pt x="565315" y="28362"/>
                  </a:moveTo>
                  <a:lnTo>
                    <a:pt x="332294" y="28362"/>
                  </a:lnTo>
                  <a:lnTo>
                    <a:pt x="332294" y="35453"/>
                  </a:lnTo>
                  <a:lnTo>
                    <a:pt x="565315" y="35453"/>
                  </a:lnTo>
                  <a:lnTo>
                    <a:pt x="565315" y="28362"/>
                  </a:lnTo>
                  <a:close/>
                </a:path>
                <a:path w="650875" h="57150">
                  <a:moveTo>
                    <a:pt x="629133" y="21272"/>
                  </a:moveTo>
                  <a:lnTo>
                    <a:pt x="579497" y="21272"/>
                  </a:lnTo>
                  <a:lnTo>
                    <a:pt x="579497" y="35453"/>
                  </a:lnTo>
                  <a:lnTo>
                    <a:pt x="629133" y="35453"/>
                  </a:lnTo>
                  <a:lnTo>
                    <a:pt x="650405" y="28362"/>
                  </a:lnTo>
                  <a:lnTo>
                    <a:pt x="629133" y="21272"/>
                  </a:lnTo>
                  <a:close/>
                </a:path>
                <a:path w="650875" h="57150">
                  <a:moveTo>
                    <a:pt x="565315" y="21272"/>
                  </a:moveTo>
                  <a:lnTo>
                    <a:pt x="321287" y="21272"/>
                  </a:lnTo>
                  <a:lnTo>
                    <a:pt x="318112" y="24446"/>
                  </a:lnTo>
                  <a:lnTo>
                    <a:pt x="318112" y="33239"/>
                  </a:lnTo>
                  <a:lnTo>
                    <a:pt x="325202" y="26148"/>
                  </a:lnTo>
                  <a:lnTo>
                    <a:pt x="565315" y="26148"/>
                  </a:lnTo>
                  <a:lnTo>
                    <a:pt x="565315" y="21272"/>
                  </a:lnTo>
                  <a:close/>
                </a:path>
                <a:path w="650875" h="57150">
                  <a:moveTo>
                    <a:pt x="565315" y="26148"/>
                  </a:moveTo>
                  <a:lnTo>
                    <a:pt x="325202" y="26148"/>
                  </a:lnTo>
                  <a:lnTo>
                    <a:pt x="318112" y="33239"/>
                  </a:lnTo>
                  <a:lnTo>
                    <a:pt x="327416" y="33239"/>
                  </a:lnTo>
                  <a:lnTo>
                    <a:pt x="332294" y="28362"/>
                  </a:lnTo>
                  <a:lnTo>
                    <a:pt x="565315" y="28362"/>
                  </a:lnTo>
                  <a:lnTo>
                    <a:pt x="565315" y="26148"/>
                  </a:lnTo>
                  <a:close/>
                </a:path>
              </a:pathLst>
            </a:custGeom>
            <a:solidFill>
              <a:srgbClr val="404040"/>
            </a:solidFill>
          </p:spPr>
          <p:txBody>
            <a:bodyPr wrap="square" lIns="0" tIns="0" rIns="0" bIns="0" rtlCol="0"/>
            <a:lstStyle/>
            <a:p>
              <a:pPr defTabSz="761970">
                <a:buClrTx/>
              </a:pPr>
              <a:endParaRPr sz="1200">
                <a:solidFill>
                  <a:sysClr val="windowText" lastClr="000000"/>
                </a:solidFill>
                <a:latin typeface="Verdana" panose="020B0604030504040204" pitchFamily="34" charset="0"/>
                <a:ea typeface="Verdana" panose="020B0604030504040204" pitchFamily="34" charset="0"/>
              </a:endParaRPr>
            </a:p>
          </p:txBody>
        </p:sp>
      </p:grpSp>
      <p:sp>
        <p:nvSpPr>
          <p:cNvPr id="158" name="object 158"/>
          <p:cNvSpPr txBox="1">
            <a:spLocks noGrp="1"/>
          </p:cNvSpPr>
          <p:nvPr>
            <p:ph type="sldNum" sz="quarter" idx="7"/>
          </p:nvPr>
        </p:nvSpPr>
        <p:spPr>
          <a:xfrm>
            <a:off x="11402159" y="6226277"/>
            <a:ext cx="373336" cy="162438"/>
          </a:xfrm>
          <a:prstGeom prst="rect">
            <a:avLst/>
          </a:prstGeom>
        </p:spPr>
        <p:txBody>
          <a:bodyPr vert="horz" wrap="square" lIns="0" tIns="8467" rIns="0" bIns="0" rtlCol="0">
            <a:spAutoFit/>
          </a:bodyPr>
          <a:lstStyle/>
          <a:p>
            <a:pPr marL="239174" defTabSz="761970">
              <a:spcBef>
                <a:spcPts val="67"/>
              </a:spcBef>
              <a:buClrTx/>
            </a:pPr>
            <a:fld id="{81D60167-4931-47E6-BA6A-407CBD079E47}" type="slidenum">
              <a:rPr sz="1000" spc="-21" dirty="0">
                <a:latin typeface="Verdana" panose="020B0604030504040204" pitchFamily="34" charset="0"/>
                <a:ea typeface="Verdana" panose="020B0604030504040204" pitchFamily="34" charset="0"/>
              </a:rPr>
              <a:pPr marL="239174" defTabSz="761970">
                <a:spcBef>
                  <a:spcPts val="67"/>
                </a:spcBef>
                <a:buClrTx/>
              </a:pPr>
              <a:t>3</a:t>
            </a:fld>
            <a:endParaRPr sz="1000" spc="-21">
              <a:latin typeface="Verdana" panose="020B0604030504040204" pitchFamily="34" charset="0"/>
              <a:ea typeface="Verdana" panose="020B0604030504040204" pitchFamily="34" charset="0"/>
            </a:endParaRPr>
          </a:p>
        </p:txBody>
      </p:sp>
      <p:sp>
        <p:nvSpPr>
          <p:cNvPr id="159" name="object 73">
            <a:extLst>
              <a:ext uri="{FF2B5EF4-FFF2-40B4-BE49-F238E27FC236}">
                <a16:creationId xmlns:a16="http://schemas.microsoft.com/office/drawing/2014/main" id="{988F4614-28C2-0D1B-AE9B-44C268116680}"/>
              </a:ext>
            </a:extLst>
          </p:cNvPr>
          <p:cNvSpPr txBox="1"/>
          <p:nvPr/>
        </p:nvSpPr>
        <p:spPr>
          <a:xfrm>
            <a:off x="5816529" y="2817430"/>
            <a:ext cx="1431925" cy="195352"/>
          </a:xfrm>
          <a:prstGeom prst="rect">
            <a:avLst/>
          </a:prstGeom>
        </p:spPr>
        <p:txBody>
          <a:bodyPr vert="horz" wrap="square" lIns="0" tIns="10583" rIns="0" bIns="0" rtlCol="0">
            <a:spAutoFit/>
          </a:bodyPr>
          <a:lstStyle/>
          <a:p>
            <a:pPr marL="10583" defTabSz="761970">
              <a:spcBef>
                <a:spcPts val="83"/>
              </a:spcBef>
              <a:buClrTx/>
            </a:pPr>
            <a:r>
              <a:rPr lang="en-US" sz="1200">
                <a:solidFill>
                  <a:srgbClr val="FFFFFF"/>
                </a:solidFill>
                <a:latin typeface="Verdana" panose="020B0604030504040204" pitchFamily="34" charset="0"/>
                <a:ea typeface="Verdana" panose="020B0604030504040204" pitchFamily="34" charset="0"/>
                <a:cs typeface="Calibri"/>
              </a:rPr>
              <a:t>Software</a:t>
            </a:r>
            <a:endParaRPr sz="1200">
              <a:solidFill>
                <a:sysClr val="windowText" lastClr="000000"/>
              </a:solidFill>
              <a:latin typeface="Verdana" panose="020B0604030504040204" pitchFamily="34" charset="0"/>
              <a:ea typeface="Verdana" panose="020B0604030504040204" pitchFamily="34" charset="0"/>
              <a:cs typeface="Calibri"/>
            </a:endParaRPr>
          </a:p>
        </p:txBody>
      </p:sp>
      <p:sp>
        <p:nvSpPr>
          <p:cNvPr id="163" name="object 11">
            <a:extLst>
              <a:ext uri="{FF2B5EF4-FFF2-40B4-BE49-F238E27FC236}">
                <a16:creationId xmlns:a16="http://schemas.microsoft.com/office/drawing/2014/main" id="{50712E16-4A6C-C484-7B5D-7AB793D1964B}"/>
              </a:ext>
            </a:extLst>
          </p:cNvPr>
          <p:cNvSpPr txBox="1"/>
          <p:nvPr/>
        </p:nvSpPr>
        <p:spPr>
          <a:xfrm>
            <a:off x="3748708" y="4801651"/>
            <a:ext cx="908579" cy="195352"/>
          </a:xfrm>
          <a:prstGeom prst="rect">
            <a:avLst/>
          </a:prstGeom>
        </p:spPr>
        <p:txBody>
          <a:bodyPr vert="horz" wrap="square" lIns="0" tIns="10583" rIns="0" bIns="0" rtlCol="0">
            <a:spAutoFit/>
          </a:bodyPr>
          <a:lstStyle/>
          <a:p>
            <a:pPr marL="10583" defTabSz="761970">
              <a:spcBef>
                <a:spcPts val="83"/>
              </a:spcBef>
              <a:buClrTx/>
            </a:pPr>
            <a:r>
              <a:rPr lang="en-US" sz="1200">
                <a:solidFill>
                  <a:srgbClr val="FFFFFF"/>
                </a:solidFill>
                <a:latin typeface="Verdana" panose="020B0604030504040204" pitchFamily="34" charset="0"/>
                <a:ea typeface="Verdana" panose="020B0604030504040204" pitchFamily="34" charset="0"/>
                <a:cs typeface="Calibri"/>
              </a:rPr>
              <a:t>Segment 2</a:t>
            </a:r>
            <a:endParaRPr sz="1200">
              <a:solidFill>
                <a:sysClr val="windowText" lastClr="000000"/>
              </a:solidFill>
              <a:latin typeface="Verdana" panose="020B0604030504040204" pitchFamily="34" charset="0"/>
              <a:ea typeface="Verdana" panose="020B0604030504040204" pitchFamily="34" charset="0"/>
              <a:cs typeface="Calibri"/>
            </a:endParaRPr>
          </a:p>
        </p:txBody>
      </p:sp>
      <p:sp>
        <p:nvSpPr>
          <p:cNvPr id="164" name="object 11">
            <a:extLst>
              <a:ext uri="{FF2B5EF4-FFF2-40B4-BE49-F238E27FC236}">
                <a16:creationId xmlns:a16="http://schemas.microsoft.com/office/drawing/2014/main" id="{53981BF6-6EF8-CA7D-E1EE-E94F9AA1596C}"/>
              </a:ext>
            </a:extLst>
          </p:cNvPr>
          <p:cNvSpPr txBox="1"/>
          <p:nvPr/>
        </p:nvSpPr>
        <p:spPr>
          <a:xfrm>
            <a:off x="3748708" y="2109573"/>
            <a:ext cx="908579" cy="195352"/>
          </a:xfrm>
          <a:prstGeom prst="rect">
            <a:avLst/>
          </a:prstGeom>
        </p:spPr>
        <p:txBody>
          <a:bodyPr vert="horz" wrap="square" lIns="0" tIns="10583" rIns="0" bIns="0" rtlCol="0">
            <a:spAutoFit/>
          </a:bodyPr>
          <a:lstStyle/>
          <a:p>
            <a:pPr marL="10583" defTabSz="761970">
              <a:spcBef>
                <a:spcPts val="83"/>
              </a:spcBef>
              <a:buClrTx/>
            </a:pPr>
            <a:r>
              <a:rPr lang="en-US" sz="1200">
                <a:solidFill>
                  <a:srgbClr val="FFFFFF"/>
                </a:solidFill>
                <a:latin typeface="Verdana" panose="020B0604030504040204" pitchFamily="34" charset="0"/>
                <a:ea typeface="Verdana" panose="020B0604030504040204" pitchFamily="34" charset="0"/>
                <a:cs typeface="Calibri"/>
              </a:rPr>
              <a:t>Segment 1</a:t>
            </a:r>
            <a:endParaRPr sz="1200">
              <a:solidFill>
                <a:sysClr val="windowText" lastClr="000000"/>
              </a:solidFill>
              <a:latin typeface="Verdana" panose="020B0604030504040204" pitchFamily="34" charset="0"/>
              <a:ea typeface="Verdana" panose="020B0604030504040204" pitchFamily="34" charset="0"/>
              <a:cs typeface="Calibri"/>
            </a:endParaRPr>
          </a:p>
        </p:txBody>
      </p:sp>
      <p:grpSp>
        <p:nvGrpSpPr>
          <p:cNvPr id="10" name="Google Shape;668;p34">
            <a:extLst>
              <a:ext uri="{FF2B5EF4-FFF2-40B4-BE49-F238E27FC236}">
                <a16:creationId xmlns:a16="http://schemas.microsoft.com/office/drawing/2014/main" id="{4335F26C-2065-1A75-5605-E6FF3F6058D6}"/>
              </a:ext>
            </a:extLst>
          </p:cNvPr>
          <p:cNvGrpSpPr/>
          <p:nvPr/>
        </p:nvGrpSpPr>
        <p:grpSpPr>
          <a:xfrm>
            <a:off x="10586774" y="5835248"/>
            <a:ext cx="1322504" cy="1164427"/>
            <a:chOff x="3484303" y="-250027"/>
            <a:chExt cx="1675201" cy="1665079"/>
          </a:xfrm>
        </p:grpSpPr>
        <p:sp>
          <p:nvSpPr>
            <p:cNvPr id="17" name="Google Shape;669;p34">
              <a:extLst>
                <a:ext uri="{FF2B5EF4-FFF2-40B4-BE49-F238E27FC236}">
                  <a16:creationId xmlns:a16="http://schemas.microsoft.com/office/drawing/2014/main" id="{8311C1AE-F4CD-0F23-6510-B61F023E79AF}"/>
                </a:ext>
              </a:extLst>
            </p:cNvPr>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23" name="Google Shape;670;p34" descr="Une image contenant Graphique, texte, graphisme, Police&#10;&#10;Description générée automatiquement">
              <a:extLst>
                <a:ext uri="{FF2B5EF4-FFF2-40B4-BE49-F238E27FC236}">
                  <a16:creationId xmlns:a16="http://schemas.microsoft.com/office/drawing/2014/main" id="{9A10605C-5295-E9FE-F21A-D0358494DE21}"/>
                </a:ext>
              </a:extLst>
            </p:cNvPr>
            <p:cNvPicPr preferRelativeResize="0"/>
            <p:nvPr/>
          </p:nvPicPr>
          <p:blipFill rotWithShape="1">
            <a:blip r:embed="rId62">
              <a:alphaModFix/>
            </a:blip>
            <a:srcRect/>
            <a:stretch/>
          </p:blipFill>
          <p:spPr>
            <a:xfrm>
              <a:off x="3484303" y="-250027"/>
              <a:ext cx="1675201" cy="166507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6927047" y="1099244"/>
            <a:ext cx="4558242" cy="2227263"/>
          </a:xfrm>
          <a:custGeom>
            <a:avLst/>
            <a:gdLst/>
            <a:ahLst/>
            <a:cxnLst/>
            <a:rect l="l" t="t" r="r" b="b"/>
            <a:pathLst>
              <a:path w="5469890" h="2672715">
                <a:moveTo>
                  <a:pt x="5469583" y="0"/>
                </a:moveTo>
                <a:lnTo>
                  <a:pt x="0" y="0"/>
                </a:lnTo>
                <a:lnTo>
                  <a:pt x="0" y="2672584"/>
                </a:lnTo>
                <a:lnTo>
                  <a:pt x="5469583" y="2672584"/>
                </a:lnTo>
                <a:lnTo>
                  <a:pt x="5469583" y="0"/>
                </a:lnTo>
                <a:close/>
              </a:path>
            </a:pathLst>
          </a:custGeom>
          <a:solidFill>
            <a:srgbClr val="D6DCE5">
              <a:alpha val="30979"/>
            </a:srgbClr>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3" name="object 23"/>
          <p:cNvSpPr txBox="1">
            <a:spLocks noGrp="1"/>
          </p:cNvSpPr>
          <p:nvPr>
            <p:ph type="title"/>
          </p:nvPr>
        </p:nvSpPr>
        <p:spPr>
          <a:xfrm>
            <a:off x="646454" y="315806"/>
            <a:ext cx="10494963" cy="349241"/>
          </a:xfrm>
          <a:prstGeom prst="rect">
            <a:avLst/>
          </a:prstGeom>
        </p:spPr>
        <p:txBody>
          <a:bodyPr vert="horz" wrap="square" lIns="0" tIns="10583" rIns="0" bIns="0" rtlCol="0">
            <a:spAutoFit/>
          </a:bodyPr>
          <a:lstStyle/>
          <a:p>
            <a:pPr marL="10583">
              <a:spcBef>
                <a:spcPts val="83"/>
              </a:spcBef>
            </a:pPr>
            <a:r>
              <a:rPr lang="en-US" sz="2200" spc="-142" err="1"/>
              <a:t>Laki</a:t>
            </a:r>
            <a:r>
              <a:rPr lang="en-US" sz="2200" spc="-142"/>
              <a:t> Solutions Market Opportunity</a:t>
            </a:r>
            <a:endParaRPr lang="en-US" sz="2200" spc="-8"/>
          </a:p>
        </p:txBody>
      </p:sp>
      <p:sp>
        <p:nvSpPr>
          <p:cNvPr id="34" name="object 34"/>
          <p:cNvSpPr/>
          <p:nvPr/>
        </p:nvSpPr>
        <p:spPr>
          <a:xfrm>
            <a:off x="6935160" y="1099245"/>
            <a:ext cx="4558771" cy="8996"/>
          </a:xfrm>
          <a:custGeom>
            <a:avLst/>
            <a:gdLst/>
            <a:ahLst/>
            <a:cxnLst/>
            <a:rect l="l" t="t" r="r" b="b"/>
            <a:pathLst>
              <a:path w="5470525" h="10794">
                <a:moveTo>
                  <a:pt x="0" y="10792"/>
                </a:moveTo>
                <a:lnTo>
                  <a:pt x="5469919" y="10792"/>
                </a:lnTo>
                <a:lnTo>
                  <a:pt x="5469919" y="0"/>
                </a:lnTo>
                <a:lnTo>
                  <a:pt x="0" y="0"/>
                </a:lnTo>
                <a:lnTo>
                  <a:pt x="0" y="10792"/>
                </a:lnTo>
                <a:close/>
              </a:path>
            </a:pathLst>
          </a:custGeom>
          <a:solidFill>
            <a:srgbClr val="000000"/>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5" name="object 35"/>
          <p:cNvSpPr txBox="1"/>
          <p:nvPr/>
        </p:nvSpPr>
        <p:spPr>
          <a:xfrm>
            <a:off x="833897" y="840740"/>
            <a:ext cx="10645151" cy="203047"/>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tab pos="6111101" algn="l"/>
              </a:tabLst>
              <a:defRPr/>
            </a:pPr>
            <a:r>
              <a:rPr kumimoji="0" lang="en-GB" sz="1875" b="1" i="0" u="none" strike="noStrike" kern="0" cap="none" spc="-137" normalizeH="0" baseline="1851" noProof="0">
                <a:ln>
                  <a:noFill/>
                </a:ln>
                <a:solidFill>
                  <a:srgbClr val="222A35"/>
                </a:solidFill>
                <a:effectLst/>
                <a:uLnTx/>
                <a:uFillTx/>
                <a:latin typeface="Verdana"/>
                <a:ea typeface="+mn-ea"/>
                <a:cs typeface="Verdana"/>
              </a:rPr>
              <a:t>Key Insights </a:t>
            </a:r>
            <a:r>
              <a:rPr kumimoji="0" lang="en-GB" sz="1875" b="1" i="0" u="none" strike="noStrike" kern="0" cap="none" spc="-131" normalizeH="0" baseline="1851" noProof="0">
                <a:ln>
                  <a:noFill/>
                </a:ln>
                <a:solidFill>
                  <a:srgbClr val="222A35"/>
                </a:solidFill>
                <a:effectLst/>
                <a:uLnTx/>
                <a:uFillTx/>
                <a:latin typeface="Verdana"/>
                <a:ea typeface="+mn-ea"/>
                <a:cs typeface="Verdana"/>
              </a:rPr>
              <a:t>and</a:t>
            </a:r>
            <a:r>
              <a:rPr kumimoji="0" lang="en-GB" sz="1875" b="1" i="0" u="none" strike="noStrike" kern="0" cap="none" spc="-125" normalizeH="0" baseline="1851" noProof="0">
                <a:ln>
                  <a:noFill/>
                </a:ln>
                <a:solidFill>
                  <a:srgbClr val="222A35"/>
                </a:solidFill>
                <a:effectLst/>
                <a:uLnTx/>
                <a:uFillTx/>
                <a:latin typeface="Verdana"/>
                <a:ea typeface="+mn-ea"/>
                <a:cs typeface="Verdana"/>
              </a:rPr>
              <a:t> Future </a:t>
            </a:r>
            <a:r>
              <a:rPr kumimoji="0" lang="en-GB" sz="1875" b="1" i="0" u="none" strike="noStrike" kern="0" cap="none" spc="-12" normalizeH="0" baseline="1851" noProof="0">
                <a:ln>
                  <a:noFill/>
                </a:ln>
                <a:solidFill>
                  <a:srgbClr val="222A35"/>
                </a:solidFill>
                <a:effectLst/>
                <a:uLnTx/>
                <a:uFillTx/>
                <a:latin typeface="Verdana"/>
                <a:ea typeface="+mn-ea"/>
                <a:cs typeface="Verdana"/>
              </a:rPr>
              <a:t>Outlook</a:t>
            </a:r>
            <a:r>
              <a:rPr kumimoji="0" lang="en-GB" sz="1875" b="1" i="0" u="none" strike="noStrike" kern="0" cap="none" spc="0" normalizeH="0" baseline="1851" noProof="0">
                <a:ln>
                  <a:noFill/>
                </a:ln>
                <a:solidFill>
                  <a:srgbClr val="222A35"/>
                </a:solidFill>
                <a:effectLst/>
                <a:uLnTx/>
                <a:uFillTx/>
                <a:latin typeface="Verdana"/>
                <a:ea typeface="+mn-ea"/>
                <a:cs typeface="Verdana"/>
              </a:rPr>
              <a:t>	Worldwide Digital Transformation Spending </a:t>
            </a:r>
            <a:r>
              <a:rPr kumimoji="0" lang="en-GB" sz="1250" b="1" i="0" u="none" strike="noStrike" kern="0" cap="none" spc="-233" normalizeH="0" baseline="0" noProof="0">
                <a:ln>
                  <a:noFill/>
                </a:ln>
                <a:solidFill>
                  <a:srgbClr val="222A35"/>
                </a:solidFill>
                <a:effectLst/>
                <a:uLnTx/>
                <a:uFillTx/>
                <a:latin typeface="Verdana"/>
                <a:ea typeface="+mn-ea"/>
                <a:cs typeface="Verdana"/>
              </a:rPr>
              <a:t>($ T n)</a:t>
            </a:r>
            <a:endParaRPr kumimoji="0" lang="en-GB" sz="1250"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36" name="object 36"/>
          <p:cNvSpPr/>
          <p:nvPr/>
        </p:nvSpPr>
        <p:spPr>
          <a:xfrm>
            <a:off x="816653" y="3650689"/>
            <a:ext cx="2573867" cy="2306108"/>
          </a:xfrm>
          <a:custGeom>
            <a:avLst/>
            <a:gdLst/>
            <a:ahLst/>
            <a:cxnLst/>
            <a:rect l="l" t="t" r="r" b="b"/>
            <a:pathLst>
              <a:path w="3088640" h="2767329">
                <a:moveTo>
                  <a:pt x="3088297" y="0"/>
                </a:moveTo>
                <a:lnTo>
                  <a:pt x="0" y="0"/>
                </a:lnTo>
                <a:lnTo>
                  <a:pt x="0" y="2767088"/>
                </a:lnTo>
                <a:lnTo>
                  <a:pt x="3088297" y="2767088"/>
                </a:lnTo>
                <a:lnTo>
                  <a:pt x="3088297" y="0"/>
                </a:lnTo>
                <a:close/>
              </a:path>
            </a:pathLst>
          </a:custGeom>
          <a:solidFill>
            <a:srgbClr val="D6DCE5">
              <a:alpha val="30979"/>
            </a:srgbClr>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bject 37"/>
          <p:cNvSpPr txBox="1"/>
          <p:nvPr/>
        </p:nvSpPr>
        <p:spPr>
          <a:xfrm>
            <a:off x="1136594" y="3704082"/>
            <a:ext cx="1746779" cy="208583"/>
          </a:xfrm>
          <a:prstGeom prst="rect">
            <a:avLst/>
          </a:prstGeom>
        </p:spPr>
        <p:txBody>
          <a:bodyPr vert="horz" wrap="square" lIns="0" tIns="19050" rIns="0" bIns="0" rtlCol="0">
            <a:spAutoFit/>
          </a:bodyPr>
          <a:lstStyle/>
          <a:p>
            <a:pPr marL="354527" marR="4233" lvl="0" indent="-354527" algn="l" defTabSz="761970" rtl="0" eaLnBrk="1" fontAlgn="auto" latinLnBrk="0" hangingPunct="1">
              <a:lnSpc>
                <a:spcPts val="1583"/>
              </a:lnSpc>
              <a:spcBef>
                <a:spcPts val="150"/>
              </a:spcBef>
              <a:spcAft>
                <a:spcPts val="0"/>
              </a:spcAft>
              <a:buClrTx/>
              <a:buSzTx/>
              <a:buFontTx/>
              <a:buNone/>
              <a:tabLst/>
              <a:defRPr/>
            </a:pPr>
            <a:r>
              <a:rPr kumimoji="0" sz="1333" b="1" i="0" u="none" strike="noStrike" kern="0" cap="none" spc="-129" normalizeH="0" baseline="0" noProof="0">
                <a:ln>
                  <a:noFill/>
                </a:ln>
                <a:solidFill>
                  <a:sysClr val="windowText" lastClr="000000"/>
                </a:solidFill>
                <a:effectLst/>
                <a:uLnTx/>
                <a:uFillTx/>
                <a:latin typeface="Verdana"/>
                <a:ea typeface="+mn-ea"/>
                <a:cs typeface="Verdana"/>
              </a:rPr>
              <a:t>Market </a:t>
            </a:r>
            <a:r>
              <a:rPr kumimoji="0" sz="1333" b="1" i="0" u="none" strike="noStrike" kern="0" cap="none" spc="-133" normalizeH="0" baseline="0" noProof="0">
                <a:ln>
                  <a:noFill/>
                </a:ln>
                <a:solidFill>
                  <a:sysClr val="windowText" lastClr="000000"/>
                </a:solidFill>
                <a:effectLst/>
                <a:uLnTx/>
                <a:uFillTx/>
                <a:latin typeface="Verdana"/>
                <a:ea typeface="+mn-ea"/>
                <a:cs typeface="Verdana"/>
              </a:rPr>
              <a:t>Key</a:t>
            </a:r>
            <a:r>
              <a:rPr kumimoji="0" sz="1333" b="1" i="0" u="none" strike="noStrike" kern="0" cap="none" spc="-104" normalizeH="0" baseline="0" noProof="0">
                <a:ln>
                  <a:noFill/>
                </a:ln>
                <a:solidFill>
                  <a:sysClr val="windowText" lastClr="000000"/>
                </a:solidFill>
                <a:effectLst/>
                <a:uLnTx/>
                <a:uFillTx/>
                <a:latin typeface="Verdana"/>
                <a:ea typeface="+mn-ea"/>
                <a:cs typeface="Verdana"/>
              </a:rPr>
              <a:t> </a:t>
            </a:r>
            <a:r>
              <a:rPr kumimoji="0" sz="1333" b="1" i="0" u="none" strike="noStrike" kern="0" cap="none" spc="-87" normalizeH="0" baseline="0" noProof="0">
                <a:ln>
                  <a:noFill/>
                </a:ln>
                <a:solidFill>
                  <a:sysClr val="windowText" lastClr="000000"/>
                </a:solidFill>
                <a:effectLst/>
                <a:uLnTx/>
                <a:uFillTx/>
                <a:latin typeface="Verdana"/>
                <a:ea typeface="+mn-ea"/>
                <a:cs typeface="Verdana"/>
              </a:rPr>
              <a:t>Statistics</a:t>
            </a:r>
            <a:endParaRPr kumimoji="0" sz="1333"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38" name="object 38"/>
          <p:cNvSpPr txBox="1"/>
          <p:nvPr/>
        </p:nvSpPr>
        <p:spPr>
          <a:xfrm>
            <a:off x="1511966" y="5071698"/>
            <a:ext cx="996034" cy="703120"/>
          </a:xfrm>
          <a:prstGeom prst="rect">
            <a:avLst/>
          </a:prstGeom>
        </p:spPr>
        <p:txBody>
          <a:bodyPr vert="horz" wrap="square" lIns="0" tIns="10583" rIns="0" bIns="0" rtlCol="0">
            <a:spAutoFit/>
          </a:bodyPr>
          <a:lstStyle/>
          <a:p>
            <a:pPr marL="0" marR="8466" lvl="0" indent="0" algn="ctr" defTabSz="761970" rtl="0" eaLnBrk="1" fontAlgn="auto" latinLnBrk="0" hangingPunct="1">
              <a:lnSpc>
                <a:spcPts val="2867"/>
              </a:lnSpc>
              <a:spcBef>
                <a:spcPts val="83"/>
              </a:spcBef>
              <a:spcAft>
                <a:spcPts val="0"/>
              </a:spcAft>
              <a:buClrTx/>
              <a:buSzTx/>
              <a:buFontTx/>
              <a:buNone/>
              <a:tabLst/>
              <a:defRPr/>
            </a:pPr>
            <a:r>
              <a:rPr kumimoji="0" lang="en-US" sz="2200" b="1" i="0" u="none" strike="noStrike" kern="0" cap="none" spc="-592" normalizeH="0" baseline="0" noProof="0">
                <a:ln>
                  <a:noFill/>
                </a:ln>
                <a:solidFill>
                  <a:srgbClr val="516481"/>
                </a:solidFill>
                <a:effectLst/>
                <a:uLnTx/>
                <a:uFillTx/>
                <a:latin typeface="Verdana"/>
                <a:ea typeface="+mn-ea"/>
                <a:cs typeface="Verdana"/>
              </a:rPr>
              <a:t>6   0   0   </a:t>
            </a:r>
            <a:r>
              <a:rPr kumimoji="0" sz="2200" b="1" i="0" u="none" strike="noStrike" kern="0" cap="none" spc="-592" normalizeH="0" baseline="0" noProof="0">
                <a:ln>
                  <a:noFill/>
                </a:ln>
                <a:solidFill>
                  <a:srgbClr val="516481"/>
                </a:solidFill>
                <a:effectLst/>
                <a:uLnTx/>
                <a:uFillTx/>
                <a:latin typeface="Verdana"/>
                <a:ea typeface="+mn-ea"/>
                <a:cs typeface="Verdana"/>
              </a:rPr>
              <a:t>%</a:t>
            </a:r>
            <a:endParaRPr kumimoji="0" sz="2200" b="0" i="0" u="none" strike="noStrike" kern="0" cap="none" spc="0" normalizeH="0" baseline="0" noProof="0">
              <a:ln>
                <a:noFill/>
              </a:ln>
              <a:solidFill>
                <a:sysClr val="windowText" lastClr="000000"/>
              </a:solidFill>
              <a:effectLst/>
              <a:uLnTx/>
              <a:uFillTx/>
              <a:latin typeface="Verdana"/>
              <a:ea typeface="+mn-ea"/>
              <a:cs typeface="Verdana"/>
            </a:endParaRPr>
          </a:p>
          <a:p>
            <a:pPr marL="0" marR="4233" lvl="0" indent="0" algn="ctr" defTabSz="761970" rtl="0" eaLnBrk="1" fontAlgn="auto" latinLnBrk="0" hangingPunct="1">
              <a:lnSpc>
                <a:spcPts val="1258"/>
              </a:lnSpc>
              <a:spcBef>
                <a:spcPts val="42"/>
              </a:spcBef>
              <a:spcAft>
                <a:spcPts val="0"/>
              </a:spcAft>
              <a:buClrTx/>
              <a:buSzTx/>
              <a:buFontTx/>
              <a:buNone/>
              <a:tabLst/>
              <a:defRPr/>
            </a:pPr>
            <a:r>
              <a:rPr kumimoji="0" lang="en-US" sz="1083" b="1" i="0" u="none" strike="noStrike" kern="0" cap="none" spc="-150" normalizeH="0" baseline="0" noProof="0">
                <a:ln>
                  <a:noFill/>
                </a:ln>
                <a:solidFill>
                  <a:srgbClr val="516481"/>
                </a:solidFill>
                <a:effectLst/>
                <a:uLnTx/>
                <a:uFillTx/>
                <a:latin typeface="Verdana"/>
                <a:ea typeface="+mn-ea"/>
                <a:cs typeface="Verdana"/>
              </a:rPr>
              <a:t>Increase of AI Adoption in UK</a:t>
            </a:r>
            <a:endParaRPr kumimoji="0" sz="1083"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40" name="object 40"/>
          <p:cNvSpPr txBox="1"/>
          <p:nvPr/>
        </p:nvSpPr>
        <p:spPr>
          <a:xfrm>
            <a:off x="1044314" y="4182942"/>
            <a:ext cx="986896" cy="536408"/>
          </a:xfrm>
          <a:prstGeom prst="rect">
            <a:avLst/>
          </a:prstGeom>
        </p:spPr>
        <p:txBody>
          <a:bodyPr vert="horz" wrap="square" lIns="0" tIns="10583" rIns="0" bIns="0" rtlCol="0">
            <a:spAutoFit/>
          </a:bodyPr>
          <a:lstStyle/>
          <a:p>
            <a:pPr marL="19049" marR="0" lvl="0" indent="0" algn="l" defTabSz="761970" rtl="0" eaLnBrk="1" fontAlgn="auto" latinLnBrk="0" hangingPunct="1">
              <a:lnSpc>
                <a:spcPts val="2857"/>
              </a:lnSpc>
              <a:spcBef>
                <a:spcPts val="83"/>
              </a:spcBef>
              <a:spcAft>
                <a:spcPts val="0"/>
              </a:spcAft>
              <a:buClrTx/>
              <a:buSzTx/>
              <a:buFontTx/>
              <a:buNone/>
              <a:tabLst/>
              <a:defRPr/>
            </a:pPr>
            <a:r>
              <a:rPr lang="en-GB" sz="2417" b="1" spc="-412">
                <a:solidFill>
                  <a:srgbClr val="516481"/>
                </a:solidFill>
                <a:latin typeface="Verdana"/>
                <a:ea typeface="+mn-ea"/>
                <a:cs typeface="Verdana"/>
              </a:rPr>
              <a:t>$</a:t>
            </a:r>
            <a:r>
              <a:rPr lang="en-US" sz="2000" b="1" spc="-412">
                <a:solidFill>
                  <a:srgbClr val="516481"/>
                </a:solidFill>
                <a:latin typeface="Verdana"/>
                <a:ea typeface="+mn-ea"/>
                <a:cs typeface="Verdana"/>
              </a:rPr>
              <a:t>4 . 5Tn</a:t>
            </a:r>
            <a:endParaRPr kumimoji="0" sz="2417" b="0" i="0" u="none" strike="noStrike" kern="0" cap="none" spc="0" normalizeH="0" baseline="0" noProof="0">
              <a:ln>
                <a:noFill/>
              </a:ln>
              <a:solidFill>
                <a:sysClr val="windowText" lastClr="000000"/>
              </a:solidFill>
              <a:effectLst/>
              <a:uLnTx/>
              <a:uFillTx/>
              <a:latin typeface="Verdana"/>
              <a:ea typeface="+mn-ea"/>
              <a:cs typeface="Verdana"/>
            </a:endParaRPr>
          </a:p>
          <a:p>
            <a:pPr marL="0" marR="0" lvl="0" indent="0" algn="l" defTabSz="761970" rtl="0" eaLnBrk="1" fontAlgn="auto" latinLnBrk="0" hangingPunct="1">
              <a:lnSpc>
                <a:spcPts val="1258"/>
              </a:lnSpc>
              <a:spcBef>
                <a:spcPts val="0"/>
              </a:spcBef>
              <a:spcAft>
                <a:spcPts val="0"/>
              </a:spcAft>
              <a:buClrTx/>
              <a:buSzTx/>
              <a:buFontTx/>
              <a:buNone/>
              <a:tabLst/>
              <a:defRPr/>
            </a:pPr>
            <a:r>
              <a:rPr kumimoji="0" lang="en-US" sz="1083" b="1" i="0" u="none" strike="noStrike" kern="0" cap="none" spc="-108" normalizeH="0" baseline="0" noProof="0">
                <a:ln>
                  <a:noFill/>
                </a:ln>
                <a:solidFill>
                  <a:srgbClr val="516481"/>
                </a:solidFill>
                <a:effectLst/>
                <a:uLnTx/>
                <a:uFillTx/>
                <a:latin typeface="Verdana"/>
                <a:ea typeface="+mn-ea"/>
                <a:cs typeface="Verdana"/>
              </a:rPr>
              <a:t>Market </a:t>
            </a:r>
            <a:endParaRPr kumimoji="0" sz="1083"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41" name="object 41"/>
          <p:cNvSpPr txBox="1"/>
          <p:nvPr/>
        </p:nvSpPr>
        <p:spPr>
          <a:xfrm>
            <a:off x="2212964" y="4234972"/>
            <a:ext cx="986896" cy="536408"/>
          </a:xfrm>
          <a:prstGeom prst="rect">
            <a:avLst/>
          </a:prstGeom>
        </p:spPr>
        <p:txBody>
          <a:bodyPr vert="horz" wrap="square" lIns="0" tIns="10583" rIns="0" bIns="0" rtlCol="0">
            <a:spAutoFit/>
          </a:bodyPr>
          <a:lstStyle/>
          <a:p>
            <a:pPr marL="0" marR="4233" lvl="0" indent="0" algn="ctr" defTabSz="761970" rtl="0" eaLnBrk="1" fontAlgn="auto" latinLnBrk="0" hangingPunct="1">
              <a:lnSpc>
                <a:spcPts val="2857"/>
              </a:lnSpc>
              <a:spcBef>
                <a:spcPts val="83"/>
              </a:spcBef>
              <a:spcAft>
                <a:spcPts val="0"/>
              </a:spcAft>
              <a:buClrTx/>
              <a:buSzTx/>
              <a:buFontTx/>
              <a:buNone/>
              <a:tabLst/>
              <a:defRPr/>
            </a:pPr>
            <a:r>
              <a:rPr lang="en-US" sz="2417" b="1" spc="-325">
                <a:solidFill>
                  <a:srgbClr val="516481"/>
                </a:solidFill>
                <a:latin typeface="Verdana"/>
                <a:ea typeface="+mn-ea"/>
                <a:cs typeface="Verdana"/>
              </a:rPr>
              <a:t>24</a:t>
            </a:r>
            <a:r>
              <a:rPr kumimoji="0" lang="en-US" sz="2417" b="1" i="0" u="none" strike="noStrike" kern="0" cap="none" spc="-325" normalizeH="0" baseline="0" noProof="0">
                <a:ln>
                  <a:noFill/>
                </a:ln>
                <a:solidFill>
                  <a:srgbClr val="516481"/>
                </a:solidFill>
                <a:effectLst/>
                <a:uLnTx/>
                <a:uFillTx/>
                <a:latin typeface="Verdana"/>
                <a:ea typeface="+mn-ea"/>
                <a:cs typeface="Verdana"/>
              </a:rPr>
              <a:t>.5%</a:t>
            </a:r>
            <a:endParaRPr kumimoji="0" sz="2417" b="0" i="0" u="none" strike="noStrike" kern="0" cap="none" spc="0" normalizeH="0" baseline="0" noProof="0">
              <a:ln>
                <a:noFill/>
              </a:ln>
              <a:solidFill>
                <a:sysClr val="windowText" lastClr="000000"/>
              </a:solidFill>
              <a:effectLst/>
              <a:uLnTx/>
              <a:uFillTx/>
              <a:latin typeface="Verdana"/>
              <a:ea typeface="+mn-ea"/>
              <a:cs typeface="Verdana"/>
            </a:endParaRPr>
          </a:p>
          <a:p>
            <a:pPr marL="0" marR="2117" lvl="0" indent="0" algn="ctr" defTabSz="761970" rtl="0" eaLnBrk="1" fontAlgn="auto" latinLnBrk="0" hangingPunct="1">
              <a:lnSpc>
                <a:spcPts val="1258"/>
              </a:lnSpc>
              <a:spcBef>
                <a:spcPts val="0"/>
              </a:spcBef>
              <a:spcAft>
                <a:spcPts val="0"/>
              </a:spcAft>
              <a:buClrTx/>
              <a:buSzTx/>
              <a:buFontTx/>
              <a:buNone/>
              <a:tabLst/>
              <a:defRPr/>
            </a:pPr>
            <a:r>
              <a:rPr kumimoji="0" lang="en-US" sz="1083" b="1" i="0" u="none" strike="noStrike" kern="0" cap="none" spc="-29" normalizeH="0" baseline="0" noProof="0">
                <a:ln>
                  <a:noFill/>
                </a:ln>
                <a:solidFill>
                  <a:srgbClr val="516481"/>
                </a:solidFill>
                <a:effectLst/>
                <a:uLnTx/>
                <a:uFillTx/>
                <a:latin typeface="Verdana"/>
                <a:ea typeface="+mn-ea"/>
                <a:cs typeface="Verdana"/>
              </a:rPr>
              <a:t>CAGR</a:t>
            </a:r>
            <a:endParaRPr kumimoji="0" sz="1083"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42" name="object 42"/>
          <p:cNvSpPr/>
          <p:nvPr/>
        </p:nvSpPr>
        <p:spPr>
          <a:xfrm>
            <a:off x="817906" y="1100634"/>
            <a:ext cx="5894820" cy="2230967"/>
          </a:xfrm>
          <a:custGeom>
            <a:avLst/>
            <a:gdLst/>
            <a:ahLst/>
            <a:cxnLst/>
            <a:rect l="l" t="t" r="r" b="b"/>
            <a:pathLst>
              <a:path w="7216140" h="2677160">
                <a:moveTo>
                  <a:pt x="7216031" y="0"/>
                </a:moveTo>
                <a:lnTo>
                  <a:pt x="0" y="0"/>
                </a:lnTo>
                <a:lnTo>
                  <a:pt x="0" y="2676834"/>
                </a:lnTo>
                <a:lnTo>
                  <a:pt x="7216031" y="2676834"/>
                </a:lnTo>
                <a:lnTo>
                  <a:pt x="7216031" y="0"/>
                </a:lnTo>
                <a:close/>
              </a:path>
            </a:pathLst>
          </a:custGeom>
          <a:solidFill>
            <a:srgbClr val="D6DCE5">
              <a:alpha val="30979"/>
            </a:srgbClr>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3" name="object 43"/>
          <p:cNvSpPr txBox="1"/>
          <p:nvPr/>
        </p:nvSpPr>
        <p:spPr>
          <a:xfrm>
            <a:off x="817906" y="1171786"/>
            <a:ext cx="5894820" cy="2433529"/>
          </a:xfrm>
          <a:prstGeom prst="rect">
            <a:avLst/>
          </a:prstGeom>
        </p:spPr>
        <p:txBody>
          <a:bodyPr vert="horz" wrap="square" lIns="0" tIns="10583" rIns="0" bIns="0" rtlCol="0">
            <a:spAutoFit/>
          </a:bodyPr>
          <a:lstStyle/>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r>
              <a:rPr kumimoji="0" lang="en-GB" sz="1083" b="0" i="0" u="none" strike="noStrike" kern="0" cap="none" spc="0" normalizeH="0" baseline="0" noProof="0">
                <a:ln>
                  <a:noFill/>
                </a:ln>
                <a:solidFill>
                  <a:sysClr val="windowText" lastClr="000000"/>
                </a:solidFill>
                <a:effectLst/>
                <a:uLnTx/>
                <a:uFillTx/>
                <a:latin typeface="Verdana"/>
                <a:ea typeface="+mn-ea"/>
                <a:cs typeface="Verdana"/>
              </a:rPr>
              <a:t>AI adoption among organizations increased from 20% in 2017 to 72% in 2024</a:t>
            </a:r>
          </a:p>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r>
              <a:rPr kumimoji="0" lang="en-GB" sz="1083" b="0" i="0" u="none" strike="noStrike" kern="0" cap="none" spc="0" normalizeH="0" baseline="0" noProof="0">
                <a:ln>
                  <a:noFill/>
                </a:ln>
                <a:solidFill>
                  <a:sysClr val="windowText" lastClr="000000"/>
                </a:solidFill>
                <a:effectLst/>
                <a:uLnTx/>
                <a:uFillTx/>
                <a:latin typeface="Verdana"/>
                <a:ea typeface="+mn-ea"/>
                <a:cs typeface="Verdana"/>
              </a:rPr>
              <a:t>The UK AI market is worth more than £16.6 billion, according to the US International Trade Administration, and is expected to grow to $788.4 billion by 2035.</a:t>
            </a:r>
            <a:endParaRPr lang="en-GB" sz="1083">
              <a:solidFill>
                <a:sysClr val="windowText" lastClr="000000"/>
              </a:solidFill>
              <a:latin typeface="Verdana"/>
              <a:ea typeface="+mn-ea"/>
              <a:cs typeface="Verdana"/>
            </a:endParaRPr>
          </a:p>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r>
              <a:rPr kumimoji="0" lang="en-GB" sz="1083" b="0" i="0" u="none" strike="noStrike" kern="0" cap="none" spc="0" normalizeH="0" baseline="0" noProof="0">
                <a:ln>
                  <a:noFill/>
                </a:ln>
                <a:solidFill>
                  <a:sysClr val="windowText" lastClr="000000"/>
                </a:solidFill>
                <a:effectLst/>
                <a:uLnTx/>
                <a:uFillTx/>
                <a:latin typeface="Verdana"/>
                <a:ea typeface="+mn-ea"/>
                <a:cs typeface="Verdana"/>
              </a:rPr>
              <a:t>The AI chatbot market is projected to reach a significant size of $454.8 Millions by 2027, growing at a CAGR of 24.5%.</a:t>
            </a:r>
            <a:endParaRPr lang="en-GB" sz="1083">
              <a:solidFill>
                <a:sysClr val="windowText" lastClr="000000"/>
              </a:solidFill>
              <a:latin typeface="Verdana"/>
              <a:ea typeface="+mn-ea"/>
              <a:cs typeface="Verdana"/>
            </a:endParaRPr>
          </a:p>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r>
              <a:rPr kumimoji="0" lang="en-GB" sz="1083" b="0" i="0" u="none" strike="noStrike" kern="0" cap="none" spc="0" normalizeH="0" baseline="0" noProof="0">
                <a:ln>
                  <a:noFill/>
                </a:ln>
                <a:solidFill>
                  <a:sysClr val="windowText" lastClr="000000"/>
                </a:solidFill>
                <a:effectLst/>
                <a:uLnTx/>
                <a:uFillTx/>
                <a:latin typeface="Verdana"/>
                <a:ea typeface="+mn-ea"/>
                <a:cs typeface="Verdana"/>
              </a:rPr>
              <a:t>The number of UK AI companies has increased by over 600% over the last 10 years</a:t>
            </a:r>
          </a:p>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r>
              <a:rPr kumimoji="0" lang="en-GB" sz="1083" b="0" i="0" u="none" strike="noStrike" kern="0" cap="none" spc="0" normalizeH="0" baseline="0" noProof="0">
                <a:ln>
                  <a:noFill/>
                </a:ln>
                <a:solidFill>
                  <a:sysClr val="windowText" lastClr="000000"/>
                </a:solidFill>
                <a:effectLst/>
                <a:uLnTx/>
                <a:uFillTx/>
                <a:latin typeface="Verdana"/>
                <a:ea typeface="+mn-ea"/>
                <a:cs typeface="Verdana"/>
              </a:rPr>
              <a:t>68% of large companies, 33% of medium-sized companies, and 15% of small companies have incorporated at least one AI technology</a:t>
            </a:r>
          </a:p>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r>
              <a:rPr kumimoji="0" lang="en-GB" sz="1083" b="1" i="1" u="sng" strike="noStrike" kern="0" cap="none" spc="0" normalizeH="0" baseline="0" noProof="0">
                <a:ln>
                  <a:noFill/>
                </a:ln>
                <a:solidFill>
                  <a:sysClr val="windowText" lastClr="000000"/>
                </a:solidFill>
                <a:effectLst/>
                <a:uLnTx/>
                <a:uFillTx/>
                <a:latin typeface="Verdana"/>
                <a:ea typeface="+mn-ea"/>
                <a:cs typeface="Verdana"/>
              </a:rPr>
              <a:t>CASE</a:t>
            </a:r>
            <a:r>
              <a:rPr kumimoji="0" lang="en-GB" sz="1083" b="0" i="0" u="none" strike="noStrike" kern="0" cap="none" spc="0" normalizeH="0" baseline="0" noProof="0">
                <a:ln>
                  <a:noFill/>
                </a:ln>
                <a:solidFill>
                  <a:sysClr val="windowText" lastClr="000000"/>
                </a:solidFill>
                <a:effectLst/>
                <a:uLnTx/>
                <a:uFillTx/>
                <a:latin typeface="Verdana"/>
                <a:ea typeface="+mn-ea"/>
                <a:cs typeface="Verdana"/>
              </a:rPr>
              <a:t>: Following a 10-week trial of computer vision technology, Marks &amp; Spencer reported an 80% reduction in warehouse accidents</a:t>
            </a:r>
          </a:p>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endParaRPr kumimoji="0" lang="en-GB" sz="1083" b="0" i="0" u="none" strike="noStrike" kern="0" cap="none" spc="0" normalizeH="0" baseline="0" noProof="0">
              <a:ln>
                <a:noFill/>
              </a:ln>
              <a:solidFill>
                <a:sysClr val="windowText" lastClr="000000"/>
              </a:solidFill>
              <a:effectLst/>
              <a:uLnTx/>
              <a:uFillTx/>
              <a:latin typeface="Verdana"/>
              <a:ea typeface="+mn-ea"/>
              <a:cs typeface="Verdana"/>
            </a:endParaRPr>
          </a:p>
          <a:p>
            <a:pPr marL="357702" marR="0" lvl="0" indent="-212716" algn="l" defTabSz="761970" rtl="0" eaLnBrk="1" fontAlgn="auto" latinLnBrk="0" hangingPunct="1">
              <a:lnSpc>
                <a:spcPct val="100000"/>
              </a:lnSpc>
              <a:spcBef>
                <a:spcPts val="83"/>
              </a:spcBef>
              <a:spcAft>
                <a:spcPts val="0"/>
              </a:spcAft>
              <a:buClrTx/>
              <a:buSzPct val="84615"/>
              <a:buFont typeface="Wingdings"/>
              <a:buChar char=""/>
              <a:tabLst>
                <a:tab pos="357702" algn="l"/>
              </a:tabLst>
              <a:defRPr/>
            </a:pPr>
            <a:endParaRPr kumimoji="0" lang="en-GB" sz="1083"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46" name="object 46"/>
          <p:cNvSpPr txBox="1"/>
          <p:nvPr/>
        </p:nvSpPr>
        <p:spPr>
          <a:xfrm>
            <a:off x="10580160" y="5995607"/>
            <a:ext cx="1509394" cy="113343"/>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667" b="0" i="0" u="none" strike="noStrike" kern="0" cap="none" spc="-29" normalizeH="0" baseline="0" noProof="0">
                <a:ln>
                  <a:noFill/>
                </a:ln>
                <a:solidFill>
                  <a:sysClr val="windowText" lastClr="000000"/>
                </a:solidFill>
                <a:effectLst/>
                <a:uLnTx/>
                <a:uFillTx/>
                <a:latin typeface="Verdana"/>
                <a:ea typeface="+mn-ea"/>
                <a:cs typeface="Verdana"/>
              </a:rPr>
              <a:t>(</a:t>
            </a:r>
            <a:r>
              <a:rPr lang="en-US" sz="667" spc="-29">
                <a:solidFill>
                  <a:sysClr val="windowText" lastClr="000000"/>
                </a:solidFill>
                <a:latin typeface="Verdana"/>
                <a:ea typeface="+mn-ea"/>
                <a:cs typeface="Verdana"/>
              </a:rPr>
              <a:t>Master of Code</a:t>
            </a:r>
            <a:r>
              <a:rPr kumimoji="0" lang="en-US" sz="667" b="0" i="0" u="none" strike="noStrike" kern="0" cap="none" spc="-29" normalizeH="0" baseline="0" noProof="0">
                <a:ln>
                  <a:noFill/>
                </a:ln>
                <a:solidFill>
                  <a:sysClr val="windowText" lastClr="000000"/>
                </a:solidFill>
                <a:effectLst/>
                <a:uLnTx/>
                <a:uFillTx/>
                <a:latin typeface="Verdana"/>
                <a:ea typeface="+mn-ea"/>
                <a:cs typeface="Verdana"/>
              </a:rPr>
              <a:t>, 2024)</a:t>
            </a:r>
            <a:endParaRPr kumimoji="0" sz="667"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48" name="object 48"/>
          <p:cNvSpPr/>
          <p:nvPr/>
        </p:nvSpPr>
        <p:spPr>
          <a:xfrm>
            <a:off x="3502867" y="3650689"/>
            <a:ext cx="3210983" cy="2306108"/>
          </a:xfrm>
          <a:custGeom>
            <a:avLst/>
            <a:gdLst/>
            <a:ahLst/>
            <a:cxnLst/>
            <a:rect l="l" t="t" r="r" b="b"/>
            <a:pathLst>
              <a:path w="3853179" h="2767329">
                <a:moveTo>
                  <a:pt x="3852917" y="0"/>
                </a:moveTo>
                <a:lnTo>
                  <a:pt x="0" y="0"/>
                </a:lnTo>
                <a:lnTo>
                  <a:pt x="0" y="2767088"/>
                </a:lnTo>
                <a:lnTo>
                  <a:pt x="3852917" y="2767088"/>
                </a:lnTo>
                <a:lnTo>
                  <a:pt x="3852917" y="0"/>
                </a:lnTo>
                <a:close/>
              </a:path>
            </a:pathLst>
          </a:custGeom>
          <a:solidFill>
            <a:srgbClr val="D6DCE5">
              <a:alpha val="30979"/>
            </a:srgbClr>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object 49"/>
          <p:cNvSpPr txBox="1"/>
          <p:nvPr/>
        </p:nvSpPr>
        <p:spPr>
          <a:xfrm>
            <a:off x="3470258" y="3875150"/>
            <a:ext cx="1397031" cy="2018608"/>
          </a:xfrm>
          <a:prstGeom prst="rect">
            <a:avLst/>
          </a:prstGeom>
        </p:spPr>
        <p:txBody>
          <a:bodyPr vert="horz" wrap="square" lIns="0" tIns="10583" rIns="0" bIns="0" rtlCol="0">
            <a:spAutoFit/>
          </a:bodyPr>
          <a:lstStyle/>
          <a:p>
            <a:pPr marL="178322" marR="0" lvl="0" indent="0" algn="l" defTabSz="761970" rtl="0" eaLnBrk="1" fontAlgn="auto" latinLnBrk="0" hangingPunct="1">
              <a:lnSpc>
                <a:spcPct val="250000"/>
              </a:lnSpc>
              <a:spcBef>
                <a:spcPts val="83"/>
              </a:spcBef>
              <a:spcAft>
                <a:spcPts val="0"/>
              </a:spcAft>
              <a:buClrTx/>
              <a:buSzTx/>
              <a:buFontTx/>
              <a:buNone/>
              <a:tabLst/>
              <a:defRPr/>
            </a:pPr>
            <a:r>
              <a:rPr kumimoji="0" lang="en-GB" sz="1083" b="0" i="0" u="none" strike="noStrike" kern="0" cap="none" spc="-8" normalizeH="0" baseline="0" noProof="0">
                <a:ln>
                  <a:noFill/>
                </a:ln>
                <a:solidFill>
                  <a:sysClr val="windowText" lastClr="000000"/>
                </a:solidFill>
                <a:effectLst/>
                <a:uLnTx/>
                <a:uFillTx/>
                <a:latin typeface="Verdana"/>
                <a:ea typeface="+mn-ea"/>
                <a:cs typeface="Verdana"/>
              </a:rPr>
              <a:t>      </a:t>
            </a:r>
            <a:r>
              <a:rPr lang="en-GB" sz="1083" spc="-8">
                <a:solidFill>
                  <a:sysClr val="windowText" lastClr="000000"/>
                </a:solidFill>
                <a:latin typeface="Verdana"/>
                <a:ea typeface="+mn-ea"/>
                <a:cs typeface="Verdana"/>
              </a:rPr>
              <a:t>Compatibility</a:t>
            </a:r>
            <a:endParaRPr kumimoji="0" lang="en-GB" sz="1083" b="0" i="0" u="none" strike="noStrike" kern="0" cap="none" spc="0" normalizeH="0" baseline="0" noProof="0">
              <a:ln>
                <a:noFill/>
              </a:ln>
              <a:solidFill>
                <a:sysClr val="windowText" lastClr="000000"/>
              </a:solidFill>
              <a:effectLst/>
              <a:uLnTx/>
              <a:uFillTx/>
              <a:latin typeface="Verdana"/>
              <a:ea typeface="+mn-ea"/>
              <a:cs typeface="Verdana"/>
            </a:endParaRPr>
          </a:p>
          <a:p>
            <a:pPr marL="0" marR="5821" lvl="0" indent="70905" algn="r" defTabSz="761970" rtl="0" eaLnBrk="1" fontAlgn="auto" latinLnBrk="0" hangingPunct="1">
              <a:lnSpc>
                <a:spcPct val="250000"/>
              </a:lnSpc>
              <a:spcBef>
                <a:spcPts val="0"/>
              </a:spcBef>
              <a:spcAft>
                <a:spcPts val="0"/>
              </a:spcAft>
              <a:buClrTx/>
              <a:buSzTx/>
              <a:buFontTx/>
              <a:buNone/>
              <a:tabLst/>
              <a:defRPr/>
            </a:pPr>
            <a:r>
              <a:rPr kumimoji="0" lang="en-GB" sz="1083" b="0" i="0" u="none" strike="noStrike" kern="0" cap="none" spc="-8" normalizeH="0" baseline="0" noProof="0">
                <a:ln>
                  <a:noFill/>
                </a:ln>
                <a:solidFill>
                  <a:sysClr val="windowText" lastClr="000000"/>
                </a:solidFill>
                <a:effectLst/>
                <a:uLnTx/>
                <a:uFillTx/>
                <a:latin typeface="Verdana"/>
                <a:ea typeface="+mn-ea"/>
                <a:cs typeface="Verdana"/>
              </a:rPr>
              <a:t>Cost Savings </a:t>
            </a:r>
          </a:p>
          <a:p>
            <a:pPr marL="0" marR="5821" lvl="0" indent="70905" algn="r" defTabSz="761970" rtl="0" eaLnBrk="1" fontAlgn="auto" latinLnBrk="0" hangingPunct="1">
              <a:lnSpc>
                <a:spcPct val="250000"/>
              </a:lnSpc>
              <a:spcBef>
                <a:spcPts val="0"/>
              </a:spcBef>
              <a:spcAft>
                <a:spcPts val="0"/>
              </a:spcAft>
              <a:buClrTx/>
              <a:buSzTx/>
              <a:buFontTx/>
              <a:buNone/>
              <a:tabLst/>
              <a:defRPr/>
            </a:pPr>
            <a:r>
              <a:rPr lang="en-GB" sz="1083" spc="-8">
                <a:solidFill>
                  <a:sysClr val="windowText" lastClr="000000"/>
                </a:solidFill>
                <a:latin typeface="Verdana"/>
                <a:ea typeface="+mn-ea"/>
                <a:cs typeface="Verdana"/>
              </a:rPr>
              <a:t>Transparency</a:t>
            </a:r>
            <a:endParaRPr kumimoji="0" lang="en-GB" sz="1083" b="0" i="0" u="none" strike="noStrike" kern="0" cap="none" spc="0" normalizeH="0" baseline="0" noProof="0">
              <a:ln>
                <a:noFill/>
              </a:ln>
              <a:solidFill>
                <a:sysClr val="windowText" lastClr="000000"/>
              </a:solidFill>
              <a:effectLst/>
              <a:uLnTx/>
              <a:uFillTx/>
              <a:latin typeface="Verdana"/>
              <a:ea typeface="+mn-ea"/>
              <a:cs typeface="Verdana"/>
            </a:endParaRPr>
          </a:p>
          <a:p>
            <a:pPr marL="10054" marR="4233" lvl="0" indent="84134" algn="r" defTabSz="761970" rtl="0" eaLnBrk="1" fontAlgn="auto" latinLnBrk="0" hangingPunct="1">
              <a:lnSpc>
                <a:spcPct val="250000"/>
              </a:lnSpc>
              <a:spcBef>
                <a:spcPts val="21"/>
              </a:spcBef>
              <a:spcAft>
                <a:spcPts val="0"/>
              </a:spcAft>
              <a:buClrTx/>
              <a:buSzTx/>
              <a:buFontTx/>
              <a:buNone/>
              <a:tabLst/>
              <a:defRPr/>
            </a:pPr>
            <a:r>
              <a:rPr kumimoji="0" lang="en-GB" sz="1083" b="0" i="0" u="none" strike="noStrike" kern="0" cap="none" spc="-8" normalizeH="0" baseline="0" noProof="0">
                <a:ln>
                  <a:noFill/>
                </a:ln>
                <a:solidFill>
                  <a:sysClr val="windowText" lastClr="000000"/>
                </a:solidFill>
                <a:effectLst/>
                <a:uLnTx/>
                <a:uFillTx/>
                <a:latin typeface="Verdana"/>
                <a:ea typeface="+mn-ea"/>
                <a:cs typeface="Verdana"/>
              </a:rPr>
              <a:t>Flexibility</a:t>
            </a:r>
          </a:p>
          <a:p>
            <a:pPr marL="10054" marR="4233" lvl="0" indent="84134" algn="r" defTabSz="761970" rtl="0" eaLnBrk="1" fontAlgn="auto" latinLnBrk="0" hangingPunct="1">
              <a:lnSpc>
                <a:spcPct val="250000"/>
              </a:lnSpc>
              <a:spcBef>
                <a:spcPts val="21"/>
              </a:spcBef>
              <a:spcAft>
                <a:spcPts val="0"/>
              </a:spcAft>
              <a:buClrTx/>
              <a:buSzTx/>
              <a:buFontTx/>
              <a:buNone/>
              <a:tabLst/>
              <a:defRPr/>
            </a:pPr>
            <a:r>
              <a:rPr kumimoji="0" sz="1083" b="0" i="0" u="none" strike="noStrike" kern="0" cap="none" spc="-8" normalizeH="0" baseline="0" noProof="0">
                <a:ln>
                  <a:noFill/>
                </a:ln>
                <a:solidFill>
                  <a:sysClr val="windowText" lastClr="000000"/>
                </a:solidFill>
                <a:effectLst/>
                <a:uLnTx/>
                <a:uFillTx/>
                <a:latin typeface="Verdana"/>
                <a:ea typeface="+mn-ea"/>
                <a:cs typeface="Verdana"/>
              </a:rPr>
              <a:t> </a:t>
            </a:r>
            <a:r>
              <a:rPr kumimoji="0" lang="en-GB" sz="1083" b="0" i="0" u="none" strike="noStrike" kern="0" cap="none" spc="-21" normalizeH="0" baseline="0" noProof="0">
                <a:ln>
                  <a:noFill/>
                </a:ln>
                <a:solidFill>
                  <a:sysClr val="windowText" lastClr="000000"/>
                </a:solidFill>
                <a:effectLst/>
                <a:uLnTx/>
                <a:uFillTx/>
                <a:latin typeface="Verdana"/>
                <a:ea typeface="+mn-ea"/>
                <a:cs typeface="Verdana"/>
              </a:rPr>
              <a:t>Privacy &amp; Security</a:t>
            </a:r>
            <a:endParaRPr kumimoji="0" lang="en-GB" sz="1083"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50" name="object 50"/>
          <p:cNvSpPr/>
          <p:nvPr/>
        </p:nvSpPr>
        <p:spPr>
          <a:xfrm>
            <a:off x="3518993" y="3650689"/>
            <a:ext cx="3196696" cy="9525"/>
          </a:xfrm>
          <a:custGeom>
            <a:avLst/>
            <a:gdLst/>
            <a:ahLst/>
            <a:cxnLst/>
            <a:rect l="l" t="t" r="r" b="b"/>
            <a:pathLst>
              <a:path w="3836034" h="11429">
                <a:moveTo>
                  <a:pt x="0" y="10891"/>
                </a:moveTo>
                <a:lnTo>
                  <a:pt x="3835518" y="10891"/>
                </a:lnTo>
                <a:lnTo>
                  <a:pt x="3835518" y="0"/>
                </a:lnTo>
                <a:lnTo>
                  <a:pt x="0" y="0"/>
                </a:lnTo>
                <a:lnTo>
                  <a:pt x="0" y="10891"/>
                </a:lnTo>
                <a:close/>
              </a:path>
            </a:pathLst>
          </a:custGeom>
          <a:solidFill>
            <a:srgbClr val="000000"/>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1" name="object 51"/>
          <p:cNvSpPr txBox="1"/>
          <p:nvPr/>
        </p:nvSpPr>
        <p:spPr>
          <a:xfrm>
            <a:off x="3525782" y="3392086"/>
            <a:ext cx="1727756" cy="203047"/>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1250" b="1" i="0" u="none" strike="noStrike" kern="0" cap="none" spc="-129" normalizeH="0" baseline="0" noProof="0">
                <a:ln>
                  <a:noFill/>
                </a:ln>
                <a:solidFill>
                  <a:srgbClr val="222A35"/>
                </a:solidFill>
                <a:effectLst/>
                <a:uLnTx/>
                <a:uFillTx/>
                <a:latin typeface="Verdana"/>
                <a:ea typeface="+mn-ea"/>
                <a:cs typeface="Verdana"/>
              </a:rPr>
              <a:t>* Client Needs</a:t>
            </a:r>
            <a:endParaRPr kumimoji="0" sz="1250"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52" name="object 52"/>
          <p:cNvSpPr txBox="1"/>
          <p:nvPr/>
        </p:nvSpPr>
        <p:spPr>
          <a:xfrm>
            <a:off x="4824870" y="3753612"/>
            <a:ext cx="822854" cy="177335"/>
          </a:xfrm>
          <a:prstGeom prst="rect">
            <a:avLst/>
          </a:prstGeom>
        </p:spPr>
        <p:txBody>
          <a:bodyPr vert="horz" wrap="square" lIns="0" tIns="10583" rIns="0" bIns="0" rtlCol="0">
            <a:spAutoFit/>
          </a:bodyPr>
          <a:lstStyle/>
          <a:p>
            <a:pPr marL="0" marR="0" lvl="0" indent="0" algn="l" defTabSz="761970" rtl="0" eaLnBrk="1" fontAlgn="auto" latinLnBrk="0" hangingPunct="1">
              <a:lnSpc>
                <a:spcPct val="100000"/>
              </a:lnSpc>
              <a:spcBef>
                <a:spcPts val="83"/>
              </a:spcBef>
              <a:spcAft>
                <a:spcPts val="0"/>
              </a:spcAft>
              <a:buClrTx/>
              <a:buSzTx/>
              <a:buFontTx/>
              <a:buNone/>
              <a:tabLst/>
              <a:defRPr/>
            </a:pPr>
            <a:r>
              <a:rPr kumimoji="0" sz="1083" b="0" i="0" u="none" strike="noStrike" kern="0" cap="none" spc="-8" normalizeH="0" baseline="0" noProof="0">
                <a:ln>
                  <a:noFill/>
                </a:ln>
                <a:solidFill>
                  <a:sysClr val="windowText" lastClr="000000"/>
                </a:solidFill>
                <a:effectLst/>
                <a:uLnTx/>
                <a:uFillTx/>
                <a:latin typeface="Verdana"/>
                <a:ea typeface="+mn-ea"/>
                <a:cs typeface="Verdana"/>
              </a:rPr>
              <a:t>Importance</a:t>
            </a:r>
            <a:endParaRPr kumimoji="0" sz="1083"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53" name="object 53"/>
          <p:cNvSpPr txBox="1"/>
          <p:nvPr/>
        </p:nvSpPr>
        <p:spPr>
          <a:xfrm>
            <a:off x="5984129" y="3748533"/>
            <a:ext cx="465138" cy="177335"/>
          </a:xfrm>
          <a:prstGeom prst="rect">
            <a:avLst/>
          </a:prstGeom>
        </p:spPr>
        <p:txBody>
          <a:bodyPr vert="horz" wrap="square" lIns="0" tIns="10583" rIns="0" bIns="0" rtlCol="0">
            <a:spAutoFit/>
          </a:bodyPr>
          <a:lstStyle/>
          <a:p>
            <a:pPr marL="0" marR="0" lvl="0" indent="0" algn="l" defTabSz="761970" rtl="0" eaLnBrk="1" fontAlgn="auto" latinLnBrk="0" hangingPunct="1">
              <a:lnSpc>
                <a:spcPct val="100000"/>
              </a:lnSpc>
              <a:spcBef>
                <a:spcPts val="83"/>
              </a:spcBef>
              <a:spcAft>
                <a:spcPts val="0"/>
              </a:spcAft>
              <a:buClrTx/>
              <a:buSzTx/>
              <a:buFontTx/>
              <a:buNone/>
              <a:tabLst/>
              <a:defRPr/>
            </a:pPr>
            <a:r>
              <a:rPr kumimoji="0" sz="1083" b="0" i="0" u="none" strike="noStrike" kern="0" cap="none" spc="-8" normalizeH="0" baseline="0" noProof="0">
                <a:ln>
                  <a:noFill/>
                </a:ln>
                <a:solidFill>
                  <a:sysClr val="windowText" lastClr="000000"/>
                </a:solidFill>
                <a:effectLst/>
                <a:uLnTx/>
                <a:uFillTx/>
                <a:latin typeface="Verdana"/>
                <a:ea typeface="+mn-ea"/>
                <a:cs typeface="Verdana"/>
              </a:rPr>
              <a:t>Pricing</a:t>
            </a:r>
            <a:endParaRPr kumimoji="0" sz="1083" b="0" i="0" u="none" strike="noStrike" kern="0" cap="none" spc="0" normalizeH="0" baseline="0" noProof="0">
              <a:ln>
                <a:noFill/>
              </a:ln>
              <a:solidFill>
                <a:sysClr val="windowText" lastClr="000000"/>
              </a:solidFill>
              <a:effectLst/>
              <a:uLnTx/>
              <a:uFillTx/>
              <a:latin typeface="Verdana"/>
              <a:ea typeface="+mn-ea"/>
              <a:cs typeface="Verdana"/>
            </a:endParaRPr>
          </a:p>
        </p:txBody>
      </p:sp>
      <p:grpSp>
        <p:nvGrpSpPr>
          <p:cNvPr id="54" name="object 54"/>
          <p:cNvGrpSpPr/>
          <p:nvPr/>
        </p:nvGrpSpPr>
        <p:grpSpPr>
          <a:xfrm>
            <a:off x="5125915" y="3972480"/>
            <a:ext cx="1327788" cy="1926005"/>
            <a:chOff x="6270942" y="4759450"/>
            <a:chExt cx="1593342" cy="2311202"/>
          </a:xfrm>
        </p:grpSpPr>
        <p:sp>
          <p:nvSpPr>
            <p:cNvPr id="55" name="object 55"/>
            <p:cNvSpPr/>
            <p:nvPr/>
          </p:nvSpPr>
          <p:spPr>
            <a:xfrm>
              <a:off x="6270942" y="5761699"/>
              <a:ext cx="306705" cy="306705"/>
            </a:xfrm>
            <a:custGeom>
              <a:avLst/>
              <a:gdLst/>
              <a:ahLst/>
              <a:cxnLst/>
              <a:rect l="l" t="t" r="r" b="b"/>
              <a:pathLst>
                <a:path w="306704" h="306704">
                  <a:moveTo>
                    <a:pt x="153162" y="0"/>
                  </a:moveTo>
                  <a:lnTo>
                    <a:pt x="104750" y="7808"/>
                  </a:lnTo>
                  <a:lnTo>
                    <a:pt x="62706" y="29551"/>
                  </a:lnTo>
                  <a:lnTo>
                    <a:pt x="29551" y="62706"/>
                  </a:lnTo>
                  <a:lnTo>
                    <a:pt x="7808" y="104751"/>
                  </a:lnTo>
                  <a:lnTo>
                    <a:pt x="0" y="153162"/>
                  </a:lnTo>
                  <a:lnTo>
                    <a:pt x="7808" y="201573"/>
                  </a:lnTo>
                  <a:lnTo>
                    <a:pt x="29551" y="243617"/>
                  </a:lnTo>
                  <a:lnTo>
                    <a:pt x="62706" y="276772"/>
                  </a:lnTo>
                  <a:lnTo>
                    <a:pt x="104750" y="298515"/>
                  </a:lnTo>
                  <a:lnTo>
                    <a:pt x="153162" y="306324"/>
                  </a:lnTo>
                  <a:lnTo>
                    <a:pt x="201572" y="298515"/>
                  </a:lnTo>
                  <a:lnTo>
                    <a:pt x="243617" y="276772"/>
                  </a:lnTo>
                  <a:lnTo>
                    <a:pt x="276772" y="243617"/>
                  </a:lnTo>
                  <a:lnTo>
                    <a:pt x="298515" y="201573"/>
                  </a:lnTo>
                  <a:lnTo>
                    <a:pt x="306324" y="153162"/>
                  </a:lnTo>
                  <a:lnTo>
                    <a:pt x="298515" y="104751"/>
                  </a:lnTo>
                  <a:lnTo>
                    <a:pt x="276772" y="62706"/>
                  </a:lnTo>
                  <a:lnTo>
                    <a:pt x="243617" y="29551"/>
                  </a:lnTo>
                  <a:lnTo>
                    <a:pt x="201572" y="7808"/>
                  </a:lnTo>
                  <a:lnTo>
                    <a:pt x="153162"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6" name="object 56"/>
            <p:cNvSpPr/>
            <p:nvPr/>
          </p:nvSpPr>
          <p:spPr>
            <a:xfrm>
              <a:off x="6270942" y="5761699"/>
              <a:ext cx="306705" cy="306705"/>
            </a:xfrm>
            <a:custGeom>
              <a:avLst/>
              <a:gdLst/>
              <a:ahLst/>
              <a:cxnLst/>
              <a:rect l="l" t="t" r="r" b="b"/>
              <a:pathLst>
                <a:path w="306704" h="306704">
                  <a:moveTo>
                    <a:pt x="0" y="153161"/>
                  </a:moveTo>
                  <a:lnTo>
                    <a:pt x="7808" y="104750"/>
                  </a:lnTo>
                  <a:lnTo>
                    <a:pt x="29551" y="62706"/>
                  </a:lnTo>
                  <a:lnTo>
                    <a:pt x="62706" y="29551"/>
                  </a:lnTo>
                  <a:lnTo>
                    <a:pt x="104750" y="7808"/>
                  </a:lnTo>
                  <a:lnTo>
                    <a:pt x="153161" y="0"/>
                  </a:lnTo>
                  <a:lnTo>
                    <a:pt x="201573" y="7808"/>
                  </a:lnTo>
                  <a:lnTo>
                    <a:pt x="243617" y="29551"/>
                  </a:lnTo>
                  <a:lnTo>
                    <a:pt x="276772" y="62706"/>
                  </a:lnTo>
                  <a:lnTo>
                    <a:pt x="298515" y="104750"/>
                  </a:lnTo>
                  <a:lnTo>
                    <a:pt x="306323" y="153161"/>
                  </a:lnTo>
                  <a:lnTo>
                    <a:pt x="298515" y="201573"/>
                  </a:lnTo>
                  <a:lnTo>
                    <a:pt x="276772" y="243617"/>
                  </a:lnTo>
                  <a:lnTo>
                    <a:pt x="243617" y="276772"/>
                  </a:lnTo>
                  <a:lnTo>
                    <a:pt x="201573" y="298515"/>
                  </a:lnTo>
                  <a:lnTo>
                    <a:pt x="153161" y="306323"/>
                  </a:lnTo>
                  <a:lnTo>
                    <a:pt x="104750" y="298515"/>
                  </a:lnTo>
                  <a:lnTo>
                    <a:pt x="62706" y="276772"/>
                  </a:lnTo>
                  <a:lnTo>
                    <a:pt x="29551" y="243617"/>
                  </a:lnTo>
                  <a:lnTo>
                    <a:pt x="7808" y="201573"/>
                  </a:lnTo>
                  <a:lnTo>
                    <a:pt x="0" y="153161"/>
                  </a:lnTo>
                  <a:close/>
                </a:path>
              </a:pathLst>
            </a:custGeom>
            <a:ln w="7090">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 name="object 57"/>
            <p:cNvSpPr/>
            <p:nvPr/>
          </p:nvSpPr>
          <p:spPr>
            <a:xfrm>
              <a:off x="6317588" y="5761699"/>
              <a:ext cx="259715" cy="306705"/>
            </a:xfrm>
            <a:custGeom>
              <a:avLst/>
              <a:gdLst/>
              <a:ahLst/>
              <a:cxnLst/>
              <a:rect l="l" t="t" r="r" b="b"/>
              <a:pathLst>
                <a:path w="259715" h="306704">
                  <a:moveTo>
                    <a:pt x="106700" y="0"/>
                  </a:moveTo>
                  <a:lnTo>
                    <a:pt x="106516" y="153162"/>
                  </a:lnTo>
                  <a:lnTo>
                    <a:pt x="0" y="263221"/>
                  </a:lnTo>
                  <a:lnTo>
                    <a:pt x="23064" y="281593"/>
                  </a:lnTo>
                  <a:lnTo>
                    <a:pt x="48977" y="295104"/>
                  </a:lnTo>
                  <a:lnTo>
                    <a:pt x="76983" y="303450"/>
                  </a:lnTo>
                  <a:lnTo>
                    <a:pt x="106330" y="306324"/>
                  </a:lnTo>
                  <a:lnTo>
                    <a:pt x="154751" y="298573"/>
                  </a:lnTo>
                  <a:lnTo>
                    <a:pt x="196822" y="276881"/>
                  </a:lnTo>
                  <a:lnTo>
                    <a:pt x="230017" y="243766"/>
                  </a:lnTo>
                  <a:lnTo>
                    <a:pt x="251811" y="201748"/>
                  </a:lnTo>
                  <a:lnTo>
                    <a:pt x="259678" y="153347"/>
                  </a:lnTo>
                  <a:lnTo>
                    <a:pt x="251928" y="104926"/>
                  </a:lnTo>
                  <a:lnTo>
                    <a:pt x="230235" y="62855"/>
                  </a:lnTo>
                  <a:lnTo>
                    <a:pt x="197120" y="29660"/>
                  </a:lnTo>
                  <a:lnTo>
                    <a:pt x="155102" y="7866"/>
                  </a:lnTo>
                  <a:lnTo>
                    <a:pt x="106700" y="0"/>
                  </a:lnTo>
                  <a:close/>
                </a:path>
              </a:pathLst>
            </a:custGeom>
            <a:solidFill>
              <a:srgbClr val="8497B0"/>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8" name="object 58"/>
            <p:cNvSpPr/>
            <p:nvPr/>
          </p:nvSpPr>
          <p:spPr>
            <a:xfrm>
              <a:off x="6270942" y="4759450"/>
              <a:ext cx="306705" cy="306705"/>
            </a:xfrm>
            <a:custGeom>
              <a:avLst/>
              <a:gdLst/>
              <a:ahLst/>
              <a:cxnLst/>
              <a:rect l="l" t="t" r="r" b="b"/>
              <a:pathLst>
                <a:path w="306704" h="306704">
                  <a:moveTo>
                    <a:pt x="153162" y="0"/>
                  </a:moveTo>
                  <a:lnTo>
                    <a:pt x="104750" y="7808"/>
                  </a:lnTo>
                  <a:lnTo>
                    <a:pt x="62706" y="29551"/>
                  </a:lnTo>
                  <a:lnTo>
                    <a:pt x="29551" y="62706"/>
                  </a:lnTo>
                  <a:lnTo>
                    <a:pt x="7808" y="104751"/>
                  </a:lnTo>
                  <a:lnTo>
                    <a:pt x="0" y="153162"/>
                  </a:lnTo>
                  <a:lnTo>
                    <a:pt x="7808" y="201573"/>
                  </a:lnTo>
                  <a:lnTo>
                    <a:pt x="29551" y="243617"/>
                  </a:lnTo>
                  <a:lnTo>
                    <a:pt x="62706" y="276772"/>
                  </a:lnTo>
                  <a:lnTo>
                    <a:pt x="104750" y="298515"/>
                  </a:lnTo>
                  <a:lnTo>
                    <a:pt x="153162" y="306323"/>
                  </a:lnTo>
                  <a:lnTo>
                    <a:pt x="201572" y="298515"/>
                  </a:lnTo>
                  <a:lnTo>
                    <a:pt x="243617" y="276772"/>
                  </a:lnTo>
                  <a:lnTo>
                    <a:pt x="276772" y="243617"/>
                  </a:lnTo>
                  <a:lnTo>
                    <a:pt x="298515" y="201573"/>
                  </a:lnTo>
                  <a:lnTo>
                    <a:pt x="306324" y="153162"/>
                  </a:lnTo>
                  <a:lnTo>
                    <a:pt x="298515" y="104751"/>
                  </a:lnTo>
                  <a:lnTo>
                    <a:pt x="276772" y="62706"/>
                  </a:lnTo>
                  <a:lnTo>
                    <a:pt x="243617" y="29551"/>
                  </a:lnTo>
                  <a:lnTo>
                    <a:pt x="201572" y="7808"/>
                  </a:lnTo>
                  <a:lnTo>
                    <a:pt x="153162"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 name="object 59"/>
            <p:cNvSpPr/>
            <p:nvPr/>
          </p:nvSpPr>
          <p:spPr>
            <a:xfrm>
              <a:off x="6270942" y="4759450"/>
              <a:ext cx="306705" cy="306705"/>
            </a:xfrm>
            <a:custGeom>
              <a:avLst/>
              <a:gdLst/>
              <a:ahLst/>
              <a:cxnLst/>
              <a:rect l="l" t="t" r="r" b="b"/>
              <a:pathLst>
                <a:path w="306704" h="306704">
                  <a:moveTo>
                    <a:pt x="0" y="153161"/>
                  </a:moveTo>
                  <a:lnTo>
                    <a:pt x="7808" y="104750"/>
                  </a:lnTo>
                  <a:lnTo>
                    <a:pt x="29551" y="62706"/>
                  </a:lnTo>
                  <a:lnTo>
                    <a:pt x="62706" y="29551"/>
                  </a:lnTo>
                  <a:lnTo>
                    <a:pt x="104750" y="7808"/>
                  </a:lnTo>
                  <a:lnTo>
                    <a:pt x="153161" y="0"/>
                  </a:lnTo>
                  <a:lnTo>
                    <a:pt x="201573" y="7808"/>
                  </a:lnTo>
                  <a:lnTo>
                    <a:pt x="243617" y="29551"/>
                  </a:lnTo>
                  <a:lnTo>
                    <a:pt x="276772" y="62706"/>
                  </a:lnTo>
                  <a:lnTo>
                    <a:pt x="298515" y="104750"/>
                  </a:lnTo>
                  <a:lnTo>
                    <a:pt x="306323" y="153161"/>
                  </a:lnTo>
                  <a:lnTo>
                    <a:pt x="298515" y="201573"/>
                  </a:lnTo>
                  <a:lnTo>
                    <a:pt x="276772" y="243617"/>
                  </a:lnTo>
                  <a:lnTo>
                    <a:pt x="243617" y="276772"/>
                  </a:lnTo>
                  <a:lnTo>
                    <a:pt x="201573" y="298515"/>
                  </a:lnTo>
                  <a:lnTo>
                    <a:pt x="153161" y="306323"/>
                  </a:lnTo>
                  <a:lnTo>
                    <a:pt x="104750" y="298515"/>
                  </a:lnTo>
                  <a:lnTo>
                    <a:pt x="62706" y="276772"/>
                  </a:lnTo>
                  <a:lnTo>
                    <a:pt x="29551" y="243617"/>
                  </a:lnTo>
                  <a:lnTo>
                    <a:pt x="7808" y="201573"/>
                  </a:lnTo>
                  <a:lnTo>
                    <a:pt x="0" y="153161"/>
                  </a:lnTo>
                  <a:close/>
                </a:path>
              </a:pathLst>
            </a:custGeom>
            <a:ln w="7090">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60" name="object 60"/>
            <p:cNvPicPr/>
            <p:nvPr/>
          </p:nvPicPr>
          <p:blipFill>
            <a:blip r:embed="rId3" cstate="print"/>
            <a:stretch>
              <a:fillRect/>
            </a:stretch>
          </p:blipFill>
          <p:spPr>
            <a:xfrm>
              <a:off x="6424104" y="4759450"/>
              <a:ext cx="153162" cy="153384"/>
            </a:xfrm>
            <a:prstGeom prst="rect">
              <a:avLst/>
            </a:prstGeom>
          </p:spPr>
        </p:pic>
        <p:sp>
          <p:nvSpPr>
            <p:cNvPr id="61" name="object 61"/>
            <p:cNvSpPr/>
            <p:nvPr/>
          </p:nvSpPr>
          <p:spPr>
            <a:xfrm>
              <a:off x="6270942" y="6763947"/>
              <a:ext cx="306705" cy="306705"/>
            </a:xfrm>
            <a:custGeom>
              <a:avLst/>
              <a:gdLst/>
              <a:ahLst/>
              <a:cxnLst/>
              <a:rect l="l" t="t" r="r" b="b"/>
              <a:pathLst>
                <a:path w="306704" h="306704">
                  <a:moveTo>
                    <a:pt x="153162" y="0"/>
                  </a:moveTo>
                  <a:lnTo>
                    <a:pt x="104750" y="7808"/>
                  </a:lnTo>
                  <a:lnTo>
                    <a:pt x="62706" y="29551"/>
                  </a:lnTo>
                  <a:lnTo>
                    <a:pt x="29551" y="62706"/>
                  </a:lnTo>
                  <a:lnTo>
                    <a:pt x="7808" y="104751"/>
                  </a:lnTo>
                  <a:lnTo>
                    <a:pt x="0" y="153162"/>
                  </a:lnTo>
                  <a:lnTo>
                    <a:pt x="7808" y="201573"/>
                  </a:lnTo>
                  <a:lnTo>
                    <a:pt x="29551" y="243617"/>
                  </a:lnTo>
                  <a:lnTo>
                    <a:pt x="62706" y="276772"/>
                  </a:lnTo>
                  <a:lnTo>
                    <a:pt x="104750" y="298515"/>
                  </a:lnTo>
                  <a:lnTo>
                    <a:pt x="153162" y="306324"/>
                  </a:lnTo>
                  <a:lnTo>
                    <a:pt x="201572" y="298515"/>
                  </a:lnTo>
                  <a:lnTo>
                    <a:pt x="243617" y="276772"/>
                  </a:lnTo>
                  <a:lnTo>
                    <a:pt x="276772" y="243617"/>
                  </a:lnTo>
                  <a:lnTo>
                    <a:pt x="298515" y="201573"/>
                  </a:lnTo>
                  <a:lnTo>
                    <a:pt x="306324" y="153162"/>
                  </a:lnTo>
                  <a:lnTo>
                    <a:pt x="298515" y="104751"/>
                  </a:lnTo>
                  <a:lnTo>
                    <a:pt x="276772" y="62706"/>
                  </a:lnTo>
                  <a:lnTo>
                    <a:pt x="243617" y="29551"/>
                  </a:lnTo>
                  <a:lnTo>
                    <a:pt x="201572" y="7808"/>
                  </a:lnTo>
                  <a:lnTo>
                    <a:pt x="153162"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 name="object 62"/>
            <p:cNvSpPr/>
            <p:nvPr/>
          </p:nvSpPr>
          <p:spPr>
            <a:xfrm>
              <a:off x="6270942" y="6763947"/>
              <a:ext cx="306705" cy="306705"/>
            </a:xfrm>
            <a:custGeom>
              <a:avLst/>
              <a:gdLst/>
              <a:ahLst/>
              <a:cxnLst/>
              <a:rect l="l" t="t" r="r" b="b"/>
              <a:pathLst>
                <a:path w="306704" h="306704">
                  <a:moveTo>
                    <a:pt x="0" y="153161"/>
                  </a:moveTo>
                  <a:lnTo>
                    <a:pt x="7808" y="104750"/>
                  </a:lnTo>
                  <a:lnTo>
                    <a:pt x="29551" y="62706"/>
                  </a:lnTo>
                  <a:lnTo>
                    <a:pt x="62706" y="29551"/>
                  </a:lnTo>
                  <a:lnTo>
                    <a:pt x="104750" y="7808"/>
                  </a:lnTo>
                  <a:lnTo>
                    <a:pt x="153161" y="0"/>
                  </a:lnTo>
                  <a:lnTo>
                    <a:pt x="201573" y="7808"/>
                  </a:lnTo>
                  <a:lnTo>
                    <a:pt x="243617" y="29551"/>
                  </a:lnTo>
                  <a:lnTo>
                    <a:pt x="276772" y="62706"/>
                  </a:lnTo>
                  <a:lnTo>
                    <a:pt x="298515" y="104750"/>
                  </a:lnTo>
                  <a:lnTo>
                    <a:pt x="306323" y="153161"/>
                  </a:lnTo>
                  <a:lnTo>
                    <a:pt x="298515" y="201573"/>
                  </a:lnTo>
                  <a:lnTo>
                    <a:pt x="276772" y="243617"/>
                  </a:lnTo>
                  <a:lnTo>
                    <a:pt x="243617" y="276772"/>
                  </a:lnTo>
                  <a:lnTo>
                    <a:pt x="201573" y="298515"/>
                  </a:lnTo>
                  <a:lnTo>
                    <a:pt x="153161" y="306323"/>
                  </a:lnTo>
                  <a:lnTo>
                    <a:pt x="104750" y="298515"/>
                  </a:lnTo>
                  <a:lnTo>
                    <a:pt x="62706" y="276772"/>
                  </a:lnTo>
                  <a:lnTo>
                    <a:pt x="29551" y="243617"/>
                  </a:lnTo>
                  <a:lnTo>
                    <a:pt x="7808" y="201573"/>
                  </a:lnTo>
                  <a:lnTo>
                    <a:pt x="0" y="153161"/>
                  </a:lnTo>
                  <a:close/>
                </a:path>
              </a:pathLst>
            </a:custGeom>
            <a:ln w="7090">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3" name="object 63"/>
            <p:cNvSpPr/>
            <p:nvPr/>
          </p:nvSpPr>
          <p:spPr>
            <a:xfrm>
              <a:off x="6270942" y="5260581"/>
              <a:ext cx="306705" cy="1809750"/>
            </a:xfrm>
            <a:custGeom>
              <a:avLst/>
              <a:gdLst/>
              <a:ahLst/>
              <a:cxnLst/>
              <a:rect l="l" t="t" r="r" b="b"/>
              <a:pathLst>
                <a:path w="306704" h="1809750">
                  <a:moveTo>
                    <a:pt x="306324" y="1656715"/>
                  </a:moveTo>
                  <a:lnTo>
                    <a:pt x="298564" y="1608302"/>
                  </a:lnTo>
                  <a:lnTo>
                    <a:pt x="276872" y="1566227"/>
                  </a:lnTo>
                  <a:lnTo>
                    <a:pt x="243763" y="1533029"/>
                  </a:lnTo>
                  <a:lnTo>
                    <a:pt x="201739" y="1511236"/>
                  </a:lnTo>
                  <a:lnTo>
                    <a:pt x="153339" y="1503375"/>
                  </a:lnTo>
                  <a:lnTo>
                    <a:pt x="153162" y="1656537"/>
                  </a:lnTo>
                  <a:lnTo>
                    <a:pt x="114" y="1662734"/>
                  </a:lnTo>
                  <a:lnTo>
                    <a:pt x="9410" y="1709521"/>
                  </a:lnTo>
                  <a:lnTo>
                    <a:pt x="31711" y="1749882"/>
                  </a:lnTo>
                  <a:lnTo>
                    <a:pt x="64655" y="1781556"/>
                  </a:lnTo>
                  <a:lnTo>
                    <a:pt x="105867" y="1802244"/>
                  </a:lnTo>
                  <a:lnTo>
                    <a:pt x="152971" y="1809699"/>
                  </a:lnTo>
                  <a:lnTo>
                    <a:pt x="201396" y="1801952"/>
                  </a:lnTo>
                  <a:lnTo>
                    <a:pt x="243459" y="1780247"/>
                  </a:lnTo>
                  <a:lnTo>
                    <a:pt x="276656" y="1747139"/>
                  </a:lnTo>
                  <a:lnTo>
                    <a:pt x="298450" y="1705114"/>
                  </a:lnTo>
                  <a:lnTo>
                    <a:pt x="306324" y="1656715"/>
                  </a:lnTo>
                  <a:close/>
                </a:path>
                <a:path w="306704" h="1809750">
                  <a:moveTo>
                    <a:pt x="306324" y="153162"/>
                  </a:moveTo>
                  <a:lnTo>
                    <a:pt x="298513" y="104749"/>
                  </a:lnTo>
                  <a:lnTo>
                    <a:pt x="276771" y="62712"/>
                  </a:lnTo>
                  <a:lnTo>
                    <a:pt x="243611" y="29552"/>
                  </a:lnTo>
                  <a:lnTo>
                    <a:pt x="201561" y="7810"/>
                  </a:lnTo>
                  <a:lnTo>
                    <a:pt x="153162" y="0"/>
                  </a:lnTo>
                  <a:lnTo>
                    <a:pt x="104749" y="7810"/>
                  </a:lnTo>
                  <a:lnTo>
                    <a:pt x="62699" y="29552"/>
                  </a:lnTo>
                  <a:lnTo>
                    <a:pt x="29540" y="62712"/>
                  </a:lnTo>
                  <a:lnTo>
                    <a:pt x="7797" y="104749"/>
                  </a:lnTo>
                  <a:lnTo>
                    <a:pt x="0" y="153162"/>
                  </a:lnTo>
                  <a:lnTo>
                    <a:pt x="7797" y="201574"/>
                  </a:lnTo>
                  <a:lnTo>
                    <a:pt x="29540" y="243611"/>
                  </a:lnTo>
                  <a:lnTo>
                    <a:pt x="62699" y="276771"/>
                  </a:lnTo>
                  <a:lnTo>
                    <a:pt x="104749" y="298513"/>
                  </a:lnTo>
                  <a:lnTo>
                    <a:pt x="153162" y="306324"/>
                  </a:lnTo>
                  <a:lnTo>
                    <a:pt x="201561" y="298513"/>
                  </a:lnTo>
                  <a:lnTo>
                    <a:pt x="243611" y="276771"/>
                  </a:lnTo>
                  <a:lnTo>
                    <a:pt x="276771" y="243611"/>
                  </a:lnTo>
                  <a:lnTo>
                    <a:pt x="298513" y="201574"/>
                  </a:lnTo>
                  <a:lnTo>
                    <a:pt x="306324" y="153162"/>
                  </a:lnTo>
                  <a:close/>
                </a:path>
              </a:pathLst>
            </a:custGeom>
            <a:solidFill>
              <a:srgbClr val="8497B0"/>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4" name="object 64"/>
            <p:cNvSpPr/>
            <p:nvPr/>
          </p:nvSpPr>
          <p:spPr>
            <a:xfrm>
              <a:off x="6270942" y="5260575"/>
              <a:ext cx="306705" cy="306705"/>
            </a:xfrm>
            <a:custGeom>
              <a:avLst/>
              <a:gdLst/>
              <a:ahLst/>
              <a:cxnLst/>
              <a:rect l="l" t="t" r="r" b="b"/>
              <a:pathLst>
                <a:path w="306704" h="306704">
                  <a:moveTo>
                    <a:pt x="0" y="153161"/>
                  </a:moveTo>
                  <a:lnTo>
                    <a:pt x="7808" y="104750"/>
                  </a:lnTo>
                  <a:lnTo>
                    <a:pt x="29551" y="62706"/>
                  </a:lnTo>
                  <a:lnTo>
                    <a:pt x="62706" y="29551"/>
                  </a:lnTo>
                  <a:lnTo>
                    <a:pt x="104750" y="7808"/>
                  </a:lnTo>
                  <a:lnTo>
                    <a:pt x="153161" y="0"/>
                  </a:lnTo>
                  <a:lnTo>
                    <a:pt x="201573" y="7808"/>
                  </a:lnTo>
                  <a:lnTo>
                    <a:pt x="243617" y="29551"/>
                  </a:lnTo>
                  <a:lnTo>
                    <a:pt x="276772" y="62706"/>
                  </a:lnTo>
                  <a:lnTo>
                    <a:pt x="298515" y="104750"/>
                  </a:lnTo>
                  <a:lnTo>
                    <a:pt x="306323" y="153161"/>
                  </a:lnTo>
                  <a:lnTo>
                    <a:pt x="298515" y="201573"/>
                  </a:lnTo>
                  <a:lnTo>
                    <a:pt x="276772" y="243617"/>
                  </a:lnTo>
                  <a:lnTo>
                    <a:pt x="243617" y="276772"/>
                  </a:lnTo>
                  <a:lnTo>
                    <a:pt x="201573" y="298515"/>
                  </a:lnTo>
                  <a:lnTo>
                    <a:pt x="153161" y="306323"/>
                  </a:lnTo>
                  <a:lnTo>
                    <a:pt x="104750" y="298515"/>
                  </a:lnTo>
                  <a:lnTo>
                    <a:pt x="62706" y="276772"/>
                  </a:lnTo>
                  <a:lnTo>
                    <a:pt x="29551" y="243617"/>
                  </a:lnTo>
                  <a:lnTo>
                    <a:pt x="7808" y="201573"/>
                  </a:lnTo>
                  <a:lnTo>
                    <a:pt x="0" y="153161"/>
                  </a:lnTo>
                  <a:close/>
                </a:path>
              </a:pathLst>
            </a:custGeom>
            <a:ln w="7090">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5" name="object 65"/>
            <p:cNvSpPr/>
            <p:nvPr/>
          </p:nvSpPr>
          <p:spPr>
            <a:xfrm>
              <a:off x="6270942" y="6262823"/>
              <a:ext cx="306705" cy="306705"/>
            </a:xfrm>
            <a:custGeom>
              <a:avLst/>
              <a:gdLst/>
              <a:ahLst/>
              <a:cxnLst/>
              <a:rect l="l" t="t" r="r" b="b"/>
              <a:pathLst>
                <a:path w="306704" h="306704">
                  <a:moveTo>
                    <a:pt x="153162" y="0"/>
                  </a:moveTo>
                  <a:lnTo>
                    <a:pt x="104750" y="7808"/>
                  </a:lnTo>
                  <a:lnTo>
                    <a:pt x="62706" y="29551"/>
                  </a:lnTo>
                  <a:lnTo>
                    <a:pt x="29551" y="62706"/>
                  </a:lnTo>
                  <a:lnTo>
                    <a:pt x="7808" y="104751"/>
                  </a:lnTo>
                  <a:lnTo>
                    <a:pt x="0" y="153161"/>
                  </a:lnTo>
                  <a:lnTo>
                    <a:pt x="7808" y="201573"/>
                  </a:lnTo>
                  <a:lnTo>
                    <a:pt x="29551" y="243617"/>
                  </a:lnTo>
                  <a:lnTo>
                    <a:pt x="62706" y="276772"/>
                  </a:lnTo>
                  <a:lnTo>
                    <a:pt x="104750" y="298515"/>
                  </a:lnTo>
                  <a:lnTo>
                    <a:pt x="153162" y="306323"/>
                  </a:lnTo>
                  <a:lnTo>
                    <a:pt x="201572" y="298515"/>
                  </a:lnTo>
                  <a:lnTo>
                    <a:pt x="243617" y="276772"/>
                  </a:lnTo>
                  <a:lnTo>
                    <a:pt x="276772" y="243617"/>
                  </a:lnTo>
                  <a:lnTo>
                    <a:pt x="298515" y="201573"/>
                  </a:lnTo>
                  <a:lnTo>
                    <a:pt x="306324" y="153161"/>
                  </a:lnTo>
                  <a:lnTo>
                    <a:pt x="298515" y="104751"/>
                  </a:lnTo>
                  <a:lnTo>
                    <a:pt x="276772" y="62706"/>
                  </a:lnTo>
                  <a:lnTo>
                    <a:pt x="243617" y="29551"/>
                  </a:lnTo>
                  <a:lnTo>
                    <a:pt x="201572" y="7808"/>
                  </a:lnTo>
                  <a:lnTo>
                    <a:pt x="153162" y="0"/>
                  </a:lnTo>
                  <a:close/>
                </a:path>
              </a:pathLst>
            </a:custGeom>
            <a:solidFill>
              <a:srgbClr val="FFFFFF"/>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6" name="object 66"/>
            <p:cNvSpPr/>
            <p:nvPr/>
          </p:nvSpPr>
          <p:spPr>
            <a:xfrm>
              <a:off x="6270942" y="6262823"/>
              <a:ext cx="306705" cy="306705"/>
            </a:xfrm>
            <a:custGeom>
              <a:avLst/>
              <a:gdLst/>
              <a:ahLst/>
              <a:cxnLst/>
              <a:rect l="l" t="t" r="r" b="b"/>
              <a:pathLst>
                <a:path w="306704" h="306704">
                  <a:moveTo>
                    <a:pt x="0" y="153161"/>
                  </a:moveTo>
                  <a:lnTo>
                    <a:pt x="7808" y="104750"/>
                  </a:lnTo>
                  <a:lnTo>
                    <a:pt x="29551" y="62706"/>
                  </a:lnTo>
                  <a:lnTo>
                    <a:pt x="62706" y="29551"/>
                  </a:lnTo>
                  <a:lnTo>
                    <a:pt x="104750" y="7808"/>
                  </a:lnTo>
                  <a:lnTo>
                    <a:pt x="153161" y="0"/>
                  </a:lnTo>
                  <a:lnTo>
                    <a:pt x="201573" y="7808"/>
                  </a:lnTo>
                  <a:lnTo>
                    <a:pt x="243617" y="29551"/>
                  </a:lnTo>
                  <a:lnTo>
                    <a:pt x="276772" y="62706"/>
                  </a:lnTo>
                  <a:lnTo>
                    <a:pt x="298515" y="104750"/>
                  </a:lnTo>
                  <a:lnTo>
                    <a:pt x="306323" y="153161"/>
                  </a:lnTo>
                  <a:lnTo>
                    <a:pt x="298515" y="201573"/>
                  </a:lnTo>
                  <a:lnTo>
                    <a:pt x="276772" y="243617"/>
                  </a:lnTo>
                  <a:lnTo>
                    <a:pt x="243617" y="276772"/>
                  </a:lnTo>
                  <a:lnTo>
                    <a:pt x="201573" y="298515"/>
                  </a:lnTo>
                  <a:lnTo>
                    <a:pt x="153161" y="306323"/>
                  </a:lnTo>
                  <a:lnTo>
                    <a:pt x="104750" y="298515"/>
                  </a:lnTo>
                  <a:lnTo>
                    <a:pt x="62706" y="276772"/>
                  </a:lnTo>
                  <a:lnTo>
                    <a:pt x="29551" y="243617"/>
                  </a:lnTo>
                  <a:lnTo>
                    <a:pt x="7808" y="201573"/>
                  </a:lnTo>
                  <a:lnTo>
                    <a:pt x="0" y="153161"/>
                  </a:lnTo>
                  <a:close/>
                </a:path>
              </a:pathLst>
            </a:custGeom>
            <a:ln w="7090">
              <a:solidFill>
                <a:srgbClr val="203864"/>
              </a:solid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7" name="object 67"/>
            <p:cNvSpPr/>
            <p:nvPr/>
          </p:nvSpPr>
          <p:spPr>
            <a:xfrm>
              <a:off x="6424104" y="4786464"/>
              <a:ext cx="1440180" cy="2254885"/>
            </a:xfrm>
            <a:custGeom>
              <a:avLst/>
              <a:gdLst/>
              <a:ahLst/>
              <a:cxnLst/>
              <a:rect l="l" t="t" r="r" b="b"/>
              <a:pathLst>
                <a:path w="1440179" h="2254884">
                  <a:moveTo>
                    <a:pt x="153162" y="1629714"/>
                  </a:moveTo>
                  <a:lnTo>
                    <a:pt x="145402" y="1581289"/>
                  </a:lnTo>
                  <a:lnTo>
                    <a:pt x="123710" y="1539214"/>
                  </a:lnTo>
                  <a:lnTo>
                    <a:pt x="90601" y="1506029"/>
                  </a:lnTo>
                  <a:lnTo>
                    <a:pt x="48577" y="1484236"/>
                  </a:lnTo>
                  <a:lnTo>
                    <a:pt x="177" y="1476362"/>
                  </a:lnTo>
                  <a:lnTo>
                    <a:pt x="0" y="1629524"/>
                  </a:lnTo>
                  <a:lnTo>
                    <a:pt x="1638" y="1782673"/>
                  </a:lnTo>
                  <a:lnTo>
                    <a:pt x="49593" y="1774482"/>
                  </a:lnTo>
                  <a:lnTo>
                    <a:pt x="91173" y="1752600"/>
                  </a:lnTo>
                  <a:lnTo>
                    <a:pt x="123926" y="1719529"/>
                  </a:lnTo>
                  <a:lnTo>
                    <a:pt x="145415" y="1677746"/>
                  </a:lnTo>
                  <a:lnTo>
                    <a:pt x="153162" y="1629714"/>
                  </a:lnTo>
                  <a:close/>
                </a:path>
                <a:path w="1440179" h="2254884">
                  <a:moveTo>
                    <a:pt x="929043" y="1252778"/>
                  </a:moveTo>
                  <a:lnTo>
                    <a:pt x="926007" y="1237792"/>
                  </a:lnTo>
                  <a:lnTo>
                    <a:pt x="917765" y="1225550"/>
                  </a:lnTo>
                  <a:lnTo>
                    <a:pt x="905522" y="1217295"/>
                  </a:lnTo>
                  <a:lnTo>
                    <a:pt x="890536" y="1214272"/>
                  </a:lnTo>
                  <a:lnTo>
                    <a:pt x="661225" y="1214272"/>
                  </a:lnTo>
                  <a:lnTo>
                    <a:pt x="646239" y="1217295"/>
                  </a:lnTo>
                  <a:lnTo>
                    <a:pt x="633996" y="1225550"/>
                  </a:lnTo>
                  <a:lnTo>
                    <a:pt x="625741" y="1237792"/>
                  </a:lnTo>
                  <a:lnTo>
                    <a:pt x="622719" y="1252778"/>
                  </a:lnTo>
                  <a:lnTo>
                    <a:pt x="622719" y="1406804"/>
                  </a:lnTo>
                  <a:lnTo>
                    <a:pt x="625741" y="1421803"/>
                  </a:lnTo>
                  <a:lnTo>
                    <a:pt x="633996" y="1434033"/>
                  </a:lnTo>
                  <a:lnTo>
                    <a:pt x="646239" y="1442288"/>
                  </a:lnTo>
                  <a:lnTo>
                    <a:pt x="661225" y="1445323"/>
                  </a:lnTo>
                  <a:lnTo>
                    <a:pt x="890536" y="1445323"/>
                  </a:lnTo>
                  <a:lnTo>
                    <a:pt x="905522" y="1442288"/>
                  </a:lnTo>
                  <a:lnTo>
                    <a:pt x="917765" y="1434033"/>
                  </a:lnTo>
                  <a:lnTo>
                    <a:pt x="926007" y="1421803"/>
                  </a:lnTo>
                  <a:lnTo>
                    <a:pt x="929043" y="1406804"/>
                  </a:lnTo>
                  <a:lnTo>
                    <a:pt x="929043" y="1252778"/>
                  </a:lnTo>
                  <a:close/>
                </a:path>
                <a:path w="1440179" h="2254884">
                  <a:moveTo>
                    <a:pt x="1031151" y="38506"/>
                  </a:moveTo>
                  <a:lnTo>
                    <a:pt x="1028115" y="23520"/>
                  </a:lnTo>
                  <a:lnTo>
                    <a:pt x="1019873" y="11277"/>
                  </a:lnTo>
                  <a:lnTo>
                    <a:pt x="1007630" y="3022"/>
                  </a:lnTo>
                  <a:lnTo>
                    <a:pt x="992644" y="0"/>
                  </a:lnTo>
                  <a:lnTo>
                    <a:pt x="661225" y="0"/>
                  </a:lnTo>
                  <a:lnTo>
                    <a:pt x="646239" y="3022"/>
                  </a:lnTo>
                  <a:lnTo>
                    <a:pt x="633996" y="11277"/>
                  </a:lnTo>
                  <a:lnTo>
                    <a:pt x="625741" y="23520"/>
                  </a:lnTo>
                  <a:lnTo>
                    <a:pt x="622719" y="38506"/>
                  </a:lnTo>
                  <a:lnTo>
                    <a:pt x="622719" y="192544"/>
                  </a:lnTo>
                  <a:lnTo>
                    <a:pt x="625741" y="207530"/>
                  </a:lnTo>
                  <a:lnTo>
                    <a:pt x="633996" y="219773"/>
                  </a:lnTo>
                  <a:lnTo>
                    <a:pt x="646239" y="228028"/>
                  </a:lnTo>
                  <a:lnTo>
                    <a:pt x="661225" y="231051"/>
                  </a:lnTo>
                  <a:lnTo>
                    <a:pt x="992644" y="231051"/>
                  </a:lnTo>
                  <a:lnTo>
                    <a:pt x="1007630" y="228028"/>
                  </a:lnTo>
                  <a:lnTo>
                    <a:pt x="1019873" y="219773"/>
                  </a:lnTo>
                  <a:lnTo>
                    <a:pt x="1028115" y="207530"/>
                  </a:lnTo>
                  <a:lnTo>
                    <a:pt x="1031151" y="192544"/>
                  </a:lnTo>
                  <a:lnTo>
                    <a:pt x="1031151" y="38506"/>
                  </a:lnTo>
                  <a:close/>
                </a:path>
                <a:path w="1440179" h="2254884">
                  <a:moveTo>
                    <a:pt x="1133259" y="848017"/>
                  </a:moveTo>
                  <a:lnTo>
                    <a:pt x="1130223" y="833031"/>
                  </a:lnTo>
                  <a:lnTo>
                    <a:pt x="1121981" y="820788"/>
                  </a:lnTo>
                  <a:lnTo>
                    <a:pt x="1109738" y="812533"/>
                  </a:lnTo>
                  <a:lnTo>
                    <a:pt x="1094752" y="809510"/>
                  </a:lnTo>
                  <a:lnTo>
                    <a:pt x="661225" y="809510"/>
                  </a:lnTo>
                  <a:lnTo>
                    <a:pt x="646239" y="812533"/>
                  </a:lnTo>
                  <a:lnTo>
                    <a:pt x="633996" y="820788"/>
                  </a:lnTo>
                  <a:lnTo>
                    <a:pt x="625741" y="833031"/>
                  </a:lnTo>
                  <a:lnTo>
                    <a:pt x="622719" y="848017"/>
                  </a:lnTo>
                  <a:lnTo>
                    <a:pt x="622719" y="1002055"/>
                  </a:lnTo>
                  <a:lnTo>
                    <a:pt x="625741" y="1017041"/>
                  </a:lnTo>
                  <a:lnTo>
                    <a:pt x="633996" y="1029284"/>
                  </a:lnTo>
                  <a:lnTo>
                    <a:pt x="646239" y="1037539"/>
                  </a:lnTo>
                  <a:lnTo>
                    <a:pt x="661225" y="1040561"/>
                  </a:lnTo>
                  <a:lnTo>
                    <a:pt x="1094752" y="1040561"/>
                  </a:lnTo>
                  <a:lnTo>
                    <a:pt x="1109738" y="1037539"/>
                  </a:lnTo>
                  <a:lnTo>
                    <a:pt x="1121981" y="1029284"/>
                  </a:lnTo>
                  <a:lnTo>
                    <a:pt x="1130223" y="1017041"/>
                  </a:lnTo>
                  <a:lnTo>
                    <a:pt x="1133259" y="1002055"/>
                  </a:lnTo>
                  <a:lnTo>
                    <a:pt x="1133259" y="848017"/>
                  </a:lnTo>
                  <a:close/>
                </a:path>
                <a:path w="1440179" h="2254884">
                  <a:moveTo>
                    <a:pt x="1235367" y="2062276"/>
                  </a:moveTo>
                  <a:lnTo>
                    <a:pt x="1232331" y="2047290"/>
                  </a:lnTo>
                  <a:lnTo>
                    <a:pt x="1224089" y="2035048"/>
                  </a:lnTo>
                  <a:lnTo>
                    <a:pt x="1211846" y="2026805"/>
                  </a:lnTo>
                  <a:lnTo>
                    <a:pt x="1196860" y="2023770"/>
                  </a:lnTo>
                  <a:lnTo>
                    <a:pt x="661225" y="2023770"/>
                  </a:lnTo>
                  <a:lnTo>
                    <a:pt x="646239" y="2026805"/>
                  </a:lnTo>
                  <a:lnTo>
                    <a:pt x="633996" y="2035048"/>
                  </a:lnTo>
                  <a:lnTo>
                    <a:pt x="625741" y="2047290"/>
                  </a:lnTo>
                  <a:lnTo>
                    <a:pt x="622719" y="2062276"/>
                  </a:lnTo>
                  <a:lnTo>
                    <a:pt x="622719" y="2216315"/>
                  </a:lnTo>
                  <a:lnTo>
                    <a:pt x="625741" y="2231301"/>
                  </a:lnTo>
                  <a:lnTo>
                    <a:pt x="633996" y="2243544"/>
                  </a:lnTo>
                  <a:lnTo>
                    <a:pt x="646239" y="2251799"/>
                  </a:lnTo>
                  <a:lnTo>
                    <a:pt x="661225" y="2254821"/>
                  </a:lnTo>
                  <a:lnTo>
                    <a:pt x="1196860" y="2254821"/>
                  </a:lnTo>
                  <a:lnTo>
                    <a:pt x="1211846" y="2251799"/>
                  </a:lnTo>
                  <a:lnTo>
                    <a:pt x="1224089" y="2243544"/>
                  </a:lnTo>
                  <a:lnTo>
                    <a:pt x="1232331" y="2231301"/>
                  </a:lnTo>
                  <a:lnTo>
                    <a:pt x="1235367" y="2216315"/>
                  </a:lnTo>
                  <a:lnTo>
                    <a:pt x="1235367" y="2062276"/>
                  </a:lnTo>
                  <a:close/>
                </a:path>
                <a:path w="1440179" h="2254884">
                  <a:moveTo>
                    <a:pt x="1337475" y="1657527"/>
                  </a:moveTo>
                  <a:lnTo>
                    <a:pt x="1334439" y="1642541"/>
                  </a:lnTo>
                  <a:lnTo>
                    <a:pt x="1326197" y="1630299"/>
                  </a:lnTo>
                  <a:lnTo>
                    <a:pt x="1313954" y="1622044"/>
                  </a:lnTo>
                  <a:lnTo>
                    <a:pt x="1298968" y="1619021"/>
                  </a:lnTo>
                  <a:lnTo>
                    <a:pt x="661225" y="1619021"/>
                  </a:lnTo>
                  <a:lnTo>
                    <a:pt x="646239" y="1622044"/>
                  </a:lnTo>
                  <a:lnTo>
                    <a:pt x="633996" y="1630299"/>
                  </a:lnTo>
                  <a:lnTo>
                    <a:pt x="625741" y="1642541"/>
                  </a:lnTo>
                  <a:lnTo>
                    <a:pt x="622719" y="1657527"/>
                  </a:lnTo>
                  <a:lnTo>
                    <a:pt x="622719" y="1811566"/>
                  </a:lnTo>
                  <a:lnTo>
                    <a:pt x="625741" y="1826552"/>
                  </a:lnTo>
                  <a:lnTo>
                    <a:pt x="633996" y="1838794"/>
                  </a:lnTo>
                  <a:lnTo>
                    <a:pt x="646239" y="1847049"/>
                  </a:lnTo>
                  <a:lnTo>
                    <a:pt x="661225" y="1850072"/>
                  </a:lnTo>
                  <a:lnTo>
                    <a:pt x="1298968" y="1850072"/>
                  </a:lnTo>
                  <a:lnTo>
                    <a:pt x="1313954" y="1847049"/>
                  </a:lnTo>
                  <a:lnTo>
                    <a:pt x="1326197" y="1838794"/>
                  </a:lnTo>
                  <a:lnTo>
                    <a:pt x="1334439" y="1826552"/>
                  </a:lnTo>
                  <a:lnTo>
                    <a:pt x="1337475" y="1811566"/>
                  </a:lnTo>
                  <a:lnTo>
                    <a:pt x="1337475" y="1657527"/>
                  </a:lnTo>
                  <a:close/>
                </a:path>
                <a:path w="1440179" h="2254884">
                  <a:moveTo>
                    <a:pt x="1439583" y="443268"/>
                  </a:moveTo>
                  <a:lnTo>
                    <a:pt x="1436547" y="428282"/>
                  </a:lnTo>
                  <a:lnTo>
                    <a:pt x="1428305" y="416039"/>
                  </a:lnTo>
                  <a:lnTo>
                    <a:pt x="1416062" y="407784"/>
                  </a:lnTo>
                  <a:lnTo>
                    <a:pt x="1401076" y="404761"/>
                  </a:lnTo>
                  <a:lnTo>
                    <a:pt x="661225" y="404761"/>
                  </a:lnTo>
                  <a:lnTo>
                    <a:pt x="646239" y="407784"/>
                  </a:lnTo>
                  <a:lnTo>
                    <a:pt x="633996" y="416039"/>
                  </a:lnTo>
                  <a:lnTo>
                    <a:pt x="625741" y="428282"/>
                  </a:lnTo>
                  <a:lnTo>
                    <a:pt x="622719" y="443268"/>
                  </a:lnTo>
                  <a:lnTo>
                    <a:pt x="622719" y="597293"/>
                  </a:lnTo>
                  <a:lnTo>
                    <a:pt x="625741" y="612292"/>
                  </a:lnTo>
                  <a:lnTo>
                    <a:pt x="633996" y="624535"/>
                  </a:lnTo>
                  <a:lnTo>
                    <a:pt x="646239" y="632777"/>
                  </a:lnTo>
                  <a:lnTo>
                    <a:pt x="661225" y="635812"/>
                  </a:lnTo>
                  <a:lnTo>
                    <a:pt x="1401076" y="635812"/>
                  </a:lnTo>
                  <a:lnTo>
                    <a:pt x="1416062" y="632777"/>
                  </a:lnTo>
                  <a:lnTo>
                    <a:pt x="1428305" y="624535"/>
                  </a:lnTo>
                  <a:lnTo>
                    <a:pt x="1436547" y="612292"/>
                  </a:lnTo>
                  <a:lnTo>
                    <a:pt x="1439583" y="597293"/>
                  </a:lnTo>
                  <a:lnTo>
                    <a:pt x="1439583" y="443268"/>
                  </a:lnTo>
                  <a:close/>
                </a:path>
              </a:pathLst>
            </a:custGeom>
            <a:solidFill>
              <a:srgbClr val="8497B0"/>
            </a:solidFill>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sz="15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73" name="object 46">
            <a:extLst>
              <a:ext uri="{FF2B5EF4-FFF2-40B4-BE49-F238E27FC236}">
                <a16:creationId xmlns:a16="http://schemas.microsoft.com/office/drawing/2014/main" id="{853EFFFC-8CAE-D421-C4A7-85F649833820}"/>
              </a:ext>
            </a:extLst>
          </p:cNvPr>
          <p:cNvSpPr txBox="1"/>
          <p:nvPr/>
        </p:nvSpPr>
        <p:spPr>
          <a:xfrm>
            <a:off x="10598779" y="3361101"/>
            <a:ext cx="1603599" cy="113343"/>
          </a:xfrm>
          <a:prstGeom prst="rect">
            <a:avLst/>
          </a:prstGeom>
        </p:spPr>
        <p:txBody>
          <a:bodyPr vert="horz" wrap="square" lIns="0" tIns="10583" rIns="0" bIns="0" rtlCol="0">
            <a:spAutoFit/>
          </a:bodyPr>
          <a:lstStyle/>
          <a:p>
            <a:pPr marL="10583" marR="0" lvl="0" indent="0" algn="l" defTabSz="761970" rtl="0" eaLnBrk="1" fontAlgn="auto" latinLnBrk="0" hangingPunct="1">
              <a:lnSpc>
                <a:spcPct val="100000"/>
              </a:lnSpc>
              <a:spcBef>
                <a:spcPts val="83"/>
              </a:spcBef>
              <a:spcAft>
                <a:spcPts val="0"/>
              </a:spcAft>
              <a:buClrTx/>
              <a:buSzTx/>
              <a:buFontTx/>
              <a:buNone/>
              <a:tabLst/>
              <a:defRPr/>
            </a:pPr>
            <a:r>
              <a:rPr kumimoji="0" lang="en-US" sz="667" b="0" i="0" u="none" strike="noStrike" kern="0" cap="none" spc="-29" normalizeH="0" baseline="0" noProof="0">
                <a:ln>
                  <a:noFill/>
                </a:ln>
                <a:solidFill>
                  <a:sysClr val="windowText" lastClr="000000"/>
                </a:solidFill>
                <a:effectLst/>
                <a:uLnTx/>
                <a:uFillTx/>
                <a:latin typeface="Verdana"/>
                <a:ea typeface="+mn-ea"/>
                <a:cs typeface="Verdana"/>
              </a:rPr>
              <a:t>(Yahoo Finance, 2024)</a:t>
            </a:r>
            <a:endParaRPr kumimoji="0" sz="667" b="0" i="0" u="none" strike="noStrike" kern="0" cap="none" spc="0" normalizeH="0" baseline="0" noProof="0">
              <a:ln>
                <a:noFill/>
              </a:ln>
              <a:solidFill>
                <a:sysClr val="windowText" lastClr="000000"/>
              </a:solidFill>
              <a:effectLst/>
              <a:uLnTx/>
              <a:uFillTx/>
              <a:latin typeface="Verdana"/>
              <a:ea typeface="+mn-ea"/>
              <a:cs typeface="Verdana"/>
            </a:endParaRPr>
          </a:p>
        </p:txBody>
      </p:sp>
      <p:sp>
        <p:nvSpPr>
          <p:cNvPr id="10" name="TextBox 9">
            <a:extLst>
              <a:ext uri="{FF2B5EF4-FFF2-40B4-BE49-F238E27FC236}">
                <a16:creationId xmlns:a16="http://schemas.microsoft.com/office/drawing/2014/main" id="{DB375104-2BB8-E769-DC01-51EA3B9E0865}"/>
              </a:ext>
            </a:extLst>
          </p:cNvPr>
          <p:cNvSpPr txBox="1"/>
          <p:nvPr/>
        </p:nvSpPr>
        <p:spPr>
          <a:xfrm>
            <a:off x="345289" y="6223931"/>
            <a:ext cx="157286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a:ln>
                  <a:noFill/>
                </a:ln>
                <a:solidFill>
                  <a:srgbClr val="222A35"/>
                </a:solidFill>
                <a:effectLst/>
                <a:uLnTx/>
                <a:uFillTx/>
                <a:latin typeface="Verdana" panose="020B0604030504040204" pitchFamily="34" charset="0"/>
                <a:ea typeface="Verdana" panose="020B0604030504040204" pitchFamily="34" charset="0"/>
                <a:cs typeface="+mn-cs"/>
              </a:rPr>
              <a:t>* (Gartner, 2024)</a:t>
            </a:r>
          </a:p>
        </p:txBody>
      </p:sp>
      <p:sp>
        <p:nvSpPr>
          <p:cNvPr id="78" name="object 34">
            <a:extLst>
              <a:ext uri="{FF2B5EF4-FFF2-40B4-BE49-F238E27FC236}">
                <a16:creationId xmlns:a16="http://schemas.microsoft.com/office/drawing/2014/main" id="{2FE19C1C-00DD-F169-7B58-E6EA5160675E}"/>
              </a:ext>
            </a:extLst>
          </p:cNvPr>
          <p:cNvSpPr/>
          <p:nvPr/>
        </p:nvSpPr>
        <p:spPr>
          <a:xfrm>
            <a:off x="821226" y="1086506"/>
            <a:ext cx="5868000" cy="10800"/>
          </a:xfrm>
          <a:custGeom>
            <a:avLst/>
            <a:gdLst/>
            <a:ahLst/>
            <a:cxnLst/>
            <a:rect l="l" t="t" r="r" b="b"/>
            <a:pathLst>
              <a:path w="5470525" h="10794">
                <a:moveTo>
                  <a:pt x="0" y="10792"/>
                </a:moveTo>
                <a:lnTo>
                  <a:pt x="5469919" y="10792"/>
                </a:lnTo>
                <a:lnTo>
                  <a:pt x="5469919" y="0"/>
                </a:lnTo>
                <a:lnTo>
                  <a:pt x="0" y="0"/>
                </a:lnTo>
                <a:lnTo>
                  <a:pt x="0" y="10792"/>
                </a:lnTo>
                <a:close/>
              </a:path>
            </a:pathLst>
          </a:custGeom>
          <a:solidFill>
            <a:srgbClr val="000000"/>
          </a:solidFill>
          <a:ln w="9525">
            <a:noFill/>
          </a:ln>
        </p:spPr>
        <p:txBody>
          <a:bodyPr wrap="square" lIns="0" tIns="0" rIns="0" bIns="0" rtlCol="0"/>
          <a:lstStyle/>
          <a:p>
            <a:pPr marL="0" marR="0" lvl="0" indent="0" algn="l" defTabSz="761970" rtl="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ysClr val="windowText" lastClr="000000"/>
              </a:solidFill>
              <a:effectLst/>
              <a:uLnTx/>
              <a:uFillTx/>
              <a:latin typeface="Calibri"/>
              <a:ea typeface="+mn-ea"/>
              <a:cs typeface="+mn-cs"/>
            </a:endParaRPr>
          </a:p>
        </p:txBody>
      </p:sp>
      <p:graphicFrame>
        <p:nvGraphicFramePr>
          <p:cNvPr id="18" name="Google Shape;309;p13">
            <a:extLst>
              <a:ext uri="{FF2B5EF4-FFF2-40B4-BE49-F238E27FC236}">
                <a16:creationId xmlns:a16="http://schemas.microsoft.com/office/drawing/2014/main" id="{F2DE3940-45AA-6ACB-4165-0F11AA65FBDE}"/>
              </a:ext>
            </a:extLst>
          </p:cNvPr>
          <p:cNvGraphicFramePr/>
          <p:nvPr>
            <p:extLst>
              <p:ext uri="{D42A27DB-BD31-4B8C-83A1-F6EECF244321}">
                <p14:modId xmlns:p14="http://schemas.microsoft.com/office/powerpoint/2010/main" val="3426628486"/>
              </p:ext>
            </p:extLst>
          </p:nvPr>
        </p:nvGraphicFramePr>
        <p:xfrm>
          <a:off x="6935160" y="1148235"/>
          <a:ext cx="4543889" cy="2201660"/>
        </p:xfrm>
        <a:graphic>
          <a:graphicData uri="http://schemas.openxmlformats.org/drawingml/2006/chart">
            <c:chart xmlns:c="http://schemas.openxmlformats.org/drawingml/2006/chart" xmlns:r="http://schemas.openxmlformats.org/officeDocument/2006/relationships" r:id="rId4"/>
          </a:graphicData>
        </a:graphic>
      </p:graphicFrame>
      <p:grpSp>
        <p:nvGrpSpPr>
          <p:cNvPr id="28" name="object 14">
            <a:extLst>
              <a:ext uri="{FF2B5EF4-FFF2-40B4-BE49-F238E27FC236}">
                <a16:creationId xmlns:a16="http://schemas.microsoft.com/office/drawing/2014/main" id="{FD5DC264-811A-3EB8-C78A-81B9F0809877}"/>
              </a:ext>
            </a:extLst>
          </p:cNvPr>
          <p:cNvGrpSpPr/>
          <p:nvPr/>
        </p:nvGrpSpPr>
        <p:grpSpPr>
          <a:xfrm>
            <a:off x="6935160" y="3646649"/>
            <a:ext cx="4542048" cy="2349803"/>
            <a:chOff x="8312456" y="1319093"/>
            <a:chExt cx="5469890" cy="2672715"/>
          </a:xfrm>
        </p:grpSpPr>
        <p:sp>
          <p:nvSpPr>
            <p:cNvPr id="32" name="object 15">
              <a:extLst>
                <a:ext uri="{FF2B5EF4-FFF2-40B4-BE49-F238E27FC236}">
                  <a16:creationId xmlns:a16="http://schemas.microsoft.com/office/drawing/2014/main" id="{F44381DE-5BD7-044F-8789-C0BC1047BB71}"/>
                </a:ext>
              </a:extLst>
            </p:cNvPr>
            <p:cNvSpPr/>
            <p:nvPr/>
          </p:nvSpPr>
          <p:spPr>
            <a:xfrm>
              <a:off x="8312456" y="1319093"/>
              <a:ext cx="5469890" cy="2672715"/>
            </a:xfrm>
            <a:custGeom>
              <a:avLst/>
              <a:gdLst/>
              <a:ahLst/>
              <a:cxnLst/>
              <a:rect l="l" t="t" r="r" b="b"/>
              <a:pathLst>
                <a:path w="5469890" h="2672715">
                  <a:moveTo>
                    <a:pt x="5469583" y="0"/>
                  </a:moveTo>
                  <a:lnTo>
                    <a:pt x="0" y="0"/>
                  </a:lnTo>
                  <a:lnTo>
                    <a:pt x="0" y="2672584"/>
                  </a:lnTo>
                  <a:lnTo>
                    <a:pt x="5469583" y="2672584"/>
                  </a:lnTo>
                  <a:lnTo>
                    <a:pt x="5469583" y="0"/>
                  </a:lnTo>
                  <a:close/>
                </a:path>
              </a:pathLst>
            </a:custGeom>
            <a:solidFill>
              <a:srgbClr val="D6DCE5">
                <a:alpha val="30979"/>
              </a:srgbClr>
            </a:solidFill>
          </p:spPr>
          <p:txBody>
            <a:bodyPr wrap="square" lIns="0" tIns="0" rIns="0" bIns="0" rtlCol="0"/>
            <a:lstStyle/>
            <a:p>
              <a:pPr defTabSz="761970"/>
              <a:endParaRPr sz="1500" kern="0">
                <a:solidFill>
                  <a:sysClr val="windowText" lastClr="000000"/>
                </a:solidFill>
              </a:endParaRPr>
            </a:p>
          </p:txBody>
        </p:sp>
        <p:sp>
          <p:nvSpPr>
            <p:cNvPr id="44" name="object 16">
              <a:extLst>
                <a:ext uri="{FF2B5EF4-FFF2-40B4-BE49-F238E27FC236}">
                  <a16:creationId xmlns:a16="http://schemas.microsoft.com/office/drawing/2014/main" id="{0EB47319-AC42-39B0-1838-F6B38FC279F8}"/>
                </a:ext>
              </a:extLst>
            </p:cNvPr>
            <p:cNvSpPr/>
            <p:nvPr/>
          </p:nvSpPr>
          <p:spPr>
            <a:xfrm>
              <a:off x="9290724" y="1440951"/>
              <a:ext cx="4206939" cy="2043226"/>
            </a:xfrm>
            <a:custGeom>
              <a:avLst/>
              <a:gdLst>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31595 w 4206938"/>
                <a:gd name="connsiteY0" fmla="*/ 810895 h 1622602"/>
                <a:gd name="connsiteX1" fmla="*/ 725551 w 4206938"/>
                <a:gd name="connsiteY1" fmla="*/ 545719 h 1622602"/>
                <a:gd name="connsiteX2" fmla="*/ 743839 w 4206938"/>
                <a:gd name="connsiteY2" fmla="*/ 1622602 h 1622602"/>
                <a:gd name="connsiteX3" fmla="*/ 1231595 w 4206938"/>
                <a:gd name="connsiteY3" fmla="*/ 1622602 h 1622602"/>
                <a:gd name="connsiteX4" fmla="*/ 1231595 w 4206938"/>
                <a:gd name="connsiteY4" fmla="*/ 810895 h 1622602"/>
                <a:gd name="connsiteX0" fmla="*/ 1975421 w 4206938"/>
                <a:gd name="connsiteY0" fmla="*/ 649325 h 1622602"/>
                <a:gd name="connsiteX1" fmla="*/ 1487665 w 4206938"/>
                <a:gd name="connsiteY1" fmla="*/ 649325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22452 w 4206938"/>
                <a:gd name="connsiteY0" fmla="*/ 536575 h 1622602"/>
                <a:gd name="connsiteX1" fmla="*/ 725551 w 4206938"/>
                <a:gd name="connsiteY1" fmla="*/ 545719 h 1622602"/>
                <a:gd name="connsiteX2" fmla="*/ 743839 w 4206938"/>
                <a:gd name="connsiteY2" fmla="*/ 1622602 h 1622602"/>
                <a:gd name="connsiteX3" fmla="*/ 1231595 w 4206938"/>
                <a:gd name="connsiteY3" fmla="*/ 1622602 h 1622602"/>
                <a:gd name="connsiteX4" fmla="*/ 1222452 w 4206938"/>
                <a:gd name="connsiteY4" fmla="*/ 536575 h 1622602"/>
                <a:gd name="connsiteX0" fmla="*/ 1975421 w 4206938"/>
                <a:gd name="connsiteY0" fmla="*/ 649325 h 1622602"/>
                <a:gd name="connsiteX1" fmla="*/ 1487665 w 4206938"/>
                <a:gd name="connsiteY1" fmla="*/ 649325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64007 h 1622602"/>
                <a:gd name="connsiteX1" fmla="*/ 725551 w 4206938"/>
                <a:gd name="connsiteY1" fmla="*/ 545719 h 1622602"/>
                <a:gd name="connsiteX2" fmla="*/ 743839 w 4206938"/>
                <a:gd name="connsiteY2" fmla="*/ 1622602 h 1622602"/>
                <a:gd name="connsiteX3" fmla="*/ 1231595 w 4206938"/>
                <a:gd name="connsiteY3" fmla="*/ 1622602 h 1622602"/>
                <a:gd name="connsiteX4" fmla="*/ 1240740 w 4206938"/>
                <a:gd name="connsiteY4" fmla="*/ 564007 h 1622602"/>
                <a:gd name="connsiteX0" fmla="*/ 1975421 w 4206938"/>
                <a:gd name="connsiteY0" fmla="*/ 649325 h 1622602"/>
                <a:gd name="connsiteX1" fmla="*/ 1487665 w 4206938"/>
                <a:gd name="connsiteY1" fmla="*/ 649325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25551 w 4206938"/>
                <a:gd name="connsiteY1" fmla="*/ 545719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75421 w 4206938"/>
                <a:gd name="connsiteY0" fmla="*/ 649325 h 1622602"/>
                <a:gd name="connsiteX1" fmla="*/ 1487665 w 4206938"/>
                <a:gd name="connsiteY1" fmla="*/ 649325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25551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75421 w 4206938"/>
                <a:gd name="connsiteY0" fmla="*/ 649325 h 1622602"/>
                <a:gd name="connsiteX1" fmla="*/ 1487665 w 4206938"/>
                <a:gd name="connsiteY1" fmla="*/ 649325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27431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75421 w 4206938"/>
                <a:gd name="connsiteY0" fmla="*/ 649325 h 1622602"/>
                <a:gd name="connsiteX1" fmla="*/ 1487665 w 4206938"/>
                <a:gd name="connsiteY1" fmla="*/ 649325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75421 w 4206938"/>
                <a:gd name="connsiteY0" fmla="*/ 649325 h 1622602"/>
                <a:gd name="connsiteX1" fmla="*/ 1487665 w 4206938"/>
                <a:gd name="connsiteY1" fmla="*/ 649325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75421 w 4206938"/>
                <a:gd name="connsiteY0" fmla="*/ 649325 h 1622602"/>
                <a:gd name="connsiteX1" fmla="*/ 1478521 w 4206938"/>
                <a:gd name="connsiteY1" fmla="*/ 265277 h 1622602"/>
                <a:gd name="connsiteX2" fmla="*/ 1487665 w 4206938"/>
                <a:gd name="connsiteY2" fmla="*/ 1622602 h 1622602"/>
                <a:gd name="connsiteX3" fmla="*/ 1975421 w 4206938"/>
                <a:gd name="connsiteY3" fmla="*/ 1622602 h 1622602"/>
                <a:gd name="connsiteX4" fmla="*/ 1975421 w 4206938"/>
                <a:gd name="connsiteY4" fmla="*/ 6493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375005 h 1622602"/>
                <a:gd name="connsiteX1" fmla="*/ 1478521 w 4206938"/>
                <a:gd name="connsiteY1" fmla="*/ 265277 h 1622602"/>
                <a:gd name="connsiteX2" fmla="*/ 1487665 w 4206938"/>
                <a:gd name="connsiteY2" fmla="*/ 1622602 h 1622602"/>
                <a:gd name="connsiteX3" fmla="*/ 1975421 w 4206938"/>
                <a:gd name="connsiteY3" fmla="*/ 1622602 h 1622602"/>
                <a:gd name="connsiteX4" fmla="*/ 1929701 w 4206938"/>
                <a:gd name="connsiteY4" fmla="*/ 37500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246989 h 1622602"/>
                <a:gd name="connsiteX1" fmla="*/ 1478521 w 4206938"/>
                <a:gd name="connsiteY1" fmla="*/ 265277 h 1622602"/>
                <a:gd name="connsiteX2" fmla="*/ 1487665 w 4206938"/>
                <a:gd name="connsiteY2" fmla="*/ 1622602 h 1622602"/>
                <a:gd name="connsiteX3" fmla="*/ 1975421 w 4206938"/>
                <a:gd name="connsiteY3" fmla="*/ 1622602 h 1622602"/>
                <a:gd name="connsiteX4" fmla="*/ 1929701 w 4206938"/>
                <a:gd name="connsiteY4" fmla="*/ 246989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246989 h 1622602"/>
                <a:gd name="connsiteX1" fmla="*/ 1505953 w 4206938"/>
                <a:gd name="connsiteY1" fmla="*/ 210413 h 1622602"/>
                <a:gd name="connsiteX2" fmla="*/ 1487665 w 4206938"/>
                <a:gd name="connsiteY2" fmla="*/ 1622602 h 1622602"/>
                <a:gd name="connsiteX3" fmla="*/ 1975421 w 4206938"/>
                <a:gd name="connsiteY3" fmla="*/ 1622602 h 1622602"/>
                <a:gd name="connsiteX4" fmla="*/ 1929701 w 4206938"/>
                <a:gd name="connsiteY4" fmla="*/ 246989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505953 w 4206938"/>
                <a:gd name="connsiteY1" fmla="*/ 210413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505953 w 4206938"/>
                <a:gd name="connsiteY1" fmla="*/ 182981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505953 w 4206938"/>
                <a:gd name="connsiteY1" fmla="*/ 155549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478521 w 4206938"/>
                <a:gd name="connsiteY1" fmla="*/ 155549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505953 w 4206938"/>
                <a:gd name="connsiteY1" fmla="*/ 155549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478521 w 4206938"/>
                <a:gd name="connsiteY1" fmla="*/ 146405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505953 w 4206938"/>
                <a:gd name="connsiteY1" fmla="*/ 146405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478521 w 4206938"/>
                <a:gd name="connsiteY1" fmla="*/ 146405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478521 w 4206938"/>
                <a:gd name="connsiteY1" fmla="*/ 192125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29701 w 4206938"/>
                <a:gd name="connsiteY0" fmla="*/ 182981 h 1622602"/>
                <a:gd name="connsiteX1" fmla="*/ 1478521 w 4206938"/>
                <a:gd name="connsiteY1" fmla="*/ 192125 h 1622602"/>
                <a:gd name="connsiteX2" fmla="*/ 1487665 w 4206938"/>
                <a:gd name="connsiteY2" fmla="*/ 1622602 h 1622602"/>
                <a:gd name="connsiteX3" fmla="*/ 1975421 w 4206938"/>
                <a:gd name="connsiteY3" fmla="*/ 1622602 h 1622602"/>
                <a:gd name="connsiteX4" fmla="*/ 1929701 w 4206938"/>
                <a:gd name="connsiteY4" fmla="*/ 182981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47989 w 4206938"/>
                <a:gd name="connsiteY0" fmla="*/ 173837 h 1622602"/>
                <a:gd name="connsiteX1" fmla="*/ 1478521 w 4206938"/>
                <a:gd name="connsiteY1" fmla="*/ 192125 h 1622602"/>
                <a:gd name="connsiteX2" fmla="*/ 1487665 w 4206938"/>
                <a:gd name="connsiteY2" fmla="*/ 1622602 h 1622602"/>
                <a:gd name="connsiteX3" fmla="*/ 1975421 w 4206938"/>
                <a:gd name="connsiteY3" fmla="*/ 1622602 h 1622602"/>
                <a:gd name="connsiteX4" fmla="*/ 1947989 w 4206938"/>
                <a:gd name="connsiteY4" fmla="*/ 173837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72464 h 1622602"/>
                <a:gd name="connsiteX1" fmla="*/ 0 w 4206938"/>
                <a:gd name="connsiteY1" fmla="*/ 972464 h 1622602"/>
                <a:gd name="connsiteX2" fmla="*/ 0 w 4206938"/>
                <a:gd name="connsiteY2" fmla="*/ 1622602 h 1622602"/>
                <a:gd name="connsiteX3" fmla="*/ 487756 w 4206938"/>
                <a:gd name="connsiteY3" fmla="*/ 1622602 h 1622602"/>
                <a:gd name="connsiteX4" fmla="*/ 487756 w 4206938"/>
                <a:gd name="connsiteY4" fmla="*/ 972464 h 1622602"/>
                <a:gd name="connsiteX0" fmla="*/ 1240740 w 4206938"/>
                <a:gd name="connsiteY0" fmla="*/ 536575 h 1622602"/>
                <a:gd name="connsiteX1" fmla="*/ 752983 w 4206938"/>
                <a:gd name="connsiteY1" fmla="*/ 518287 h 1622602"/>
                <a:gd name="connsiteX2" fmla="*/ 743839 w 4206938"/>
                <a:gd name="connsiteY2" fmla="*/ 1622602 h 1622602"/>
                <a:gd name="connsiteX3" fmla="*/ 1231595 w 4206938"/>
                <a:gd name="connsiteY3" fmla="*/ 1622602 h 1622602"/>
                <a:gd name="connsiteX4" fmla="*/ 1240740 w 4206938"/>
                <a:gd name="connsiteY4" fmla="*/ 536575 h 1622602"/>
                <a:gd name="connsiteX0" fmla="*/ 1938845 w 4206938"/>
                <a:gd name="connsiteY0" fmla="*/ 192125 h 1622602"/>
                <a:gd name="connsiteX1" fmla="*/ 1478521 w 4206938"/>
                <a:gd name="connsiteY1" fmla="*/ 192125 h 1622602"/>
                <a:gd name="connsiteX2" fmla="*/ 1487665 w 4206938"/>
                <a:gd name="connsiteY2" fmla="*/ 1622602 h 1622602"/>
                <a:gd name="connsiteX3" fmla="*/ 1975421 w 4206938"/>
                <a:gd name="connsiteY3" fmla="*/ 1622602 h 1622602"/>
                <a:gd name="connsiteX4" fmla="*/ 1938845 w 4206938"/>
                <a:gd name="connsiteY4" fmla="*/ 192125 h 1622602"/>
                <a:gd name="connsiteX0" fmla="*/ 2719260 w 4206938"/>
                <a:gd name="connsiteY0" fmla="*/ 487756 h 1622602"/>
                <a:gd name="connsiteX1" fmla="*/ 2231504 w 4206938"/>
                <a:gd name="connsiteY1" fmla="*/ 487756 h 1622602"/>
                <a:gd name="connsiteX2" fmla="*/ 2231504 w 4206938"/>
                <a:gd name="connsiteY2" fmla="*/ 1622602 h 1622602"/>
                <a:gd name="connsiteX3" fmla="*/ 2719260 w 4206938"/>
                <a:gd name="connsiteY3" fmla="*/ 1622602 h 1622602"/>
                <a:gd name="connsiteX4" fmla="*/ 2719260 w 4206938"/>
                <a:gd name="connsiteY4" fmla="*/ 487756 h 1622602"/>
                <a:gd name="connsiteX0" fmla="*/ 3463099 w 4206938"/>
                <a:gd name="connsiteY0" fmla="*/ 243878 h 1622602"/>
                <a:gd name="connsiteX1" fmla="*/ 2975330 w 4206938"/>
                <a:gd name="connsiteY1" fmla="*/ 243878 h 1622602"/>
                <a:gd name="connsiteX2" fmla="*/ 2975330 w 4206938"/>
                <a:gd name="connsiteY2" fmla="*/ 1622602 h 1622602"/>
                <a:gd name="connsiteX3" fmla="*/ 3463099 w 4206938"/>
                <a:gd name="connsiteY3" fmla="*/ 1622602 h 1622602"/>
                <a:gd name="connsiteX4" fmla="*/ 3463099 w 4206938"/>
                <a:gd name="connsiteY4" fmla="*/ 243878 h 1622602"/>
                <a:gd name="connsiteX0" fmla="*/ 4206938 w 4206938"/>
                <a:gd name="connsiteY0" fmla="*/ 0 h 1622602"/>
                <a:gd name="connsiteX1" fmla="*/ 3719169 w 4206938"/>
                <a:gd name="connsiteY1" fmla="*/ 0 h 1622602"/>
                <a:gd name="connsiteX2" fmla="*/ 3719169 w 4206938"/>
                <a:gd name="connsiteY2" fmla="*/ 1622602 h 1622602"/>
                <a:gd name="connsiteX3" fmla="*/ 4206938 w 4206938"/>
                <a:gd name="connsiteY3" fmla="*/ 1622602 h 1622602"/>
                <a:gd name="connsiteX4" fmla="*/ 4206938 w 4206938"/>
                <a:gd name="connsiteY4" fmla="*/ 0 h 1622602"/>
                <a:gd name="connsiteX0" fmla="*/ 487756 w 4206938"/>
                <a:gd name="connsiteY0" fmla="*/ 981507 h 1631645"/>
                <a:gd name="connsiteX1" fmla="*/ 0 w 4206938"/>
                <a:gd name="connsiteY1" fmla="*/ 981507 h 1631645"/>
                <a:gd name="connsiteX2" fmla="*/ 0 w 4206938"/>
                <a:gd name="connsiteY2" fmla="*/ 1631645 h 1631645"/>
                <a:gd name="connsiteX3" fmla="*/ 487756 w 4206938"/>
                <a:gd name="connsiteY3" fmla="*/ 1631645 h 1631645"/>
                <a:gd name="connsiteX4" fmla="*/ 487756 w 4206938"/>
                <a:gd name="connsiteY4" fmla="*/ 981507 h 1631645"/>
                <a:gd name="connsiteX0" fmla="*/ 1240740 w 4206938"/>
                <a:gd name="connsiteY0" fmla="*/ 545618 h 1631645"/>
                <a:gd name="connsiteX1" fmla="*/ 752983 w 4206938"/>
                <a:gd name="connsiteY1" fmla="*/ 527330 h 1631645"/>
                <a:gd name="connsiteX2" fmla="*/ 743839 w 4206938"/>
                <a:gd name="connsiteY2" fmla="*/ 1631645 h 1631645"/>
                <a:gd name="connsiteX3" fmla="*/ 1231595 w 4206938"/>
                <a:gd name="connsiteY3" fmla="*/ 1631645 h 1631645"/>
                <a:gd name="connsiteX4" fmla="*/ 1240740 w 4206938"/>
                <a:gd name="connsiteY4" fmla="*/ 545618 h 1631645"/>
                <a:gd name="connsiteX0" fmla="*/ 1938845 w 4206938"/>
                <a:gd name="connsiteY0" fmla="*/ 201168 h 1631645"/>
                <a:gd name="connsiteX1" fmla="*/ 1478521 w 4206938"/>
                <a:gd name="connsiteY1" fmla="*/ 0 h 1631645"/>
                <a:gd name="connsiteX2" fmla="*/ 1487665 w 4206938"/>
                <a:gd name="connsiteY2" fmla="*/ 1631645 h 1631645"/>
                <a:gd name="connsiteX3" fmla="*/ 1975421 w 4206938"/>
                <a:gd name="connsiteY3" fmla="*/ 1631645 h 1631645"/>
                <a:gd name="connsiteX4" fmla="*/ 1938845 w 4206938"/>
                <a:gd name="connsiteY4" fmla="*/ 201168 h 1631645"/>
                <a:gd name="connsiteX0" fmla="*/ 2719260 w 4206938"/>
                <a:gd name="connsiteY0" fmla="*/ 496799 h 1631645"/>
                <a:gd name="connsiteX1" fmla="*/ 2231504 w 4206938"/>
                <a:gd name="connsiteY1" fmla="*/ 496799 h 1631645"/>
                <a:gd name="connsiteX2" fmla="*/ 2231504 w 4206938"/>
                <a:gd name="connsiteY2" fmla="*/ 1631645 h 1631645"/>
                <a:gd name="connsiteX3" fmla="*/ 2719260 w 4206938"/>
                <a:gd name="connsiteY3" fmla="*/ 1631645 h 1631645"/>
                <a:gd name="connsiteX4" fmla="*/ 2719260 w 4206938"/>
                <a:gd name="connsiteY4" fmla="*/ 496799 h 1631645"/>
                <a:gd name="connsiteX0" fmla="*/ 3463099 w 4206938"/>
                <a:gd name="connsiteY0" fmla="*/ 252921 h 1631645"/>
                <a:gd name="connsiteX1" fmla="*/ 2975330 w 4206938"/>
                <a:gd name="connsiteY1" fmla="*/ 252921 h 1631645"/>
                <a:gd name="connsiteX2" fmla="*/ 2975330 w 4206938"/>
                <a:gd name="connsiteY2" fmla="*/ 1631645 h 1631645"/>
                <a:gd name="connsiteX3" fmla="*/ 3463099 w 4206938"/>
                <a:gd name="connsiteY3" fmla="*/ 1631645 h 1631645"/>
                <a:gd name="connsiteX4" fmla="*/ 3463099 w 4206938"/>
                <a:gd name="connsiteY4" fmla="*/ 252921 h 1631645"/>
                <a:gd name="connsiteX0" fmla="*/ 4206938 w 4206938"/>
                <a:gd name="connsiteY0" fmla="*/ 9043 h 1631645"/>
                <a:gd name="connsiteX1" fmla="*/ 3719169 w 4206938"/>
                <a:gd name="connsiteY1" fmla="*/ 9043 h 1631645"/>
                <a:gd name="connsiteX2" fmla="*/ 3719169 w 4206938"/>
                <a:gd name="connsiteY2" fmla="*/ 1631645 h 1631645"/>
                <a:gd name="connsiteX3" fmla="*/ 4206938 w 4206938"/>
                <a:gd name="connsiteY3" fmla="*/ 1631645 h 1631645"/>
                <a:gd name="connsiteX4" fmla="*/ 4206938 w 4206938"/>
                <a:gd name="connsiteY4" fmla="*/ 9043 h 1631645"/>
                <a:gd name="connsiteX0" fmla="*/ 487756 w 4206938"/>
                <a:gd name="connsiteY0" fmla="*/ 981507 h 1631645"/>
                <a:gd name="connsiteX1" fmla="*/ 0 w 4206938"/>
                <a:gd name="connsiteY1" fmla="*/ 981507 h 1631645"/>
                <a:gd name="connsiteX2" fmla="*/ 0 w 4206938"/>
                <a:gd name="connsiteY2" fmla="*/ 1631645 h 1631645"/>
                <a:gd name="connsiteX3" fmla="*/ 487756 w 4206938"/>
                <a:gd name="connsiteY3" fmla="*/ 1631645 h 1631645"/>
                <a:gd name="connsiteX4" fmla="*/ 487756 w 4206938"/>
                <a:gd name="connsiteY4" fmla="*/ 981507 h 1631645"/>
                <a:gd name="connsiteX0" fmla="*/ 1240740 w 4206938"/>
                <a:gd name="connsiteY0" fmla="*/ 545618 h 1631645"/>
                <a:gd name="connsiteX1" fmla="*/ 752983 w 4206938"/>
                <a:gd name="connsiteY1" fmla="*/ 527330 h 1631645"/>
                <a:gd name="connsiteX2" fmla="*/ 743839 w 4206938"/>
                <a:gd name="connsiteY2" fmla="*/ 1631645 h 1631645"/>
                <a:gd name="connsiteX3" fmla="*/ 1231595 w 4206938"/>
                <a:gd name="connsiteY3" fmla="*/ 1631645 h 1631645"/>
                <a:gd name="connsiteX4" fmla="*/ 1240740 w 4206938"/>
                <a:gd name="connsiteY4" fmla="*/ 545618 h 1631645"/>
                <a:gd name="connsiteX0" fmla="*/ 1920557 w 4206938"/>
                <a:gd name="connsiteY0" fmla="*/ 36576 h 1631645"/>
                <a:gd name="connsiteX1" fmla="*/ 1478521 w 4206938"/>
                <a:gd name="connsiteY1" fmla="*/ 0 h 1631645"/>
                <a:gd name="connsiteX2" fmla="*/ 1487665 w 4206938"/>
                <a:gd name="connsiteY2" fmla="*/ 1631645 h 1631645"/>
                <a:gd name="connsiteX3" fmla="*/ 1975421 w 4206938"/>
                <a:gd name="connsiteY3" fmla="*/ 1631645 h 1631645"/>
                <a:gd name="connsiteX4" fmla="*/ 1920557 w 4206938"/>
                <a:gd name="connsiteY4" fmla="*/ 36576 h 1631645"/>
                <a:gd name="connsiteX0" fmla="*/ 2719260 w 4206938"/>
                <a:gd name="connsiteY0" fmla="*/ 496799 h 1631645"/>
                <a:gd name="connsiteX1" fmla="*/ 2231504 w 4206938"/>
                <a:gd name="connsiteY1" fmla="*/ 496799 h 1631645"/>
                <a:gd name="connsiteX2" fmla="*/ 2231504 w 4206938"/>
                <a:gd name="connsiteY2" fmla="*/ 1631645 h 1631645"/>
                <a:gd name="connsiteX3" fmla="*/ 2719260 w 4206938"/>
                <a:gd name="connsiteY3" fmla="*/ 1631645 h 1631645"/>
                <a:gd name="connsiteX4" fmla="*/ 2719260 w 4206938"/>
                <a:gd name="connsiteY4" fmla="*/ 496799 h 1631645"/>
                <a:gd name="connsiteX0" fmla="*/ 3463099 w 4206938"/>
                <a:gd name="connsiteY0" fmla="*/ 252921 h 1631645"/>
                <a:gd name="connsiteX1" fmla="*/ 2975330 w 4206938"/>
                <a:gd name="connsiteY1" fmla="*/ 252921 h 1631645"/>
                <a:gd name="connsiteX2" fmla="*/ 2975330 w 4206938"/>
                <a:gd name="connsiteY2" fmla="*/ 1631645 h 1631645"/>
                <a:gd name="connsiteX3" fmla="*/ 3463099 w 4206938"/>
                <a:gd name="connsiteY3" fmla="*/ 1631645 h 1631645"/>
                <a:gd name="connsiteX4" fmla="*/ 3463099 w 4206938"/>
                <a:gd name="connsiteY4" fmla="*/ 252921 h 1631645"/>
                <a:gd name="connsiteX0" fmla="*/ 4206938 w 4206938"/>
                <a:gd name="connsiteY0" fmla="*/ 9043 h 1631645"/>
                <a:gd name="connsiteX1" fmla="*/ 3719169 w 4206938"/>
                <a:gd name="connsiteY1" fmla="*/ 9043 h 1631645"/>
                <a:gd name="connsiteX2" fmla="*/ 3719169 w 4206938"/>
                <a:gd name="connsiteY2" fmla="*/ 1631645 h 1631645"/>
                <a:gd name="connsiteX3" fmla="*/ 4206938 w 4206938"/>
                <a:gd name="connsiteY3" fmla="*/ 1631645 h 1631645"/>
                <a:gd name="connsiteX4" fmla="*/ 4206938 w 4206938"/>
                <a:gd name="connsiteY4" fmla="*/ 9043 h 1631645"/>
                <a:gd name="connsiteX0" fmla="*/ 487756 w 4206938"/>
                <a:gd name="connsiteY0" fmla="*/ 981507 h 1631645"/>
                <a:gd name="connsiteX1" fmla="*/ 0 w 4206938"/>
                <a:gd name="connsiteY1" fmla="*/ 981507 h 1631645"/>
                <a:gd name="connsiteX2" fmla="*/ 0 w 4206938"/>
                <a:gd name="connsiteY2" fmla="*/ 1631645 h 1631645"/>
                <a:gd name="connsiteX3" fmla="*/ 487756 w 4206938"/>
                <a:gd name="connsiteY3" fmla="*/ 1631645 h 1631645"/>
                <a:gd name="connsiteX4" fmla="*/ 487756 w 4206938"/>
                <a:gd name="connsiteY4" fmla="*/ 981507 h 1631645"/>
                <a:gd name="connsiteX0" fmla="*/ 1240740 w 4206938"/>
                <a:gd name="connsiteY0" fmla="*/ 545618 h 1631645"/>
                <a:gd name="connsiteX1" fmla="*/ 752983 w 4206938"/>
                <a:gd name="connsiteY1" fmla="*/ 527330 h 1631645"/>
                <a:gd name="connsiteX2" fmla="*/ 743839 w 4206938"/>
                <a:gd name="connsiteY2" fmla="*/ 1631645 h 1631645"/>
                <a:gd name="connsiteX3" fmla="*/ 1231595 w 4206938"/>
                <a:gd name="connsiteY3" fmla="*/ 1631645 h 1631645"/>
                <a:gd name="connsiteX4" fmla="*/ 1240740 w 4206938"/>
                <a:gd name="connsiteY4" fmla="*/ 545618 h 1631645"/>
                <a:gd name="connsiteX0" fmla="*/ 1947989 w 4206938"/>
                <a:gd name="connsiteY0" fmla="*/ 27432 h 1631645"/>
                <a:gd name="connsiteX1" fmla="*/ 1478521 w 4206938"/>
                <a:gd name="connsiteY1" fmla="*/ 0 h 1631645"/>
                <a:gd name="connsiteX2" fmla="*/ 1487665 w 4206938"/>
                <a:gd name="connsiteY2" fmla="*/ 1631645 h 1631645"/>
                <a:gd name="connsiteX3" fmla="*/ 1975421 w 4206938"/>
                <a:gd name="connsiteY3" fmla="*/ 1631645 h 1631645"/>
                <a:gd name="connsiteX4" fmla="*/ 1947989 w 4206938"/>
                <a:gd name="connsiteY4" fmla="*/ 27432 h 1631645"/>
                <a:gd name="connsiteX0" fmla="*/ 2719260 w 4206938"/>
                <a:gd name="connsiteY0" fmla="*/ 496799 h 1631645"/>
                <a:gd name="connsiteX1" fmla="*/ 2231504 w 4206938"/>
                <a:gd name="connsiteY1" fmla="*/ 496799 h 1631645"/>
                <a:gd name="connsiteX2" fmla="*/ 2231504 w 4206938"/>
                <a:gd name="connsiteY2" fmla="*/ 1631645 h 1631645"/>
                <a:gd name="connsiteX3" fmla="*/ 2719260 w 4206938"/>
                <a:gd name="connsiteY3" fmla="*/ 1631645 h 1631645"/>
                <a:gd name="connsiteX4" fmla="*/ 2719260 w 4206938"/>
                <a:gd name="connsiteY4" fmla="*/ 496799 h 1631645"/>
                <a:gd name="connsiteX0" fmla="*/ 3463099 w 4206938"/>
                <a:gd name="connsiteY0" fmla="*/ 252921 h 1631645"/>
                <a:gd name="connsiteX1" fmla="*/ 2975330 w 4206938"/>
                <a:gd name="connsiteY1" fmla="*/ 252921 h 1631645"/>
                <a:gd name="connsiteX2" fmla="*/ 2975330 w 4206938"/>
                <a:gd name="connsiteY2" fmla="*/ 1631645 h 1631645"/>
                <a:gd name="connsiteX3" fmla="*/ 3463099 w 4206938"/>
                <a:gd name="connsiteY3" fmla="*/ 1631645 h 1631645"/>
                <a:gd name="connsiteX4" fmla="*/ 3463099 w 4206938"/>
                <a:gd name="connsiteY4" fmla="*/ 252921 h 1631645"/>
                <a:gd name="connsiteX0" fmla="*/ 4206938 w 4206938"/>
                <a:gd name="connsiteY0" fmla="*/ 9043 h 1631645"/>
                <a:gd name="connsiteX1" fmla="*/ 3719169 w 4206938"/>
                <a:gd name="connsiteY1" fmla="*/ 9043 h 1631645"/>
                <a:gd name="connsiteX2" fmla="*/ 3719169 w 4206938"/>
                <a:gd name="connsiteY2" fmla="*/ 1631645 h 1631645"/>
                <a:gd name="connsiteX3" fmla="*/ 4206938 w 4206938"/>
                <a:gd name="connsiteY3" fmla="*/ 1631645 h 1631645"/>
                <a:gd name="connsiteX4" fmla="*/ 4206938 w 4206938"/>
                <a:gd name="connsiteY4" fmla="*/ 9043 h 1631645"/>
                <a:gd name="connsiteX0" fmla="*/ 487756 w 4206938"/>
                <a:gd name="connsiteY0" fmla="*/ 1143076 h 1793214"/>
                <a:gd name="connsiteX1" fmla="*/ 0 w 4206938"/>
                <a:gd name="connsiteY1" fmla="*/ 1143076 h 1793214"/>
                <a:gd name="connsiteX2" fmla="*/ 0 w 4206938"/>
                <a:gd name="connsiteY2" fmla="*/ 1793214 h 1793214"/>
                <a:gd name="connsiteX3" fmla="*/ 487756 w 4206938"/>
                <a:gd name="connsiteY3" fmla="*/ 1793214 h 1793214"/>
                <a:gd name="connsiteX4" fmla="*/ 487756 w 4206938"/>
                <a:gd name="connsiteY4" fmla="*/ 1143076 h 1793214"/>
                <a:gd name="connsiteX0" fmla="*/ 1240740 w 4206938"/>
                <a:gd name="connsiteY0" fmla="*/ 707187 h 1793214"/>
                <a:gd name="connsiteX1" fmla="*/ 752983 w 4206938"/>
                <a:gd name="connsiteY1" fmla="*/ 688899 h 1793214"/>
                <a:gd name="connsiteX2" fmla="*/ 743839 w 4206938"/>
                <a:gd name="connsiteY2" fmla="*/ 1793214 h 1793214"/>
                <a:gd name="connsiteX3" fmla="*/ 1231595 w 4206938"/>
                <a:gd name="connsiteY3" fmla="*/ 1793214 h 1793214"/>
                <a:gd name="connsiteX4" fmla="*/ 1240740 w 4206938"/>
                <a:gd name="connsiteY4" fmla="*/ 707187 h 1793214"/>
                <a:gd name="connsiteX0" fmla="*/ 1947989 w 4206938"/>
                <a:gd name="connsiteY0" fmla="*/ 189001 h 1793214"/>
                <a:gd name="connsiteX1" fmla="*/ 1478521 w 4206938"/>
                <a:gd name="connsiteY1" fmla="*/ 161569 h 1793214"/>
                <a:gd name="connsiteX2" fmla="*/ 1487665 w 4206938"/>
                <a:gd name="connsiteY2" fmla="*/ 1793214 h 1793214"/>
                <a:gd name="connsiteX3" fmla="*/ 1975421 w 4206938"/>
                <a:gd name="connsiteY3" fmla="*/ 1793214 h 1793214"/>
                <a:gd name="connsiteX4" fmla="*/ 1947989 w 4206938"/>
                <a:gd name="connsiteY4" fmla="*/ 189001 h 1793214"/>
                <a:gd name="connsiteX0" fmla="*/ 2719260 w 4206938"/>
                <a:gd name="connsiteY0" fmla="*/ 658368 h 1793214"/>
                <a:gd name="connsiteX1" fmla="*/ 2194928 w 4206938"/>
                <a:gd name="connsiteY1" fmla="*/ 0 h 1793214"/>
                <a:gd name="connsiteX2" fmla="*/ 2231504 w 4206938"/>
                <a:gd name="connsiteY2" fmla="*/ 1793214 h 1793214"/>
                <a:gd name="connsiteX3" fmla="*/ 2719260 w 4206938"/>
                <a:gd name="connsiteY3" fmla="*/ 1793214 h 1793214"/>
                <a:gd name="connsiteX4" fmla="*/ 2719260 w 4206938"/>
                <a:gd name="connsiteY4" fmla="*/ 658368 h 1793214"/>
                <a:gd name="connsiteX0" fmla="*/ 3463099 w 4206938"/>
                <a:gd name="connsiteY0" fmla="*/ 414490 h 1793214"/>
                <a:gd name="connsiteX1" fmla="*/ 2975330 w 4206938"/>
                <a:gd name="connsiteY1" fmla="*/ 414490 h 1793214"/>
                <a:gd name="connsiteX2" fmla="*/ 2975330 w 4206938"/>
                <a:gd name="connsiteY2" fmla="*/ 1793214 h 1793214"/>
                <a:gd name="connsiteX3" fmla="*/ 3463099 w 4206938"/>
                <a:gd name="connsiteY3" fmla="*/ 1793214 h 1793214"/>
                <a:gd name="connsiteX4" fmla="*/ 3463099 w 4206938"/>
                <a:gd name="connsiteY4" fmla="*/ 414490 h 1793214"/>
                <a:gd name="connsiteX0" fmla="*/ 4206938 w 4206938"/>
                <a:gd name="connsiteY0" fmla="*/ 170612 h 1793214"/>
                <a:gd name="connsiteX1" fmla="*/ 3719169 w 4206938"/>
                <a:gd name="connsiteY1" fmla="*/ 170612 h 1793214"/>
                <a:gd name="connsiteX2" fmla="*/ 3719169 w 4206938"/>
                <a:gd name="connsiteY2" fmla="*/ 1793214 h 1793214"/>
                <a:gd name="connsiteX3" fmla="*/ 4206938 w 4206938"/>
                <a:gd name="connsiteY3" fmla="*/ 1793214 h 1793214"/>
                <a:gd name="connsiteX4" fmla="*/ 4206938 w 4206938"/>
                <a:gd name="connsiteY4" fmla="*/ 170612 h 1793214"/>
                <a:gd name="connsiteX0" fmla="*/ 487756 w 4206938"/>
                <a:gd name="connsiteY0" fmla="*/ 1143076 h 1793214"/>
                <a:gd name="connsiteX1" fmla="*/ 0 w 4206938"/>
                <a:gd name="connsiteY1" fmla="*/ 1143076 h 1793214"/>
                <a:gd name="connsiteX2" fmla="*/ 0 w 4206938"/>
                <a:gd name="connsiteY2" fmla="*/ 1793214 h 1793214"/>
                <a:gd name="connsiteX3" fmla="*/ 487756 w 4206938"/>
                <a:gd name="connsiteY3" fmla="*/ 1793214 h 1793214"/>
                <a:gd name="connsiteX4" fmla="*/ 487756 w 4206938"/>
                <a:gd name="connsiteY4" fmla="*/ 1143076 h 1793214"/>
                <a:gd name="connsiteX0" fmla="*/ 1240740 w 4206938"/>
                <a:gd name="connsiteY0" fmla="*/ 707187 h 1793214"/>
                <a:gd name="connsiteX1" fmla="*/ 752983 w 4206938"/>
                <a:gd name="connsiteY1" fmla="*/ 688899 h 1793214"/>
                <a:gd name="connsiteX2" fmla="*/ 743839 w 4206938"/>
                <a:gd name="connsiteY2" fmla="*/ 1793214 h 1793214"/>
                <a:gd name="connsiteX3" fmla="*/ 1231595 w 4206938"/>
                <a:gd name="connsiteY3" fmla="*/ 1793214 h 1793214"/>
                <a:gd name="connsiteX4" fmla="*/ 1240740 w 4206938"/>
                <a:gd name="connsiteY4" fmla="*/ 707187 h 1793214"/>
                <a:gd name="connsiteX0" fmla="*/ 1947989 w 4206938"/>
                <a:gd name="connsiteY0" fmla="*/ 189001 h 1793214"/>
                <a:gd name="connsiteX1" fmla="*/ 1478521 w 4206938"/>
                <a:gd name="connsiteY1" fmla="*/ 161569 h 1793214"/>
                <a:gd name="connsiteX2" fmla="*/ 1487665 w 4206938"/>
                <a:gd name="connsiteY2" fmla="*/ 1793214 h 1793214"/>
                <a:gd name="connsiteX3" fmla="*/ 1975421 w 4206938"/>
                <a:gd name="connsiteY3" fmla="*/ 1793214 h 1793214"/>
                <a:gd name="connsiteX4" fmla="*/ 1947989 w 4206938"/>
                <a:gd name="connsiteY4" fmla="*/ 189001 h 1793214"/>
                <a:gd name="connsiteX0" fmla="*/ 2691828 w 4206938"/>
                <a:gd name="connsiteY0" fmla="*/ 27432 h 1793214"/>
                <a:gd name="connsiteX1" fmla="*/ 2194928 w 4206938"/>
                <a:gd name="connsiteY1" fmla="*/ 0 h 1793214"/>
                <a:gd name="connsiteX2" fmla="*/ 2231504 w 4206938"/>
                <a:gd name="connsiteY2" fmla="*/ 1793214 h 1793214"/>
                <a:gd name="connsiteX3" fmla="*/ 2719260 w 4206938"/>
                <a:gd name="connsiteY3" fmla="*/ 1793214 h 1793214"/>
                <a:gd name="connsiteX4" fmla="*/ 2691828 w 4206938"/>
                <a:gd name="connsiteY4" fmla="*/ 27432 h 1793214"/>
                <a:gd name="connsiteX0" fmla="*/ 3463099 w 4206938"/>
                <a:gd name="connsiteY0" fmla="*/ 414490 h 1793214"/>
                <a:gd name="connsiteX1" fmla="*/ 2975330 w 4206938"/>
                <a:gd name="connsiteY1" fmla="*/ 414490 h 1793214"/>
                <a:gd name="connsiteX2" fmla="*/ 2975330 w 4206938"/>
                <a:gd name="connsiteY2" fmla="*/ 1793214 h 1793214"/>
                <a:gd name="connsiteX3" fmla="*/ 3463099 w 4206938"/>
                <a:gd name="connsiteY3" fmla="*/ 1793214 h 1793214"/>
                <a:gd name="connsiteX4" fmla="*/ 3463099 w 4206938"/>
                <a:gd name="connsiteY4" fmla="*/ 414490 h 1793214"/>
                <a:gd name="connsiteX0" fmla="*/ 4206938 w 4206938"/>
                <a:gd name="connsiteY0" fmla="*/ 170612 h 1793214"/>
                <a:gd name="connsiteX1" fmla="*/ 3719169 w 4206938"/>
                <a:gd name="connsiteY1" fmla="*/ 170612 h 1793214"/>
                <a:gd name="connsiteX2" fmla="*/ 3719169 w 4206938"/>
                <a:gd name="connsiteY2" fmla="*/ 1793214 h 1793214"/>
                <a:gd name="connsiteX3" fmla="*/ 4206938 w 4206938"/>
                <a:gd name="connsiteY3" fmla="*/ 1793214 h 1793214"/>
                <a:gd name="connsiteX4" fmla="*/ 4206938 w 4206938"/>
                <a:gd name="connsiteY4" fmla="*/ 170612 h 1793214"/>
                <a:gd name="connsiteX0" fmla="*/ 487756 w 4206938"/>
                <a:gd name="connsiteY0" fmla="*/ 1143076 h 1793214"/>
                <a:gd name="connsiteX1" fmla="*/ 0 w 4206938"/>
                <a:gd name="connsiteY1" fmla="*/ 1143076 h 1793214"/>
                <a:gd name="connsiteX2" fmla="*/ 0 w 4206938"/>
                <a:gd name="connsiteY2" fmla="*/ 1793214 h 1793214"/>
                <a:gd name="connsiteX3" fmla="*/ 487756 w 4206938"/>
                <a:gd name="connsiteY3" fmla="*/ 1793214 h 1793214"/>
                <a:gd name="connsiteX4" fmla="*/ 487756 w 4206938"/>
                <a:gd name="connsiteY4" fmla="*/ 1143076 h 1793214"/>
                <a:gd name="connsiteX0" fmla="*/ 1240740 w 4206938"/>
                <a:gd name="connsiteY0" fmla="*/ 707187 h 1793214"/>
                <a:gd name="connsiteX1" fmla="*/ 752983 w 4206938"/>
                <a:gd name="connsiteY1" fmla="*/ 688899 h 1793214"/>
                <a:gd name="connsiteX2" fmla="*/ 743839 w 4206938"/>
                <a:gd name="connsiteY2" fmla="*/ 1793214 h 1793214"/>
                <a:gd name="connsiteX3" fmla="*/ 1231595 w 4206938"/>
                <a:gd name="connsiteY3" fmla="*/ 1793214 h 1793214"/>
                <a:gd name="connsiteX4" fmla="*/ 1240740 w 4206938"/>
                <a:gd name="connsiteY4" fmla="*/ 707187 h 1793214"/>
                <a:gd name="connsiteX0" fmla="*/ 1947989 w 4206938"/>
                <a:gd name="connsiteY0" fmla="*/ 189001 h 1793214"/>
                <a:gd name="connsiteX1" fmla="*/ 1478521 w 4206938"/>
                <a:gd name="connsiteY1" fmla="*/ 161569 h 1793214"/>
                <a:gd name="connsiteX2" fmla="*/ 1487665 w 4206938"/>
                <a:gd name="connsiteY2" fmla="*/ 1793214 h 1793214"/>
                <a:gd name="connsiteX3" fmla="*/ 1975421 w 4206938"/>
                <a:gd name="connsiteY3" fmla="*/ 1793214 h 1793214"/>
                <a:gd name="connsiteX4" fmla="*/ 1947989 w 4206938"/>
                <a:gd name="connsiteY4" fmla="*/ 189001 h 1793214"/>
                <a:gd name="connsiteX0" fmla="*/ 2719260 w 4206938"/>
                <a:gd name="connsiteY0" fmla="*/ 0 h 1793214"/>
                <a:gd name="connsiteX1" fmla="*/ 2194928 w 4206938"/>
                <a:gd name="connsiteY1" fmla="*/ 0 h 1793214"/>
                <a:gd name="connsiteX2" fmla="*/ 2231504 w 4206938"/>
                <a:gd name="connsiteY2" fmla="*/ 1793214 h 1793214"/>
                <a:gd name="connsiteX3" fmla="*/ 2719260 w 4206938"/>
                <a:gd name="connsiteY3" fmla="*/ 1793214 h 1793214"/>
                <a:gd name="connsiteX4" fmla="*/ 2719260 w 4206938"/>
                <a:gd name="connsiteY4" fmla="*/ 0 h 1793214"/>
                <a:gd name="connsiteX0" fmla="*/ 3463099 w 4206938"/>
                <a:gd name="connsiteY0" fmla="*/ 414490 h 1793214"/>
                <a:gd name="connsiteX1" fmla="*/ 2975330 w 4206938"/>
                <a:gd name="connsiteY1" fmla="*/ 414490 h 1793214"/>
                <a:gd name="connsiteX2" fmla="*/ 2975330 w 4206938"/>
                <a:gd name="connsiteY2" fmla="*/ 1793214 h 1793214"/>
                <a:gd name="connsiteX3" fmla="*/ 3463099 w 4206938"/>
                <a:gd name="connsiteY3" fmla="*/ 1793214 h 1793214"/>
                <a:gd name="connsiteX4" fmla="*/ 3463099 w 4206938"/>
                <a:gd name="connsiteY4" fmla="*/ 414490 h 1793214"/>
                <a:gd name="connsiteX0" fmla="*/ 4206938 w 4206938"/>
                <a:gd name="connsiteY0" fmla="*/ 170612 h 1793214"/>
                <a:gd name="connsiteX1" fmla="*/ 3719169 w 4206938"/>
                <a:gd name="connsiteY1" fmla="*/ 170612 h 1793214"/>
                <a:gd name="connsiteX2" fmla="*/ 3719169 w 4206938"/>
                <a:gd name="connsiteY2" fmla="*/ 1793214 h 1793214"/>
                <a:gd name="connsiteX3" fmla="*/ 4206938 w 4206938"/>
                <a:gd name="connsiteY3" fmla="*/ 1793214 h 1793214"/>
                <a:gd name="connsiteX4" fmla="*/ 4206938 w 4206938"/>
                <a:gd name="connsiteY4" fmla="*/ 170612 h 1793214"/>
                <a:gd name="connsiteX0" fmla="*/ 487756 w 4206938"/>
                <a:gd name="connsiteY0" fmla="*/ 1143076 h 1793214"/>
                <a:gd name="connsiteX1" fmla="*/ 0 w 4206938"/>
                <a:gd name="connsiteY1" fmla="*/ 1143076 h 1793214"/>
                <a:gd name="connsiteX2" fmla="*/ 0 w 4206938"/>
                <a:gd name="connsiteY2" fmla="*/ 1793214 h 1793214"/>
                <a:gd name="connsiteX3" fmla="*/ 487756 w 4206938"/>
                <a:gd name="connsiteY3" fmla="*/ 1793214 h 1793214"/>
                <a:gd name="connsiteX4" fmla="*/ 487756 w 4206938"/>
                <a:gd name="connsiteY4" fmla="*/ 1143076 h 1793214"/>
                <a:gd name="connsiteX0" fmla="*/ 1240740 w 4206938"/>
                <a:gd name="connsiteY0" fmla="*/ 707187 h 1793214"/>
                <a:gd name="connsiteX1" fmla="*/ 752983 w 4206938"/>
                <a:gd name="connsiteY1" fmla="*/ 688899 h 1793214"/>
                <a:gd name="connsiteX2" fmla="*/ 743839 w 4206938"/>
                <a:gd name="connsiteY2" fmla="*/ 1793214 h 1793214"/>
                <a:gd name="connsiteX3" fmla="*/ 1231595 w 4206938"/>
                <a:gd name="connsiteY3" fmla="*/ 1793214 h 1793214"/>
                <a:gd name="connsiteX4" fmla="*/ 1240740 w 4206938"/>
                <a:gd name="connsiteY4" fmla="*/ 707187 h 1793214"/>
                <a:gd name="connsiteX0" fmla="*/ 1947989 w 4206938"/>
                <a:gd name="connsiteY0" fmla="*/ 189001 h 1793214"/>
                <a:gd name="connsiteX1" fmla="*/ 1478521 w 4206938"/>
                <a:gd name="connsiteY1" fmla="*/ 161569 h 1793214"/>
                <a:gd name="connsiteX2" fmla="*/ 1487665 w 4206938"/>
                <a:gd name="connsiteY2" fmla="*/ 1793214 h 1793214"/>
                <a:gd name="connsiteX3" fmla="*/ 1975421 w 4206938"/>
                <a:gd name="connsiteY3" fmla="*/ 1793214 h 1793214"/>
                <a:gd name="connsiteX4" fmla="*/ 1947989 w 4206938"/>
                <a:gd name="connsiteY4" fmla="*/ 189001 h 1793214"/>
                <a:gd name="connsiteX0" fmla="*/ 2719260 w 4206938"/>
                <a:gd name="connsiteY0" fmla="*/ 0 h 1793214"/>
                <a:gd name="connsiteX1" fmla="*/ 2194928 w 4206938"/>
                <a:gd name="connsiteY1" fmla="*/ 0 h 1793214"/>
                <a:gd name="connsiteX2" fmla="*/ 2231504 w 4206938"/>
                <a:gd name="connsiteY2" fmla="*/ 1793214 h 1793214"/>
                <a:gd name="connsiteX3" fmla="*/ 2719260 w 4206938"/>
                <a:gd name="connsiteY3" fmla="*/ 1793214 h 1793214"/>
                <a:gd name="connsiteX4" fmla="*/ 2719260 w 4206938"/>
                <a:gd name="connsiteY4" fmla="*/ 0 h 1793214"/>
                <a:gd name="connsiteX0" fmla="*/ 3463099 w 4206938"/>
                <a:gd name="connsiteY0" fmla="*/ 414490 h 1793214"/>
                <a:gd name="connsiteX1" fmla="*/ 2957042 w 4206938"/>
                <a:gd name="connsiteY1" fmla="*/ 3010 h 1793214"/>
                <a:gd name="connsiteX2" fmla="*/ 2975330 w 4206938"/>
                <a:gd name="connsiteY2" fmla="*/ 1793214 h 1793214"/>
                <a:gd name="connsiteX3" fmla="*/ 3463099 w 4206938"/>
                <a:gd name="connsiteY3" fmla="*/ 1793214 h 1793214"/>
                <a:gd name="connsiteX4" fmla="*/ 3463099 w 4206938"/>
                <a:gd name="connsiteY4" fmla="*/ 414490 h 1793214"/>
                <a:gd name="connsiteX0" fmla="*/ 4206938 w 4206938"/>
                <a:gd name="connsiteY0" fmla="*/ 170612 h 1793214"/>
                <a:gd name="connsiteX1" fmla="*/ 3719169 w 4206938"/>
                <a:gd name="connsiteY1" fmla="*/ 170612 h 1793214"/>
                <a:gd name="connsiteX2" fmla="*/ 3719169 w 4206938"/>
                <a:gd name="connsiteY2" fmla="*/ 1793214 h 1793214"/>
                <a:gd name="connsiteX3" fmla="*/ 4206938 w 4206938"/>
                <a:gd name="connsiteY3" fmla="*/ 1793214 h 1793214"/>
                <a:gd name="connsiteX4" fmla="*/ 4206938 w 4206938"/>
                <a:gd name="connsiteY4" fmla="*/ 170612 h 1793214"/>
                <a:gd name="connsiteX0" fmla="*/ 487756 w 4206938"/>
                <a:gd name="connsiteY0" fmla="*/ 1167498 h 1817636"/>
                <a:gd name="connsiteX1" fmla="*/ 0 w 4206938"/>
                <a:gd name="connsiteY1" fmla="*/ 1167498 h 1817636"/>
                <a:gd name="connsiteX2" fmla="*/ 0 w 4206938"/>
                <a:gd name="connsiteY2" fmla="*/ 1817636 h 1817636"/>
                <a:gd name="connsiteX3" fmla="*/ 487756 w 4206938"/>
                <a:gd name="connsiteY3" fmla="*/ 1817636 h 1817636"/>
                <a:gd name="connsiteX4" fmla="*/ 487756 w 4206938"/>
                <a:gd name="connsiteY4" fmla="*/ 1167498 h 1817636"/>
                <a:gd name="connsiteX0" fmla="*/ 1240740 w 4206938"/>
                <a:gd name="connsiteY0" fmla="*/ 731609 h 1817636"/>
                <a:gd name="connsiteX1" fmla="*/ 752983 w 4206938"/>
                <a:gd name="connsiteY1" fmla="*/ 713321 h 1817636"/>
                <a:gd name="connsiteX2" fmla="*/ 743839 w 4206938"/>
                <a:gd name="connsiteY2" fmla="*/ 1817636 h 1817636"/>
                <a:gd name="connsiteX3" fmla="*/ 1231595 w 4206938"/>
                <a:gd name="connsiteY3" fmla="*/ 1817636 h 1817636"/>
                <a:gd name="connsiteX4" fmla="*/ 1240740 w 4206938"/>
                <a:gd name="connsiteY4" fmla="*/ 731609 h 1817636"/>
                <a:gd name="connsiteX0" fmla="*/ 1947989 w 4206938"/>
                <a:gd name="connsiteY0" fmla="*/ 213423 h 1817636"/>
                <a:gd name="connsiteX1" fmla="*/ 1478521 w 4206938"/>
                <a:gd name="connsiteY1" fmla="*/ 185991 h 1817636"/>
                <a:gd name="connsiteX2" fmla="*/ 1487665 w 4206938"/>
                <a:gd name="connsiteY2" fmla="*/ 1817636 h 1817636"/>
                <a:gd name="connsiteX3" fmla="*/ 1975421 w 4206938"/>
                <a:gd name="connsiteY3" fmla="*/ 1817636 h 1817636"/>
                <a:gd name="connsiteX4" fmla="*/ 1947989 w 4206938"/>
                <a:gd name="connsiteY4" fmla="*/ 213423 h 1817636"/>
                <a:gd name="connsiteX0" fmla="*/ 2719260 w 4206938"/>
                <a:gd name="connsiteY0" fmla="*/ 24422 h 1817636"/>
                <a:gd name="connsiteX1" fmla="*/ 2194928 w 4206938"/>
                <a:gd name="connsiteY1" fmla="*/ 24422 h 1817636"/>
                <a:gd name="connsiteX2" fmla="*/ 2231504 w 4206938"/>
                <a:gd name="connsiteY2" fmla="*/ 1817636 h 1817636"/>
                <a:gd name="connsiteX3" fmla="*/ 2719260 w 4206938"/>
                <a:gd name="connsiteY3" fmla="*/ 1817636 h 1817636"/>
                <a:gd name="connsiteX4" fmla="*/ 2719260 w 4206938"/>
                <a:gd name="connsiteY4" fmla="*/ 24422 h 1817636"/>
                <a:gd name="connsiteX0" fmla="*/ 3463099 w 4206938"/>
                <a:gd name="connsiteY0" fmla="*/ 0 h 1817636"/>
                <a:gd name="connsiteX1" fmla="*/ 2957042 w 4206938"/>
                <a:gd name="connsiteY1" fmla="*/ 27432 h 1817636"/>
                <a:gd name="connsiteX2" fmla="*/ 2975330 w 4206938"/>
                <a:gd name="connsiteY2" fmla="*/ 1817636 h 1817636"/>
                <a:gd name="connsiteX3" fmla="*/ 3463099 w 4206938"/>
                <a:gd name="connsiteY3" fmla="*/ 1817636 h 1817636"/>
                <a:gd name="connsiteX4" fmla="*/ 3463099 w 4206938"/>
                <a:gd name="connsiteY4" fmla="*/ 0 h 1817636"/>
                <a:gd name="connsiteX0" fmla="*/ 4206938 w 4206938"/>
                <a:gd name="connsiteY0" fmla="*/ 195034 h 1817636"/>
                <a:gd name="connsiteX1" fmla="*/ 3719169 w 4206938"/>
                <a:gd name="connsiteY1" fmla="*/ 195034 h 1817636"/>
                <a:gd name="connsiteX2" fmla="*/ 3719169 w 4206938"/>
                <a:gd name="connsiteY2" fmla="*/ 1817636 h 1817636"/>
                <a:gd name="connsiteX3" fmla="*/ 4206938 w 4206938"/>
                <a:gd name="connsiteY3" fmla="*/ 1817636 h 1817636"/>
                <a:gd name="connsiteX4" fmla="*/ 4206938 w 4206938"/>
                <a:gd name="connsiteY4" fmla="*/ 195034 h 1817636"/>
                <a:gd name="connsiteX0" fmla="*/ 487756 w 4206938"/>
                <a:gd name="connsiteY0" fmla="*/ 1167498 h 1817636"/>
                <a:gd name="connsiteX1" fmla="*/ 0 w 4206938"/>
                <a:gd name="connsiteY1" fmla="*/ 1167498 h 1817636"/>
                <a:gd name="connsiteX2" fmla="*/ 0 w 4206938"/>
                <a:gd name="connsiteY2" fmla="*/ 1817636 h 1817636"/>
                <a:gd name="connsiteX3" fmla="*/ 487756 w 4206938"/>
                <a:gd name="connsiteY3" fmla="*/ 1817636 h 1817636"/>
                <a:gd name="connsiteX4" fmla="*/ 487756 w 4206938"/>
                <a:gd name="connsiteY4" fmla="*/ 1167498 h 1817636"/>
                <a:gd name="connsiteX0" fmla="*/ 1240740 w 4206938"/>
                <a:gd name="connsiteY0" fmla="*/ 731609 h 1817636"/>
                <a:gd name="connsiteX1" fmla="*/ 752983 w 4206938"/>
                <a:gd name="connsiteY1" fmla="*/ 713321 h 1817636"/>
                <a:gd name="connsiteX2" fmla="*/ 743839 w 4206938"/>
                <a:gd name="connsiteY2" fmla="*/ 1817636 h 1817636"/>
                <a:gd name="connsiteX3" fmla="*/ 1231595 w 4206938"/>
                <a:gd name="connsiteY3" fmla="*/ 1817636 h 1817636"/>
                <a:gd name="connsiteX4" fmla="*/ 1240740 w 4206938"/>
                <a:gd name="connsiteY4" fmla="*/ 731609 h 1817636"/>
                <a:gd name="connsiteX0" fmla="*/ 1947989 w 4206938"/>
                <a:gd name="connsiteY0" fmla="*/ 213423 h 1817636"/>
                <a:gd name="connsiteX1" fmla="*/ 1478521 w 4206938"/>
                <a:gd name="connsiteY1" fmla="*/ 185991 h 1817636"/>
                <a:gd name="connsiteX2" fmla="*/ 1487665 w 4206938"/>
                <a:gd name="connsiteY2" fmla="*/ 1817636 h 1817636"/>
                <a:gd name="connsiteX3" fmla="*/ 1975421 w 4206938"/>
                <a:gd name="connsiteY3" fmla="*/ 1817636 h 1817636"/>
                <a:gd name="connsiteX4" fmla="*/ 1947989 w 4206938"/>
                <a:gd name="connsiteY4" fmla="*/ 213423 h 1817636"/>
                <a:gd name="connsiteX0" fmla="*/ 2719260 w 4206938"/>
                <a:gd name="connsiteY0" fmla="*/ 24422 h 1817636"/>
                <a:gd name="connsiteX1" fmla="*/ 2194928 w 4206938"/>
                <a:gd name="connsiteY1" fmla="*/ 24422 h 1817636"/>
                <a:gd name="connsiteX2" fmla="*/ 2231504 w 4206938"/>
                <a:gd name="connsiteY2" fmla="*/ 1817636 h 1817636"/>
                <a:gd name="connsiteX3" fmla="*/ 2719260 w 4206938"/>
                <a:gd name="connsiteY3" fmla="*/ 1817636 h 1817636"/>
                <a:gd name="connsiteX4" fmla="*/ 2719260 w 4206938"/>
                <a:gd name="connsiteY4" fmla="*/ 24422 h 1817636"/>
                <a:gd name="connsiteX0" fmla="*/ 3463099 w 4206938"/>
                <a:gd name="connsiteY0" fmla="*/ 0 h 1817636"/>
                <a:gd name="connsiteX1" fmla="*/ 2957042 w 4206938"/>
                <a:gd name="connsiteY1" fmla="*/ 27432 h 1817636"/>
                <a:gd name="connsiteX2" fmla="*/ 2975330 w 4206938"/>
                <a:gd name="connsiteY2" fmla="*/ 1817636 h 1817636"/>
                <a:gd name="connsiteX3" fmla="*/ 3463099 w 4206938"/>
                <a:gd name="connsiteY3" fmla="*/ 1817636 h 1817636"/>
                <a:gd name="connsiteX4" fmla="*/ 3463099 w 4206938"/>
                <a:gd name="connsiteY4" fmla="*/ 0 h 1817636"/>
                <a:gd name="connsiteX0" fmla="*/ 4206938 w 4206938"/>
                <a:gd name="connsiteY0" fmla="*/ 195034 h 1817636"/>
                <a:gd name="connsiteX1" fmla="*/ 3700881 w 4206938"/>
                <a:gd name="connsiteY1" fmla="*/ 3010 h 1817636"/>
                <a:gd name="connsiteX2" fmla="*/ 3719169 w 4206938"/>
                <a:gd name="connsiteY2" fmla="*/ 1817636 h 1817636"/>
                <a:gd name="connsiteX3" fmla="*/ 4206938 w 4206938"/>
                <a:gd name="connsiteY3" fmla="*/ 1817636 h 1817636"/>
                <a:gd name="connsiteX4" fmla="*/ 4206938 w 4206938"/>
                <a:gd name="connsiteY4" fmla="*/ 195034 h 1817636"/>
                <a:gd name="connsiteX0" fmla="*/ 487756 w 4206938"/>
                <a:gd name="connsiteY0" fmla="*/ 1167498 h 1817636"/>
                <a:gd name="connsiteX1" fmla="*/ 0 w 4206938"/>
                <a:gd name="connsiteY1" fmla="*/ 1167498 h 1817636"/>
                <a:gd name="connsiteX2" fmla="*/ 0 w 4206938"/>
                <a:gd name="connsiteY2" fmla="*/ 1817636 h 1817636"/>
                <a:gd name="connsiteX3" fmla="*/ 487756 w 4206938"/>
                <a:gd name="connsiteY3" fmla="*/ 1817636 h 1817636"/>
                <a:gd name="connsiteX4" fmla="*/ 487756 w 4206938"/>
                <a:gd name="connsiteY4" fmla="*/ 1167498 h 1817636"/>
                <a:gd name="connsiteX0" fmla="*/ 1240740 w 4206938"/>
                <a:gd name="connsiteY0" fmla="*/ 731609 h 1817636"/>
                <a:gd name="connsiteX1" fmla="*/ 752983 w 4206938"/>
                <a:gd name="connsiteY1" fmla="*/ 713321 h 1817636"/>
                <a:gd name="connsiteX2" fmla="*/ 743839 w 4206938"/>
                <a:gd name="connsiteY2" fmla="*/ 1817636 h 1817636"/>
                <a:gd name="connsiteX3" fmla="*/ 1231595 w 4206938"/>
                <a:gd name="connsiteY3" fmla="*/ 1817636 h 1817636"/>
                <a:gd name="connsiteX4" fmla="*/ 1240740 w 4206938"/>
                <a:gd name="connsiteY4" fmla="*/ 731609 h 1817636"/>
                <a:gd name="connsiteX0" fmla="*/ 1947989 w 4206938"/>
                <a:gd name="connsiteY0" fmla="*/ 213423 h 1817636"/>
                <a:gd name="connsiteX1" fmla="*/ 1478521 w 4206938"/>
                <a:gd name="connsiteY1" fmla="*/ 185991 h 1817636"/>
                <a:gd name="connsiteX2" fmla="*/ 1487665 w 4206938"/>
                <a:gd name="connsiteY2" fmla="*/ 1817636 h 1817636"/>
                <a:gd name="connsiteX3" fmla="*/ 1975421 w 4206938"/>
                <a:gd name="connsiteY3" fmla="*/ 1817636 h 1817636"/>
                <a:gd name="connsiteX4" fmla="*/ 1947989 w 4206938"/>
                <a:gd name="connsiteY4" fmla="*/ 213423 h 1817636"/>
                <a:gd name="connsiteX0" fmla="*/ 2719260 w 4206938"/>
                <a:gd name="connsiteY0" fmla="*/ 24422 h 1817636"/>
                <a:gd name="connsiteX1" fmla="*/ 2194928 w 4206938"/>
                <a:gd name="connsiteY1" fmla="*/ 24422 h 1817636"/>
                <a:gd name="connsiteX2" fmla="*/ 2231504 w 4206938"/>
                <a:gd name="connsiteY2" fmla="*/ 1817636 h 1817636"/>
                <a:gd name="connsiteX3" fmla="*/ 2719260 w 4206938"/>
                <a:gd name="connsiteY3" fmla="*/ 1817636 h 1817636"/>
                <a:gd name="connsiteX4" fmla="*/ 2719260 w 4206938"/>
                <a:gd name="connsiteY4" fmla="*/ 24422 h 1817636"/>
                <a:gd name="connsiteX0" fmla="*/ 3463099 w 4206938"/>
                <a:gd name="connsiteY0" fmla="*/ 0 h 1817636"/>
                <a:gd name="connsiteX1" fmla="*/ 2957042 w 4206938"/>
                <a:gd name="connsiteY1" fmla="*/ 27432 h 1817636"/>
                <a:gd name="connsiteX2" fmla="*/ 2975330 w 4206938"/>
                <a:gd name="connsiteY2" fmla="*/ 1817636 h 1817636"/>
                <a:gd name="connsiteX3" fmla="*/ 3463099 w 4206938"/>
                <a:gd name="connsiteY3" fmla="*/ 1817636 h 1817636"/>
                <a:gd name="connsiteX4" fmla="*/ 3463099 w 4206938"/>
                <a:gd name="connsiteY4" fmla="*/ 0 h 1817636"/>
                <a:gd name="connsiteX0" fmla="*/ 4197794 w 4206938"/>
                <a:gd name="connsiteY0" fmla="*/ 3010 h 1817636"/>
                <a:gd name="connsiteX1" fmla="*/ 3700881 w 4206938"/>
                <a:gd name="connsiteY1" fmla="*/ 3010 h 1817636"/>
                <a:gd name="connsiteX2" fmla="*/ 3719169 w 4206938"/>
                <a:gd name="connsiteY2" fmla="*/ 1817636 h 1817636"/>
                <a:gd name="connsiteX3" fmla="*/ 4206938 w 4206938"/>
                <a:gd name="connsiteY3" fmla="*/ 1817636 h 1817636"/>
                <a:gd name="connsiteX4" fmla="*/ 4197794 w 4206938"/>
                <a:gd name="connsiteY4" fmla="*/ 3010 h 181763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728599 h 1814626"/>
                <a:gd name="connsiteX1" fmla="*/ 752983 w 4206938"/>
                <a:gd name="connsiteY1" fmla="*/ 710311 h 1814626"/>
                <a:gd name="connsiteX2" fmla="*/ 743839 w 4206938"/>
                <a:gd name="connsiteY2" fmla="*/ 1814626 h 1814626"/>
                <a:gd name="connsiteX3" fmla="*/ 1231595 w 4206938"/>
                <a:gd name="connsiteY3" fmla="*/ 1814626 h 1814626"/>
                <a:gd name="connsiteX4" fmla="*/ 1240740 w 4206938"/>
                <a:gd name="connsiteY4" fmla="*/ 728599 h 1814626"/>
                <a:gd name="connsiteX0" fmla="*/ 1947989 w 4206938"/>
                <a:gd name="connsiteY0" fmla="*/ 210413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210413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701167 h 1814626"/>
                <a:gd name="connsiteX1" fmla="*/ 752983 w 4206938"/>
                <a:gd name="connsiteY1" fmla="*/ 710311 h 1814626"/>
                <a:gd name="connsiteX2" fmla="*/ 743839 w 4206938"/>
                <a:gd name="connsiteY2" fmla="*/ 1814626 h 1814626"/>
                <a:gd name="connsiteX3" fmla="*/ 1231595 w 4206938"/>
                <a:gd name="connsiteY3" fmla="*/ 1814626 h 1814626"/>
                <a:gd name="connsiteX4" fmla="*/ 1240740 w 4206938"/>
                <a:gd name="connsiteY4" fmla="*/ 701167 h 1814626"/>
                <a:gd name="connsiteX0" fmla="*/ 1947989 w 4206938"/>
                <a:gd name="connsiteY0" fmla="*/ 210413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210413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701167 h 1814626"/>
                <a:gd name="connsiteX1" fmla="*/ 752983 w 4206938"/>
                <a:gd name="connsiteY1" fmla="*/ 710311 h 1814626"/>
                <a:gd name="connsiteX2" fmla="*/ 743839 w 4206938"/>
                <a:gd name="connsiteY2" fmla="*/ 1814626 h 1814626"/>
                <a:gd name="connsiteX3" fmla="*/ 1231595 w 4206938"/>
                <a:gd name="connsiteY3" fmla="*/ 1814626 h 1814626"/>
                <a:gd name="connsiteX4" fmla="*/ 1240740 w 4206938"/>
                <a:gd name="connsiteY4" fmla="*/ 701167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710311 h 1814626"/>
                <a:gd name="connsiteX1" fmla="*/ 752983 w 4206938"/>
                <a:gd name="connsiteY1" fmla="*/ 710311 h 1814626"/>
                <a:gd name="connsiteX2" fmla="*/ 743839 w 4206938"/>
                <a:gd name="connsiteY2" fmla="*/ 1814626 h 1814626"/>
                <a:gd name="connsiteX3" fmla="*/ 1231595 w 4206938"/>
                <a:gd name="connsiteY3" fmla="*/ 1814626 h 1814626"/>
                <a:gd name="connsiteX4" fmla="*/ 1240740 w 4206938"/>
                <a:gd name="connsiteY4" fmla="*/ 710311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673735 h 1814626"/>
                <a:gd name="connsiteX1" fmla="*/ 752983 w 4206938"/>
                <a:gd name="connsiteY1" fmla="*/ 710311 h 1814626"/>
                <a:gd name="connsiteX2" fmla="*/ 743839 w 4206938"/>
                <a:gd name="connsiteY2" fmla="*/ 1814626 h 1814626"/>
                <a:gd name="connsiteX3" fmla="*/ 1231595 w 4206938"/>
                <a:gd name="connsiteY3" fmla="*/ 1814626 h 1814626"/>
                <a:gd name="connsiteX4" fmla="*/ 1240740 w 4206938"/>
                <a:gd name="connsiteY4" fmla="*/ 673735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673735 h 1814626"/>
                <a:gd name="connsiteX1" fmla="*/ 752983 w 4206938"/>
                <a:gd name="connsiteY1" fmla="*/ 673735 h 1814626"/>
                <a:gd name="connsiteX2" fmla="*/ 743839 w 4206938"/>
                <a:gd name="connsiteY2" fmla="*/ 1814626 h 1814626"/>
                <a:gd name="connsiteX3" fmla="*/ 1231595 w 4206938"/>
                <a:gd name="connsiteY3" fmla="*/ 1814626 h 1814626"/>
                <a:gd name="connsiteX4" fmla="*/ 1240740 w 4206938"/>
                <a:gd name="connsiteY4" fmla="*/ 673735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673735 h 1814626"/>
                <a:gd name="connsiteX1" fmla="*/ 743009 w 4206938"/>
                <a:gd name="connsiteY1" fmla="*/ 1032844 h 1814626"/>
                <a:gd name="connsiteX2" fmla="*/ 743839 w 4206938"/>
                <a:gd name="connsiteY2" fmla="*/ 1814626 h 1814626"/>
                <a:gd name="connsiteX3" fmla="*/ 1231595 w 4206938"/>
                <a:gd name="connsiteY3" fmla="*/ 1814626 h 1814626"/>
                <a:gd name="connsiteX4" fmla="*/ 1240740 w 4206938"/>
                <a:gd name="connsiteY4" fmla="*/ 673735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40740 w 4206938"/>
                <a:gd name="connsiteY0" fmla="*/ 673735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40740 w 4206938"/>
                <a:gd name="connsiteY4" fmla="*/ 673735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0790 w 4206938"/>
                <a:gd name="connsiteY0" fmla="*/ 89319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0790 w 4206938"/>
                <a:gd name="connsiteY4" fmla="*/ 893191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0936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09360 w 4206938"/>
                <a:gd name="connsiteY4" fmla="*/ 938911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47989 w 4206938"/>
                <a:gd name="connsiteY0" fmla="*/ 173837 h 1814626"/>
                <a:gd name="connsiteX1" fmla="*/ 1478521 w 4206938"/>
                <a:gd name="connsiteY1" fmla="*/ 182981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47989 w 4206938"/>
                <a:gd name="connsiteY0" fmla="*/ 173837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47989 w 4206938"/>
                <a:gd name="connsiteY4" fmla="*/ 173837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59419 w 4206938"/>
                <a:gd name="connsiteY0" fmla="*/ 70342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59419 w 4206938"/>
                <a:gd name="connsiteY4" fmla="*/ 70342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7039 w 4206938"/>
                <a:gd name="connsiteY0" fmla="*/ 70723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7039 w 4206938"/>
                <a:gd name="connsiteY4" fmla="*/ 70723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3229 w 4206938"/>
                <a:gd name="connsiteY0" fmla="*/ 71866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3229 w 4206938"/>
                <a:gd name="connsiteY4" fmla="*/ 71866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78469 w 4206938"/>
                <a:gd name="connsiteY0" fmla="*/ 71866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78469 w 4206938"/>
                <a:gd name="connsiteY4" fmla="*/ 71866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3229 w 4206938"/>
                <a:gd name="connsiteY0" fmla="*/ 71866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3229 w 4206938"/>
                <a:gd name="connsiteY4" fmla="*/ 71866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3229 w 4206938"/>
                <a:gd name="connsiteY0" fmla="*/ 73009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3229 w 4206938"/>
                <a:gd name="connsiteY4" fmla="*/ 73009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3229 w 4206938"/>
                <a:gd name="connsiteY0" fmla="*/ 72628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3229 w 4206938"/>
                <a:gd name="connsiteY4" fmla="*/ 72628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7039 w 4206938"/>
                <a:gd name="connsiteY0" fmla="*/ 72628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7039 w 4206938"/>
                <a:gd name="connsiteY4" fmla="*/ 726286 h 1814626"/>
                <a:gd name="connsiteX0" fmla="*/ 2719260 w 4206938"/>
                <a:gd name="connsiteY0" fmla="*/ 21412 h 1814626"/>
                <a:gd name="connsiteX1" fmla="*/ 2194928 w 4206938"/>
                <a:gd name="connsiteY1" fmla="*/ 21412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7039 w 4206938"/>
                <a:gd name="connsiteY0" fmla="*/ 72628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7039 w 4206938"/>
                <a:gd name="connsiteY4" fmla="*/ 726286 h 1814626"/>
                <a:gd name="connsiteX0" fmla="*/ 2719260 w 4206938"/>
                <a:gd name="connsiteY0" fmla="*/ 21412 h 1814626"/>
                <a:gd name="connsiteX1" fmla="*/ 2202548 w 4206938"/>
                <a:gd name="connsiteY1" fmla="*/ 425271 h 1814626"/>
                <a:gd name="connsiteX2" fmla="*/ 2231504 w 4206938"/>
                <a:gd name="connsiteY2" fmla="*/ 1814626 h 1814626"/>
                <a:gd name="connsiteX3" fmla="*/ 2719260 w 4206938"/>
                <a:gd name="connsiteY3" fmla="*/ 1814626 h 1814626"/>
                <a:gd name="connsiteX4" fmla="*/ 2719260 w 4206938"/>
                <a:gd name="connsiteY4" fmla="*/ 21412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7039 w 4206938"/>
                <a:gd name="connsiteY0" fmla="*/ 72628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7039 w 4206938"/>
                <a:gd name="connsiteY4" fmla="*/ 726286 h 1814626"/>
                <a:gd name="connsiteX0" fmla="*/ 2719260 w 4206938"/>
                <a:gd name="connsiteY0" fmla="*/ 421461 h 1814626"/>
                <a:gd name="connsiteX1" fmla="*/ 2202548 w 4206938"/>
                <a:gd name="connsiteY1" fmla="*/ 425271 h 1814626"/>
                <a:gd name="connsiteX2" fmla="*/ 2231504 w 4206938"/>
                <a:gd name="connsiteY2" fmla="*/ 1814626 h 1814626"/>
                <a:gd name="connsiteX3" fmla="*/ 2719260 w 4206938"/>
                <a:gd name="connsiteY3" fmla="*/ 1814626 h 1814626"/>
                <a:gd name="connsiteX4" fmla="*/ 2719260 w 4206938"/>
                <a:gd name="connsiteY4" fmla="*/ 421461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7039 w 4206938"/>
                <a:gd name="connsiteY0" fmla="*/ 72628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7039 w 4206938"/>
                <a:gd name="connsiteY4" fmla="*/ 726286 h 1814626"/>
                <a:gd name="connsiteX0" fmla="*/ 2719260 w 4206938"/>
                <a:gd name="connsiteY0" fmla="*/ 421461 h 1814626"/>
                <a:gd name="connsiteX1" fmla="*/ 2217788 w 4206938"/>
                <a:gd name="connsiteY1" fmla="*/ 432891 h 1814626"/>
                <a:gd name="connsiteX2" fmla="*/ 2231504 w 4206938"/>
                <a:gd name="connsiteY2" fmla="*/ 1814626 h 1814626"/>
                <a:gd name="connsiteX3" fmla="*/ 2719260 w 4206938"/>
                <a:gd name="connsiteY3" fmla="*/ 1814626 h 1814626"/>
                <a:gd name="connsiteX4" fmla="*/ 2719260 w 4206938"/>
                <a:gd name="connsiteY4" fmla="*/ 421461 h 1814626"/>
                <a:gd name="connsiteX0" fmla="*/ 3472243 w 4206938"/>
                <a:gd name="connsiteY0" fmla="*/ 6134 h 1814626"/>
                <a:gd name="connsiteX1" fmla="*/ 2957042 w 4206938"/>
                <a:gd name="connsiteY1" fmla="*/ 2442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7039 w 4206938"/>
                <a:gd name="connsiteY0" fmla="*/ 72628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7039 w 4206938"/>
                <a:gd name="connsiteY4" fmla="*/ 726286 h 1814626"/>
                <a:gd name="connsiteX0" fmla="*/ 2719260 w 4206938"/>
                <a:gd name="connsiteY0" fmla="*/ 421461 h 1814626"/>
                <a:gd name="connsiteX1" fmla="*/ 2217788 w 4206938"/>
                <a:gd name="connsiteY1" fmla="*/ 432891 h 1814626"/>
                <a:gd name="connsiteX2" fmla="*/ 2231504 w 4206938"/>
                <a:gd name="connsiteY2" fmla="*/ 1814626 h 1814626"/>
                <a:gd name="connsiteX3" fmla="*/ 2719260 w 4206938"/>
                <a:gd name="connsiteY3" fmla="*/ 1814626 h 1814626"/>
                <a:gd name="connsiteX4" fmla="*/ 2719260 w 4206938"/>
                <a:gd name="connsiteY4" fmla="*/ 421461 h 1814626"/>
                <a:gd name="connsiteX0" fmla="*/ 3472243 w 4206938"/>
                <a:gd name="connsiteY0" fmla="*/ 6134 h 1814626"/>
                <a:gd name="connsiteX1" fmla="*/ 2960852 w 4206938"/>
                <a:gd name="connsiteY1" fmla="*/ 131102 h 1814626"/>
                <a:gd name="connsiteX2" fmla="*/ 2975330 w 4206938"/>
                <a:gd name="connsiteY2" fmla="*/ 1814626 h 1814626"/>
                <a:gd name="connsiteX3" fmla="*/ 3463099 w 4206938"/>
                <a:gd name="connsiteY3" fmla="*/ 1814626 h 1814626"/>
                <a:gd name="connsiteX4" fmla="*/ 3472243 w 4206938"/>
                <a:gd name="connsiteY4" fmla="*/ 61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164488 h 1814626"/>
                <a:gd name="connsiteX1" fmla="*/ 0 w 4206938"/>
                <a:gd name="connsiteY1" fmla="*/ 1164488 h 1814626"/>
                <a:gd name="connsiteX2" fmla="*/ 0 w 4206938"/>
                <a:gd name="connsiteY2" fmla="*/ 1814626 h 1814626"/>
                <a:gd name="connsiteX3" fmla="*/ 487756 w 4206938"/>
                <a:gd name="connsiteY3" fmla="*/ 1814626 h 1814626"/>
                <a:gd name="connsiteX4" fmla="*/ 487756 w 4206938"/>
                <a:gd name="connsiteY4" fmla="*/ 1164488 h 1814626"/>
                <a:gd name="connsiteX0" fmla="*/ 1228410 w 4206938"/>
                <a:gd name="connsiteY0" fmla="*/ 938911 h 1814626"/>
                <a:gd name="connsiteX1" fmla="*/ 752984 w 4206938"/>
                <a:gd name="connsiteY1" fmla="*/ 943066 h 1814626"/>
                <a:gd name="connsiteX2" fmla="*/ 743839 w 4206938"/>
                <a:gd name="connsiteY2" fmla="*/ 1814626 h 1814626"/>
                <a:gd name="connsiteX3" fmla="*/ 1231595 w 4206938"/>
                <a:gd name="connsiteY3" fmla="*/ 1814626 h 1814626"/>
                <a:gd name="connsiteX4" fmla="*/ 1228410 w 4206938"/>
                <a:gd name="connsiteY4" fmla="*/ 938911 h 1814626"/>
                <a:gd name="connsiteX0" fmla="*/ 1967039 w 4206938"/>
                <a:gd name="connsiteY0" fmla="*/ 726286 h 1814626"/>
                <a:gd name="connsiteX1" fmla="*/ 1482331 w 4206938"/>
                <a:gd name="connsiteY1" fmla="*/ 739240 h 1814626"/>
                <a:gd name="connsiteX2" fmla="*/ 1487665 w 4206938"/>
                <a:gd name="connsiteY2" fmla="*/ 1814626 h 1814626"/>
                <a:gd name="connsiteX3" fmla="*/ 1975421 w 4206938"/>
                <a:gd name="connsiteY3" fmla="*/ 1814626 h 1814626"/>
                <a:gd name="connsiteX4" fmla="*/ 1967039 w 4206938"/>
                <a:gd name="connsiteY4" fmla="*/ 726286 h 1814626"/>
                <a:gd name="connsiteX0" fmla="*/ 2719260 w 4206938"/>
                <a:gd name="connsiteY0" fmla="*/ 421461 h 1814626"/>
                <a:gd name="connsiteX1" fmla="*/ 2217788 w 4206938"/>
                <a:gd name="connsiteY1" fmla="*/ 432891 h 1814626"/>
                <a:gd name="connsiteX2" fmla="*/ 2231504 w 4206938"/>
                <a:gd name="connsiteY2" fmla="*/ 1814626 h 1814626"/>
                <a:gd name="connsiteX3" fmla="*/ 2719260 w 4206938"/>
                <a:gd name="connsiteY3" fmla="*/ 1814626 h 1814626"/>
                <a:gd name="connsiteX4" fmla="*/ 2719260 w 4206938"/>
                <a:gd name="connsiteY4" fmla="*/ 421461 h 1814626"/>
                <a:gd name="connsiteX0" fmla="*/ 3472243 w 4206938"/>
                <a:gd name="connsiteY0" fmla="*/ 120434 h 1814626"/>
                <a:gd name="connsiteX1" fmla="*/ 2960852 w 4206938"/>
                <a:gd name="connsiteY1" fmla="*/ 131102 h 1814626"/>
                <a:gd name="connsiteX2" fmla="*/ 2975330 w 4206938"/>
                <a:gd name="connsiteY2" fmla="*/ 1814626 h 1814626"/>
                <a:gd name="connsiteX3" fmla="*/ 3463099 w 4206938"/>
                <a:gd name="connsiteY3" fmla="*/ 1814626 h 1814626"/>
                <a:gd name="connsiteX4" fmla="*/ 3472243 w 4206938"/>
                <a:gd name="connsiteY4" fmla="*/ 120434 h 1814626"/>
                <a:gd name="connsiteX0" fmla="*/ 4197794 w 4206938"/>
                <a:gd name="connsiteY0" fmla="*/ 0 h 1814626"/>
                <a:gd name="connsiteX1" fmla="*/ 3700881 w 4206938"/>
                <a:gd name="connsiteY1" fmla="*/ 0 h 1814626"/>
                <a:gd name="connsiteX2" fmla="*/ 3719169 w 4206938"/>
                <a:gd name="connsiteY2" fmla="*/ 1814626 h 1814626"/>
                <a:gd name="connsiteX3" fmla="*/ 4206938 w 4206938"/>
                <a:gd name="connsiteY3" fmla="*/ 1814626 h 1814626"/>
                <a:gd name="connsiteX4" fmla="*/ 4197794 w 4206938"/>
                <a:gd name="connsiteY4" fmla="*/ 0 h 1814626"/>
                <a:gd name="connsiteX0" fmla="*/ 487756 w 4206938"/>
                <a:gd name="connsiteY0" fmla="*/ 1278788 h 1928926"/>
                <a:gd name="connsiteX1" fmla="*/ 0 w 4206938"/>
                <a:gd name="connsiteY1" fmla="*/ 1278788 h 1928926"/>
                <a:gd name="connsiteX2" fmla="*/ 0 w 4206938"/>
                <a:gd name="connsiteY2" fmla="*/ 1928926 h 1928926"/>
                <a:gd name="connsiteX3" fmla="*/ 487756 w 4206938"/>
                <a:gd name="connsiteY3" fmla="*/ 1928926 h 1928926"/>
                <a:gd name="connsiteX4" fmla="*/ 487756 w 4206938"/>
                <a:gd name="connsiteY4" fmla="*/ 1278788 h 1928926"/>
                <a:gd name="connsiteX0" fmla="*/ 1228410 w 4206938"/>
                <a:gd name="connsiteY0" fmla="*/ 1053211 h 1928926"/>
                <a:gd name="connsiteX1" fmla="*/ 752984 w 4206938"/>
                <a:gd name="connsiteY1" fmla="*/ 1057366 h 1928926"/>
                <a:gd name="connsiteX2" fmla="*/ 743839 w 4206938"/>
                <a:gd name="connsiteY2" fmla="*/ 1928926 h 1928926"/>
                <a:gd name="connsiteX3" fmla="*/ 1231595 w 4206938"/>
                <a:gd name="connsiteY3" fmla="*/ 1928926 h 1928926"/>
                <a:gd name="connsiteX4" fmla="*/ 1228410 w 4206938"/>
                <a:gd name="connsiteY4" fmla="*/ 1053211 h 1928926"/>
                <a:gd name="connsiteX0" fmla="*/ 1967039 w 4206938"/>
                <a:gd name="connsiteY0" fmla="*/ 840586 h 1928926"/>
                <a:gd name="connsiteX1" fmla="*/ 1482331 w 4206938"/>
                <a:gd name="connsiteY1" fmla="*/ 853540 h 1928926"/>
                <a:gd name="connsiteX2" fmla="*/ 1487665 w 4206938"/>
                <a:gd name="connsiteY2" fmla="*/ 1928926 h 1928926"/>
                <a:gd name="connsiteX3" fmla="*/ 1975421 w 4206938"/>
                <a:gd name="connsiteY3" fmla="*/ 1928926 h 1928926"/>
                <a:gd name="connsiteX4" fmla="*/ 1967039 w 4206938"/>
                <a:gd name="connsiteY4" fmla="*/ 840586 h 1928926"/>
                <a:gd name="connsiteX0" fmla="*/ 2719260 w 4206938"/>
                <a:gd name="connsiteY0" fmla="*/ 535761 h 1928926"/>
                <a:gd name="connsiteX1" fmla="*/ 2217788 w 4206938"/>
                <a:gd name="connsiteY1" fmla="*/ 547191 h 1928926"/>
                <a:gd name="connsiteX2" fmla="*/ 2231504 w 4206938"/>
                <a:gd name="connsiteY2" fmla="*/ 1928926 h 1928926"/>
                <a:gd name="connsiteX3" fmla="*/ 2719260 w 4206938"/>
                <a:gd name="connsiteY3" fmla="*/ 1928926 h 1928926"/>
                <a:gd name="connsiteX4" fmla="*/ 2719260 w 4206938"/>
                <a:gd name="connsiteY4" fmla="*/ 535761 h 1928926"/>
                <a:gd name="connsiteX0" fmla="*/ 3472243 w 4206938"/>
                <a:gd name="connsiteY0" fmla="*/ 234734 h 1928926"/>
                <a:gd name="connsiteX1" fmla="*/ 2960852 w 4206938"/>
                <a:gd name="connsiteY1" fmla="*/ 245402 h 1928926"/>
                <a:gd name="connsiteX2" fmla="*/ 2975330 w 4206938"/>
                <a:gd name="connsiteY2" fmla="*/ 1928926 h 1928926"/>
                <a:gd name="connsiteX3" fmla="*/ 3463099 w 4206938"/>
                <a:gd name="connsiteY3" fmla="*/ 1928926 h 1928926"/>
                <a:gd name="connsiteX4" fmla="*/ 3472243 w 4206938"/>
                <a:gd name="connsiteY4" fmla="*/ 234734 h 1928926"/>
                <a:gd name="connsiteX0" fmla="*/ 4197794 w 4206938"/>
                <a:gd name="connsiteY0" fmla="*/ 114300 h 1928926"/>
                <a:gd name="connsiteX1" fmla="*/ 3704691 w 4206938"/>
                <a:gd name="connsiteY1" fmla="*/ 0 h 1928926"/>
                <a:gd name="connsiteX2" fmla="*/ 3719169 w 4206938"/>
                <a:gd name="connsiteY2" fmla="*/ 1928926 h 1928926"/>
                <a:gd name="connsiteX3" fmla="*/ 4206938 w 4206938"/>
                <a:gd name="connsiteY3" fmla="*/ 1928926 h 1928926"/>
                <a:gd name="connsiteX4" fmla="*/ 4197794 w 4206938"/>
                <a:gd name="connsiteY4" fmla="*/ 114300 h 1928926"/>
                <a:gd name="connsiteX0" fmla="*/ 487756 w 4206938"/>
                <a:gd name="connsiteY0" fmla="*/ 1278788 h 1928926"/>
                <a:gd name="connsiteX1" fmla="*/ 0 w 4206938"/>
                <a:gd name="connsiteY1" fmla="*/ 1278788 h 1928926"/>
                <a:gd name="connsiteX2" fmla="*/ 0 w 4206938"/>
                <a:gd name="connsiteY2" fmla="*/ 1928926 h 1928926"/>
                <a:gd name="connsiteX3" fmla="*/ 487756 w 4206938"/>
                <a:gd name="connsiteY3" fmla="*/ 1928926 h 1928926"/>
                <a:gd name="connsiteX4" fmla="*/ 487756 w 4206938"/>
                <a:gd name="connsiteY4" fmla="*/ 1278788 h 1928926"/>
                <a:gd name="connsiteX0" fmla="*/ 1228410 w 4206938"/>
                <a:gd name="connsiteY0" fmla="*/ 1053211 h 1928926"/>
                <a:gd name="connsiteX1" fmla="*/ 752984 w 4206938"/>
                <a:gd name="connsiteY1" fmla="*/ 1057366 h 1928926"/>
                <a:gd name="connsiteX2" fmla="*/ 743839 w 4206938"/>
                <a:gd name="connsiteY2" fmla="*/ 1928926 h 1928926"/>
                <a:gd name="connsiteX3" fmla="*/ 1231595 w 4206938"/>
                <a:gd name="connsiteY3" fmla="*/ 1928926 h 1928926"/>
                <a:gd name="connsiteX4" fmla="*/ 1228410 w 4206938"/>
                <a:gd name="connsiteY4" fmla="*/ 1053211 h 1928926"/>
                <a:gd name="connsiteX0" fmla="*/ 1967039 w 4206938"/>
                <a:gd name="connsiteY0" fmla="*/ 840586 h 1928926"/>
                <a:gd name="connsiteX1" fmla="*/ 1482331 w 4206938"/>
                <a:gd name="connsiteY1" fmla="*/ 853540 h 1928926"/>
                <a:gd name="connsiteX2" fmla="*/ 1487665 w 4206938"/>
                <a:gd name="connsiteY2" fmla="*/ 1928926 h 1928926"/>
                <a:gd name="connsiteX3" fmla="*/ 1975421 w 4206938"/>
                <a:gd name="connsiteY3" fmla="*/ 1928926 h 1928926"/>
                <a:gd name="connsiteX4" fmla="*/ 1967039 w 4206938"/>
                <a:gd name="connsiteY4" fmla="*/ 840586 h 1928926"/>
                <a:gd name="connsiteX0" fmla="*/ 2719260 w 4206938"/>
                <a:gd name="connsiteY0" fmla="*/ 535761 h 1928926"/>
                <a:gd name="connsiteX1" fmla="*/ 2217788 w 4206938"/>
                <a:gd name="connsiteY1" fmla="*/ 547191 h 1928926"/>
                <a:gd name="connsiteX2" fmla="*/ 2231504 w 4206938"/>
                <a:gd name="connsiteY2" fmla="*/ 1928926 h 1928926"/>
                <a:gd name="connsiteX3" fmla="*/ 2719260 w 4206938"/>
                <a:gd name="connsiteY3" fmla="*/ 1928926 h 1928926"/>
                <a:gd name="connsiteX4" fmla="*/ 2719260 w 4206938"/>
                <a:gd name="connsiteY4" fmla="*/ 535761 h 1928926"/>
                <a:gd name="connsiteX0" fmla="*/ 3472243 w 4206938"/>
                <a:gd name="connsiteY0" fmla="*/ 234734 h 1928926"/>
                <a:gd name="connsiteX1" fmla="*/ 2960852 w 4206938"/>
                <a:gd name="connsiteY1" fmla="*/ 245402 h 1928926"/>
                <a:gd name="connsiteX2" fmla="*/ 2975330 w 4206938"/>
                <a:gd name="connsiteY2" fmla="*/ 1928926 h 1928926"/>
                <a:gd name="connsiteX3" fmla="*/ 3463099 w 4206938"/>
                <a:gd name="connsiteY3" fmla="*/ 1928926 h 1928926"/>
                <a:gd name="connsiteX4" fmla="*/ 3472243 w 4206938"/>
                <a:gd name="connsiteY4" fmla="*/ 234734 h 1928926"/>
                <a:gd name="connsiteX0" fmla="*/ 4197794 w 4206938"/>
                <a:gd name="connsiteY0" fmla="*/ 0 h 1928926"/>
                <a:gd name="connsiteX1" fmla="*/ 3704691 w 4206938"/>
                <a:gd name="connsiteY1" fmla="*/ 0 h 1928926"/>
                <a:gd name="connsiteX2" fmla="*/ 3719169 w 4206938"/>
                <a:gd name="connsiteY2" fmla="*/ 1928926 h 1928926"/>
                <a:gd name="connsiteX3" fmla="*/ 4206938 w 4206938"/>
                <a:gd name="connsiteY3" fmla="*/ 1928926 h 1928926"/>
                <a:gd name="connsiteX4" fmla="*/ 4197794 w 4206938"/>
                <a:gd name="connsiteY4" fmla="*/ 0 h 1928926"/>
                <a:gd name="connsiteX0" fmla="*/ 487756 w 4206938"/>
                <a:gd name="connsiteY0" fmla="*/ 1328318 h 1978456"/>
                <a:gd name="connsiteX1" fmla="*/ 0 w 4206938"/>
                <a:gd name="connsiteY1" fmla="*/ 1328318 h 1978456"/>
                <a:gd name="connsiteX2" fmla="*/ 0 w 4206938"/>
                <a:gd name="connsiteY2" fmla="*/ 1978456 h 1978456"/>
                <a:gd name="connsiteX3" fmla="*/ 487756 w 4206938"/>
                <a:gd name="connsiteY3" fmla="*/ 1978456 h 1978456"/>
                <a:gd name="connsiteX4" fmla="*/ 487756 w 4206938"/>
                <a:gd name="connsiteY4" fmla="*/ 1328318 h 1978456"/>
                <a:gd name="connsiteX0" fmla="*/ 1228410 w 4206938"/>
                <a:gd name="connsiteY0" fmla="*/ 1102741 h 1978456"/>
                <a:gd name="connsiteX1" fmla="*/ 752984 w 4206938"/>
                <a:gd name="connsiteY1" fmla="*/ 1106896 h 1978456"/>
                <a:gd name="connsiteX2" fmla="*/ 743839 w 4206938"/>
                <a:gd name="connsiteY2" fmla="*/ 1978456 h 1978456"/>
                <a:gd name="connsiteX3" fmla="*/ 1231595 w 4206938"/>
                <a:gd name="connsiteY3" fmla="*/ 1978456 h 1978456"/>
                <a:gd name="connsiteX4" fmla="*/ 1228410 w 4206938"/>
                <a:gd name="connsiteY4" fmla="*/ 1102741 h 1978456"/>
                <a:gd name="connsiteX0" fmla="*/ 1967039 w 4206938"/>
                <a:gd name="connsiteY0" fmla="*/ 890116 h 1978456"/>
                <a:gd name="connsiteX1" fmla="*/ 1482331 w 4206938"/>
                <a:gd name="connsiteY1" fmla="*/ 903070 h 1978456"/>
                <a:gd name="connsiteX2" fmla="*/ 1487665 w 4206938"/>
                <a:gd name="connsiteY2" fmla="*/ 1978456 h 1978456"/>
                <a:gd name="connsiteX3" fmla="*/ 1975421 w 4206938"/>
                <a:gd name="connsiteY3" fmla="*/ 1978456 h 1978456"/>
                <a:gd name="connsiteX4" fmla="*/ 1967039 w 4206938"/>
                <a:gd name="connsiteY4" fmla="*/ 890116 h 1978456"/>
                <a:gd name="connsiteX0" fmla="*/ 2719260 w 4206938"/>
                <a:gd name="connsiteY0" fmla="*/ 585291 h 1978456"/>
                <a:gd name="connsiteX1" fmla="*/ 2217788 w 4206938"/>
                <a:gd name="connsiteY1" fmla="*/ 596721 h 1978456"/>
                <a:gd name="connsiteX2" fmla="*/ 2231504 w 4206938"/>
                <a:gd name="connsiteY2" fmla="*/ 1978456 h 1978456"/>
                <a:gd name="connsiteX3" fmla="*/ 2719260 w 4206938"/>
                <a:gd name="connsiteY3" fmla="*/ 1978456 h 1978456"/>
                <a:gd name="connsiteX4" fmla="*/ 2719260 w 4206938"/>
                <a:gd name="connsiteY4" fmla="*/ 585291 h 1978456"/>
                <a:gd name="connsiteX0" fmla="*/ 3472243 w 4206938"/>
                <a:gd name="connsiteY0" fmla="*/ 284264 h 1978456"/>
                <a:gd name="connsiteX1" fmla="*/ 2960852 w 4206938"/>
                <a:gd name="connsiteY1" fmla="*/ 294932 h 1978456"/>
                <a:gd name="connsiteX2" fmla="*/ 2975330 w 4206938"/>
                <a:gd name="connsiteY2" fmla="*/ 1978456 h 1978456"/>
                <a:gd name="connsiteX3" fmla="*/ 3463099 w 4206938"/>
                <a:gd name="connsiteY3" fmla="*/ 1978456 h 1978456"/>
                <a:gd name="connsiteX4" fmla="*/ 3472243 w 4206938"/>
                <a:gd name="connsiteY4" fmla="*/ 284264 h 1978456"/>
                <a:gd name="connsiteX0" fmla="*/ 4197794 w 4206938"/>
                <a:gd name="connsiteY0" fmla="*/ 0 h 1978456"/>
                <a:gd name="connsiteX1" fmla="*/ 3704691 w 4206938"/>
                <a:gd name="connsiteY1" fmla="*/ 49530 h 1978456"/>
                <a:gd name="connsiteX2" fmla="*/ 3719169 w 4206938"/>
                <a:gd name="connsiteY2" fmla="*/ 1978456 h 1978456"/>
                <a:gd name="connsiteX3" fmla="*/ 4206938 w 4206938"/>
                <a:gd name="connsiteY3" fmla="*/ 1978456 h 1978456"/>
                <a:gd name="connsiteX4" fmla="*/ 4197794 w 4206938"/>
                <a:gd name="connsiteY4" fmla="*/ 0 h 1978456"/>
                <a:gd name="connsiteX0" fmla="*/ 487756 w 4206938"/>
                <a:gd name="connsiteY0" fmla="*/ 1328318 h 1978456"/>
                <a:gd name="connsiteX1" fmla="*/ 0 w 4206938"/>
                <a:gd name="connsiteY1" fmla="*/ 1328318 h 1978456"/>
                <a:gd name="connsiteX2" fmla="*/ 0 w 4206938"/>
                <a:gd name="connsiteY2" fmla="*/ 1978456 h 1978456"/>
                <a:gd name="connsiteX3" fmla="*/ 487756 w 4206938"/>
                <a:gd name="connsiteY3" fmla="*/ 1978456 h 1978456"/>
                <a:gd name="connsiteX4" fmla="*/ 487756 w 4206938"/>
                <a:gd name="connsiteY4" fmla="*/ 1328318 h 1978456"/>
                <a:gd name="connsiteX0" fmla="*/ 1228410 w 4206938"/>
                <a:gd name="connsiteY0" fmla="*/ 1102741 h 1978456"/>
                <a:gd name="connsiteX1" fmla="*/ 752984 w 4206938"/>
                <a:gd name="connsiteY1" fmla="*/ 1106896 h 1978456"/>
                <a:gd name="connsiteX2" fmla="*/ 743839 w 4206938"/>
                <a:gd name="connsiteY2" fmla="*/ 1978456 h 1978456"/>
                <a:gd name="connsiteX3" fmla="*/ 1231595 w 4206938"/>
                <a:gd name="connsiteY3" fmla="*/ 1978456 h 1978456"/>
                <a:gd name="connsiteX4" fmla="*/ 1228410 w 4206938"/>
                <a:gd name="connsiteY4" fmla="*/ 1102741 h 1978456"/>
                <a:gd name="connsiteX0" fmla="*/ 1967039 w 4206938"/>
                <a:gd name="connsiteY0" fmla="*/ 890116 h 1978456"/>
                <a:gd name="connsiteX1" fmla="*/ 1482331 w 4206938"/>
                <a:gd name="connsiteY1" fmla="*/ 903070 h 1978456"/>
                <a:gd name="connsiteX2" fmla="*/ 1487665 w 4206938"/>
                <a:gd name="connsiteY2" fmla="*/ 1978456 h 1978456"/>
                <a:gd name="connsiteX3" fmla="*/ 1975421 w 4206938"/>
                <a:gd name="connsiteY3" fmla="*/ 1978456 h 1978456"/>
                <a:gd name="connsiteX4" fmla="*/ 1967039 w 4206938"/>
                <a:gd name="connsiteY4" fmla="*/ 890116 h 1978456"/>
                <a:gd name="connsiteX0" fmla="*/ 2719260 w 4206938"/>
                <a:gd name="connsiteY0" fmla="*/ 585291 h 1978456"/>
                <a:gd name="connsiteX1" fmla="*/ 2217788 w 4206938"/>
                <a:gd name="connsiteY1" fmla="*/ 596721 h 1978456"/>
                <a:gd name="connsiteX2" fmla="*/ 2231504 w 4206938"/>
                <a:gd name="connsiteY2" fmla="*/ 1978456 h 1978456"/>
                <a:gd name="connsiteX3" fmla="*/ 2719260 w 4206938"/>
                <a:gd name="connsiteY3" fmla="*/ 1978456 h 1978456"/>
                <a:gd name="connsiteX4" fmla="*/ 2719260 w 4206938"/>
                <a:gd name="connsiteY4" fmla="*/ 585291 h 1978456"/>
                <a:gd name="connsiteX0" fmla="*/ 3472243 w 4206938"/>
                <a:gd name="connsiteY0" fmla="*/ 284264 h 1978456"/>
                <a:gd name="connsiteX1" fmla="*/ 2960852 w 4206938"/>
                <a:gd name="connsiteY1" fmla="*/ 294932 h 1978456"/>
                <a:gd name="connsiteX2" fmla="*/ 2975330 w 4206938"/>
                <a:gd name="connsiteY2" fmla="*/ 1978456 h 1978456"/>
                <a:gd name="connsiteX3" fmla="*/ 3463099 w 4206938"/>
                <a:gd name="connsiteY3" fmla="*/ 1978456 h 1978456"/>
                <a:gd name="connsiteX4" fmla="*/ 3472243 w 4206938"/>
                <a:gd name="connsiteY4" fmla="*/ 284264 h 1978456"/>
                <a:gd name="connsiteX0" fmla="*/ 4197794 w 4206938"/>
                <a:gd name="connsiteY0" fmla="*/ 0 h 1978456"/>
                <a:gd name="connsiteX1" fmla="*/ 3704691 w 4206938"/>
                <a:gd name="connsiteY1" fmla="*/ 3810 h 1978456"/>
                <a:gd name="connsiteX2" fmla="*/ 3719169 w 4206938"/>
                <a:gd name="connsiteY2" fmla="*/ 1978456 h 1978456"/>
                <a:gd name="connsiteX3" fmla="*/ 4206938 w 4206938"/>
                <a:gd name="connsiteY3" fmla="*/ 1978456 h 1978456"/>
                <a:gd name="connsiteX4" fmla="*/ 4197794 w 4206938"/>
                <a:gd name="connsiteY4" fmla="*/ 0 h 1978456"/>
                <a:gd name="connsiteX0" fmla="*/ 487756 w 4206938"/>
                <a:gd name="connsiteY0" fmla="*/ 1393088 h 2043226"/>
                <a:gd name="connsiteX1" fmla="*/ 0 w 4206938"/>
                <a:gd name="connsiteY1" fmla="*/ 1393088 h 2043226"/>
                <a:gd name="connsiteX2" fmla="*/ 0 w 4206938"/>
                <a:gd name="connsiteY2" fmla="*/ 2043226 h 2043226"/>
                <a:gd name="connsiteX3" fmla="*/ 487756 w 4206938"/>
                <a:gd name="connsiteY3" fmla="*/ 2043226 h 2043226"/>
                <a:gd name="connsiteX4" fmla="*/ 487756 w 4206938"/>
                <a:gd name="connsiteY4" fmla="*/ 1393088 h 2043226"/>
                <a:gd name="connsiteX0" fmla="*/ 1228410 w 4206938"/>
                <a:gd name="connsiteY0" fmla="*/ 1167511 h 2043226"/>
                <a:gd name="connsiteX1" fmla="*/ 752984 w 4206938"/>
                <a:gd name="connsiteY1" fmla="*/ 1171666 h 2043226"/>
                <a:gd name="connsiteX2" fmla="*/ 743839 w 4206938"/>
                <a:gd name="connsiteY2" fmla="*/ 2043226 h 2043226"/>
                <a:gd name="connsiteX3" fmla="*/ 1231595 w 4206938"/>
                <a:gd name="connsiteY3" fmla="*/ 2043226 h 2043226"/>
                <a:gd name="connsiteX4" fmla="*/ 1228410 w 4206938"/>
                <a:gd name="connsiteY4" fmla="*/ 1167511 h 2043226"/>
                <a:gd name="connsiteX0" fmla="*/ 1967039 w 4206938"/>
                <a:gd name="connsiteY0" fmla="*/ 954886 h 2043226"/>
                <a:gd name="connsiteX1" fmla="*/ 1482331 w 4206938"/>
                <a:gd name="connsiteY1" fmla="*/ 967840 h 2043226"/>
                <a:gd name="connsiteX2" fmla="*/ 1487665 w 4206938"/>
                <a:gd name="connsiteY2" fmla="*/ 2043226 h 2043226"/>
                <a:gd name="connsiteX3" fmla="*/ 1975421 w 4206938"/>
                <a:gd name="connsiteY3" fmla="*/ 2043226 h 2043226"/>
                <a:gd name="connsiteX4" fmla="*/ 1967039 w 4206938"/>
                <a:gd name="connsiteY4" fmla="*/ 954886 h 2043226"/>
                <a:gd name="connsiteX0" fmla="*/ 2719260 w 4206938"/>
                <a:gd name="connsiteY0" fmla="*/ 650061 h 2043226"/>
                <a:gd name="connsiteX1" fmla="*/ 2217788 w 4206938"/>
                <a:gd name="connsiteY1" fmla="*/ 661491 h 2043226"/>
                <a:gd name="connsiteX2" fmla="*/ 2231504 w 4206938"/>
                <a:gd name="connsiteY2" fmla="*/ 2043226 h 2043226"/>
                <a:gd name="connsiteX3" fmla="*/ 2719260 w 4206938"/>
                <a:gd name="connsiteY3" fmla="*/ 2043226 h 2043226"/>
                <a:gd name="connsiteX4" fmla="*/ 2719260 w 4206938"/>
                <a:gd name="connsiteY4" fmla="*/ 650061 h 2043226"/>
                <a:gd name="connsiteX0" fmla="*/ 3472243 w 4206938"/>
                <a:gd name="connsiteY0" fmla="*/ 349034 h 2043226"/>
                <a:gd name="connsiteX1" fmla="*/ 2960852 w 4206938"/>
                <a:gd name="connsiteY1" fmla="*/ 359702 h 2043226"/>
                <a:gd name="connsiteX2" fmla="*/ 2975330 w 4206938"/>
                <a:gd name="connsiteY2" fmla="*/ 2043226 h 2043226"/>
                <a:gd name="connsiteX3" fmla="*/ 3463099 w 4206938"/>
                <a:gd name="connsiteY3" fmla="*/ 2043226 h 2043226"/>
                <a:gd name="connsiteX4" fmla="*/ 3472243 w 4206938"/>
                <a:gd name="connsiteY4" fmla="*/ 349034 h 2043226"/>
                <a:gd name="connsiteX0" fmla="*/ 4197794 w 4206938"/>
                <a:gd name="connsiteY0" fmla="*/ 64770 h 2043226"/>
                <a:gd name="connsiteX1" fmla="*/ 3704691 w 4206938"/>
                <a:gd name="connsiteY1" fmla="*/ 0 h 2043226"/>
                <a:gd name="connsiteX2" fmla="*/ 3719169 w 4206938"/>
                <a:gd name="connsiteY2" fmla="*/ 2043226 h 2043226"/>
                <a:gd name="connsiteX3" fmla="*/ 4206938 w 4206938"/>
                <a:gd name="connsiteY3" fmla="*/ 2043226 h 2043226"/>
                <a:gd name="connsiteX4" fmla="*/ 4197794 w 4206938"/>
                <a:gd name="connsiteY4" fmla="*/ 64770 h 2043226"/>
                <a:gd name="connsiteX0" fmla="*/ 487756 w 4206938"/>
                <a:gd name="connsiteY0" fmla="*/ 1393088 h 2043226"/>
                <a:gd name="connsiteX1" fmla="*/ 0 w 4206938"/>
                <a:gd name="connsiteY1" fmla="*/ 1393088 h 2043226"/>
                <a:gd name="connsiteX2" fmla="*/ 0 w 4206938"/>
                <a:gd name="connsiteY2" fmla="*/ 2043226 h 2043226"/>
                <a:gd name="connsiteX3" fmla="*/ 487756 w 4206938"/>
                <a:gd name="connsiteY3" fmla="*/ 2043226 h 2043226"/>
                <a:gd name="connsiteX4" fmla="*/ 487756 w 4206938"/>
                <a:gd name="connsiteY4" fmla="*/ 1393088 h 2043226"/>
                <a:gd name="connsiteX0" fmla="*/ 1228410 w 4206938"/>
                <a:gd name="connsiteY0" fmla="*/ 1167511 h 2043226"/>
                <a:gd name="connsiteX1" fmla="*/ 752984 w 4206938"/>
                <a:gd name="connsiteY1" fmla="*/ 1171666 h 2043226"/>
                <a:gd name="connsiteX2" fmla="*/ 743839 w 4206938"/>
                <a:gd name="connsiteY2" fmla="*/ 2043226 h 2043226"/>
                <a:gd name="connsiteX3" fmla="*/ 1231595 w 4206938"/>
                <a:gd name="connsiteY3" fmla="*/ 2043226 h 2043226"/>
                <a:gd name="connsiteX4" fmla="*/ 1228410 w 4206938"/>
                <a:gd name="connsiteY4" fmla="*/ 1167511 h 2043226"/>
                <a:gd name="connsiteX0" fmla="*/ 1967039 w 4206938"/>
                <a:gd name="connsiteY0" fmla="*/ 954886 h 2043226"/>
                <a:gd name="connsiteX1" fmla="*/ 1482331 w 4206938"/>
                <a:gd name="connsiteY1" fmla="*/ 967840 h 2043226"/>
                <a:gd name="connsiteX2" fmla="*/ 1487665 w 4206938"/>
                <a:gd name="connsiteY2" fmla="*/ 2043226 h 2043226"/>
                <a:gd name="connsiteX3" fmla="*/ 1975421 w 4206938"/>
                <a:gd name="connsiteY3" fmla="*/ 2043226 h 2043226"/>
                <a:gd name="connsiteX4" fmla="*/ 1967039 w 4206938"/>
                <a:gd name="connsiteY4" fmla="*/ 954886 h 2043226"/>
                <a:gd name="connsiteX0" fmla="*/ 2719260 w 4206938"/>
                <a:gd name="connsiteY0" fmla="*/ 650061 h 2043226"/>
                <a:gd name="connsiteX1" fmla="*/ 2217788 w 4206938"/>
                <a:gd name="connsiteY1" fmla="*/ 661491 h 2043226"/>
                <a:gd name="connsiteX2" fmla="*/ 2231504 w 4206938"/>
                <a:gd name="connsiteY2" fmla="*/ 2043226 h 2043226"/>
                <a:gd name="connsiteX3" fmla="*/ 2719260 w 4206938"/>
                <a:gd name="connsiteY3" fmla="*/ 2043226 h 2043226"/>
                <a:gd name="connsiteX4" fmla="*/ 2719260 w 4206938"/>
                <a:gd name="connsiteY4" fmla="*/ 650061 h 2043226"/>
                <a:gd name="connsiteX0" fmla="*/ 3472243 w 4206938"/>
                <a:gd name="connsiteY0" fmla="*/ 349034 h 2043226"/>
                <a:gd name="connsiteX1" fmla="*/ 2960852 w 4206938"/>
                <a:gd name="connsiteY1" fmla="*/ 359702 h 2043226"/>
                <a:gd name="connsiteX2" fmla="*/ 2975330 w 4206938"/>
                <a:gd name="connsiteY2" fmla="*/ 2043226 h 2043226"/>
                <a:gd name="connsiteX3" fmla="*/ 3463099 w 4206938"/>
                <a:gd name="connsiteY3" fmla="*/ 2043226 h 2043226"/>
                <a:gd name="connsiteX4" fmla="*/ 3472243 w 4206938"/>
                <a:gd name="connsiteY4" fmla="*/ 349034 h 2043226"/>
                <a:gd name="connsiteX0" fmla="*/ 4197794 w 4206938"/>
                <a:gd name="connsiteY0" fmla="*/ 0 h 2043226"/>
                <a:gd name="connsiteX1" fmla="*/ 3704691 w 4206938"/>
                <a:gd name="connsiteY1" fmla="*/ 0 h 2043226"/>
                <a:gd name="connsiteX2" fmla="*/ 3719169 w 4206938"/>
                <a:gd name="connsiteY2" fmla="*/ 2043226 h 2043226"/>
                <a:gd name="connsiteX3" fmla="*/ 4206938 w 4206938"/>
                <a:gd name="connsiteY3" fmla="*/ 2043226 h 2043226"/>
                <a:gd name="connsiteX4" fmla="*/ 4197794 w 4206938"/>
                <a:gd name="connsiteY4" fmla="*/ 0 h 2043226"/>
                <a:gd name="connsiteX0" fmla="*/ 487756 w 4206938"/>
                <a:gd name="connsiteY0" fmla="*/ 1393088 h 2043226"/>
                <a:gd name="connsiteX1" fmla="*/ 0 w 4206938"/>
                <a:gd name="connsiteY1" fmla="*/ 1393088 h 2043226"/>
                <a:gd name="connsiteX2" fmla="*/ 0 w 4206938"/>
                <a:gd name="connsiteY2" fmla="*/ 2043226 h 2043226"/>
                <a:gd name="connsiteX3" fmla="*/ 487756 w 4206938"/>
                <a:gd name="connsiteY3" fmla="*/ 2043226 h 2043226"/>
                <a:gd name="connsiteX4" fmla="*/ 487756 w 4206938"/>
                <a:gd name="connsiteY4" fmla="*/ 1393088 h 2043226"/>
                <a:gd name="connsiteX0" fmla="*/ 1228410 w 4206938"/>
                <a:gd name="connsiteY0" fmla="*/ 1167511 h 2043226"/>
                <a:gd name="connsiteX1" fmla="*/ 752984 w 4206938"/>
                <a:gd name="connsiteY1" fmla="*/ 1171666 h 2043226"/>
                <a:gd name="connsiteX2" fmla="*/ 743839 w 4206938"/>
                <a:gd name="connsiteY2" fmla="*/ 2043226 h 2043226"/>
                <a:gd name="connsiteX3" fmla="*/ 1231595 w 4206938"/>
                <a:gd name="connsiteY3" fmla="*/ 2043226 h 2043226"/>
                <a:gd name="connsiteX4" fmla="*/ 1228410 w 4206938"/>
                <a:gd name="connsiteY4" fmla="*/ 1167511 h 2043226"/>
                <a:gd name="connsiteX0" fmla="*/ 1967039 w 4206938"/>
                <a:gd name="connsiteY0" fmla="*/ 954886 h 2043226"/>
                <a:gd name="connsiteX1" fmla="*/ 1482331 w 4206938"/>
                <a:gd name="connsiteY1" fmla="*/ 967840 h 2043226"/>
                <a:gd name="connsiteX2" fmla="*/ 1487665 w 4206938"/>
                <a:gd name="connsiteY2" fmla="*/ 2043226 h 2043226"/>
                <a:gd name="connsiteX3" fmla="*/ 1975421 w 4206938"/>
                <a:gd name="connsiteY3" fmla="*/ 2043226 h 2043226"/>
                <a:gd name="connsiteX4" fmla="*/ 1967039 w 4206938"/>
                <a:gd name="connsiteY4" fmla="*/ 954886 h 2043226"/>
                <a:gd name="connsiteX0" fmla="*/ 2719260 w 4206938"/>
                <a:gd name="connsiteY0" fmla="*/ 650061 h 2043226"/>
                <a:gd name="connsiteX1" fmla="*/ 2217788 w 4206938"/>
                <a:gd name="connsiteY1" fmla="*/ 661491 h 2043226"/>
                <a:gd name="connsiteX2" fmla="*/ 2231504 w 4206938"/>
                <a:gd name="connsiteY2" fmla="*/ 2043226 h 2043226"/>
                <a:gd name="connsiteX3" fmla="*/ 2719260 w 4206938"/>
                <a:gd name="connsiteY3" fmla="*/ 2043226 h 2043226"/>
                <a:gd name="connsiteX4" fmla="*/ 2719260 w 4206938"/>
                <a:gd name="connsiteY4" fmla="*/ 650061 h 2043226"/>
                <a:gd name="connsiteX0" fmla="*/ 3472243 w 4206938"/>
                <a:gd name="connsiteY0" fmla="*/ 349034 h 2043226"/>
                <a:gd name="connsiteX1" fmla="*/ 2960852 w 4206938"/>
                <a:gd name="connsiteY1" fmla="*/ 386372 h 2043226"/>
                <a:gd name="connsiteX2" fmla="*/ 2975330 w 4206938"/>
                <a:gd name="connsiteY2" fmla="*/ 2043226 h 2043226"/>
                <a:gd name="connsiteX3" fmla="*/ 3463099 w 4206938"/>
                <a:gd name="connsiteY3" fmla="*/ 2043226 h 2043226"/>
                <a:gd name="connsiteX4" fmla="*/ 3472243 w 4206938"/>
                <a:gd name="connsiteY4" fmla="*/ 349034 h 2043226"/>
                <a:gd name="connsiteX0" fmla="*/ 4197794 w 4206938"/>
                <a:gd name="connsiteY0" fmla="*/ 0 h 2043226"/>
                <a:gd name="connsiteX1" fmla="*/ 3704691 w 4206938"/>
                <a:gd name="connsiteY1" fmla="*/ 0 h 2043226"/>
                <a:gd name="connsiteX2" fmla="*/ 3719169 w 4206938"/>
                <a:gd name="connsiteY2" fmla="*/ 2043226 h 2043226"/>
                <a:gd name="connsiteX3" fmla="*/ 4206938 w 4206938"/>
                <a:gd name="connsiteY3" fmla="*/ 2043226 h 2043226"/>
                <a:gd name="connsiteX4" fmla="*/ 4197794 w 4206938"/>
                <a:gd name="connsiteY4" fmla="*/ 0 h 2043226"/>
                <a:gd name="connsiteX0" fmla="*/ 487756 w 4206938"/>
                <a:gd name="connsiteY0" fmla="*/ 1393088 h 2043226"/>
                <a:gd name="connsiteX1" fmla="*/ 0 w 4206938"/>
                <a:gd name="connsiteY1" fmla="*/ 1393088 h 2043226"/>
                <a:gd name="connsiteX2" fmla="*/ 0 w 4206938"/>
                <a:gd name="connsiteY2" fmla="*/ 2043226 h 2043226"/>
                <a:gd name="connsiteX3" fmla="*/ 487756 w 4206938"/>
                <a:gd name="connsiteY3" fmla="*/ 2043226 h 2043226"/>
                <a:gd name="connsiteX4" fmla="*/ 487756 w 4206938"/>
                <a:gd name="connsiteY4" fmla="*/ 1393088 h 2043226"/>
                <a:gd name="connsiteX0" fmla="*/ 1228410 w 4206938"/>
                <a:gd name="connsiteY0" fmla="*/ 1167511 h 2043226"/>
                <a:gd name="connsiteX1" fmla="*/ 752984 w 4206938"/>
                <a:gd name="connsiteY1" fmla="*/ 1171666 h 2043226"/>
                <a:gd name="connsiteX2" fmla="*/ 743839 w 4206938"/>
                <a:gd name="connsiteY2" fmla="*/ 2043226 h 2043226"/>
                <a:gd name="connsiteX3" fmla="*/ 1231595 w 4206938"/>
                <a:gd name="connsiteY3" fmla="*/ 2043226 h 2043226"/>
                <a:gd name="connsiteX4" fmla="*/ 1228410 w 4206938"/>
                <a:gd name="connsiteY4" fmla="*/ 1167511 h 2043226"/>
                <a:gd name="connsiteX0" fmla="*/ 1967039 w 4206938"/>
                <a:gd name="connsiteY0" fmla="*/ 954886 h 2043226"/>
                <a:gd name="connsiteX1" fmla="*/ 1482331 w 4206938"/>
                <a:gd name="connsiteY1" fmla="*/ 967840 h 2043226"/>
                <a:gd name="connsiteX2" fmla="*/ 1487665 w 4206938"/>
                <a:gd name="connsiteY2" fmla="*/ 2043226 h 2043226"/>
                <a:gd name="connsiteX3" fmla="*/ 1975421 w 4206938"/>
                <a:gd name="connsiteY3" fmla="*/ 2043226 h 2043226"/>
                <a:gd name="connsiteX4" fmla="*/ 1967039 w 4206938"/>
                <a:gd name="connsiteY4" fmla="*/ 954886 h 2043226"/>
                <a:gd name="connsiteX0" fmla="*/ 2719260 w 4206938"/>
                <a:gd name="connsiteY0" fmla="*/ 650061 h 2043226"/>
                <a:gd name="connsiteX1" fmla="*/ 2217788 w 4206938"/>
                <a:gd name="connsiteY1" fmla="*/ 661491 h 2043226"/>
                <a:gd name="connsiteX2" fmla="*/ 2231504 w 4206938"/>
                <a:gd name="connsiteY2" fmla="*/ 2043226 h 2043226"/>
                <a:gd name="connsiteX3" fmla="*/ 2719260 w 4206938"/>
                <a:gd name="connsiteY3" fmla="*/ 2043226 h 2043226"/>
                <a:gd name="connsiteX4" fmla="*/ 2719260 w 4206938"/>
                <a:gd name="connsiteY4" fmla="*/ 650061 h 2043226"/>
                <a:gd name="connsiteX0" fmla="*/ 3468433 w 4206938"/>
                <a:gd name="connsiteY0" fmla="*/ 379514 h 2043226"/>
                <a:gd name="connsiteX1" fmla="*/ 2960852 w 4206938"/>
                <a:gd name="connsiteY1" fmla="*/ 386372 h 2043226"/>
                <a:gd name="connsiteX2" fmla="*/ 2975330 w 4206938"/>
                <a:gd name="connsiteY2" fmla="*/ 2043226 h 2043226"/>
                <a:gd name="connsiteX3" fmla="*/ 3463099 w 4206938"/>
                <a:gd name="connsiteY3" fmla="*/ 2043226 h 2043226"/>
                <a:gd name="connsiteX4" fmla="*/ 3468433 w 4206938"/>
                <a:gd name="connsiteY4" fmla="*/ 379514 h 2043226"/>
                <a:gd name="connsiteX0" fmla="*/ 4197794 w 4206938"/>
                <a:gd name="connsiteY0" fmla="*/ 0 h 2043226"/>
                <a:gd name="connsiteX1" fmla="*/ 3704691 w 4206938"/>
                <a:gd name="connsiteY1" fmla="*/ 0 h 2043226"/>
                <a:gd name="connsiteX2" fmla="*/ 3719169 w 4206938"/>
                <a:gd name="connsiteY2" fmla="*/ 2043226 h 2043226"/>
                <a:gd name="connsiteX3" fmla="*/ 4206938 w 4206938"/>
                <a:gd name="connsiteY3" fmla="*/ 2043226 h 2043226"/>
                <a:gd name="connsiteX4" fmla="*/ 4197794 w 4206938"/>
                <a:gd name="connsiteY4" fmla="*/ 0 h 2043226"/>
                <a:gd name="connsiteX0" fmla="*/ 487756 w 4206938"/>
                <a:gd name="connsiteY0" fmla="*/ 1393088 h 2043226"/>
                <a:gd name="connsiteX1" fmla="*/ 0 w 4206938"/>
                <a:gd name="connsiteY1" fmla="*/ 1393088 h 2043226"/>
                <a:gd name="connsiteX2" fmla="*/ 0 w 4206938"/>
                <a:gd name="connsiteY2" fmla="*/ 2043226 h 2043226"/>
                <a:gd name="connsiteX3" fmla="*/ 487756 w 4206938"/>
                <a:gd name="connsiteY3" fmla="*/ 2043226 h 2043226"/>
                <a:gd name="connsiteX4" fmla="*/ 487756 w 4206938"/>
                <a:gd name="connsiteY4" fmla="*/ 1393088 h 2043226"/>
                <a:gd name="connsiteX0" fmla="*/ 1228410 w 4206938"/>
                <a:gd name="connsiteY0" fmla="*/ 1167511 h 2043226"/>
                <a:gd name="connsiteX1" fmla="*/ 752984 w 4206938"/>
                <a:gd name="connsiteY1" fmla="*/ 1171666 h 2043226"/>
                <a:gd name="connsiteX2" fmla="*/ 743839 w 4206938"/>
                <a:gd name="connsiteY2" fmla="*/ 2043226 h 2043226"/>
                <a:gd name="connsiteX3" fmla="*/ 1231595 w 4206938"/>
                <a:gd name="connsiteY3" fmla="*/ 2043226 h 2043226"/>
                <a:gd name="connsiteX4" fmla="*/ 1228410 w 4206938"/>
                <a:gd name="connsiteY4" fmla="*/ 1167511 h 2043226"/>
                <a:gd name="connsiteX0" fmla="*/ 1967039 w 4206938"/>
                <a:gd name="connsiteY0" fmla="*/ 954886 h 2043226"/>
                <a:gd name="connsiteX1" fmla="*/ 1482331 w 4206938"/>
                <a:gd name="connsiteY1" fmla="*/ 967840 h 2043226"/>
                <a:gd name="connsiteX2" fmla="*/ 1487665 w 4206938"/>
                <a:gd name="connsiteY2" fmla="*/ 2043226 h 2043226"/>
                <a:gd name="connsiteX3" fmla="*/ 1975421 w 4206938"/>
                <a:gd name="connsiteY3" fmla="*/ 2043226 h 2043226"/>
                <a:gd name="connsiteX4" fmla="*/ 1967039 w 4206938"/>
                <a:gd name="connsiteY4" fmla="*/ 954886 h 2043226"/>
                <a:gd name="connsiteX0" fmla="*/ 2719260 w 4206938"/>
                <a:gd name="connsiteY0" fmla="*/ 650061 h 2043226"/>
                <a:gd name="connsiteX1" fmla="*/ 2217788 w 4206938"/>
                <a:gd name="connsiteY1" fmla="*/ 661491 h 2043226"/>
                <a:gd name="connsiteX2" fmla="*/ 2231504 w 4206938"/>
                <a:gd name="connsiteY2" fmla="*/ 2043226 h 2043226"/>
                <a:gd name="connsiteX3" fmla="*/ 2719260 w 4206938"/>
                <a:gd name="connsiteY3" fmla="*/ 2043226 h 2043226"/>
                <a:gd name="connsiteX4" fmla="*/ 2719260 w 4206938"/>
                <a:gd name="connsiteY4" fmla="*/ 650061 h 2043226"/>
                <a:gd name="connsiteX0" fmla="*/ 3472243 w 4206938"/>
                <a:gd name="connsiteY0" fmla="*/ 368084 h 2043226"/>
                <a:gd name="connsiteX1" fmla="*/ 2960852 w 4206938"/>
                <a:gd name="connsiteY1" fmla="*/ 386372 h 2043226"/>
                <a:gd name="connsiteX2" fmla="*/ 2975330 w 4206938"/>
                <a:gd name="connsiteY2" fmla="*/ 2043226 h 2043226"/>
                <a:gd name="connsiteX3" fmla="*/ 3463099 w 4206938"/>
                <a:gd name="connsiteY3" fmla="*/ 2043226 h 2043226"/>
                <a:gd name="connsiteX4" fmla="*/ 3472243 w 4206938"/>
                <a:gd name="connsiteY4" fmla="*/ 368084 h 2043226"/>
                <a:gd name="connsiteX0" fmla="*/ 4197794 w 4206938"/>
                <a:gd name="connsiteY0" fmla="*/ 0 h 2043226"/>
                <a:gd name="connsiteX1" fmla="*/ 3704691 w 4206938"/>
                <a:gd name="connsiteY1" fmla="*/ 0 h 2043226"/>
                <a:gd name="connsiteX2" fmla="*/ 3719169 w 4206938"/>
                <a:gd name="connsiteY2" fmla="*/ 2043226 h 2043226"/>
                <a:gd name="connsiteX3" fmla="*/ 4206938 w 4206938"/>
                <a:gd name="connsiteY3" fmla="*/ 2043226 h 2043226"/>
                <a:gd name="connsiteX4" fmla="*/ 4197794 w 4206938"/>
                <a:gd name="connsiteY4" fmla="*/ 0 h 2043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6938" h="2043226">
                  <a:moveTo>
                    <a:pt x="487756" y="1393088"/>
                  </a:moveTo>
                  <a:lnTo>
                    <a:pt x="0" y="1393088"/>
                  </a:lnTo>
                  <a:lnTo>
                    <a:pt x="0" y="2043226"/>
                  </a:lnTo>
                  <a:lnTo>
                    <a:pt x="487756" y="2043226"/>
                  </a:lnTo>
                  <a:lnTo>
                    <a:pt x="487756" y="1393088"/>
                  </a:lnTo>
                  <a:close/>
                </a:path>
                <a:path w="4206938" h="2043226">
                  <a:moveTo>
                    <a:pt x="1228410" y="1167511"/>
                  </a:moveTo>
                  <a:lnTo>
                    <a:pt x="752984" y="1171666"/>
                  </a:lnTo>
                  <a:cubicBezTo>
                    <a:pt x="753261" y="1432260"/>
                    <a:pt x="743562" y="1782632"/>
                    <a:pt x="743839" y="2043226"/>
                  </a:cubicBezTo>
                  <a:lnTo>
                    <a:pt x="1231595" y="2043226"/>
                  </a:lnTo>
                  <a:cubicBezTo>
                    <a:pt x="1228547" y="1681217"/>
                    <a:pt x="1231458" y="1529520"/>
                    <a:pt x="1228410" y="1167511"/>
                  </a:cubicBezTo>
                  <a:close/>
                </a:path>
                <a:path w="4206938" h="2043226">
                  <a:moveTo>
                    <a:pt x="1967039" y="954886"/>
                  </a:moveTo>
                  <a:lnTo>
                    <a:pt x="1482331" y="967840"/>
                  </a:lnTo>
                  <a:lnTo>
                    <a:pt x="1487665" y="2043226"/>
                  </a:lnTo>
                  <a:lnTo>
                    <a:pt x="1975421" y="2043226"/>
                  </a:lnTo>
                  <a:lnTo>
                    <a:pt x="1967039" y="954886"/>
                  </a:lnTo>
                  <a:close/>
                </a:path>
                <a:path w="4206938" h="2043226">
                  <a:moveTo>
                    <a:pt x="2719260" y="650061"/>
                  </a:moveTo>
                  <a:lnTo>
                    <a:pt x="2217788" y="661491"/>
                  </a:lnTo>
                  <a:lnTo>
                    <a:pt x="2231504" y="2043226"/>
                  </a:lnTo>
                  <a:lnTo>
                    <a:pt x="2719260" y="2043226"/>
                  </a:lnTo>
                  <a:lnTo>
                    <a:pt x="2719260" y="650061"/>
                  </a:lnTo>
                  <a:close/>
                </a:path>
                <a:path w="4206938" h="2043226">
                  <a:moveTo>
                    <a:pt x="3472243" y="368084"/>
                  </a:moveTo>
                  <a:lnTo>
                    <a:pt x="2960852" y="386372"/>
                  </a:lnTo>
                  <a:lnTo>
                    <a:pt x="2975330" y="2043226"/>
                  </a:lnTo>
                  <a:lnTo>
                    <a:pt x="3463099" y="2043226"/>
                  </a:lnTo>
                  <a:lnTo>
                    <a:pt x="3472243" y="368084"/>
                  </a:lnTo>
                  <a:close/>
                </a:path>
                <a:path w="4206938" h="2043226">
                  <a:moveTo>
                    <a:pt x="4197794" y="0"/>
                  </a:moveTo>
                  <a:lnTo>
                    <a:pt x="3704691" y="0"/>
                  </a:lnTo>
                  <a:lnTo>
                    <a:pt x="3719169" y="2043226"/>
                  </a:lnTo>
                  <a:lnTo>
                    <a:pt x="4206938" y="2043226"/>
                  </a:lnTo>
                  <a:lnTo>
                    <a:pt x="4197794" y="0"/>
                  </a:lnTo>
                  <a:close/>
                </a:path>
              </a:pathLst>
            </a:custGeom>
            <a:solidFill>
              <a:srgbClr val="8497B0"/>
            </a:solidFill>
          </p:spPr>
          <p:txBody>
            <a:bodyPr wrap="square" lIns="0" tIns="0" rIns="0" bIns="0" rtlCol="0"/>
            <a:lstStyle/>
            <a:p>
              <a:pPr defTabSz="761970"/>
              <a:endParaRPr sz="1500" kern="0">
                <a:solidFill>
                  <a:sysClr val="windowText" lastClr="000000"/>
                </a:solidFill>
              </a:endParaRPr>
            </a:p>
          </p:txBody>
        </p:sp>
        <p:sp>
          <p:nvSpPr>
            <p:cNvPr id="45" name="object 17">
              <a:extLst>
                <a:ext uri="{FF2B5EF4-FFF2-40B4-BE49-F238E27FC236}">
                  <a16:creationId xmlns:a16="http://schemas.microsoft.com/office/drawing/2014/main" id="{26F0F714-6531-3C78-9C9C-06DE06DC2167}"/>
                </a:ext>
              </a:extLst>
            </p:cNvPr>
            <p:cNvSpPr/>
            <p:nvPr/>
          </p:nvSpPr>
          <p:spPr>
            <a:xfrm>
              <a:off x="9162877" y="3484178"/>
              <a:ext cx="4463415" cy="0"/>
            </a:xfrm>
            <a:custGeom>
              <a:avLst/>
              <a:gdLst/>
              <a:ahLst/>
              <a:cxnLst/>
              <a:rect l="l" t="t" r="r" b="b"/>
              <a:pathLst>
                <a:path w="4463415">
                  <a:moveTo>
                    <a:pt x="0" y="0"/>
                  </a:moveTo>
                  <a:lnTo>
                    <a:pt x="4463164" y="1"/>
                  </a:lnTo>
                </a:path>
              </a:pathLst>
            </a:custGeom>
            <a:ln w="10636">
              <a:solidFill>
                <a:srgbClr val="D9D9D9"/>
              </a:solidFill>
            </a:ln>
          </p:spPr>
          <p:txBody>
            <a:bodyPr wrap="square" lIns="0" tIns="0" rIns="0" bIns="0" rtlCol="0"/>
            <a:lstStyle/>
            <a:p>
              <a:pPr defTabSz="761970"/>
              <a:endParaRPr sz="1500" kern="0">
                <a:solidFill>
                  <a:sysClr val="windowText" lastClr="000000"/>
                </a:solidFill>
              </a:endParaRPr>
            </a:p>
          </p:txBody>
        </p:sp>
      </p:grpSp>
      <p:sp>
        <p:nvSpPr>
          <p:cNvPr id="68" name="object 20">
            <a:extLst>
              <a:ext uri="{FF2B5EF4-FFF2-40B4-BE49-F238E27FC236}">
                <a16:creationId xmlns:a16="http://schemas.microsoft.com/office/drawing/2014/main" id="{9EB12F1F-07B8-35C4-3392-EA78465A999A}"/>
              </a:ext>
            </a:extLst>
          </p:cNvPr>
          <p:cNvSpPr txBox="1"/>
          <p:nvPr/>
        </p:nvSpPr>
        <p:spPr>
          <a:xfrm>
            <a:off x="10260641" y="5554228"/>
            <a:ext cx="338138" cy="177335"/>
          </a:xfrm>
          <a:prstGeom prst="rect">
            <a:avLst/>
          </a:prstGeom>
        </p:spPr>
        <p:txBody>
          <a:bodyPr vert="horz" wrap="square" lIns="0" tIns="10583" rIns="0" bIns="0" rtlCol="0">
            <a:spAutoFit/>
          </a:bodyPr>
          <a:lstStyle/>
          <a:p>
            <a:pPr defTabSz="761970">
              <a:spcBef>
                <a:spcPts val="83"/>
              </a:spcBef>
            </a:pPr>
            <a:r>
              <a:rPr lang="en-GB" sz="1083" kern="0" spc="-58">
                <a:solidFill>
                  <a:srgbClr val="595959"/>
                </a:solidFill>
                <a:latin typeface="Verdana"/>
                <a:cs typeface="Verdana"/>
              </a:rPr>
              <a:t>2026</a:t>
            </a:r>
            <a:endParaRPr sz="1083" kern="0">
              <a:solidFill>
                <a:sysClr val="windowText" lastClr="000000"/>
              </a:solidFill>
              <a:latin typeface="Verdana"/>
              <a:cs typeface="Verdana"/>
            </a:endParaRPr>
          </a:p>
        </p:txBody>
      </p:sp>
      <p:sp>
        <p:nvSpPr>
          <p:cNvPr id="69" name="object 21">
            <a:extLst>
              <a:ext uri="{FF2B5EF4-FFF2-40B4-BE49-F238E27FC236}">
                <a16:creationId xmlns:a16="http://schemas.microsoft.com/office/drawing/2014/main" id="{5C588EB8-DBD6-C175-278C-43FB369AE03D}"/>
              </a:ext>
            </a:extLst>
          </p:cNvPr>
          <p:cNvSpPr txBox="1"/>
          <p:nvPr/>
        </p:nvSpPr>
        <p:spPr>
          <a:xfrm>
            <a:off x="10872444" y="5520705"/>
            <a:ext cx="338138" cy="177335"/>
          </a:xfrm>
          <a:prstGeom prst="rect">
            <a:avLst/>
          </a:prstGeom>
        </p:spPr>
        <p:txBody>
          <a:bodyPr vert="horz" wrap="square" lIns="0" tIns="10583" rIns="0" bIns="0" rtlCol="0">
            <a:spAutoFit/>
          </a:bodyPr>
          <a:lstStyle/>
          <a:p>
            <a:pPr defTabSz="761970">
              <a:spcBef>
                <a:spcPts val="83"/>
              </a:spcBef>
            </a:pPr>
            <a:r>
              <a:rPr lang="en-US" sz="1083" kern="0" spc="-58">
                <a:solidFill>
                  <a:srgbClr val="595959"/>
                </a:solidFill>
                <a:latin typeface="Verdana"/>
                <a:cs typeface="Verdana"/>
              </a:rPr>
              <a:t>2027</a:t>
            </a:r>
            <a:endParaRPr sz="1083" kern="0">
              <a:solidFill>
                <a:sysClr val="windowText" lastClr="000000"/>
              </a:solidFill>
              <a:latin typeface="Verdana"/>
              <a:cs typeface="Verdana"/>
            </a:endParaRPr>
          </a:p>
        </p:txBody>
      </p:sp>
      <p:sp>
        <p:nvSpPr>
          <p:cNvPr id="70" name="object 33">
            <a:extLst>
              <a:ext uri="{FF2B5EF4-FFF2-40B4-BE49-F238E27FC236}">
                <a16:creationId xmlns:a16="http://schemas.microsoft.com/office/drawing/2014/main" id="{E67CF412-DB80-9F9E-A272-2BFC513A8260}"/>
              </a:ext>
            </a:extLst>
          </p:cNvPr>
          <p:cNvSpPr txBox="1"/>
          <p:nvPr/>
        </p:nvSpPr>
        <p:spPr>
          <a:xfrm>
            <a:off x="8961229" y="4017986"/>
            <a:ext cx="601450" cy="164575"/>
          </a:xfrm>
          <a:prstGeom prst="rect">
            <a:avLst/>
          </a:prstGeom>
        </p:spPr>
        <p:txBody>
          <a:bodyPr vert="horz" wrap="square" lIns="0" tIns="10583" rIns="0" bIns="0" rtlCol="0">
            <a:spAutoFit/>
          </a:bodyPr>
          <a:lstStyle/>
          <a:p>
            <a:pPr defTabSz="761970">
              <a:spcBef>
                <a:spcPts val="83"/>
              </a:spcBef>
            </a:pPr>
            <a:r>
              <a:rPr sz="1000" b="1" kern="0" spc="-275">
                <a:solidFill>
                  <a:sysClr val="windowText" lastClr="000000"/>
                </a:solidFill>
                <a:latin typeface="Verdana"/>
                <a:cs typeface="Verdana"/>
              </a:rPr>
              <a:t>+</a:t>
            </a:r>
            <a:r>
              <a:rPr lang="en-US" sz="1000" b="1" kern="0" spc="-275">
                <a:solidFill>
                  <a:sysClr val="windowText" lastClr="000000"/>
                </a:solidFill>
                <a:latin typeface="Verdana"/>
                <a:cs typeface="Verdana"/>
              </a:rPr>
              <a:t> </a:t>
            </a:r>
            <a:r>
              <a:rPr lang="en-US" sz="1000" b="1" spc="-275">
                <a:solidFill>
                  <a:sysClr val="windowText" lastClr="000000"/>
                </a:solidFill>
                <a:latin typeface="Verdana"/>
                <a:cs typeface="Verdana"/>
              </a:rPr>
              <a:t>2  4</a:t>
            </a:r>
            <a:r>
              <a:rPr lang="en-US" sz="1000" b="1" kern="0" spc="-275">
                <a:solidFill>
                  <a:sysClr val="windowText" lastClr="000000"/>
                </a:solidFill>
                <a:latin typeface="Verdana"/>
                <a:cs typeface="Verdana"/>
              </a:rPr>
              <a:t>  .    </a:t>
            </a:r>
            <a:r>
              <a:rPr lang="en-US" sz="1000" b="1" spc="-275">
                <a:solidFill>
                  <a:sysClr val="windowText" lastClr="000000"/>
                </a:solidFill>
                <a:latin typeface="Verdana"/>
                <a:cs typeface="Verdana"/>
              </a:rPr>
              <a:t>5</a:t>
            </a:r>
            <a:r>
              <a:rPr lang="en-US" sz="1000" b="1" kern="0" spc="-275">
                <a:solidFill>
                  <a:sysClr val="windowText" lastClr="000000"/>
                </a:solidFill>
                <a:latin typeface="Verdana"/>
                <a:cs typeface="Verdana"/>
              </a:rPr>
              <a:t>  </a:t>
            </a:r>
            <a:r>
              <a:rPr lang="en-GB" sz="900" b="1" kern="0" spc="-275">
                <a:solidFill>
                  <a:sysClr val="windowText" lastClr="000000"/>
                </a:solidFill>
                <a:latin typeface="Verdana"/>
                <a:cs typeface="Verdana"/>
              </a:rPr>
              <a:t>%</a:t>
            </a:r>
            <a:endParaRPr sz="1000" kern="0">
              <a:solidFill>
                <a:sysClr val="windowText" lastClr="000000"/>
              </a:solidFill>
              <a:latin typeface="Verdana"/>
              <a:cs typeface="Verdana"/>
            </a:endParaRPr>
          </a:p>
        </p:txBody>
      </p:sp>
      <p:sp>
        <p:nvSpPr>
          <p:cNvPr id="71" name="object 34">
            <a:extLst>
              <a:ext uri="{FF2B5EF4-FFF2-40B4-BE49-F238E27FC236}">
                <a16:creationId xmlns:a16="http://schemas.microsoft.com/office/drawing/2014/main" id="{34E72332-8CF9-F827-BCF7-EA227535B5AA}"/>
              </a:ext>
            </a:extLst>
          </p:cNvPr>
          <p:cNvSpPr/>
          <p:nvPr/>
        </p:nvSpPr>
        <p:spPr>
          <a:xfrm>
            <a:off x="6918437" y="3642779"/>
            <a:ext cx="4558771" cy="8996"/>
          </a:xfrm>
          <a:custGeom>
            <a:avLst/>
            <a:gdLst/>
            <a:ahLst/>
            <a:cxnLst/>
            <a:rect l="l" t="t" r="r" b="b"/>
            <a:pathLst>
              <a:path w="5470525" h="10794">
                <a:moveTo>
                  <a:pt x="0" y="10792"/>
                </a:moveTo>
                <a:lnTo>
                  <a:pt x="5469919" y="10792"/>
                </a:lnTo>
                <a:lnTo>
                  <a:pt x="5469919" y="0"/>
                </a:lnTo>
                <a:lnTo>
                  <a:pt x="0" y="0"/>
                </a:lnTo>
                <a:lnTo>
                  <a:pt x="0" y="10792"/>
                </a:lnTo>
                <a:close/>
              </a:path>
            </a:pathLst>
          </a:custGeom>
          <a:solidFill>
            <a:srgbClr val="000000"/>
          </a:solidFill>
        </p:spPr>
        <p:txBody>
          <a:bodyPr wrap="square" lIns="0" tIns="0" rIns="0" bIns="0" rtlCol="0"/>
          <a:lstStyle/>
          <a:p>
            <a:pPr defTabSz="761970"/>
            <a:endParaRPr sz="1500" kern="0">
              <a:solidFill>
                <a:sysClr val="windowText" lastClr="000000"/>
              </a:solidFill>
            </a:endParaRPr>
          </a:p>
        </p:txBody>
      </p:sp>
      <p:sp>
        <p:nvSpPr>
          <p:cNvPr id="74" name="object 7">
            <a:extLst>
              <a:ext uri="{FF2B5EF4-FFF2-40B4-BE49-F238E27FC236}">
                <a16:creationId xmlns:a16="http://schemas.microsoft.com/office/drawing/2014/main" id="{590BA8AC-2FE1-D0F4-627D-133FC8839A21}"/>
              </a:ext>
            </a:extLst>
          </p:cNvPr>
          <p:cNvSpPr txBox="1"/>
          <p:nvPr/>
        </p:nvSpPr>
        <p:spPr>
          <a:xfrm>
            <a:off x="7175436" y="3757527"/>
            <a:ext cx="398527" cy="1843817"/>
          </a:xfrm>
          <a:prstGeom prst="rect">
            <a:avLst/>
          </a:prstGeom>
        </p:spPr>
        <p:txBody>
          <a:bodyPr vert="horz" wrap="square" lIns="0" tIns="10583" rIns="0" bIns="0" rtlCol="0">
            <a:spAutoFit/>
          </a:bodyPr>
          <a:lstStyle/>
          <a:p>
            <a:pPr defTabSz="761970">
              <a:spcBef>
                <a:spcPts val="83"/>
              </a:spcBef>
            </a:pPr>
            <a:r>
              <a:rPr lang="en-US" sz="1083" spc="-79">
                <a:solidFill>
                  <a:srgbClr val="595959"/>
                </a:solidFill>
                <a:latin typeface="Verdana"/>
                <a:cs typeface="Verdana"/>
              </a:rPr>
              <a:t>$600</a:t>
            </a:r>
            <a:endParaRPr sz="1083" kern="0">
              <a:solidFill>
                <a:sysClr val="windowText" lastClr="000000"/>
              </a:solidFill>
              <a:latin typeface="Verdana"/>
              <a:cs typeface="Verdana"/>
            </a:endParaRPr>
          </a:p>
          <a:p>
            <a:pPr defTabSz="761970">
              <a:spcBef>
                <a:spcPts val="42"/>
              </a:spcBef>
            </a:pPr>
            <a:endParaRPr sz="1083" kern="0">
              <a:solidFill>
                <a:sysClr val="windowText" lastClr="000000"/>
              </a:solidFill>
              <a:latin typeface="Verdana"/>
              <a:cs typeface="Verdana"/>
            </a:endParaRPr>
          </a:p>
          <a:p>
            <a:pPr defTabSz="761970"/>
            <a:r>
              <a:rPr lang="en-US" sz="1083" spc="-79">
                <a:solidFill>
                  <a:srgbClr val="595959"/>
                </a:solidFill>
                <a:latin typeface="Verdana"/>
                <a:cs typeface="Verdana"/>
              </a:rPr>
              <a:t>$500</a:t>
            </a:r>
            <a:endParaRPr lang="en-US" sz="1083" kern="0">
              <a:solidFill>
                <a:sysClr val="windowText" lastClr="000000"/>
              </a:solidFill>
              <a:latin typeface="Verdana"/>
              <a:cs typeface="Verdana"/>
            </a:endParaRPr>
          </a:p>
          <a:p>
            <a:pPr defTabSz="761970">
              <a:spcBef>
                <a:spcPts val="42"/>
              </a:spcBef>
            </a:pPr>
            <a:endParaRPr lang="en-US" sz="1083" kern="0">
              <a:solidFill>
                <a:sysClr val="windowText" lastClr="000000"/>
              </a:solidFill>
              <a:latin typeface="Verdana"/>
              <a:cs typeface="Verdana"/>
            </a:endParaRPr>
          </a:p>
          <a:p>
            <a:pPr defTabSz="761970">
              <a:spcBef>
                <a:spcPts val="4"/>
              </a:spcBef>
            </a:pPr>
            <a:r>
              <a:rPr lang="en-US" sz="1083" spc="-79">
                <a:solidFill>
                  <a:srgbClr val="595959"/>
                </a:solidFill>
                <a:latin typeface="Verdana"/>
                <a:cs typeface="Verdana"/>
              </a:rPr>
              <a:t>$400</a:t>
            </a:r>
            <a:br>
              <a:rPr lang="en-US" sz="1083" kern="0" spc="-79">
                <a:solidFill>
                  <a:srgbClr val="595959"/>
                </a:solidFill>
                <a:latin typeface="Verdana"/>
                <a:cs typeface="Verdana"/>
              </a:rPr>
            </a:br>
            <a:br>
              <a:rPr lang="en-US" sz="1083" kern="0" spc="-79">
                <a:solidFill>
                  <a:srgbClr val="595959"/>
                </a:solidFill>
                <a:latin typeface="Verdana"/>
                <a:cs typeface="Verdana"/>
              </a:rPr>
            </a:br>
            <a:r>
              <a:rPr lang="en-US" sz="1083" spc="-79">
                <a:solidFill>
                  <a:srgbClr val="595959"/>
                </a:solidFill>
                <a:latin typeface="Verdana"/>
                <a:cs typeface="Verdana"/>
              </a:rPr>
              <a:t>$300</a:t>
            </a:r>
            <a:br>
              <a:rPr lang="en-US" sz="1083" kern="0" spc="-79">
                <a:solidFill>
                  <a:srgbClr val="595959"/>
                </a:solidFill>
                <a:latin typeface="Verdana"/>
                <a:cs typeface="Verdana"/>
              </a:rPr>
            </a:br>
            <a:br>
              <a:rPr lang="en-US" sz="1083" kern="0" spc="-79">
                <a:solidFill>
                  <a:srgbClr val="595959"/>
                </a:solidFill>
                <a:latin typeface="Verdana"/>
                <a:cs typeface="Verdana"/>
              </a:rPr>
            </a:br>
            <a:r>
              <a:rPr lang="en-US" sz="1083" kern="0" spc="-79">
                <a:solidFill>
                  <a:srgbClr val="595959"/>
                </a:solidFill>
                <a:latin typeface="Verdana"/>
                <a:cs typeface="Verdana"/>
              </a:rPr>
              <a:t>$200</a:t>
            </a:r>
          </a:p>
          <a:p>
            <a:pPr defTabSz="761970">
              <a:spcBef>
                <a:spcPts val="4"/>
              </a:spcBef>
            </a:pPr>
            <a:endParaRPr lang="en-US" sz="1083" kern="0" spc="-79">
              <a:solidFill>
                <a:srgbClr val="595959"/>
              </a:solidFill>
              <a:latin typeface="Verdana"/>
              <a:cs typeface="Verdana"/>
            </a:endParaRPr>
          </a:p>
          <a:p>
            <a:pPr defTabSz="761970">
              <a:spcBef>
                <a:spcPts val="4"/>
              </a:spcBef>
            </a:pPr>
            <a:r>
              <a:rPr lang="en-US" sz="1083" spc="-79">
                <a:solidFill>
                  <a:srgbClr val="595959"/>
                </a:solidFill>
                <a:latin typeface="Verdana"/>
                <a:cs typeface="Verdana"/>
              </a:rPr>
              <a:t>$100</a:t>
            </a:r>
            <a:endParaRPr lang="en-US" sz="1083" kern="0" spc="-79">
              <a:solidFill>
                <a:srgbClr val="595959"/>
              </a:solidFill>
              <a:latin typeface="Verdana"/>
              <a:cs typeface="Verdana"/>
            </a:endParaRPr>
          </a:p>
        </p:txBody>
      </p:sp>
      <p:sp>
        <p:nvSpPr>
          <p:cNvPr id="75" name="Oval 74">
            <a:extLst>
              <a:ext uri="{FF2B5EF4-FFF2-40B4-BE49-F238E27FC236}">
                <a16:creationId xmlns:a16="http://schemas.microsoft.com/office/drawing/2014/main" id="{E2D24612-A502-07A0-71FB-C7A63F88A462}"/>
              </a:ext>
            </a:extLst>
          </p:cNvPr>
          <p:cNvSpPr/>
          <p:nvPr/>
        </p:nvSpPr>
        <p:spPr>
          <a:xfrm>
            <a:off x="8905443" y="3939662"/>
            <a:ext cx="601450" cy="330652"/>
          </a:xfrm>
          <a:prstGeom prst="ellipse">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700" b="1" kern="0">
              <a:solidFill>
                <a:sysClr val="windowText" lastClr="000000"/>
              </a:solidFill>
              <a:latin typeface="Verdana"/>
              <a:cs typeface="Verdana"/>
            </a:endParaRPr>
          </a:p>
        </p:txBody>
      </p:sp>
      <p:sp>
        <p:nvSpPr>
          <p:cNvPr id="77" name="object 30">
            <a:extLst>
              <a:ext uri="{FF2B5EF4-FFF2-40B4-BE49-F238E27FC236}">
                <a16:creationId xmlns:a16="http://schemas.microsoft.com/office/drawing/2014/main" id="{9B0D77B8-CFCD-6ADD-484E-7F44DCA48BDF}"/>
              </a:ext>
            </a:extLst>
          </p:cNvPr>
          <p:cNvSpPr/>
          <p:nvPr/>
        </p:nvSpPr>
        <p:spPr>
          <a:xfrm>
            <a:off x="8004175" y="3798361"/>
            <a:ext cx="2733676" cy="1009327"/>
          </a:xfrm>
          <a:custGeom>
            <a:avLst/>
            <a:gdLst/>
            <a:ahLst/>
            <a:cxnLst/>
            <a:rect l="l" t="t" r="r" b="b"/>
            <a:pathLst>
              <a:path w="3682365" h="1037589">
                <a:moveTo>
                  <a:pt x="3585254" y="30788"/>
                </a:moveTo>
                <a:lnTo>
                  <a:pt x="0" y="1006543"/>
                </a:lnTo>
                <a:lnTo>
                  <a:pt x="8379" y="1037332"/>
                </a:lnTo>
                <a:lnTo>
                  <a:pt x="3593636" y="61576"/>
                </a:lnTo>
                <a:lnTo>
                  <a:pt x="3585254" y="30788"/>
                </a:lnTo>
                <a:close/>
              </a:path>
              <a:path w="3682365" h="1037589">
                <a:moveTo>
                  <a:pt x="3675599" y="26598"/>
                </a:moveTo>
                <a:lnTo>
                  <a:pt x="3600646" y="26598"/>
                </a:lnTo>
                <a:lnTo>
                  <a:pt x="3609028" y="57387"/>
                </a:lnTo>
                <a:lnTo>
                  <a:pt x="3593636" y="61576"/>
                </a:lnTo>
                <a:lnTo>
                  <a:pt x="3602018" y="92365"/>
                </a:lnTo>
                <a:lnTo>
                  <a:pt x="3675599" y="26598"/>
                </a:lnTo>
                <a:close/>
              </a:path>
              <a:path w="3682365" h="1037589">
                <a:moveTo>
                  <a:pt x="3600646" y="26598"/>
                </a:moveTo>
                <a:lnTo>
                  <a:pt x="3585254" y="30788"/>
                </a:lnTo>
                <a:lnTo>
                  <a:pt x="3593636" y="61576"/>
                </a:lnTo>
                <a:lnTo>
                  <a:pt x="3609028" y="57387"/>
                </a:lnTo>
                <a:lnTo>
                  <a:pt x="3600646" y="26598"/>
                </a:lnTo>
                <a:close/>
              </a:path>
              <a:path w="3682365" h="1037589">
                <a:moveTo>
                  <a:pt x="3576872" y="0"/>
                </a:moveTo>
                <a:lnTo>
                  <a:pt x="3585254" y="30788"/>
                </a:lnTo>
                <a:lnTo>
                  <a:pt x="3600646" y="26598"/>
                </a:lnTo>
                <a:lnTo>
                  <a:pt x="3675599" y="26598"/>
                </a:lnTo>
                <a:lnTo>
                  <a:pt x="3681812" y="21045"/>
                </a:lnTo>
                <a:lnTo>
                  <a:pt x="3576872" y="0"/>
                </a:lnTo>
                <a:close/>
              </a:path>
            </a:pathLst>
          </a:custGeom>
          <a:solidFill>
            <a:srgbClr val="8497B0"/>
          </a:solidFill>
        </p:spPr>
        <p:txBody>
          <a:bodyPr wrap="square" lIns="0" tIns="0" rIns="0" bIns="0" rtlCol="0"/>
          <a:lstStyle/>
          <a:p>
            <a:pPr defTabSz="761970"/>
            <a:endParaRPr sz="1500" kern="0">
              <a:solidFill>
                <a:sysClr val="windowText" lastClr="000000"/>
              </a:solidFill>
            </a:endParaRPr>
          </a:p>
        </p:txBody>
      </p:sp>
      <p:sp>
        <p:nvSpPr>
          <p:cNvPr id="80" name="object 20">
            <a:extLst>
              <a:ext uri="{FF2B5EF4-FFF2-40B4-BE49-F238E27FC236}">
                <a16:creationId xmlns:a16="http://schemas.microsoft.com/office/drawing/2014/main" id="{0C166009-74AE-9697-2584-AB3D0FD1BB47}"/>
              </a:ext>
            </a:extLst>
          </p:cNvPr>
          <p:cNvSpPr txBox="1"/>
          <p:nvPr/>
        </p:nvSpPr>
        <p:spPr>
          <a:xfrm>
            <a:off x="7769369" y="5554229"/>
            <a:ext cx="338138" cy="177335"/>
          </a:xfrm>
          <a:prstGeom prst="rect">
            <a:avLst/>
          </a:prstGeom>
        </p:spPr>
        <p:txBody>
          <a:bodyPr vert="horz" wrap="square" lIns="0" tIns="10583" rIns="0" bIns="0" rtlCol="0">
            <a:spAutoFit/>
          </a:bodyPr>
          <a:lstStyle/>
          <a:p>
            <a:pPr defTabSz="761970">
              <a:spcBef>
                <a:spcPts val="83"/>
              </a:spcBef>
            </a:pPr>
            <a:r>
              <a:rPr lang="en-GB" sz="1083" kern="0" spc="-58">
                <a:solidFill>
                  <a:srgbClr val="595959"/>
                </a:solidFill>
                <a:latin typeface="Verdana"/>
                <a:cs typeface="Verdana"/>
              </a:rPr>
              <a:t>2022</a:t>
            </a:r>
            <a:endParaRPr sz="1083" kern="0">
              <a:solidFill>
                <a:sysClr val="windowText" lastClr="000000"/>
              </a:solidFill>
              <a:latin typeface="Verdana"/>
              <a:cs typeface="Verdana"/>
            </a:endParaRPr>
          </a:p>
        </p:txBody>
      </p:sp>
      <p:sp>
        <p:nvSpPr>
          <p:cNvPr id="81" name="object 20">
            <a:extLst>
              <a:ext uri="{FF2B5EF4-FFF2-40B4-BE49-F238E27FC236}">
                <a16:creationId xmlns:a16="http://schemas.microsoft.com/office/drawing/2014/main" id="{BCCA508D-C71D-296A-D2DE-8FD688974C74}"/>
              </a:ext>
            </a:extLst>
          </p:cNvPr>
          <p:cNvSpPr txBox="1"/>
          <p:nvPr/>
        </p:nvSpPr>
        <p:spPr>
          <a:xfrm>
            <a:off x="8429689" y="5554229"/>
            <a:ext cx="338138" cy="177335"/>
          </a:xfrm>
          <a:prstGeom prst="rect">
            <a:avLst/>
          </a:prstGeom>
        </p:spPr>
        <p:txBody>
          <a:bodyPr vert="horz" wrap="square" lIns="0" tIns="10583" rIns="0" bIns="0" rtlCol="0">
            <a:spAutoFit/>
          </a:bodyPr>
          <a:lstStyle/>
          <a:p>
            <a:pPr defTabSz="761970">
              <a:spcBef>
                <a:spcPts val="83"/>
              </a:spcBef>
            </a:pPr>
            <a:r>
              <a:rPr lang="en-GB" sz="1083" kern="0" spc="-58">
                <a:solidFill>
                  <a:srgbClr val="595959"/>
                </a:solidFill>
                <a:latin typeface="Verdana"/>
                <a:cs typeface="Verdana"/>
              </a:rPr>
              <a:t>2023</a:t>
            </a:r>
            <a:endParaRPr sz="1083" kern="0">
              <a:solidFill>
                <a:sysClr val="windowText" lastClr="000000"/>
              </a:solidFill>
              <a:latin typeface="Verdana"/>
              <a:cs typeface="Verdana"/>
            </a:endParaRPr>
          </a:p>
        </p:txBody>
      </p:sp>
      <p:sp>
        <p:nvSpPr>
          <p:cNvPr id="82" name="object 20">
            <a:extLst>
              <a:ext uri="{FF2B5EF4-FFF2-40B4-BE49-F238E27FC236}">
                <a16:creationId xmlns:a16="http://schemas.microsoft.com/office/drawing/2014/main" id="{69F20E67-FC43-582B-7FA2-6DF79491B573}"/>
              </a:ext>
            </a:extLst>
          </p:cNvPr>
          <p:cNvSpPr txBox="1"/>
          <p:nvPr/>
        </p:nvSpPr>
        <p:spPr>
          <a:xfrm>
            <a:off x="9025491" y="5547857"/>
            <a:ext cx="338138" cy="177335"/>
          </a:xfrm>
          <a:prstGeom prst="rect">
            <a:avLst/>
          </a:prstGeom>
        </p:spPr>
        <p:txBody>
          <a:bodyPr vert="horz" wrap="square" lIns="0" tIns="10583" rIns="0" bIns="0" rtlCol="0">
            <a:spAutoFit/>
          </a:bodyPr>
          <a:lstStyle/>
          <a:p>
            <a:pPr defTabSz="761970">
              <a:spcBef>
                <a:spcPts val="83"/>
              </a:spcBef>
            </a:pPr>
            <a:r>
              <a:rPr lang="en-GB" sz="1083" kern="0" spc="-58">
                <a:solidFill>
                  <a:srgbClr val="595959"/>
                </a:solidFill>
                <a:latin typeface="Verdana"/>
                <a:cs typeface="Verdana"/>
              </a:rPr>
              <a:t>2024</a:t>
            </a:r>
            <a:endParaRPr sz="1083" kern="0">
              <a:solidFill>
                <a:sysClr val="windowText" lastClr="000000"/>
              </a:solidFill>
              <a:latin typeface="Verdana"/>
              <a:cs typeface="Verdana"/>
            </a:endParaRPr>
          </a:p>
        </p:txBody>
      </p:sp>
      <p:sp>
        <p:nvSpPr>
          <p:cNvPr id="83" name="object 20">
            <a:extLst>
              <a:ext uri="{FF2B5EF4-FFF2-40B4-BE49-F238E27FC236}">
                <a16:creationId xmlns:a16="http://schemas.microsoft.com/office/drawing/2014/main" id="{EA2C7574-5D1C-0852-647D-BA06C9BD9528}"/>
              </a:ext>
            </a:extLst>
          </p:cNvPr>
          <p:cNvSpPr txBox="1"/>
          <p:nvPr/>
        </p:nvSpPr>
        <p:spPr>
          <a:xfrm>
            <a:off x="9634027" y="5547961"/>
            <a:ext cx="338138" cy="177335"/>
          </a:xfrm>
          <a:prstGeom prst="rect">
            <a:avLst/>
          </a:prstGeom>
        </p:spPr>
        <p:txBody>
          <a:bodyPr vert="horz" wrap="square" lIns="0" tIns="10583" rIns="0" bIns="0" rtlCol="0">
            <a:spAutoFit/>
          </a:bodyPr>
          <a:lstStyle/>
          <a:p>
            <a:pPr defTabSz="761970">
              <a:spcBef>
                <a:spcPts val="83"/>
              </a:spcBef>
            </a:pPr>
            <a:r>
              <a:rPr lang="en-GB" sz="1083" kern="0" spc="-58">
                <a:solidFill>
                  <a:srgbClr val="595959"/>
                </a:solidFill>
                <a:latin typeface="Verdana"/>
                <a:cs typeface="Verdana"/>
              </a:rPr>
              <a:t>2025</a:t>
            </a:r>
            <a:endParaRPr sz="1083" kern="0">
              <a:solidFill>
                <a:sysClr val="windowText" lastClr="000000"/>
              </a:solidFill>
              <a:latin typeface="Verdana"/>
              <a:cs typeface="Verdana"/>
            </a:endParaRPr>
          </a:p>
        </p:txBody>
      </p:sp>
      <p:sp>
        <p:nvSpPr>
          <p:cNvPr id="84" name="object 22">
            <a:extLst>
              <a:ext uri="{FF2B5EF4-FFF2-40B4-BE49-F238E27FC236}">
                <a16:creationId xmlns:a16="http://schemas.microsoft.com/office/drawing/2014/main" id="{8D44E3D3-973E-DDDC-FC2F-085DF9D2F865}"/>
              </a:ext>
            </a:extLst>
          </p:cNvPr>
          <p:cNvSpPr txBox="1"/>
          <p:nvPr/>
        </p:nvSpPr>
        <p:spPr>
          <a:xfrm>
            <a:off x="6950547" y="3036562"/>
            <a:ext cx="4325503" cy="613287"/>
          </a:xfrm>
          <a:prstGeom prst="rect">
            <a:avLst/>
          </a:prstGeom>
        </p:spPr>
        <p:txBody>
          <a:bodyPr vert="horz" wrap="square" lIns="0" tIns="10583" rIns="0" bIns="0" rtlCol="0">
            <a:spAutoFit/>
          </a:bodyPr>
          <a:lstStyle/>
          <a:p>
            <a:pPr defTabSz="761970">
              <a:spcBef>
                <a:spcPts val="596"/>
              </a:spcBef>
            </a:pPr>
            <a:endParaRPr lang="en-GB" sz="1083" kern="0">
              <a:solidFill>
                <a:sysClr val="windowText" lastClr="000000"/>
              </a:solidFill>
              <a:latin typeface="Verdana"/>
              <a:cs typeface="Verdana"/>
            </a:endParaRPr>
          </a:p>
          <a:p>
            <a:pPr defTabSz="761970">
              <a:spcBef>
                <a:spcPts val="596"/>
              </a:spcBef>
            </a:pPr>
            <a:endParaRPr lang="en-GB" sz="1083" kern="0">
              <a:solidFill>
                <a:sysClr val="windowText" lastClr="000000"/>
              </a:solidFill>
              <a:latin typeface="Verdana"/>
              <a:cs typeface="Verdana"/>
            </a:endParaRPr>
          </a:p>
          <a:p>
            <a:pPr marL="10583" defTabSz="761970"/>
            <a:r>
              <a:rPr lang="en-GB" sz="1250" b="1" kern="0" spc="-92">
                <a:solidFill>
                  <a:srgbClr val="222A35"/>
                </a:solidFill>
                <a:latin typeface="Verdana"/>
                <a:cs typeface="Verdana"/>
              </a:rPr>
              <a:t>Chatbot Market Revenue Growth Forecast ($M)</a:t>
            </a:r>
            <a:endParaRPr lang="en-GB" sz="1250" kern="0">
              <a:solidFill>
                <a:sysClr val="windowText" lastClr="000000"/>
              </a:solidFill>
              <a:latin typeface="Verdana"/>
              <a:cs typeface="Verdana"/>
            </a:endParaRPr>
          </a:p>
        </p:txBody>
      </p:sp>
      <p:grpSp>
        <p:nvGrpSpPr>
          <p:cNvPr id="2" name="Google Shape;668;p34">
            <a:extLst>
              <a:ext uri="{FF2B5EF4-FFF2-40B4-BE49-F238E27FC236}">
                <a16:creationId xmlns:a16="http://schemas.microsoft.com/office/drawing/2014/main" id="{A06E3B55-A4AA-4012-0C12-A6117374F537}"/>
              </a:ext>
            </a:extLst>
          </p:cNvPr>
          <p:cNvGrpSpPr/>
          <p:nvPr/>
        </p:nvGrpSpPr>
        <p:grpSpPr>
          <a:xfrm>
            <a:off x="10735611" y="6013852"/>
            <a:ext cx="949941" cy="1056684"/>
            <a:chOff x="3484303" y="-250027"/>
            <a:chExt cx="1675201" cy="1665079"/>
          </a:xfrm>
        </p:grpSpPr>
        <p:sp>
          <p:nvSpPr>
            <p:cNvPr id="3" name="Google Shape;669;p34">
              <a:extLst>
                <a:ext uri="{FF2B5EF4-FFF2-40B4-BE49-F238E27FC236}">
                  <a16:creationId xmlns:a16="http://schemas.microsoft.com/office/drawing/2014/main" id="{584C8E35-7075-9322-52B0-85163C153D29}"/>
                </a:ext>
              </a:extLst>
            </p:cNvPr>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4" name="Google Shape;670;p34" descr="Une image contenant Graphique, texte, graphisme, Police&#10;&#10;Description générée automatiquement">
              <a:extLst>
                <a:ext uri="{FF2B5EF4-FFF2-40B4-BE49-F238E27FC236}">
                  <a16:creationId xmlns:a16="http://schemas.microsoft.com/office/drawing/2014/main" id="{0372194B-CDE8-767E-1285-8949729D2338}"/>
                </a:ext>
              </a:extLst>
            </p:cNvPr>
            <p:cNvPicPr preferRelativeResize="0"/>
            <p:nvPr/>
          </p:nvPicPr>
          <p:blipFill rotWithShape="1">
            <a:blip r:embed="rId5">
              <a:alphaModFix/>
            </a:blip>
            <a:srcRect/>
            <a:stretch/>
          </p:blipFill>
          <p:spPr>
            <a:xfrm>
              <a:off x="3484303" y="-250027"/>
              <a:ext cx="1675201" cy="1665079"/>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C483A2F1-C6EF-556E-E1EC-57499DE7D7DE}"/>
            </a:ext>
          </a:extLst>
        </p:cNvPr>
        <p:cNvGrpSpPr/>
        <p:nvPr/>
      </p:nvGrpSpPr>
      <p:grpSpPr>
        <a:xfrm>
          <a:off x="0" y="0"/>
          <a:ext cx="0" cy="0"/>
          <a:chOff x="0" y="0"/>
          <a:chExt cx="0" cy="0"/>
        </a:xfrm>
      </p:grpSpPr>
      <p:grpSp>
        <p:nvGrpSpPr>
          <p:cNvPr id="245" name="Google Shape;245;p10">
            <a:extLst>
              <a:ext uri="{FF2B5EF4-FFF2-40B4-BE49-F238E27FC236}">
                <a16:creationId xmlns:a16="http://schemas.microsoft.com/office/drawing/2014/main" id="{4667D1FF-196C-A1C9-6DB2-58CD4817B85B}"/>
              </a:ext>
            </a:extLst>
          </p:cNvPr>
          <p:cNvGrpSpPr/>
          <p:nvPr/>
        </p:nvGrpSpPr>
        <p:grpSpPr>
          <a:xfrm>
            <a:off x="11385175" y="10138"/>
            <a:ext cx="806825" cy="6858000"/>
            <a:chOff x="0" y="0"/>
            <a:chExt cx="1199700" cy="5149225"/>
          </a:xfrm>
        </p:grpSpPr>
        <p:sp>
          <p:nvSpPr>
            <p:cNvPr id="246" name="Google Shape;246;p10">
              <a:extLst>
                <a:ext uri="{FF2B5EF4-FFF2-40B4-BE49-F238E27FC236}">
                  <a16:creationId xmlns:a16="http://schemas.microsoft.com/office/drawing/2014/main" id="{5A8F5A58-950D-2A66-C33F-8B9A9F068D66}"/>
                </a:ext>
              </a:extLst>
            </p:cNvPr>
            <p:cNvSpPr/>
            <p:nvPr/>
          </p:nvSpPr>
          <p:spPr>
            <a:xfrm>
              <a:off x="0" y="3434891"/>
              <a:ext cx="1199700" cy="857100"/>
            </a:xfrm>
            <a:prstGeom prst="rect">
              <a:avLst/>
            </a:prstGeom>
            <a:solidFill>
              <a:srgbClr val="2A3A5C"/>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sp>
          <p:nvSpPr>
            <p:cNvPr id="247" name="Google Shape;247;p10">
              <a:extLst>
                <a:ext uri="{FF2B5EF4-FFF2-40B4-BE49-F238E27FC236}">
                  <a16:creationId xmlns:a16="http://schemas.microsoft.com/office/drawing/2014/main" id="{D22E22B3-908E-33DB-A05E-F320A9FAB941}"/>
                </a:ext>
              </a:extLst>
            </p:cNvPr>
            <p:cNvSpPr/>
            <p:nvPr/>
          </p:nvSpPr>
          <p:spPr>
            <a:xfrm>
              <a:off x="0" y="2577800"/>
              <a:ext cx="1199700" cy="857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sp>
          <p:nvSpPr>
            <p:cNvPr id="248" name="Google Shape;248;p10">
              <a:extLst>
                <a:ext uri="{FF2B5EF4-FFF2-40B4-BE49-F238E27FC236}">
                  <a16:creationId xmlns:a16="http://schemas.microsoft.com/office/drawing/2014/main" id="{BE03D19E-A428-0BF1-9BF1-D55B0C85F6FF}"/>
                </a:ext>
              </a:extLst>
            </p:cNvPr>
            <p:cNvSpPr/>
            <p:nvPr/>
          </p:nvSpPr>
          <p:spPr>
            <a:xfrm>
              <a:off x="0" y="857100"/>
              <a:ext cx="1199700" cy="857100"/>
            </a:xfrm>
            <a:prstGeom prst="rect">
              <a:avLst/>
            </a:prstGeom>
            <a:solidFill>
              <a:srgbClr val="2A3A5C"/>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sp>
          <p:nvSpPr>
            <p:cNvPr id="249" name="Google Shape;249;p10">
              <a:extLst>
                <a:ext uri="{FF2B5EF4-FFF2-40B4-BE49-F238E27FC236}">
                  <a16:creationId xmlns:a16="http://schemas.microsoft.com/office/drawing/2014/main" id="{9D7F58D8-FE18-DB23-64F1-280B807F7634}"/>
                </a:ext>
              </a:extLst>
            </p:cNvPr>
            <p:cNvSpPr/>
            <p:nvPr/>
          </p:nvSpPr>
          <p:spPr>
            <a:xfrm>
              <a:off x="0" y="0"/>
              <a:ext cx="1199700" cy="8571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rgbClr val="7C8594"/>
                </a:solidFill>
                <a:latin typeface="Open Sans"/>
                <a:ea typeface="Open Sans"/>
                <a:cs typeface="Open Sans"/>
                <a:sym typeface="Open Sans"/>
              </a:endParaRPr>
            </a:p>
          </p:txBody>
        </p:sp>
        <p:sp>
          <p:nvSpPr>
            <p:cNvPr id="250" name="Google Shape;250;p10">
              <a:extLst>
                <a:ext uri="{FF2B5EF4-FFF2-40B4-BE49-F238E27FC236}">
                  <a16:creationId xmlns:a16="http://schemas.microsoft.com/office/drawing/2014/main" id="{741C9F29-3B37-9CA9-F5F5-FB095C46EE57}"/>
                </a:ext>
              </a:extLst>
            </p:cNvPr>
            <p:cNvSpPr/>
            <p:nvPr/>
          </p:nvSpPr>
          <p:spPr>
            <a:xfrm>
              <a:off x="0" y="1714200"/>
              <a:ext cx="1199700" cy="857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sp>
          <p:nvSpPr>
            <p:cNvPr id="251" name="Google Shape;251;p10">
              <a:extLst>
                <a:ext uri="{FF2B5EF4-FFF2-40B4-BE49-F238E27FC236}">
                  <a16:creationId xmlns:a16="http://schemas.microsoft.com/office/drawing/2014/main" id="{56990572-68A5-F11B-811F-60088A3F2DB9}"/>
                </a:ext>
              </a:extLst>
            </p:cNvPr>
            <p:cNvSpPr/>
            <p:nvPr/>
          </p:nvSpPr>
          <p:spPr>
            <a:xfrm>
              <a:off x="0" y="4292125"/>
              <a:ext cx="1199700" cy="8571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sp>
          <p:nvSpPr>
            <p:cNvPr id="252" name="Google Shape;252;p10">
              <a:extLst>
                <a:ext uri="{FF2B5EF4-FFF2-40B4-BE49-F238E27FC236}">
                  <a16:creationId xmlns:a16="http://schemas.microsoft.com/office/drawing/2014/main" id="{25BDE2BE-2893-92C4-806E-4EB41F9E2AAF}"/>
                </a:ext>
              </a:extLst>
            </p:cNvPr>
            <p:cNvSpPr/>
            <p:nvPr/>
          </p:nvSpPr>
          <p:spPr>
            <a:xfrm>
              <a:off x="0" y="2494350"/>
              <a:ext cx="1199700" cy="160500"/>
            </a:xfrm>
            <a:prstGeom prst="rect">
              <a:avLst/>
            </a:prstGeom>
            <a:solidFill>
              <a:srgbClr val="AEAEAE"/>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grpSp>
      <p:pic>
        <p:nvPicPr>
          <p:cNvPr id="2" name="Google Shape;301;p12" descr="A graph of blue and white bars&#10;&#10;AI-generated content may be incorrect.">
            <a:extLst>
              <a:ext uri="{FF2B5EF4-FFF2-40B4-BE49-F238E27FC236}">
                <a16:creationId xmlns:a16="http://schemas.microsoft.com/office/drawing/2014/main" id="{6801473C-849A-946E-6A93-C90CE48E5C94}"/>
              </a:ext>
            </a:extLst>
          </p:cNvPr>
          <p:cNvPicPr preferRelativeResize="0"/>
          <p:nvPr/>
        </p:nvPicPr>
        <p:blipFill rotWithShape="1">
          <a:blip r:embed="rId3">
            <a:alphaModFix/>
          </a:blip>
          <a:srcRect/>
          <a:stretch/>
        </p:blipFill>
        <p:spPr>
          <a:xfrm>
            <a:off x="595654" y="956734"/>
            <a:ext cx="6448613" cy="5655732"/>
          </a:xfrm>
          <a:prstGeom prst="rect">
            <a:avLst/>
          </a:prstGeom>
          <a:noFill/>
          <a:ln>
            <a:noFill/>
          </a:ln>
        </p:spPr>
      </p:pic>
      <p:sp>
        <p:nvSpPr>
          <p:cNvPr id="5" name="object 23">
            <a:extLst>
              <a:ext uri="{FF2B5EF4-FFF2-40B4-BE49-F238E27FC236}">
                <a16:creationId xmlns:a16="http://schemas.microsoft.com/office/drawing/2014/main" id="{91051AC9-8D5D-5FEC-EE65-95970A9A7095}"/>
              </a:ext>
            </a:extLst>
          </p:cNvPr>
          <p:cNvSpPr txBox="1">
            <a:spLocks noGrp="1"/>
          </p:cNvSpPr>
          <p:nvPr>
            <p:ph type="title"/>
          </p:nvPr>
        </p:nvSpPr>
        <p:spPr>
          <a:xfrm>
            <a:off x="595654" y="402947"/>
            <a:ext cx="10494963" cy="355909"/>
          </a:xfrm>
          <a:prstGeom prst="rect">
            <a:avLst/>
          </a:prstGeom>
        </p:spPr>
        <p:txBody>
          <a:bodyPr vert="horz" wrap="square" lIns="0" tIns="10583" rIns="0" bIns="0" rtlCol="0">
            <a:spAutoFit/>
          </a:bodyPr>
          <a:lstStyle/>
          <a:p>
            <a:pPr marL="10583">
              <a:spcBef>
                <a:spcPts val="83"/>
              </a:spcBef>
            </a:pPr>
            <a:r>
              <a:rPr lang="en-US" sz="2400" spc="-142" err="1">
                <a:latin typeface="Verdana" panose="020B0604030504040204" pitchFamily="34" charset="0"/>
                <a:ea typeface="Verdana" panose="020B0604030504040204" pitchFamily="34" charset="0"/>
              </a:rPr>
              <a:t>Laki</a:t>
            </a:r>
            <a:r>
              <a:rPr lang="en-US" sz="2400" spc="-142">
                <a:latin typeface="Verdana" panose="020B0604030504040204" pitchFamily="34" charset="0"/>
                <a:ea typeface="Verdana" panose="020B0604030504040204" pitchFamily="34" charset="0"/>
              </a:rPr>
              <a:t> Solutions Market Opportunity – Cont.</a:t>
            </a:r>
            <a:endParaRPr lang="en-US" sz="2400" spc="-8">
              <a:latin typeface="Verdana" panose="020B0604030504040204" pitchFamily="34" charset="0"/>
              <a:ea typeface="Verdana" panose="020B0604030504040204" pitchFamily="34" charset="0"/>
            </a:endParaRPr>
          </a:p>
        </p:txBody>
      </p:sp>
      <p:sp>
        <p:nvSpPr>
          <p:cNvPr id="6" name="Google Shape;302;p12">
            <a:extLst>
              <a:ext uri="{FF2B5EF4-FFF2-40B4-BE49-F238E27FC236}">
                <a16:creationId xmlns:a16="http://schemas.microsoft.com/office/drawing/2014/main" id="{EE96F1B4-31CF-28DF-391D-7017E6634B73}"/>
              </a:ext>
            </a:extLst>
          </p:cNvPr>
          <p:cNvSpPr txBox="1"/>
          <p:nvPr/>
        </p:nvSpPr>
        <p:spPr>
          <a:xfrm flipH="1">
            <a:off x="7192598" y="955406"/>
            <a:ext cx="4021667" cy="53552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Verdana" panose="020B0604030504040204" pitchFamily="34" charset="0"/>
                <a:ea typeface="Verdana" panose="020B0604030504040204" pitchFamily="34" charset="0"/>
                <a:sym typeface="Arial"/>
              </a:rPr>
              <a:t>Construction Sector Leads SMEs</a:t>
            </a:r>
            <a:r>
              <a:rPr lang="en-IN" sz="1800">
                <a:solidFill>
                  <a:schemeClr val="dk1"/>
                </a:solidFill>
                <a:latin typeface="Verdana" panose="020B0604030504040204" pitchFamily="34" charset="0"/>
                <a:ea typeface="Verdana" panose="020B0604030504040204" pitchFamily="34" charset="0"/>
                <a:sym typeface="Arial"/>
              </a:rPr>
              <a:t> – The </a:t>
            </a:r>
            <a:r>
              <a:rPr lang="en-IN" sz="1800" b="1">
                <a:solidFill>
                  <a:schemeClr val="dk1"/>
                </a:solidFill>
                <a:latin typeface="Verdana" panose="020B0604030504040204" pitchFamily="34" charset="0"/>
                <a:ea typeface="Verdana" panose="020B0604030504040204" pitchFamily="34" charset="0"/>
                <a:sym typeface="Arial"/>
              </a:rPr>
              <a:t>construction industry</a:t>
            </a:r>
            <a:r>
              <a:rPr lang="en-IN" sz="1800">
                <a:solidFill>
                  <a:schemeClr val="dk1"/>
                </a:solidFill>
                <a:latin typeface="Verdana" panose="020B0604030504040204" pitchFamily="34" charset="0"/>
                <a:ea typeface="Verdana" panose="020B0604030504040204" pitchFamily="34" charset="0"/>
                <a:sym typeface="Arial"/>
              </a:rPr>
              <a:t> has the highest number of small and medium-sized enterprises (SMEs) in the UK</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800" b="1">
              <a:solidFill>
                <a:schemeClr val="dk1"/>
              </a:solidFill>
              <a:latin typeface="Verdana" panose="020B0604030504040204" pitchFamily="34" charset="0"/>
              <a:ea typeface="Verdana" panose="020B0604030504040204" pitchFamily="34" charset="0"/>
              <a:sym typeface="Arial"/>
            </a:endParaRPr>
          </a:p>
          <a:p>
            <a:r>
              <a:rPr lang="en-IN" sz="1800">
                <a:solidFill>
                  <a:schemeClr val="dk1"/>
                </a:solidFill>
                <a:ea typeface="Verdana"/>
              </a:rPr>
              <a:t>•</a:t>
            </a:r>
            <a:r>
              <a:rPr lang="en-IN" sz="1800" b="1">
                <a:solidFill>
                  <a:schemeClr val="dk1"/>
                </a:solidFill>
                <a:ea typeface="Verdana"/>
              </a:rPr>
              <a:t>Wholesale and Retail Trade -</a:t>
            </a:r>
            <a:r>
              <a:rPr lang="en-IN" sz="1800">
                <a:solidFill>
                  <a:schemeClr val="dk1"/>
                </a:solidFill>
                <a:ea typeface="Verdana"/>
              </a:rPr>
              <a:t>558,345 SMEs</a:t>
            </a:r>
            <a:endParaRPr lang="en-IN"/>
          </a:p>
          <a:p>
            <a:r>
              <a:rPr lang="en-IN" sz="1800">
                <a:solidFill>
                  <a:schemeClr val="dk1"/>
                </a:solidFill>
                <a:ea typeface="Verdana"/>
              </a:rPr>
              <a:t>•</a:t>
            </a:r>
            <a:r>
              <a:rPr lang="en-IN" sz="1800" b="1">
                <a:solidFill>
                  <a:schemeClr val="dk1"/>
                </a:solidFill>
                <a:ea typeface="Verdana"/>
              </a:rPr>
              <a:t>Human Health and Social Work Activities -</a:t>
            </a:r>
            <a:br>
              <a:rPr lang="en-IN" sz="1800" b="1">
                <a:solidFill>
                  <a:schemeClr val="dk1"/>
                </a:solidFill>
                <a:ea typeface="Verdana"/>
              </a:rPr>
            </a:br>
            <a:r>
              <a:rPr lang="en-IN" sz="1800" b="1">
                <a:solidFill>
                  <a:schemeClr val="dk1"/>
                </a:solidFill>
                <a:ea typeface="Verdana"/>
              </a:rPr>
              <a:t> </a:t>
            </a:r>
            <a:r>
              <a:rPr lang="en-IN" sz="1800">
                <a:solidFill>
                  <a:schemeClr val="dk1"/>
                </a:solidFill>
                <a:ea typeface="Verdana"/>
              </a:rPr>
              <a:t> 355,535 SMEs</a:t>
            </a:r>
            <a:endParaRPr lang="en-IN">
              <a:solidFill>
                <a:schemeClr val="dk1"/>
              </a:solidFill>
            </a:endParaRPr>
          </a:p>
          <a:p>
            <a:r>
              <a:rPr lang="en-IN" sz="1800">
                <a:solidFill>
                  <a:schemeClr val="dk1"/>
                </a:solidFill>
                <a:ea typeface="Verdana"/>
              </a:rPr>
              <a:t>•</a:t>
            </a:r>
            <a:r>
              <a:rPr lang="en-IN" sz="1800" b="1">
                <a:solidFill>
                  <a:schemeClr val="dk1"/>
                </a:solidFill>
                <a:ea typeface="Verdana"/>
              </a:rPr>
              <a:t>Transportation and Storage -</a:t>
            </a:r>
            <a:br>
              <a:rPr lang="en-IN" sz="1800" b="1">
                <a:solidFill>
                  <a:schemeClr val="dk1"/>
                </a:solidFill>
                <a:ea typeface="Verdana"/>
              </a:rPr>
            </a:br>
            <a:r>
              <a:rPr lang="en-IN" sz="1800" b="1">
                <a:solidFill>
                  <a:schemeClr val="dk1"/>
                </a:solidFill>
                <a:ea typeface="Verdana"/>
              </a:rPr>
              <a:t> </a:t>
            </a:r>
            <a:r>
              <a:rPr lang="en-IN" sz="1800">
                <a:solidFill>
                  <a:schemeClr val="dk1"/>
                </a:solidFill>
                <a:ea typeface="Verdana"/>
              </a:rPr>
              <a:t> 312,550 SMEs</a:t>
            </a:r>
            <a:endParaRPr lang="en-IN">
              <a:solidFill>
                <a:schemeClr val="dk1"/>
              </a:solidFill>
            </a:endParaRPr>
          </a:p>
          <a:p>
            <a:r>
              <a:rPr lang="en-IN" sz="1800">
                <a:solidFill>
                  <a:schemeClr val="dk1"/>
                </a:solidFill>
                <a:ea typeface="Verdana"/>
              </a:rPr>
              <a:t>•</a:t>
            </a:r>
            <a:r>
              <a:rPr lang="en-IN" sz="1800" b="1">
                <a:solidFill>
                  <a:schemeClr val="dk1"/>
                </a:solidFill>
                <a:ea typeface="Verdana"/>
              </a:rPr>
              <a:t>Accommodation and Food Service Activities -</a:t>
            </a:r>
            <a:br>
              <a:rPr lang="en-IN" sz="1800" b="1">
                <a:solidFill>
                  <a:schemeClr val="dk1"/>
                </a:solidFill>
                <a:ea typeface="Verdana"/>
              </a:rPr>
            </a:br>
            <a:r>
              <a:rPr lang="en-IN" sz="1800" b="1">
                <a:solidFill>
                  <a:schemeClr val="dk1"/>
                </a:solidFill>
                <a:ea typeface="Verdana"/>
              </a:rPr>
              <a:t> </a:t>
            </a:r>
            <a:r>
              <a:rPr lang="en-IN" sz="1800">
                <a:solidFill>
                  <a:schemeClr val="dk1"/>
                </a:solidFill>
                <a:ea typeface="Verdana"/>
              </a:rPr>
              <a:t>211,675 SMEs</a:t>
            </a:r>
            <a:endParaRPr lang="en-IN">
              <a:solidFill>
                <a:schemeClr val="dk1"/>
              </a:solidFill>
            </a:endParaRPr>
          </a:p>
          <a:p>
            <a:pPr marL="0" marR="0" lvl="0" indent="0" algn="l">
              <a:spcBef>
                <a:spcPts val="0"/>
              </a:spcBef>
              <a:spcAft>
                <a:spcPts val="0"/>
              </a:spcAft>
              <a:buNone/>
            </a:pPr>
            <a:endParaRPr lang="en-IN" sz="1800">
              <a:solidFill>
                <a:schemeClr val="dk1"/>
              </a:solidFill>
              <a:latin typeface="Verdana"/>
              <a:ea typeface="Verdana"/>
              <a:cs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3" name="Google Shape;668;p34">
            <a:extLst>
              <a:ext uri="{FF2B5EF4-FFF2-40B4-BE49-F238E27FC236}">
                <a16:creationId xmlns:a16="http://schemas.microsoft.com/office/drawing/2014/main" id="{AD8E6ADC-698C-17D5-C8F0-FDF403BB8AC1}"/>
              </a:ext>
            </a:extLst>
          </p:cNvPr>
          <p:cNvGrpSpPr/>
          <p:nvPr/>
        </p:nvGrpSpPr>
        <p:grpSpPr>
          <a:xfrm>
            <a:off x="9630163" y="5552638"/>
            <a:ext cx="1675201" cy="1665079"/>
            <a:chOff x="3484303" y="-250027"/>
            <a:chExt cx="1675201" cy="1665079"/>
          </a:xfrm>
        </p:grpSpPr>
        <p:sp>
          <p:nvSpPr>
            <p:cNvPr id="4" name="Google Shape;669;p34">
              <a:extLst>
                <a:ext uri="{FF2B5EF4-FFF2-40B4-BE49-F238E27FC236}">
                  <a16:creationId xmlns:a16="http://schemas.microsoft.com/office/drawing/2014/main" id="{BA93F6C0-4C53-E977-397C-9AD9380AC2BD}"/>
                </a:ext>
              </a:extLst>
            </p:cNvPr>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7" name="Google Shape;670;p34" descr="Une image contenant Graphique, texte, graphisme, Police&#10;&#10;Description générée automatiquement">
              <a:extLst>
                <a:ext uri="{FF2B5EF4-FFF2-40B4-BE49-F238E27FC236}">
                  <a16:creationId xmlns:a16="http://schemas.microsoft.com/office/drawing/2014/main" id="{BB5215F0-9DB7-0FCC-EBE0-ABE7629E9558}"/>
                </a:ext>
              </a:extLst>
            </p:cNvPr>
            <p:cNvPicPr preferRelativeResize="0"/>
            <p:nvPr/>
          </p:nvPicPr>
          <p:blipFill rotWithShape="1">
            <a:blip r:embed="rId4">
              <a:alphaModFix/>
            </a:blip>
            <a:srcRect/>
            <a:stretch/>
          </p:blipFill>
          <p:spPr>
            <a:xfrm>
              <a:off x="3484303" y="-250027"/>
              <a:ext cx="1675201" cy="1665079"/>
            </a:xfrm>
            <a:prstGeom prst="rect">
              <a:avLst/>
            </a:prstGeom>
            <a:noFill/>
            <a:ln>
              <a:noFill/>
            </a:ln>
          </p:spPr>
        </p:pic>
      </p:grpSp>
    </p:spTree>
    <p:extLst>
      <p:ext uri="{BB962C8B-B14F-4D97-AF65-F5344CB8AC3E}">
        <p14:creationId xmlns:p14="http://schemas.microsoft.com/office/powerpoint/2010/main" val="168239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graphicFrame>
        <p:nvGraphicFramePr>
          <p:cNvPr id="337" name="Google Shape;337;p17"/>
          <p:cNvGraphicFramePr/>
          <p:nvPr>
            <p:extLst>
              <p:ext uri="{D42A27DB-BD31-4B8C-83A1-F6EECF244321}">
                <p14:modId xmlns:p14="http://schemas.microsoft.com/office/powerpoint/2010/main" val="3263475784"/>
              </p:ext>
            </p:extLst>
          </p:nvPr>
        </p:nvGraphicFramePr>
        <p:xfrm>
          <a:off x="644142" y="1262742"/>
          <a:ext cx="10426629" cy="3131173"/>
        </p:xfrm>
        <a:graphic>
          <a:graphicData uri="http://schemas.openxmlformats.org/drawingml/2006/chart">
            <c:chart xmlns:c="http://schemas.openxmlformats.org/drawingml/2006/chart" xmlns:r="http://schemas.openxmlformats.org/officeDocument/2006/relationships" r:id="rId3"/>
          </a:graphicData>
        </a:graphic>
      </p:graphicFrame>
      <p:sp>
        <p:nvSpPr>
          <p:cNvPr id="338" name="Google Shape;338;p17"/>
          <p:cNvSpPr txBox="1"/>
          <p:nvPr/>
        </p:nvSpPr>
        <p:spPr>
          <a:xfrm>
            <a:off x="423949" y="257135"/>
            <a:ext cx="901124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a:solidFill>
                  <a:srgbClr val="0A85E6"/>
                </a:solidFill>
                <a:latin typeface="Verdana" panose="020B0604030504040204" pitchFamily="34" charset="0"/>
                <a:ea typeface="Verdana" panose="020B0604030504040204" pitchFamily="34" charset="0"/>
                <a:cs typeface="Open Sans Light"/>
                <a:sym typeface="Open Sans Light"/>
              </a:rPr>
              <a:t>Potential impact of generative artificial intelligence (AI) on industry revenues worldwide in 2023, by industry (in billion U.S. dollars)</a:t>
            </a:r>
            <a:endParaRPr>
              <a:latin typeface="Verdana" panose="020B0604030504040204" pitchFamily="34" charset="0"/>
              <a:ea typeface="Verdana" panose="020B0604030504040204" pitchFamily="34" charset="0"/>
            </a:endParaRPr>
          </a:p>
        </p:txBody>
      </p:sp>
      <p:sp>
        <p:nvSpPr>
          <p:cNvPr id="339" name="Google Shape;339;p17"/>
          <p:cNvSpPr txBox="1"/>
          <p:nvPr/>
        </p:nvSpPr>
        <p:spPr>
          <a:xfrm>
            <a:off x="644142" y="4518898"/>
            <a:ext cx="10328658"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Verdana"/>
                <a:ea typeface="Verdana"/>
                <a:sym typeface="Arial"/>
              </a:rPr>
              <a:t>High-Tech Leads AI Revenue Impact</a:t>
            </a:r>
            <a:r>
              <a:rPr lang="en-IN" sz="1600">
                <a:solidFill>
                  <a:schemeClr val="dk1"/>
                </a:solidFill>
                <a:latin typeface="Verdana"/>
                <a:ea typeface="Verdana"/>
                <a:sym typeface="Arial"/>
              </a:rPr>
              <a:t> – The </a:t>
            </a:r>
            <a:r>
              <a:rPr lang="en-IN" sz="1600" b="1">
                <a:solidFill>
                  <a:schemeClr val="dk1"/>
                </a:solidFill>
                <a:latin typeface="Verdana"/>
                <a:ea typeface="Verdana"/>
                <a:sym typeface="Arial"/>
              </a:rPr>
              <a:t>high-tech</a:t>
            </a:r>
            <a:r>
              <a:rPr lang="en-IN" sz="1600">
                <a:solidFill>
                  <a:schemeClr val="dk1"/>
                </a:solidFill>
                <a:latin typeface="Verdana"/>
                <a:ea typeface="Verdana"/>
                <a:sym typeface="Arial"/>
              </a:rPr>
              <a:t> industry is expected to see the </a:t>
            </a:r>
            <a:r>
              <a:rPr lang="en-IN" sz="1600" b="1">
                <a:solidFill>
                  <a:schemeClr val="dk1"/>
                </a:solidFill>
                <a:latin typeface="Verdana"/>
                <a:ea typeface="Verdana"/>
                <a:sym typeface="Arial"/>
              </a:rPr>
              <a:t>greatest revenue increase</a:t>
            </a:r>
            <a:r>
              <a:rPr lang="en-IN" sz="1600">
                <a:solidFill>
                  <a:schemeClr val="dk1"/>
                </a:solidFill>
                <a:latin typeface="Verdana"/>
                <a:ea typeface="Verdana"/>
                <a:sym typeface="Arial"/>
              </a:rPr>
              <a:t>, reaching nearly </a:t>
            </a:r>
            <a:r>
              <a:rPr lang="en-IN" sz="1600" b="1">
                <a:solidFill>
                  <a:schemeClr val="dk1"/>
                </a:solidFill>
                <a:latin typeface="Verdana"/>
                <a:ea typeface="Verdana"/>
                <a:sym typeface="Arial"/>
              </a:rPr>
              <a:t>$</a:t>
            </a:r>
            <a:r>
              <a:rPr lang="en-IN" sz="1600" b="1">
                <a:solidFill>
                  <a:schemeClr val="dk1"/>
                </a:solidFill>
                <a:latin typeface="Verdana"/>
                <a:ea typeface="Verdana"/>
              </a:rPr>
              <a:t>460</a:t>
            </a:r>
            <a:r>
              <a:rPr lang="en-IN" sz="1600" b="1">
                <a:solidFill>
                  <a:schemeClr val="dk1"/>
                </a:solidFill>
                <a:latin typeface="Verdana"/>
                <a:ea typeface="Verdana"/>
                <a:sym typeface="Arial"/>
              </a:rPr>
              <a:t> billion</a:t>
            </a:r>
            <a:r>
              <a:rPr lang="en-IN" sz="1600">
                <a:solidFill>
                  <a:schemeClr val="dk1"/>
                </a:solidFill>
                <a:latin typeface="Verdana"/>
                <a:ea typeface="Verdana"/>
                <a:sym typeface="Arial"/>
              </a:rPr>
              <a:t> in added revenue due to generative AI.</a:t>
            </a:r>
            <a:endParaRPr>
              <a:solidFill>
                <a:schemeClr val="dk1"/>
              </a:solidFill>
              <a:latin typeface="Verdana"/>
              <a:ea typeface="Verdana"/>
            </a:endParaRPr>
          </a:p>
          <a:p>
            <a:pPr marL="0" marR="0" lvl="0" indent="0" algn="l" rtl="0">
              <a:spcBef>
                <a:spcPts val="0"/>
              </a:spcBef>
              <a:spcAft>
                <a:spcPts val="0"/>
              </a:spcAft>
              <a:buNone/>
            </a:pPr>
            <a:endParaRPr sz="16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r>
              <a:rPr lang="en-IN" sz="1600" b="1">
                <a:solidFill>
                  <a:schemeClr val="dk1"/>
                </a:solidFill>
                <a:latin typeface="Verdana" panose="020B0604030504040204" pitchFamily="34" charset="0"/>
                <a:ea typeface="Verdana" panose="020B0604030504040204" pitchFamily="34" charset="0"/>
                <a:sym typeface="Arial"/>
              </a:rPr>
              <a:t>Broad Industry Adoption</a:t>
            </a:r>
            <a:r>
              <a:rPr lang="en-IN" sz="1600">
                <a:solidFill>
                  <a:schemeClr val="dk1"/>
                </a:solidFill>
                <a:latin typeface="Verdana" panose="020B0604030504040204" pitchFamily="34" charset="0"/>
                <a:ea typeface="Verdana" panose="020B0604030504040204" pitchFamily="34" charset="0"/>
                <a:sym typeface="Arial"/>
              </a:rPr>
              <a:t> – Retail, banking, transport, manufacturing, and consumer goods are among the top sectors experiencing significant AI-driven revenue growth, highlighting AI’s widespread influence.</a:t>
            </a:r>
            <a:endParaRPr>
              <a:latin typeface="Verdana" panose="020B0604030504040204" pitchFamily="34" charset="0"/>
              <a:ea typeface="Verdana" panose="020B0604030504040204" pitchFamily="34" charset="0"/>
            </a:endParaRPr>
          </a:p>
          <a:p>
            <a:pPr marL="0" marR="0" lvl="0" indent="0" algn="l" rtl="0">
              <a:spcBef>
                <a:spcPts val="0"/>
              </a:spcBef>
              <a:spcAft>
                <a:spcPts val="0"/>
              </a:spcAft>
              <a:buNone/>
            </a:pPr>
            <a:endParaRPr sz="16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grpSp>
        <p:nvGrpSpPr>
          <p:cNvPr id="2" name="Google Shape;245;p10">
            <a:extLst>
              <a:ext uri="{FF2B5EF4-FFF2-40B4-BE49-F238E27FC236}">
                <a16:creationId xmlns:a16="http://schemas.microsoft.com/office/drawing/2014/main" id="{09387BA8-C485-2582-0150-C38AD8C54B0C}"/>
              </a:ext>
            </a:extLst>
          </p:cNvPr>
          <p:cNvGrpSpPr/>
          <p:nvPr/>
        </p:nvGrpSpPr>
        <p:grpSpPr>
          <a:xfrm>
            <a:off x="11385175" y="10138"/>
            <a:ext cx="806825" cy="6858000"/>
            <a:chOff x="0" y="0"/>
            <a:chExt cx="1199700" cy="5149225"/>
          </a:xfrm>
        </p:grpSpPr>
        <p:sp>
          <p:nvSpPr>
            <p:cNvPr id="3" name="Google Shape;246;p10">
              <a:extLst>
                <a:ext uri="{FF2B5EF4-FFF2-40B4-BE49-F238E27FC236}">
                  <a16:creationId xmlns:a16="http://schemas.microsoft.com/office/drawing/2014/main" id="{9029539A-8E33-4A38-A9DC-0189A835F22B}"/>
                </a:ext>
              </a:extLst>
            </p:cNvPr>
            <p:cNvSpPr/>
            <p:nvPr/>
          </p:nvSpPr>
          <p:spPr>
            <a:xfrm>
              <a:off x="0" y="3434891"/>
              <a:ext cx="1199700" cy="857100"/>
            </a:xfrm>
            <a:prstGeom prst="rect">
              <a:avLst/>
            </a:prstGeom>
            <a:solidFill>
              <a:srgbClr val="2A3A5C"/>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4" name="Google Shape;247;p10">
              <a:extLst>
                <a:ext uri="{FF2B5EF4-FFF2-40B4-BE49-F238E27FC236}">
                  <a16:creationId xmlns:a16="http://schemas.microsoft.com/office/drawing/2014/main" id="{66A06C1F-F16A-8757-8615-42D82FA4A0E8}"/>
                </a:ext>
              </a:extLst>
            </p:cNvPr>
            <p:cNvSpPr/>
            <p:nvPr/>
          </p:nvSpPr>
          <p:spPr>
            <a:xfrm>
              <a:off x="0" y="2577800"/>
              <a:ext cx="1199700" cy="857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5" name="Google Shape;248;p10">
              <a:extLst>
                <a:ext uri="{FF2B5EF4-FFF2-40B4-BE49-F238E27FC236}">
                  <a16:creationId xmlns:a16="http://schemas.microsoft.com/office/drawing/2014/main" id="{EA0D3C3B-BA3C-64B5-3BB6-4E9D34F51641}"/>
                </a:ext>
              </a:extLst>
            </p:cNvPr>
            <p:cNvSpPr/>
            <p:nvPr/>
          </p:nvSpPr>
          <p:spPr>
            <a:xfrm>
              <a:off x="0" y="857100"/>
              <a:ext cx="1199700" cy="857100"/>
            </a:xfrm>
            <a:prstGeom prst="rect">
              <a:avLst/>
            </a:prstGeom>
            <a:solidFill>
              <a:srgbClr val="2A3A5C"/>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6" name="Google Shape;249;p10">
              <a:extLst>
                <a:ext uri="{FF2B5EF4-FFF2-40B4-BE49-F238E27FC236}">
                  <a16:creationId xmlns:a16="http://schemas.microsoft.com/office/drawing/2014/main" id="{DB61A52F-217E-B770-B5E7-377593639270}"/>
                </a:ext>
              </a:extLst>
            </p:cNvPr>
            <p:cNvSpPr/>
            <p:nvPr/>
          </p:nvSpPr>
          <p:spPr>
            <a:xfrm>
              <a:off x="0" y="0"/>
              <a:ext cx="1199700" cy="8571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rgbClr val="7C8594"/>
                </a:solidFill>
                <a:latin typeface="Verdana" panose="020B0604030504040204" pitchFamily="34" charset="0"/>
                <a:ea typeface="Verdana" panose="020B0604030504040204" pitchFamily="34" charset="0"/>
                <a:cs typeface="Open Sans"/>
                <a:sym typeface="Open Sans"/>
              </a:endParaRPr>
            </a:p>
          </p:txBody>
        </p:sp>
        <p:sp>
          <p:nvSpPr>
            <p:cNvPr id="7" name="Google Shape;250;p10">
              <a:extLst>
                <a:ext uri="{FF2B5EF4-FFF2-40B4-BE49-F238E27FC236}">
                  <a16:creationId xmlns:a16="http://schemas.microsoft.com/office/drawing/2014/main" id="{C80301F3-F341-0747-A785-40CDEFA48C45}"/>
                </a:ext>
              </a:extLst>
            </p:cNvPr>
            <p:cNvSpPr/>
            <p:nvPr/>
          </p:nvSpPr>
          <p:spPr>
            <a:xfrm>
              <a:off x="0" y="1714200"/>
              <a:ext cx="1199700" cy="857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8" name="Google Shape;251;p10">
              <a:extLst>
                <a:ext uri="{FF2B5EF4-FFF2-40B4-BE49-F238E27FC236}">
                  <a16:creationId xmlns:a16="http://schemas.microsoft.com/office/drawing/2014/main" id="{1204C6EA-2069-BFE9-06F2-B51A661F3777}"/>
                </a:ext>
              </a:extLst>
            </p:cNvPr>
            <p:cNvSpPr/>
            <p:nvPr/>
          </p:nvSpPr>
          <p:spPr>
            <a:xfrm>
              <a:off x="0" y="4292125"/>
              <a:ext cx="1199700" cy="8571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sp>
          <p:nvSpPr>
            <p:cNvPr id="9" name="Google Shape;252;p10">
              <a:extLst>
                <a:ext uri="{FF2B5EF4-FFF2-40B4-BE49-F238E27FC236}">
                  <a16:creationId xmlns:a16="http://schemas.microsoft.com/office/drawing/2014/main" id="{443DF480-9D70-F4B5-C8CC-AF1DC7C6D153}"/>
                </a:ext>
              </a:extLst>
            </p:cNvPr>
            <p:cNvSpPr/>
            <p:nvPr/>
          </p:nvSpPr>
          <p:spPr>
            <a:xfrm>
              <a:off x="0" y="2494350"/>
              <a:ext cx="1199700" cy="160500"/>
            </a:xfrm>
            <a:prstGeom prst="rect">
              <a:avLst/>
            </a:prstGeom>
            <a:solidFill>
              <a:srgbClr val="AEAEAE"/>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9"/>
          <p:cNvSpPr/>
          <p:nvPr/>
        </p:nvSpPr>
        <p:spPr>
          <a:xfrm>
            <a:off x="10868400" y="6465600"/>
            <a:ext cx="752400" cy="1548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352" name="Google Shape;352;p19"/>
          <p:cNvSpPr/>
          <p:nvPr/>
        </p:nvSpPr>
        <p:spPr>
          <a:xfrm>
            <a:off x="676800" y="630000"/>
            <a:ext cx="10836000" cy="586800"/>
          </a:xfrm>
          <a:prstGeom prst="rect">
            <a:avLst/>
          </a:prstGeom>
          <a:noFill/>
          <a:ln>
            <a:noFill/>
          </a:ln>
        </p:spPr>
        <p:txBody>
          <a:bodyPr spcFirstLastPara="1" wrap="square" lIns="90000" tIns="46800" rIns="90000" bIns="46800" anchor="b" anchorCtr="0">
            <a:normAutofit/>
          </a:bodyPr>
          <a:lstStyle/>
          <a:p>
            <a:pPr marL="0" marR="0" lvl="0" indent="0" algn="l" rtl="0">
              <a:lnSpc>
                <a:spcPct val="80000"/>
              </a:lnSpc>
              <a:spcBef>
                <a:spcPts val="0"/>
              </a:spcBef>
              <a:spcAft>
                <a:spcPts val="0"/>
              </a:spcAft>
              <a:buNone/>
            </a:pPr>
            <a:r>
              <a:rPr lang="en-IN" sz="1840">
                <a:solidFill>
                  <a:srgbClr val="0A85E6"/>
                </a:solidFill>
                <a:latin typeface="Verdana" panose="020B0604030504040204" pitchFamily="34" charset="0"/>
                <a:ea typeface="Verdana" panose="020B0604030504040204" pitchFamily="34" charset="0"/>
                <a:cs typeface="Open Sans Light"/>
                <a:sym typeface="Open Sans Light"/>
              </a:rPr>
              <a:t>Size of the natural language processing (NLP) market worldwide from 2020 to 2030 (in billion U.S. dollars)</a:t>
            </a:r>
            <a:endParaRPr>
              <a:latin typeface="Verdana" panose="020B0604030504040204" pitchFamily="34" charset="0"/>
              <a:ea typeface="Verdana" panose="020B0604030504040204" pitchFamily="34" charset="0"/>
            </a:endParaRPr>
          </a:p>
        </p:txBody>
      </p:sp>
      <p:sp>
        <p:nvSpPr>
          <p:cNvPr id="353" name="Google Shape;353;p19"/>
          <p:cNvSpPr/>
          <p:nvPr/>
        </p:nvSpPr>
        <p:spPr>
          <a:xfrm>
            <a:off x="676800" y="1231200"/>
            <a:ext cx="10836000" cy="327600"/>
          </a:xfrm>
          <a:prstGeom prst="rect">
            <a:avLst/>
          </a:prstGeom>
          <a:noFill/>
          <a:ln>
            <a:noFill/>
          </a:ln>
        </p:spPr>
        <p:txBody>
          <a:bodyPr spcFirstLastPara="1" wrap="square" lIns="90000" tIns="46800" rIns="90000" bIns="46800" anchor="t" anchorCtr="0">
            <a:normAutofit/>
          </a:bodyPr>
          <a:lstStyle/>
          <a:p>
            <a:pPr marL="0" marR="0" lvl="0" indent="0" algn="l" rtl="0">
              <a:lnSpc>
                <a:spcPct val="90000"/>
              </a:lnSpc>
              <a:spcBef>
                <a:spcPts val="0"/>
              </a:spcBef>
              <a:spcAft>
                <a:spcPts val="0"/>
              </a:spcAft>
              <a:buNone/>
            </a:pPr>
            <a:r>
              <a:rPr lang="en-IN" sz="1600">
                <a:solidFill>
                  <a:srgbClr val="919191"/>
                </a:solidFill>
                <a:latin typeface="Verdana" panose="020B0604030504040204" pitchFamily="34" charset="0"/>
                <a:ea typeface="Verdana" panose="020B0604030504040204" pitchFamily="34" charset="0"/>
                <a:cs typeface="Open Sans"/>
                <a:sym typeface="Open Sans"/>
              </a:rPr>
              <a:t>Market size of NLP globally from 2020-2030</a:t>
            </a:r>
            <a:endParaRPr>
              <a:latin typeface="Verdana" panose="020B0604030504040204" pitchFamily="34" charset="0"/>
              <a:ea typeface="Verdana" panose="020B0604030504040204" pitchFamily="34" charset="0"/>
            </a:endParaRPr>
          </a:p>
        </p:txBody>
      </p:sp>
      <p:graphicFrame>
        <p:nvGraphicFramePr>
          <p:cNvPr id="354" name="Google Shape;354;p19"/>
          <p:cNvGraphicFramePr/>
          <p:nvPr>
            <p:extLst>
              <p:ext uri="{D42A27DB-BD31-4B8C-83A1-F6EECF244321}">
                <p14:modId xmlns:p14="http://schemas.microsoft.com/office/powerpoint/2010/main" val="4114201828"/>
              </p:ext>
            </p:extLst>
          </p:nvPr>
        </p:nvGraphicFramePr>
        <p:xfrm>
          <a:off x="67200" y="2086000"/>
          <a:ext cx="8086200" cy="3744343"/>
        </p:xfrm>
        <a:graphic>
          <a:graphicData uri="http://schemas.openxmlformats.org/drawingml/2006/chart">
            <c:chart xmlns:c="http://schemas.openxmlformats.org/drawingml/2006/chart" xmlns:r="http://schemas.openxmlformats.org/officeDocument/2006/relationships" r:id="rId4"/>
          </a:graphicData>
        </a:graphic>
      </p:graphicFrame>
      <p:sp>
        <p:nvSpPr>
          <p:cNvPr id="355" name="Google Shape;355;p19"/>
          <p:cNvSpPr/>
          <p:nvPr/>
        </p:nvSpPr>
        <p:spPr>
          <a:xfrm>
            <a:off x="5159000" y="1882800"/>
            <a:ext cx="1778000" cy="203200"/>
          </a:xfrm>
          <a:prstGeom prst="rect">
            <a:avLst/>
          </a:prstGeom>
          <a:noFill/>
          <a:ln>
            <a:noFill/>
          </a:ln>
        </p:spPr>
        <p:txBody>
          <a:bodyPr spcFirstLastPara="1" wrap="square" lIns="90150" tIns="46975" rIns="90150" bIns="46975" anchor="t" anchorCtr="0">
            <a:noAutofit/>
          </a:bodyPr>
          <a:lstStyle/>
          <a:p>
            <a:pPr marL="0" marR="0" lvl="0" indent="0" algn="ctr" rtl="0">
              <a:spcBef>
                <a:spcPts val="0"/>
              </a:spcBef>
              <a:spcAft>
                <a:spcPts val="0"/>
              </a:spcAft>
              <a:buNone/>
            </a:pPr>
            <a:r>
              <a:rPr lang="en-IN" sz="1000">
                <a:solidFill>
                  <a:srgbClr val="0F283E"/>
                </a:solidFill>
                <a:latin typeface="Verdana" panose="020B0604030504040204" pitchFamily="34" charset="0"/>
                <a:ea typeface="Verdana" panose="020B0604030504040204" pitchFamily="34" charset="0"/>
                <a:cs typeface="Open Sans Light"/>
                <a:sym typeface="Open Sans Light"/>
              </a:rPr>
              <a:t>Billion U.S. dollars</a:t>
            </a:r>
            <a:endParaRPr>
              <a:latin typeface="Verdana" panose="020B0604030504040204" pitchFamily="34" charset="0"/>
              <a:ea typeface="Verdana" panose="020B0604030504040204" pitchFamily="34" charset="0"/>
            </a:endParaRPr>
          </a:p>
        </p:txBody>
      </p:sp>
      <p:sp>
        <p:nvSpPr>
          <p:cNvPr id="356" name="Google Shape;356;p19"/>
          <p:cNvSpPr txBox="1"/>
          <p:nvPr/>
        </p:nvSpPr>
        <p:spPr>
          <a:xfrm>
            <a:off x="8153400" y="1744000"/>
            <a:ext cx="3559629" cy="397027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Verdana" panose="020B0604030504040204" pitchFamily="34" charset="0"/>
                <a:ea typeface="Verdana" panose="020B0604030504040204" pitchFamily="34" charset="0"/>
                <a:sym typeface="Arial"/>
              </a:rPr>
              <a:t> The global NLP market is projected to grow from $13.38B in 2020 to $156.76B by 2030</a:t>
            </a:r>
            <a:endParaRPr>
              <a:latin typeface="Verdana" panose="020B0604030504040204" pitchFamily="34" charset="0"/>
              <a:ea typeface="Verdana" panose="020B0604030504040204" pitchFamily="34" charset="0"/>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Verdana" panose="020B0604030504040204" pitchFamily="34" charset="0"/>
                <a:ea typeface="Verdana" panose="020B0604030504040204" pitchFamily="34" charset="0"/>
                <a:sym typeface="Arial"/>
              </a:rPr>
              <a:t>Rapid adoption is expected after 2025, driven by AI advancements and business integration.  </a:t>
            </a:r>
            <a:endParaRPr>
              <a:latin typeface="Verdana" panose="020B0604030504040204" pitchFamily="34" charset="0"/>
              <a:ea typeface="Verdana" panose="020B0604030504040204" pitchFamily="34" charset="0"/>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Verdana" panose="020B0604030504040204" pitchFamily="34" charset="0"/>
                <a:ea typeface="Verdana" panose="020B0604030504040204" pitchFamily="34" charset="0"/>
                <a:sym typeface="Arial"/>
              </a:rPr>
              <a:t>Key growth drivers - include chatbots, sentiment analysis, and AI-powered automation across industries. </a:t>
            </a:r>
            <a:endParaRPr>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2"/>
          <p:cNvSpPr/>
          <p:nvPr/>
        </p:nvSpPr>
        <p:spPr>
          <a:xfrm>
            <a:off x="2714625" y="831768"/>
            <a:ext cx="6838410" cy="8002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cap="none">
                <a:solidFill>
                  <a:srgbClr val="2A3A5C"/>
                </a:solidFill>
                <a:latin typeface="Verdana" panose="020B0604030504040204" pitchFamily="34" charset="0"/>
                <a:ea typeface="Verdana" panose="020B0604030504040204" pitchFamily="34" charset="0"/>
                <a:cs typeface="Raleway"/>
                <a:sym typeface="Raleway"/>
              </a:rPr>
              <a:t>HOW WE ARE GOING TO TARGET </a:t>
            </a:r>
            <a:endParaRPr>
              <a:latin typeface="Verdana" panose="020B0604030504040204" pitchFamily="34" charset="0"/>
              <a:ea typeface="Verdana" panose="020B0604030504040204" pitchFamily="34" charset="0"/>
            </a:endParaRPr>
          </a:p>
          <a:p>
            <a:pPr marL="0" marR="0" lvl="0" indent="0" algn="ctr" rtl="0">
              <a:spcBef>
                <a:spcPts val="0"/>
              </a:spcBef>
              <a:spcAft>
                <a:spcPts val="0"/>
              </a:spcAft>
              <a:buNone/>
            </a:pPr>
            <a:endParaRPr sz="2400" b="1" cap="none">
              <a:solidFill>
                <a:srgbClr val="2A3A5C"/>
              </a:solidFill>
              <a:latin typeface="Verdana" panose="020B0604030504040204" pitchFamily="34" charset="0"/>
              <a:ea typeface="Verdana" panose="020B0604030504040204" pitchFamily="34" charset="0"/>
              <a:cs typeface="Raleway"/>
              <a:sym typeface="Raleway"/>
            </a:endParaRPr>
          </a:p>
        </p:txBody>
      </p:sp>
      <p:sp>
        <p:nvSpPr>
          <p:cNvPr id="389" name="Google Shape;389;p22"/>
          <p:cNvSpPr/>
          <p:nvPr/>
        </p:nvSpPr>
        <p:spPr>
          <a:xfrm>
            <a:off x="2714625" y="1658055"/>
            <a:ext cx="12192000" cy="64629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Verdana" panose="020B0604030504040204" pitchFamily="34" charset="0"/>
                <a:ea typeface="Verdana" panose="020B0604030504040204" pitchFamily="34" charset="0"/>
                <a:sym typeface="Arial"/>
              </a:rPr>
              <a:t> </a:t>
            </a:r>
            <a:endParaRPr sz="1800" b="0" i="0" u="none" strike="noStrike" cap="none">
              <a:solidFill>
                <a:schemeClr val="dk1"/>
              </a:solidFill>
              <a:latin typeface="Verdana" panose="020B0604030504040204" pitchFamily="34" charset="0"/>
              <a:ea typeface="Verdana" panose="020B0604030504040204" pitchFamily="34" charset="0"/>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Verdana" panose="020B0604030504040204" pitchFamily="34" charset="0"/>
              <a:ea typeface="Verdana" panose="020B0604030504040204" pitchFamily="34" charset="0"/>
              <a:sym typeface="Arial"/>
            </a:endParaRPr>
          </a:p>
        </p:txBody>
      </p:sp>
      <p:sp>
        <p:nvSpPr>
          <p:cNvPr id="390" name="Google Shape;390;p22"/>
          <p:cNvSpPr/>
          <p:nvPr/>
        </p:nvSpPr>
        <p:spPr>
          <a:xfrm>
            <a:off x="11428142" y="-3812"/>
            <a:ext cx="768411" cy="12866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391" name="Google Shape;391;p22"/>
          <p:cNvSpPr/>
          <p:nvPr/>
        </p:nvSpPr>
        <p:spPr>
          <a:xfrm>
            <a:off x="11423589" y="4339111"/>
            <a:ext cx="768411" cy="128662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392" name="Google Shape;392;p22"/>
          <p:cNvSpPr/>
          <p:nvPr/>
        </p:nvSpPr>
        <p:spPr>
          <a:xfrm>
            <a:off x="11425433" y="5609858"/>
            <a:ext cx="768411" cy="128662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grpSp>
        <p:nvGrpSpPr>
          <p:cNvPr id="393" name="Google Shape;393;p22"/>
          <p:cNvGrpSpPr/>
          <p:nvPr/>
        </p:nvGrpSpPr>
        <p:grpSpPr>
          <a:xfrm>
            <a:off x="0" y="5357388"/>
            <a:ext cx="1306286" cy="1500612"/>
            <a:chOff x="0" y="4512366"/>
            <a:chExt cx="1923192" cy="2345634"/>
          </a:xfrm>
        </p:grpSpPr>
        <p:sp>
          <p:nvSpPr>
            <p:cNvPr id="394" name="Google Shape;394;p22"/>
            <p:cNvSpPr/>
            <p:nvPr/>
          </p:nvSpPr>
          <p:spPr>
            <a:xfrm>
              <a:off x="0" y="4512366"/>
              <a:ext cx="961596" cy="117281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395" name="Google Shape;395;p22"/>
            <p:cNvSpPr/>
            <p:nvPr/>
          </p:nvSpPr>
          <p:spPr>
            <a:xfrm>
              <a:off x="0" y="5685183"/>
              <a:ext cx="961596" cy="117281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sp>
          <p:nvSpPr>
            <p:cNvPr id="396" name="Google Shape;396;p22"/>
            <p:cNvSpPr/>
            <p:nvPr/>
          </p:nvSpPr>
          <p:spPr>
            <a:xfrm>
              <a:off x="961596" y="5685183"/>
              <a:ext cx="961596" cy="117281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grpSp>
      <p:sp>
        <p:nvSpPr>
          <p:cNvPr id="397" name="Google Shape;397;p22"/>
          <p:cNvSpPr/>
          <p:nvPr/>
        </p:nvSpPr>
        <p:spPr>
          <a:xfrm>
            <a:off x="768411" y="1304788"/>
            <a:ext cx="1449900" cy="1605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Verdana" panose="020B0604030504040204" pitchFamily="34" charset="0"/>
              <a:ea typeface="Verdana" panose="020B0604030504040204" pitchFamily="34" charset="0"/>
              <a:cs typeface="Open Sans"/>
              <a:sym typeface="Open Sans"/>
            </a:endParaRPr>
          </a:p>
        </p:txBody>
      </p:sp>
      <p:grpSp>
        <p:nvGrpSpPr>
          <p:cNvPr id="398" name="Google Shape;398;p22"/>
          <p:cNvGrpSpPr/>
          <p:nvPr/>
        </p:nvGrpSpPr>
        <p:grpSpPr>
          <a:xfrm>
            <a:off x="616276" y="-82234"/>
            <a:ext cx="1675201" cy="1665079"/>
            <a:chOff x="3484303" y="-250027"/>
            <a:chExt cx="1675201" cy="1665079"/>
          </a:xfrm>
        </p:grpSpPr>
        <p:sp>
          <p:nvSpPr>
            <p:cNvPr id="399" name="Google Shape;399;p22"/>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pitchFamily="34" charset="0"/>
                <a:ea typeface="Verdana" panose="020B0604030504040204" pitchFamily="34" charset="0"/>
                <a:sym typeface="Arial"/>
              </a:endParaRPr>
            </a:p>
          </p:txBody>
        </p:sp>
        <p:pic>
          <p:nvPicPr>
            <p:cNvPr id="400" name="Google Shape;400;p22" descr="Une image contenant Graphique, texte, graphisme, Police&#10;&#10;Description générée automatiquement"/>
            <p:cNvPicPr preferRelativeResize="0"/>
            <p:nvPr/>
          </p:nvPicPr>
          <p:blipFill rotWithShape="1">
            <a:blip r:embed="rId3">
              <a:alphaModFix/>
            </a:blip>
            <a:srcRect/>
            <a:stretch/>
          </p:blipFill>
          <p:spPr>
            <a:xfrm>
              <a:off x="3484303" y="-250027"/>
              <a:ext cx="1675201" cy="1665079"/>
            </a:xfrm>
            <a:prstGeom prst="rect">
              <a:avLst/>
            </a:prstGeom>
            <a:noFill/>
            <a:ln>
              <a:noFill/>
            </a:ln>
          </p:spPr>
        </p:pic>
      </p:grpSp>
      <p:sp>
        <p:nvSpPr>
          <p:cNvPr id="401" name="Google Shape;401;p22"/>
          <p:cNvSpPr txBox="1"/>
          <p:nvPr/>
        </p:nvSpPr>
        <p:spPr>
          <a:xfrm>
            <a:off x="3995058" y="1981200"/>
            <a:ext cx="4484913"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Verdana" panose="020B0604030504040204" pitchFamily="34" charset="0"/>
                <a:ea typeface="Verdana" panose="020B0604030504040204" pitchFamily="34" charset="0"/>
                <a:sym typeface="Arial"/>
              </a:rPr>
              <a:t>Now that we have identified our target markets, the next step is to discuss how we will effectively reach and engage them. Let’s explore the best the tools available for lead generation, and the top CRM solutions that can help us streamline our approach and maximize customer engagement.</a:t>
            </a:r>
            <a:endParaRPr sz="1800">
              <a:solidFill>
                <a:schemeClr val="dk1"/>
              </a:solidFill>
              <a:latin typeface="Verdana" panose="020B0604030504040204" pitchFamily="34" charset="0"/>
              <a:ea typeface="Verdana" panose="020B0604030504040204" pitchFamily="34" charset="0"/>
              <a:sym typeface="Arial"/>
            </a:endParaRPr>
          </a:p>
          <a:p>
            <a:pPr marL="0" marR="0" lvl="0" indent="0" algn="l" rtl="0">
              <a:spcBef>
                <a:spcPts val="0"/>
              </a:spcBef>
              <a:spcAft>
                <a:spcPts val="0"/>
              </a:spcAft>
              <a:buNone/>
            </a:pPr>
            <a:endParaRPr sz="1800">
              <a:solidFill>
                <a:schemeClr val="dk1"/>
              </a:solidFill>
              <a:latin typeface="Verdana" panose="020B0604030504040204" pitchFamily="34" charset="0"/>
              <a:ea typeface="Verdana" panose="020B0604030504040204" pitchFamily="34" charset="0"/>
              <a:sym typeface="Arial"/>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a:extLst>
            <a:ext uri="{FF2B5EF4-FFF2-40B4-BE49-F238E27FC236}">
              <a16:creationId xmlns:a16="http://schemas.microsoft.com/office/drawing/2014/main" id="{610B348B-F633-C982-3528-52E9F6F7C914}"/>
            </a:ext>
          </a:extLst>
        </p:cNvPr>
        <p:cNvGrpSpPr/>
        <p:nvPr/>
      </p:nvGrpSpPr>
      <p:grpSpPr>
        <a:xfrm>
          <a:off x="0" y="0"/>
          <a:ext cx="0" cy="0"/>
          <a:chOff x="0" y="0"/>
          <a:chExt cx="0" cy="0"/>
        </a:xfrm>
      </p:grpSpPr>
      <p:sp>
        <p:nvSpPr>
          <p:cNvPr id="388" name="Google Shape;388;p22">
            <a:extLst>
              <a:ext uri="{FF2B5EF4-FFF2-40B4-BE49-F238E27FC236}">
                <a16:creationId xmlns:a16="http://schemas.microsoft.com/office/drawing/2014/main" id="{52E12882-57B9-3599-A736-9C245BCEE520}"/>
              </a:ext>
            </a:extLst>
          </p:cNvPr>
          <p:cNvSpPr/>
          <p:nvPr/>
        </p:nvSpPr>
        <p:spPr>
          <a:xfrm>
            <a:off x="2714625" y="831768"/>
            <a:ext cx="6838410" cy="8002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cap="none">
                <a:solidFill>
                  <a:srgbClr val="2A3A5C"/>
                </a:solidFill>
                <a:latin typeface="Raleway"/>
                <a:ea typeface="Raleway"/>
                <a:cs typeface="Raleway"/>
                <a:sym typeface="Raleway"/>
              </a:rPr>
              <a:t>CRM Tools Comparation</a:t>
            </a:r>
            <a:endParaRPr/>
          </a:p>
          <a:p>
            <a:pPr marL="0" marR="0" lvl="0" indent="0" algn="ctr" rtl="0">
              <a:spcBef>
                <a:spcPts val="0"/>
              </a:spcBef>
              <a:spcAft>
                <a:spcPts val="0"/>
              </a:spcAft>
              <a:buNone/>
            </a:pPr>
            <a:endParaRPr sz="2400" b="1" cap="none">
              <a:solidFill>
                <a:srgbClr val="2A3A5C"/>
              </a:solidFill>
              <a:latin typeface="Raleway"/>
              <a:ea typeface="Raleway"/>
              <a:cs typeface="Raleway"/>
              <a:sym typeface="Raleway"/>
            </a:endParaRPr>
          </a:p>
        </p:txBody>
      </p:sp>
      <p:sp>
        <p:nvSpPr>
          <p:cNvPr id="389" name="Google Shape;389;p22">
            <a:extLst>
              <a:ext uri="{FF2B5EF4-FFF2-40B4-BE49-F238E27FC236}">
                <a16:creationId xmlns:a16="http://schemas.microsoft.com/office/drawing/2014/main" id="{686BCC3E-06E1-56F4-850C-B7E577EFFF5B}"/>
              </a:ext>
            </a:extLst>
          </p:cNvPr>
          <p:cNvSpPr/>
          <p:nvPr/>
        </p:nvSpPr>
        <p:spPr>
          <a:xfrm>
            <a:off x="2714625" y="198120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22">
            <a:extLst>
              <a:ext uri="{FF2B5EF4-FFF2-40B4-BE49-F238E27FC236}">
                <a16:creationId xmlns:a16="http://schemas.microsoft.com/office/drawing/2014/main" id="{3A99D691-8A5D-E5AA-993F-14C962CC5244}"/>
              </a:ext>
            </a:extLst>
          </p:cNvPr>
          <p:cNvSpPr/>
          <p:nvPr/>
        </p:nvSpPr>
        <p:spPr>
          <a:xfrm>
            <a:off x="11428142" y="-3812"/>
            <a:ext cx="768411" cy="12866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1" name="Google Shape;391;p22">
            <a:extLst>
              <a:ext uri="{FF2B5EF4-FFF2-40B4-BE49-F238E27FC236}">
                <a16:creationId xmlns:a16="http://schemas.microsoft.com/office/drawing/2014/main" id="{1CF16108-5D7A-99CC-6EE5-EF5CB340468D}"/>
              </a:ext>
            </a:extLst>
          </p:cNvPr>
          <p:cNvSpPr/>
          <p:nvPr/>
        </p:nvSpPr>
        <p:spPr>
          <a:xfrm>
            <a:off x="11423589" y="4339111"/>
            <a:ext cx="768411" cy="128662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2" name="Google Shape;392;p22">
            <a:extLst>
              <a:ext uri="{FF2B5EF4-FFF2-40B4-BE49-F238E27FC236}">
                <a16:creationId xmlns:a16="http://schemas.microsoft.com/office/drawing/2014/main" id="{EC71E2BB-9750-1CFD-4260-3BF94E530057}"/>
              </a:ext>
            </a:extLst>
          </p:cNvPr>
          <p:cNvSpPr/>
          <p:nvPr/>
        </p:nvSpPr>
        <p:spPr>
          <a:xfrm>
            <a:off x="11425433" y="5609858"/>
            <a:ext cx="768411" cy="128662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393" name="Google Shape;393;p22">
            <a:extLst>
              <a:ext uri="{FF2B5EF4-FFF2-40B4-BE49-F238E27FC236}">
                <a16:creationId xmlns:a16="http://schemas.microsoft.com/office/drawing/2014/main" id="{21194EFD-3C59-5B7D-DFCA-990C2C84C415}"/>
              </a:ext>
            </a:extLst>
          </p:cNvPr>
          <p:cNvGrpSpPr/>
          <p:nvPr/>
        </p:nvGrpSpPr>
        <p:grpSpPr>
          <a:xfrm>
            <a:off x="0" y="5357388"/>
            <a:ext cx="1306286" cy="1500612"/>
            <a:chOff x="0" y="4512366"/>
            <a:chExt cx="1923192" cy="2345634"/>
          </a:xfrm>
        </p:grpSpPr>
        <p:sp>
          <p:nvSpPr>
            <p:cNvPr id="394" name="Google Shape;394;p22">
              <a:extLst>
                <a:ext uri="{FF2B5EF4-FFF2-40B4-BE49-F238E27FC236}">
                  <a16:creationId xmlns:a16="http://schemas.microsoft.com/office/drawing/2014/main" id="{9F0870CC-F6C2-6A97-C996-E58F3289A900}"/>
                </a:ext>
              </a:extLst>
            </p:cNvPr>
            <p:cNvSpPr/>
            <p:nvPr/>
          </p:nvSpPr>
          <p:spPr>
            <a:xfrm>
              <a:off x="0" y="4512366"/>
              <a:ext cx="961596" cy="117281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5" name="Google Shape;395;p22">
              <a:extLst>
                <a:ext uri="{FF2B5EF4-FFF2-40B4-BE49-F238E27FC236}">
                  <a16:creationId xmlns:a16="http://schemas.microsoft.com/office/drawing/2014/main" id="{604395D3-0B4D-612A-D32B-49A16E53D581}"/>
                </a:ext>
              </a:extLst>
            </p:cNvPr>
            <p:cNvSpPr/>
            <p:nvPr/>
          </p:nvSpPr>
          <p:spPr>
            <a:xfrm>
              <a:off x="0" y="5685183"/>
              <a:ext cx="961596" cy="1172817"/>
            </a:xfrm>
            <a:prstGeom prst="rect">
              <a:avLst/>
            </a:prstGeom>
            <a:solidFill>
              <a:srgbClr val="2A3A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22">
              <a:extLst>
                <a:ext uri="{FF2B5EF4-FFF2-40B4-BE49-F238E27FC236}">
                  <a16:creationId xmlns:a16="http://schemas.microsoft.com/office/drawing/2014/main" id="{0A4F9B25-D5B0-EC15-5D2F-22BC738425CC}"/>
                </a:ext>
              </a:extLst>
            </p:cNvPr>
            <p:cNvSpPr/>
            <p:nvPr/>
          </p:nvSpPr>
          <p:spPr>
            <a:xfrm>
              <a:off x="961596" y="5685183"/>
              <a:ext cx="961596" cy="1172817"/>
            </a:xfrm>
            <a:prstGeom prst="rect">
              <a:avLst/>
            </a:prstGeom>
            <a:solidFill>
              <a:srgbClr val="7C85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97" name="Google Shape;397;p22">
            <a:extLst>
              <a:ext uri="{FF2B5EF4-FFF2-40B4-BE49-F238E27FC236}">
                <a16:creationId xmlns:a16="http://schemas.microsoft.com/office/drawing/2014/main" id="{258E17CF-68DF-19A8-CB97-4BEC9BE8EE87}"/>
              </a:ext>
            </a:extLst>
          </p:cNvPr>
          <p:cNvSpPr/>
          <p:nvPr/>
        </p:nvSpPr>
        <p:spPr>
          <a:xfrm>
            <a:off x="768411" y="1304788"/>
            <a:ext cx="1449900" cy="160500"/>
          </a:xfrm>
          <a:prstGeom prst="rect">
            <a:avLst/>
          </a:prstGeom>
          <a:solidFill>
            <a:srgbClr val="7C859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dk1"/>
              </a:solidFill>
              <a:latin typeface="Open Sans"/>
              <a:ea typeface="Open Sans"/>
              <a:cs typeface="Open Sans"/>
              <a:sym typeface="Open Sans"/>
            </a:endParaRPr>
          </a:p>
        </p:txBody>
      </p:sp>
      <p:grpSp>
        <p:nvGrpSpPr>
          <p:cNvPr id="398" name="Google Shape;398;p22">
            <a:extLst>
              <a:ext uri="{FF2B5EF4-FFF2-40B4-BE49-F238E27FC236}">
                <a16:creationId xmlns:a16="http://schemas.microsoft.com/office/drawing/2014/main" id="{BEE2082F-BE88-DB77-741B-80C0BAF4AD8F}"/>
              </a:ext>
            </a:extLst>
          </p:cNvPr>
          <p:cNvGrpSpPr/>
          <p:nvPr/>
        </p:nvGrpSpPr>
        <p:grpSpPr>
          <a:xfrm>
            <a:off x="616276" y="-82234"/>
            <a:ext cx="1675201" cy="1665079"/>
            <a:chOff x="3484303" y="-250027"/>
            <a:chExt cx="1675201" cy="1665079"/>
          </a:xfrm>
        </p:grpSpPr>
        <p:sp>
          <p:nvSpPr>
            <p:cNvPr id="399" name="Google Shape;399;p22">
              <a:extLst>
                <a:ext uri="{FF2B5EF4-FFF2-40B4-BE49-F238E27FC236}">
                  <a16:creationId xmlns:a16="http://schemas.microsoft.com/office/drawing/2014/main" id="{EC0B9AA0-5C15-E06D-FF83-E8E9D3DC3C31}"/>
                </a:ext>
              </a:extLst>
            </p:cNvPr>
            <p:cNvSpPr/>
            <p:nvPr/>
          </p:nvSpPr>
          <p:spPr>
            <a:xfrm>
              <a:off x="3642067" y="319252"/>
              <a:ext cx="1359673" cy="526523"/>
            </a:xfrm>
            <a:prstGeom prst="rect">
              <a:avLst/>
            </a:prstGeom>
            <a:solidFill>
              <a:srgbClr val="1525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00" name="Google Shape;400;p22" descr="Une image contenant Graphique, texte, graphisme, Police&#10;&#10;Description générée automatiquement">
              <a:extLst>
                <a:ext uri="{FF2B5EF4-FFF2-40B4-BE49-F238E27FC236}">
                  <a16:creationId xmlns:a16="http://schemas.microsoft.com/office/drawing/2014/main" id="{2FA5D652-F8F6-0CD5-3DFA-10750CA5092C}"/>
                </a:ext>
              </a:extLst>
            </p:cNvPr>
            <p:cNvPicPr preferRelativeResize="0"/>
            <p:nvPr/>
          </p:nvPicPr>
          <p:blipFill rotWithShape="1">
            <a:blip r:embed="rId3">
              <a:alphaModFix/>
            </a:blip>
            <a:srcRect/>
            <a:stretch/>
          </p:blipFill>
          <p:spPr>
            <a:xfrm>
              <a:off x="3484303" y="-250027"/>
              <a:ext cx="1675201" cy="1665079"/>
            </a:xfrm>
            <a:prstGeom prst="rect">
              <a:avLst/>
            </a:prstGeom>
            <a:noFill/>
            <a:ln>
              <a:noFill/>
            </a:ln>
          </p:spPr>
        </p:pic>
      </p:grpSp>
      <p:graphicFrame>
        <p:nvGraphicFramePr>
          <p:cNvPr id="2" name="Google Shape;411;p24">
            <a:extLst>
              <a:ext uri="{FF2B5EF4-FFF2-40B4-BE49-F238E27FC236}">
                <a16:creationId xmlns:a16="http://schemas.microsoft.com/office/drawing/2014/main" id="{5430F82E-7063-EA99-55B0-1B8F4823DB7F}"/>
              </a:ext>
            </a:extLst>
          </p:cNvPr>
          <p:cNvGraphicFramePr/>
          <p:nvPr>
            <p:extLst>
              <p:ext uri="{D42A27DB-BD31-4B8C-83A1-F6EECF244321}">
                <p14:modId xmlns:p14="http://schemas.microsoft.com/office/powerpoint/2010/main" val="2351102538"/>
              </p:ext>
            </p:extLst>
          </p:nvPr>
        </p:nvGraphicFramePr>
        <p:xfrm>
          <a:off x="1368576" y="1582845"/>
          <a:ext cx="9990879" cy="5255142"/>
        </p:xfrm>
        <a:graphic>
          <a:graphicData uri="http://schemas.openxmlformats.org/drawingml/2006/table">
            <a:tbl>
              <a:tblPr firstRow="1" bandRow="1">
                <a:noFill/>
                <a:tableStyleId>{66CBC49D-00DE-4E60-979E-A3E30143E1E2}</a:tableStyleId>
              </a:tblPr>
              <a:tblGrid>
                <a:gridCol w="1865691">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gridCol w="1820333">
                  <a:extLst>
                    <a:ext uri="{9D8B030D-6E8A-4147-A177-3AD203B41FA5}">
                      <a16:colId xmlns:a16="http://schemas.microsoft.com/office/drawing/2014/main" val="20003"/>
                    </a:ext>
                  </a:extLst>
                </a:gridCol>
                <a:gridCol w="1405467">
                  <a:extLst>
                    <a:ext uri="{9D8B030D-6E8A-4147-A177-3AD203B41FA5}">
                      <a16:colId xmlns:a16="http://schemas.microsoft.com/office/drawing/2014/main" val="20004"/>
                    </a:ext>
                  </a:extLst>
                </a:gridCol>
                <a:gridCol w="1394188">
                  <a:extLst>
                    <a:ext uri="{9D8B030D-6E8A-4147-A177-3AD203B41FA5}">
                      <a16:colId xmlns:a16="http://schemas.microsoft.com/office/drawing/2014/main" val="20005"/>
                    </a:ext>
                  </a:extLst>
                </a:gridCol>
              </a:tblGrid>
              <a:tr h="646232">
                <a:tc>
                  <a:txBody>
                    <a:bodyPr/>
                    <a:lstStyle/>
                    <a:p>
                      <a:pPr marL="0" marR="0" lvl="0" indent="0" algn="l" rtl="0">
                        <a:spcBef>
                          <a:spcPts val="0"/>
                        </a:spcBef>
                        <a:spcAft>
                          <a:spcPts val="0"/>
                        </a:spcAft>
                        <a:buNone/>
                      </a:pPr>
                      <a:r>
                        <a:rPr lang="en-IN" sz="1800"/>
                        <a:t>Tool</a:t>
                      </a:r>
                      <a:endParaRPr sz="1800"/>
                    </a:p>
                  </a:txBody>
                  <a:tcPr marL="91450" marR="91450" marT="45725" marB="45725"/>
                </a:tc>
                <a:tc>
                  <a:txBody>
                    <a:bodyPr/>
                    <a:lstStyle/>
                    <a:p>
                      <a:pPr marL="0" marR="0" lvl="0" indent="0" algn="l" rtl="0">
                        <a:spcBef>
                          <a:spcPts val="0"/>
                        </a:spcBef>
                        <a:spcAft>
                          <a:spcPts val="0"/>
                        </a:spcAft>
                        <a:buNone/>
                      </a:pPr>
                      <a:r>
                        <a:rPr lang="en-IN" sz="1800"/>
                        <a:t>Best For</a:t>
                      </a:r>
                      <a:endParaRPr sz="1800"/>
                    </a:p>
                  </a:txBody>
                  <a:tcPr marL="91450" marR="91450" marT="45725" marB="45725"/>
                </a:tc>
                <a:tc>
                  <a:txBody>
                    <a:bodyPr/>
                    <a:lstStyle/>
                    <a:p>
                      <a:pPr marL="0" marR="0" lvl="0" indent="0" algn="l" rtl="0">
                        <a:spcBef>
                          <a:spcPts val="0"/>
                        </a:spcBef>
                        <a:spcAft>
                          <a:spcPts val="0"/>
                        </a:spcAft>
                        <a:buNone/>
                      </a:pPr>
                      <a:r>
                        <a:rPr lang="en-IN" sz="1800"/>
                        <a:t>Marketing Automation</a:t>
                      </a:r>
                      <a:endParaRPr sz="1800"/>
                    </a:p>
                  </a:txBody>
                  <a:tcPr marL="91450" marR="91450" marT="45725" marB="45725"/>
                </a:tc>
                <a:tc>
                  <a:txBody>
                    <a:bodyPr/>
                    <a:lstStyle/>
                    <a:p>
                      <a:pPr marL="0" marR="0" lvl="0" indent="0" algn="l" rtl="0">
                        <a:spcBef>
                          <a:spcPts val="0"/>
                        </a:spcBef>
                        <a:spcAft>
                          <a:spcPts val="0"/>
                        </a:spcAft>
                        <a:buNone/>
                      </a:pPr>
                      <a:r>
                        <a:rPr lang="en-IN" sz="1800"/>
                        <a:t>Sales Automation</a:t>
                      </a:r>
                      <a:endParaRPr sz="1800"/>
                    </a:p>
                  </a:txBody>
                  <a:tcPr marL="91450" marR="91450" marT="45725" marB="45725"/>
                </a:tc>
                <a:tc>
                  <a:txBody>
                    <a:bodyPr/>
                    <a:lstStyle/>
                    <a:p>
                      <a:pPr marL="0" marR="0" lvl="0" indent="0" algn="l" rtl="0">
                        <a:spcBef>
                          <a:spcPts val="0"/>
                        </a:spcBef>
                        <a:spcAft>
                          <a:spcPts val="0"/>
                        </a:spcAft>
                        <a:buNone/>
                      </a:pPr>
                      <a:r>
                        <a:rPr lang="en-IN" sz="1800"/>
                        <a:t>Ease of Use</a:t>
                      </a:r>
                      <a:endParaRPr sz="1800"/>
                    </a:p>
                  </a:txBody>
                  <a:tcPr marL="91450" marR="91450" marT="45725" marB="45725"/>
                </a:tc>
                <a:tc>
                  <a:txBody>
                    <a:bodyPr/>
                    <a:lstStyle/>
                    <a:p>
                      <a:pPr marL="0" marR="0" lvl="0" indent="0" algn="l" rtl="0">
                        <a:spcBef>
                          <a:spcPts val="0"/>
                        </a:spcBef>
                        <a:spcAft>
                          <a:spcPts val="0"/>
                        </a:spcAft>
                        <a:buNone/>
                      </a:pPr>
                      <a:r>
                        <a:rPr lang="en-IN" sz="1800"/>
                        <a:t>Pricing</a:t>
                      </a:r>
                      <a:endParaRPr sz="1800"/>
                    </a:p>
                  </a:txBody>
                  <a:tcPr marL="91450" marR="91450" marT="45725" marB="45725"/>
                </a:tc>
                <a:extLst>
                  <a:ext uri="{0D108BD9-81ED-4DB2-BD59-A6C34878D82A}">
                    <a16:rowId xmlns:a16="http://schemas.microsoft.com/office/drawing/2014/main" val="10000"/>
                  </a:ext>
                </a:extLst>
              </a:tr>
              <a:tr h="738549">
                <a:tc>
                  <a:txBody>
                    <a:bodyPr/>
                    <a:lstStyle/>
                    <a:p>
                      <a:pPr marL="0" marR="0" lvl="0" indent="0" algn="l" rtl="0">
                        <a:spcBef>
                          <a:spcPts val="0"/>
                        </a:spcBef>
                        <a:spcAft>
                          <a:spcPts val="0"/>
                        </a:spcAft>
                        <a:buNone/>
                      </a:pPr>
                      <a:r>
                        <a:rPr lang="en-IN" sz="1800"/>
                        <a:t>HubSpot</a:t>
                      </a:r>
                      <a:endParaRPr sz="1800"/>
                    </a:p>
                  </a:txBody>
                  <a:tcPr marL="91450" marR="91450" marT="45725" marB="45725"/>
                </a:tc>
                <a:tc>
                  <a:txBody>
                    <a:bodyPr/>
                    <a:lstStyle/>
                    <a:p>
                      <a:pPr marL="0" marR="0" lvl="0" indent="0" algn="l" rtl="0">
                        <a:spcBef>
                          <a:spcPts val="0"/>
                        </a:spcBef>
                        <a:spcAft>
                          <a:spcPts val="0"/>
                        </a:spcAft>
                        <a:buNone/>
                      </a:pPr>
                      <a:r>
                        <a:rPr lang="en-IN" sz="1400"/>
                        <a:t>Best all-in-one CRM &amp; marketing automation</a:t>
                      </a:r>
                      <a:endParaRPr sz="1400"/>
                    </a:p>
                  </a:txBody>
                  <a:tcPr marL="91450" marR="91450" marT="45725" marB="45725"/>
                </a:tc>
                <a:tc>
                  <a:txBody>
                    <a:bodyPr/>
                    <a:lstStyle/>
                    <a:p>
                      <a:pPr marL="0" marR="0" lvl="0" indent="0" algn="l" rtl="0">
                        <a:spcBef>
                          <a:spcPts val="0"/>
                        </a:spcBef>
                        <a:spcAft>
                          <a:spcPts val="0"/>
                        </a:spcAft>
                        <a:buNone/>
                      </a:pPr>
                      <a:r>
                        <a:rPr lang="en-IN" sz="1400"/>
                        <a:t>Email marketing, automation, landing pages</a:t>
                      </a:r>
                      <a:endParaRPr sz="1400"/>
                    </a:p>
                  </a:txBody>
                  <a:tcPr marL="91450" marR="91450" marT="45725" marB="45725"/>
                </a:tc>
                <a:tc>
                  <a:txBody>
                    <a:bodyPr/>
                    <a:lstStyle/>
                    <a:p>
                      <a:pPr marL="0" marR="0" lvl="0" indent="0" algn="l" rtl="0">
                        <a:spcBef>
                          <a:spcPts val="0"/>
                        </a:spcBef>
                        <a:spcAft>
                          <a:spcPts val="0"/>
                        </a:spcAft>
                        <a:buNone/>
                      </a:pPr>
                      <a:r>
                        <a:rPr lang="en-IN" sz="1400"/>
                        <a:t>sales sequences, pipeline tracking</a:t>
                      </a:r>
                      <a:endParaRPr sz="1400"/>
                    </a:p>
                  </a:txBody>
                  <a:tcPr marL="91450" marR="91450" marT="45725" marB="45725"/>
                </a:tc>
                <a:tc>
                  <a:txBody>
                    <a:bodyPr/>
                    <a:lstStyle/>
                    <a:p>
                      <a:pPr marL="0" marR="0" lvl="0" indent="0" algn="l" rtl="0">
                        <a:spcBef>
                          <a:spcPts val="0"/>
                        </a:spcBef>
                        <a:spcAft>
                          <a:spcPts val="0"/>
                        </a:spcAft>
                        <a:buNone/>
                      </a:pPr>
                      <a:r>
                        <a:rPr lang="en-IN" sz="1400"/>
                        <a:t>User-friendly</a:t>
                      </a:r>
                      <a:endParaRPr sz="1400"/>
                    </a:p>
                  </a:txBody>
                  <a:tcPr marL="91450" marR="91450" marT="45725" marB="45725"/>
                </a:tc>
                <a:tc>
                  <a:txBody>
                    <a:bodyPr/>
                    <a:lstStyle/>
                    <a:p>
                      <a:pPr marL="0" marR="0" lvl="0" indent="0" algn="l" rtl="0">
                        <a:spcBef>
                          <a:spcPts val="0"/>
                        </a:spcBef>
                        <a:spcAft>
                          <a:spcPts val="0"/>
                        </a:spcAft>
                        <a:buNone/>
                      </a:pPr>
                      <a:r>
                        <a:rPr lang="en-IN" sz="1400"/>
                        <a:t>Free plan + Paid</a:t>
                      </a:r>
                      <a:endParaRPr sz="1400"/>
                    </a:p>
                  </a:txBody>
                  <a:tcPr marL="91450" marR="91450" marT="45725" marB="45725"/>
                </a:tc>
                <a:extLst>
                  <a:ext uri="{0D108BD9-81ED-4DB2-BD59-A6C34878D82A}">
                    <a16:rowId xmlns:a16="http://schemas.microsoft.com/office/drawing/2014/main" val="10001"/>
                  </a:ext>
                </a:extLst>
              </a:tr>
              <a:tr h="738549">
                <a:tc>
                  <a:txBody>
                    <a:bodyPr/>
                    <a:lstStyle/>
                    <a:p>
                      <a:pPr marL="0" marR="0" lvl="0" indent="0" algn="l" rtl="0">
                        <a:spcBef>
                          <a:spcPts val="0"/>
                        </a:spcBef>
                        <a:spcAft>
                          <a:spcPts val="0"/>
                        </a:spcAft>
                        <a:buNone/>
                      </a:pPr>
                      <a:r>
                        <a:rPr lang="en-IN" sz="1800"/>
                        <a:t>Salesforce</a:t>
                      </a:r>
                      <a:endParaRPr sz="1800"/>
                    </a:p>
                  </a:txBody>
                  <a:tcPr marL="91450" marR="91450" marT="45725" marB="45725"/>
                </a:tc>
                <a:tc>
                  <a:txBody>
                    <a:bodyPr/>
                    <a:lstStyle/>
                    <a:p>
                      <a:pPr marL="0" marR="0" lvl="0" indent="0" algn="l" rtl="0">
                        <a:spcBef>
                          <a:spcPts val="0"/>
                        </a:spcBef>
                        <a:spcAft>
                          <a:spcPts val="0"/>
                        </a:spcAft>
                        <a:buNone/>
                      </a:pPr>
                      <a:r>
                        <a:rPr lang="en-IN" sz="1400"/>
                        <a:t>Best for large enterprises &amp; advanced CRM</a:t>
                      </a:r>
                      <a:endParaRPr sz="1400"/>
                    </a:p>
                  </a:txBody>
                  <a:tcPr marL="91450" marR="91450" marT="45725" marB="45725"/>
                </a:tc>
                <a:tc>
                  <a:txBody>
                    <a:bodyPr/>
                    <a:lstStyle/>
                    <a:p>
                      <a:pPr marL="0" marR="0" lvl="0" indent="0" algn="l" rtl="0">
                        <a:spcBef>
                          <a:spcPts val="0"/>
                        </a:spcBef>
                        <a:spcAft>
                          <a:spcPts val="0"/>
                        </a:spcAft>
                        <a:buNone/>
                      </a:pPr>
                      <a:r>
                        <a:rPr lang="en-IN" sz="1400"/>
                        <a:t>Powerful but complex</a:t>
                      </a:r>
                      <a:endParaRPr sz="1400"/>
                    </a:p>
                  </a:txBody>
                  <a:tcPr marL="91450" marR="91450" marT="45725" marB="45725"/>
                </a:tc>
                <a:tc>
                  <a:txBody>
                    <a:bodyPr/>
                    <a:lstStyle/>
                    <a:p>
                      <a:pPr marL="0" marR="0" lvl="0" indent="0" algn="l" rtl="0">
                        <a:spcBef>
                          <a:spcPts val="0"/>
                        </a:spcBef>
                        <a:spcAft>
                          <a:spcPts val="0"/>
                        </a:spcAft>
                        <a:buNone/>
                      </a:pPr>
                      <a:r>
                        <a:rPr lang="en-IN" sz="1400"/>
                        <a:t>AI-driven sales automation</a:t>
                      </a:r>
                      <a:endParaRPr sz="1400"/>
                    </a:p>
                  </a:txBody>
                  <a:tcPr marL="91450" marR="91450" marT="45725" marB="45725"/>
                </a:tc>
                <a:tc>
                  <a:txBody>
                    <a:bodyPr/>
                    <a:lstStyle/>
                    <a:p>
                      <a:pPr marL="0" marR="0" lvl="0" indent="0" algn="l" rtl="0">
                        <a:spcBef>
                          <a:spcPts val="0"/>
                        </a:spcBef>
                        <a:spcAft>
                          <a:spcPts val="0"/>
                        </a:spcAft>
                        <a:buNone/>
                      </a:pPr>
                      <a:r>
                        <a:rPr lang="en-IN" sz="1400"/>
                        <a:t>Steep learning curve</a:t>
                      </a:r>
                      <a:endParaRPr sz="1400"/>
                    </a:p>
                  </a:txBody>
                  <a:tcPr marL="91450" marR="91450" marT="45725" marB="45725"/>
                </a:tc>
                <a:tc>
                  <a:txBody>
                    <a:bodyPr/>
                    <a:lstStyle/>
                    <a:p>
                      <a:pPr marL="0" marR="0" lvl="0" indent="0" algn="l" rtl="0">
                        <a:spcBef>
                          <a:spcPts val="0"/>
                        </a:spcBef>
                        <a:spcAft>
                          <a:spcPts val="0"/>
                        </a:spcAft>
                        <a:buNone/>
                      </a:pPr>
                      <a:r>
                        <a:rPr lang="en-IN" sz="1400"/>
                        <a:t>Expensive</a:t>
                      </a:r>
                      <a:endParaRPr sz="1400"/>
                    </a:p>
                  </a:txBody>
                  <a:tcPr marL="91450" marR="91450" marT="45725" marB="45725"/>
                </a:tc>
                <a:extLst>
                  <a:ext uri="{0D108BD9-81ED-4DB2-BD59-A6C34878D82A}">
                    <a16:rowId xmlns:a16="http://schemas.microsoft.com/office/drawing/2014/main" val="10002"/>
                  </a:ext>
                </a:extLst>
              </a:tr>
              <a:tr h="738549">
                <a:tc>
                  <a:txBody>
                    <a:bodyPr/>
                    <a:lstStyle/>
                    <a:p>
                      <a:pPr marL="0" marR="0" lvl="0" indent="0" algn="l" rtl="0">
                        <a:spcBef>
                          <a:spcPts val="0"/>
                        </a:spcBef>
                        <a:spcAft>
                          <a:spcPts val="0"/>
                        </a:spcAft>
                        <a:buNone/>
                      </a:pPr>
                      <a:r>
                        <a:rPr lang="en-IN" sz="1800"/>
                        <a:t>Zoho CRM</a:t>
                      </a:r>
                      <a:endParaRPr sz="1800"/>
                    </a:p>
                  </a:txBody>
                  <a:tcPr marL="91450" marR="91450" marT="45725" marB="45725"/>
                </a:tc>
                <a:tc>
                  <a:txBody>
                    <a:bodyPr/>
                    <a:lstStyle/>
                    <a:p>
                      <a:pPr marL="0" marR="0" lvl="0" indent="0" algn="l" rtl="0">
                        <a:spcBef>
                          <a:spcPts val="0"/>
                        </a:spcBef>
                        <a:spcAft>
                          <a:spcPts val="0"/>
                        </a:spcAft>
                        <a:buNone/>
                      </a:pPr>
                      <a:r>
                        <a:rPr lang="en-IN" sz="1400"/>
                        <a:t>Best for affordability &amp; small businesses</a:t>
                      </a:r>
                      <a:endParaRPr sz="1400"/>
                    </a:p>
                  </a:txBody>
                  <a:tcPr marL="91450" marR="91450" marT="45725" marB="45725"/>
                </a:tc>
                <a:tc>
                  <a:txBody>
                    <a:bodyPr/>
                    <a:lstStyle/>
                    <a:p>
                      <a:pPr marL="0" marR="0" lvl="0" indent="0" algn="l" rtl="0">
                        <a:spcBef>
                          <a:spcPts val="0"/>
                        </a:spcBef>
                        <a:spcAft>
                          <a:spcPts val="0"/>
                        </a:spcAft>
                        <a:buNone/>
                      </a:pPr>
                      <a:r>
                        <a:rPr lang="en-IN" sz="1400"/>
                        <a:t> Email automation, AI-driven insights</a:t>
                      </a:r>
                      <a:endParaRPr sz="1400"/>
                    </a:p>
                  </a:txBody>
                  <a:tcPr marL="91450" marR="91450" marT="45725" marB="45725"/>
                </a:tc>
                <a:tc>
                  <a:txBody>
                    <a:bodyPr/>
                    <a:lstStyle/>
                    <a:p>
                      <a:pPr marL="0" marR="0" lvl="0" indent="0" algn="l" rtl="0">
                        <a:spcBef>
                          <a:spcPts val="0"/>
                        </a:spcBef>
                        <a:spcAft>
                          <a:spcPts val="0"/>
                        </a:spcAft>
                        <a:buNone/>
                      </a:pPr>
                      <a:r>
                        <a:rPr lang="en-IN" sz="1400"/>
                        <a:t>good pipeline tracking</a:t>
                      </a:r>
                      <a:endParaRPr sz="1400"/>
                    </a:p>
                  </a:txBody>
                  <a:tcPr marL="91450" marR="91450" marT="45725" marB="45725"/>
                </a:tc>
                <a:tc>
                  <a:txBody>
                    <a:bodyPr/>
                    <a:lstStyle/>
                    <a:p>
                      <a:pPr marL="0" marR="0" lvl="0" indent="0" algn="l" rtl="0">
                        <a:spcBef>
                          <a:spcPts val="0"/>
                        </a:spcBef>
                        <a:spcAft>
                          <a:spcPts val="0"/>
                        </a:spcAft>
                        <a:buNone/>
                      </a:pPr>
                      <a:r>
                        <a:rPr lang="en-IN" sz="1400"/>
                        <a:t>Easy to use</a:t>
                      </a:r>
                      <a:endParaRPr sz="1400"/>
                    </a:p>
                  </a:txBody>
                  <a:tcPr marL="91450" marR="91450" marT="45725" marB="45725"/>
                </a:tc>
                <a:tc>
                  <a:txBody>
                    <a:bodyPr/>
                    <a:lstStyle/>
                    <a:p>
                      <a:pPr marL="0" marR="0" lvl="0" indent="0" algn="l" rtl="0">
                        <a:spcBef>
                          <a:spcPts val="0"/>
                        </a:spcBef>
                        <a:spcAft>
                          <a:spcPts val="0"/>
                        </a:spcAft>
                        <a:buNone/>
                      </a:pPr>
                      <a:r>
                        <a:rPr lang="en-IN" sz="1400"/>
                        <a:t>Paid</a:t>
                      </a:r>
                      <a:endParaRPr/>
                    </a:p>
                  </a:txBody>
                  <a:tcPr marL="91450" marR="91450" marT="45725" marB="45725"/>
                </a:tc>
                <a:extLst>
                  <a:ext uri="{0D108BD9-81ED-4DB2-BD59-A6C34878D82A}">
                    <a16:rowId xmlns:a16="http://schemas.microsoft.com/office/drawing/2014/main" val="10003"/>
                  </a:ext>
                </a:extLst>
              </a:tr>
              <a:tr h="738549">
                <a:tc>
                  <a:txBody>
                    <a:bodyPr/>
                    <a:lstStyle/>
                    <a:p>
                      <a:pPr marL="0" marR="0" lvl="0" indent="0" algn="l" rtl="0">
                        <a:spcBef>
                          <a:spcPts val="0"/>
                        </a:spcBef>
                        <a:spcAft>
                          <a:spcPts val="0"/>
                        </a:spcAft>
                        <a:buNone/>
                      </a:pPr>
                      <a:r>
                        <a:rPr lang="en-IN" sz="1800"/>
                        <a:t>Pipedrive </a:t>
                      </a:r>
                      <a:endParaRPr sz="1800"/>
                    </a:p>
                  </a:txBody>
                  <a:tcPr marL="91450" marR="91450" marT="45725" marB="45725"/>
                </a:tc>
                <a:tc>
                  <a:txBody>
                    <a:bodyPr/>
                    <a:lstStyle/>
                    <a:p>
                      <a:pPr marL="0" marR="0" lvl="0" indent="0" algn="l" rtl="0">
                        <a:spcBef>
                          <a:spcPts val="0"/>
                        </a:spcBef>
                        <a:spcAft>
                          <a:spcPts val="0"/>
                        </a:spcAft>
                        <a:buNone/>
                      </a:pPr>
                      <a:r>
                        <a:rPr lang="en-IN" sz="1400"/>
                        <a:t>Best for sales-focus ed teams</a:t>
                      </a:r>
                      <a:endParaRPr sz="1400"/>
                    </a:p>
                  </a:txBody>
                  <a:tcPr marL="91450" marR="91450" marT="45725" marB="45725"/>
                </a:tc>
                <a:tc>
                  <a:txBody>
                    <a:bodyPr/>
                    <a:lstStyle/>
                    <a:p>
                      <a:pPr marL="0" marR="0" lvl="0" indent="0" algn="l" rtl="0">
                        <a:spcBef>
                          <a:spcPts val="0"/>
                        </a:spcBef>
                        <a:spcAft>
                          <a:spcPts val="0"/>
                        </a:spcAft>
                        <a:buNone/>
                      </a:pPr>
                      <a:r>
                        <a:rPr lang="en-IN" sz="1400"/>
                        <a:t>Limited marketing tools</a:t>
                      </a:r>
                      <a:endParaRPr sz="1400"/>
                    </a:p>
                  </a:txBody>
                  <a:tcPr marL="91450" marR="91450" marT="45725" marB="45725"/>
                </a:tc>
                <a:tc>
                  <a:txBody>
                    <a:bodyPr/>
                    <a:lstStyle/>
                    <a:p>
                      <a:pPr marL="0" marR="0" lvl="0" indent="0" algn="l" rtl="0">
                        <a:spcBef>
                          <a:spcPts val="0"/>
                        </a:spcBef>
                        <a:spcAft>
                          <a:spcPts val="0"/>
                        </a:spcAft>
                        <a:buNone/>
                      </a:pPr>
                      <a:r>
                        <a:rPr lang="en-IN" sz="1400"/>
                        <a:t>Great for deal tracking &amp; automation</a:t>
                      </a:r>
                      <a:endParaRPr sz="1400"/>
                    </a:p>
                  </a:txBody>
                  <a:tcPr marL="91450" marR="91450" marT="45725" marB="45725"/>
                </a:tc>
                <a:tc>
                  <a:txBody>
                    <a:bodyPr/>
                    <a:lstStyle/>
                    <a:p>
                      <a:pPr marL="0" marR="0" lvl="0" indent="0" algn="l" rtl="0">
                        <a:spcBef>
                          <a:spcPts val="0"/>
                        </a:spcBef>
                        <a:spcAft>
                          <a:spcPts val="0"/>
                        </a:spcAft>
                        <a:buNone/>
                      </a:pPr>
                      <a:r>
                        <a:rPr lang="en-IN" sz="1400"/>
                        <a:t>Very easy</a:t>
                      </a:r>
                      <a:endParaRPr sz="1400"/>
                    </a:p>
                  </a:txBody>
                  <a:tcPr marL="91450" marR="91450" marT="45725" marB="45725"/>
                </a:tc>
                <a:tc>
                  <a:txBody>
                    <a:bodyPr/>
                    <a:lstStyle/>
                    <a:p>
                      <a:pPr marL="0" marR="0" lvl="0" indent="0" algn="l" rtl="0">
                        <a:spcBef>
                          <a:spcPts val="0"/>
                        </a:spcBef>
                        <a:spcAft>
                          <a:spcPts val="0"/>
                        </a:spcAft>
                        <a:buNone/>
                      </a:pPr>
                      <a:r>
                        <a:rPr lang="en-IN" sz="1400"/>
                        <a:t>Paid</a:t>
                      </a:r>
                      <a:endParaRPr/>
                    </a:p>
                  </a:txBody>
                  <a:tcPr marL="91450" marR="91450" marT="45725" marB="45725"/>
                </a:tc>
                <a:extLst>
                  <a:ext uri="{0D108BD9-81ED-4DB2-BD59-A6C34878D82A}">
                    <a16:rowId xmlns:a16="http://schemas.microsoft.com/office/drawing/2014/main" val="10004"/>
                  </a:ext>
                </a:extLst>
              </a:tr>
              <a:tr h="923184">
                <a:tc>
                  <a:txBody>
                    <a:bodyPr/>
                    <a:lstStyle/>
                    <a:p>
                      <a:pPr marL="0" marR="0" lvl="0" indent="0" algn="l" rtl="0">
                        <a:spcBef>
                          <a:spcPts val="0"/>
                        </a:spcBef>
                        <a:spcAft>
                          <a:spcPts val="0"/>
                        </a:spcAft>
                        <a:buNone/>
                      </a:pPr>
                      <a:r>
                        <a:rPr lang="en-IN" sz="1800"/>
                        <a:t>Freshsales (Freshworks CRM)</a:t>
                      </a:r>
                      <a:endParaRPr sz="1800"/>
                    </a:p>
                  </a:txBody>
                  <a:tcPr marL="91450" marR="91450" marT="45725" marB="45725"/>
                </a:tc>
                <a:tc>
                  <a:txBody>
                    <a:bodyPr/>
                    <a:lstStyle/>
                    <a:p>
                      <a:pPr marL="0" marR="0" lvl="0" indent="0" algn="l" rtl="0">
                        <a:spcBef>
                          <a:spcPts val="0"/>
                        </a:spcBef>
                        <a:spcAft>
                          <a:spcPts val="0"/>
                        </a:spcAft>
                        <a:buNone/>
                      </a:pPr>
                      <a:r>
                        <a:rPr lang="en-IN" sz="1400"/>
                        <a:t>Best for AI-powered sales insights</a:t>
                      </a:r>
                      <a:endParaRPr sz="1400"/>
                    </a:p>
                  </a:txBody>
                  <a:tcPr marL="91450" marR="91450" marT="45725" marB="45725"/>
                </a:tc>
                <a:tc>
                  <a:txBody>
                    <a:bodyPr/>
                    <a:lstStyle/>
                    <a:p>
                      <a:pPr marL="0" marR="0" lvl="0" indent="0" algn="l" rtl="0">
                        <a:spcBef>
                          <a:spcPts val="0"/>
                        </a:spcBef>
                        <a:spcAft>
                          <a:spcPts val="0"/>
                        </a:spcAft>
                        <a:buNone/>
                      </a:pPr>
                      <a:r>
                        <a:rPr lang="en-IN" sz="1400"/>
                        <a:t>Automation &amp; email campaigns</a:t>
                      </a:r>
                      <a:endParaRPr sz="1400"/>
                    </a:p>
                  </a:txBody>
                  <a:tcPr marL="91450" marR="91450" marT="45725" marB="45725"/>
                </a:tc>
                <a:tc>
                  <a:txBody>
                    <a:bodyPr/>
                    <a:lstStyle/>
                    <a:p>
                      <a:pPr marL="0" marR="0" lvl="0" indent="0" algn="l" rtl="0">
                        <a:spcBef>
                          <a:spcPts val="0"/>
                        </a:spcBef>
                        <a:spcAft>
                          <a:spcPts val="0"/>
                        </a:spcAft>
                        <a:buNone/>
                      </a:pPr>
                      <a:r>
                        <a:rPr lang="en-IN" sz="1400"/>
                        <a:t>phone &amp; chat integrations</a:t>
                      </a:r>
                      <a:endParaRPr sz="1400"/>
                    </a:p>
                  </a:txBody>
                  <a:tcPr marL="91450" marR="91450" marT="45725" marB="45725"/>
                </a:tc>
                <a:tc>
                  <a:txBody>
                    <a:bodyPr/>
                    <a:lstStyle/>
                    <a:p>
                      <a:pPr marL="0" marR="0" lvl="0" indent="0" algn="l" rtl="0">
                        <a:spcBef>
                          <a:spcPts val="0"/>
                        </a:spcBef>
                        <a:spcAft>
                          <a:spcPts val="0"/>
                        </a:spcAft>
                        <a:buNone/>
                      </a:pPr>
                      <a:r>
                        <a:rPr lang="en-IN" sz="1400"/>
                        <a:t>User-friendly</a:t>
                      </a:r>
                      <a:endParaRPr sz="1400"/>
                    </a:p>
                  </a:txBody>
                  <a:tcPr marL="91450" marR="91450" marT="45725" marB="45725"/>
                </a:tc>
                <a:tc>
                  <a:txBody>
                    <a:bodyPr/>
                    <a:lstStyle/>
                    <a:p>
                      <a:pPr marL="0" marR="0" lvl="0" indent="0" algn="l" rtl="0">
                        <a:spcBef>
                          <a:spcPts val="0"/>
                        </a:spcBef>
                        <a:spcAft>
                          <a:spcPts val="0"/>
                        </a:spcAft>
                        <a:buNone/>
                      </a:pPr>
                      <a:r>
                        <a:rPr lang="en-IN" sz="1400"/>
                        <a:t>Paid</a:t>
                      </a:r>
                      <a:endParaRPr/>
                    </a:p>
                  </a:txBody>
                  <a:tcPr marL="91450" marR="91450" marT="45725" marB="45725"/>
                </a:tc>
                <a:extLst>
                  <a:ext uri="{0D108BD9-81ED-4DB2-BD59-A6C34878D82A}">
                    <a16:rowId xmlns:a16="http://schemas.microsoft.com/office/drawing/2014/main" val="10005"/>
                  </a:ext>
                </a:extLst>
              </a:tr>
              <a:tr h="649269">
                <a:tc>
                  <a:txBody>
                    <a:bodyPr/>
                    <a:lstStyle/>
                    <a:p>
                      <a:pPr marL="0" marR="0" lvl="0" indent="0" algn="l" rtl="0">
                        <a:spcBef>
                          <a:spcPts val="0"/>
                        </a:spcBef>
                        <a:spcAft>
                          <a:spcPts val="0"/>
                        </a:spcAft>
                        <a:buNone/>
                      </a:pPr>
                      <a:r>
                        <a:rPr lang="en-IN" sz="1800" err="1"/>
                        <a:t>ActiveCampaign</a:t>
                      </a:r>
                      <a:endParaRPr sz="1800"/>
                    </a:p>
                  </a:txBody>
                  <a:tcPr marL="91450" marR="91450" marT="45725" marB="45725"/>
                </a:tc>
                <a:tc>
                  <a:txBody>
                    <a:bodyPr/>
                    <a:lstStyle/>
                    <a:p>
                      <a:pPr marL="0" marR="0" lvl="0" indent="0" algn="l" rtl="0">
                        <a:spcBef>
                          <a:spcPts val="0"/>
                        </a:spcBef>
                        <a:spcAft>
                          <a:spcPts val="0"/>
                        </a:spcAft>
                        <a:buNone/>
                      </a:pPr>
                      <a:r>
                        <a:rPr lang="en-IN" sz="1400"/>
                        <a:t>Best for marketing automation</a:t>
                      </a:r>
                      <a:endParaRPr sz="1400"/>
                    </a:p>
                  </a:txBody>
                  <a:tcPr marL="91450" marR="91450" marT="45725" marB="45725"/>
                </a:tc>
                <a:tc>
                  <a:txBody>
                    <a:bodyPr/>
                    <a:lstStyle/>
                    <a:p>
                      <a:pPr marL="0" marR="0" lvl="0" indent="0" algn="l" rtl="0">
                        <a:spcBef>
                          <a:spcPts val="0"/>
                        </a:spcBef>
                        <a:spcAft>
                          <a:spcPts val="0"/>
                        </a:spcAft>
                        <a:buNone/>
                      </a:pPr>
                      <a:r>
                        <a:rPr lang="en-IN" sz="1400"/>
                        <a:t>Best-in-class email automation</a:t>
                      </a:r>
                      <a:endParaRPr sz="1400"/>
                    </a:p>
                  </a:txBody>
                  <a:tcPr marL="91450" marR="91450" marT="45725" marB="45725"/>
                </a:tc>
                <a:tc>
                  <a:txBody>
                    <a:bodyPr/>
                    <a:lstStyle/>
                    <a:p>
                      <a:pPr marL="0" marR="0" lvl="0" indent="0" algn="l" rtl="0">
                        <a:spcBef>
                          <a:spcPts val="0"/>
                        </a:spcBef>
                        <a:spcAft>
                          <a:spcPts val="0"/>
                        </a:spcAft>
                        <a:buNone/>
                      </a:pPr>
                      <a:r>
                        <a:rPr lang="en-IN" sz="1400"/>
                        <a:t>Sales tools not as strong</a:t>
                      </a:r>
                      <a:endParaRPr sz="1400"/>
                    </a:p>
                  </a:txBody>
                  <a:tcPr marL="91450" marR="91450" marT="45725" marB="45725"/>
                </a:tc>
                <a:tc>
                  <a:txBody>
                    <a:bodyPr/>
                    <a:lstStyle/>
                    <a:p>
                      <a:pPr marL="0" marR="0" lvl="0" indent="0" algn="l" rtl="0">
                        <a:spcBef>
                          <a:spcPts val="0"/>
                        </a:spcBef>
                        <a:spcAft>
                          <a:spcPts val="0"/>
                        </a:spcAft>
                        <a:buNone/>
                      </a:pPr>
                      <a:r>
                        <a:rPr lang="en-IN" sz="1400"/>
                        <a:t>More marketing-</a:t>
                      </a:r>
                      <a:endParaRPr/>
                    </a:p>
                    <a:p>
                      <a:pPr marL="0" marR="0" lvl="0" indent="0" algn="l" rtl="0">
                        <a:spcBef>
                          <a:spcPts val="0"/>
                        </a:spcBef>
                        <a:spcAft>
                          <a:spcPts val="0"/>
                        </a:spcAft>
                        <a:buNone/>
                      </a:pPr>
                      <a:r>
                        <a:rPr lang="en-IN" sz="1400"/>
                        <a:t> Focused</a:t>
                      </a:r>
                      <a:endParaRPr sz="1400"/>
                    </a:p>
                  </a:txBody>
                  <a:tcPr marL="91450" marR="91450" marT="45725" marB="45725"/>
                </a:tc>
                <a:tc>
                  <a:txBody>
                    <a:bodyPr/>
                    <a:lstStyle/>
                    <a:p>
                      <a:pPr marL="0" marR="0" lvl="0" indent="0" algn="l" rtl="0">
                        <a:spcBef>
                          <a:spcPts val="0"/>
                        </a:spcBef>
                        <a:spcAft>
                          <a:spcPts val="0"/>
                        </a:spcAft>
                        <a:buNone/>
                      </a:pPr>
                      <a:r>
                        <a:rPr lang="en-IN" sz="1400"/>
                        <a:t>Paid</a:t>
                      </a:r>
                      <a:endParaRPr/>
                    </a:p>
                  </a:txBody>
                  <a:tcPr marL="91450" marR="91450"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77853199"/>
      </p:ext>
    </p:extLst>
  </p:cSld>
  <p:clrMapOvr>
    <a:masterClrMapping/>
  </p:clrMapOvr>
  <p:transition>
    <p:push/>
  </p:transition>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2118</Words>
  <Application>Microsoft Office PowerPoint</Application>
  <PresentationFormat>Widescreen</PresentationFormat>
  <Paragraphs>374</Paragraphs>
  <Slides>18</Slides>
  <Notes>18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18</vt:i4>
      </vt:variant>
    </vt:vector>
  </HeadingPairs>
  <TitlesOfParts>
    <vt:vector size="32" baseType="lpstr">
      <vt:lpstr>Verdana</vt:lpstr>
      <vt:lpstr>Arial MT</vt:lpstr>
      <vt:lpstr>Raleway</vt:lpstr>
      <vt:lpstr>Calibri</vt:lpstr>
      <vt:lpstr>Open Sans</vt:lpstr>
      <vt:lpstr>Aptos</vt:lpstr>
      <vt:lpstr>Wingdings</vt:lpstr>
      <vt:lpstr>Arial</vt:lpstr>
      <vt:lpstr>Tahoma</vt:lpstr>
      <vt:lpstr>Play</vt:lpstr>
      <vt:lpstr>Office Theme</vt:lpstr>
      <vt:lpstr>3_Office Theme</vt:lpstr>
      <vt:lpstr>4_Office Theme</vt:lpstr>
      <vt:lpstr>5_Office Theme</vt:lpstr>
      <vt:lpstr>Client Acquisition Strategy</vt:lpstr>
      <vt:lpstr>Agenda</vt:lpstr>
      <vt:lpstr>Segmentation – Enterprise &amp; SMEs</vt:lpstr>
      <vt:lpstr>Laki Solutions Market Opportunity</vt:lpstr>
      <vt:lpstr>Laki Solutions Market Opportunity – Cont.</vt:lpstr>
      <vt:lpstr>PowerPoint Presentation</vt:lpstr>
      <vt:lpstr>PowerPoint Presentation</vt:lpstr>
      <vt:lpstr>PowerPoint Presentation</vt:lpstr>
      <vt:lpstr>PowerPoint Presentation</vt:lpstr>
      <vt:lpstr>PowerPoint Presentation</vt:lpstr>
      <vt:lpstr>Recommendations</vt:lpstr>
      <vt:lpstr>PowerPoint Presentation</vt:lpstr>
      <vt:lpstr>Laki Solutions Client Acquisition Blueprint</vt:lpstr>
      <vt:lpstr>Client Acquisition - Automation Strategy</vt:lpstr>
      <vt:lpstr>Laki Solution Targets for Client Acquisition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RAFAEL, CHRISTIAN H. (Student)</dc:creator>
  <cp:lastModifiedBy>LOPEZ GALLEGO, MIGUEL A. (Student)</cp:lastModifiedBy>
  <cp:revision>2</cp:revision>
  <dcterms:created xsi:type="dcterms:W3CDTF">2025-01-29T13:50:49Z</dcterms:created>
  <dcterms:modified xsi:type="dcterms:W3CDTF">2025-03-12T20:34:07Z</dcterms:modified>
</cp:coreProperties>
</file>