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ellofins.com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30ee2321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30ee2321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c01e8d7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c01e8d7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01e8d75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01e8d75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01e8d75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01e8d75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2"/>
              </a:rPr>
              <a:t>Personal investment loans for EU students - Hello Fins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b146c4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cb146c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Increasing Tuition &amp; Living Expenses: In regions like the UK, Spain, and wider EU markets, tuition fees and living costs have surged over the past decade. UK House of Common 2024 report, indicate universities are facing </a:t>
            </a:r>
            <a:r>
              <a:rPr lang="en-GB" sz="1800">
                <a:solidFill>
                  <a:srgbClr val="595959"/>
                </a:solidFill>
              </a:rPr>
              <a:t>significant</a:t>
            </a:r>
            <a:r>
              <a:rPr lang="en-GB" sz="1800">
                <a:solidFill>
                  <a:srgbClr val="595959"/>
                </a:solidFill>
              </a:rPr>
              <a:t> funding gaps.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Brexit Regulation created hurdles for international students to access traditional student loans.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Alternative Lending market in EU is expanding rapidly …, driven by digital platforms offering flexible, streamlined financing options such as … 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AutoNum type="arabicPeriod"/>
            </a:pPr>
            <a:r>
              <a:rPr lang="en-GB" sz="1800">
                <a:solidFill>
                  <a:srgbClr val="595959"/>
                </a:solidFill>
              </a:rPr>
              <a:t>Social Impact Trends: The dual focus on financial returns and social impact creates a compelling narrative for investors seeking ESG-compliant opportunities.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Post-Brexit Shifts &amp; Regulatory Gaps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-GB" sz="1800">
                <a:solidFill>
                  <a:srgbClr val="595959"/>
                </a:solidFill>
              </a:rPr>
              <a:t>Alternative Lending -&gt; EU Market expanding by 10% CAGR in many segments [citation], traditional models have been disrupted by digital, personalised financial services, yet many rely on AI-driven assessments that overlook the “human” element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cb146c4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cb146c4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cb146c4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cb146c4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cb146c4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cb146c4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GB"/>
              <a:t>Sales and marketing plan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-GB"/>
              <a:t>Sales &amp; Distribution channels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Marketing Experience (Visibility, Credibility, Interactivity)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Pricing Strategy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-GB"/>
              <a:t>How to measure success (KPIs)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—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GTM - plan that details how an organization can engage with customers to convince them to buy their product or service and to gain a competitive advantage.</a:t>
            </a:r>
            <a:endParaRPr b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30ee232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30ee232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Keystone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"Talent Knows No Borders—Neither Should Education”.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Solution: Why Keystone Exists 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84625" y="1104238"/>
            <a:ext cx="320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No </a:t>
            </a:r>
            <a:r>
              <a:rPr lang="en-GB" sz="1800">
                <a:solidFill>
                  <a:schemeClr val="dk2"/>
                </a:solidFill>
              </a:rPr>
              <a:t>government</a:t>
            </a:r>
            <a:r>
              <a:rPr lang="en-GB" sz="1800">
                <a:solidFill>
                  <a:schemeClr val="dk2"/>
                </a:solidFill>
              </a:rPr>
              <a:t> loans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45150" y="1809763"/>
            <a:ext cx="320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No bank loans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00700" y="3220825"/>
            <a:ext cx="407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Family is not always an option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45150" y="2515300"/>
            <a:ext cx="44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Automated models reject without a reason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627350" y="1625625"/>
            <a:ext cx="1123200" cy="528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90200" y="1747950"/>
            <a:ext cx="231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LOGO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Keystone Works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Step 1:</a:t>
            </a:r>
            <a:r>
              <a:rPr lang="en-GB" sz="1100">
                <a:solidFill>
                  <a:schemeClr val="dk1"/>
                </a:solidFill>
              </a:rPr>
              <a:t> Student creates profile 📖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Step 2:</a:t>
            </a:r>
            <a:r>
              <a:rPr lang="en-GB" sz="1100">
                <a:solidFill>
                  <a:schemeClr val="dk1"/>
                </a:solidFill>
              </a:rPr>
              <a:t> Keystone reviews &amp; approves ✅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Step 3:</a:t>
            </a:r>
            <a:r>
              <a:rPr lang="en-GB" sz="1100">
                <a:solidFill>
                  <a:schemeClr val="dk1"/>
                </a:solidFill>
              </a:rPr>
              <a:t> Investors fund (donation or loan) 💰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Step 4:</a:t>
            </a:r>
            <a:r>
              <a:rPr lang="en-GB" sz="1100">
                <a:solidFill>
                  <a:schemeClr val="dk1"/>
                </a:solidFill>
              </a:rPr>
              <a:t> Keystone manages payments &amp; repayment 🔄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This approach creates </a:t>
            </a:r>
            <a:r>
              <a:rPr b="1" lang="en-GB" sz="1100">
                <a:solidFill>
                  <a:schemeClr val="dk1"/>
                </a:solidFill>
              </a:rPr>
              <a:t>value for everyone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✅ </a:t>
            </a:r>
            <a:r>
              <a:rPr b="1" lang="en-GB" sz="1100">
                <a:solidFill>
                  <a:schemeClr val="dk1"/>
                </a:solidFill>
              </a:rPr>
              <a:t>Students get access to education, based on talent—not financial background.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✅ </a:t>
            </a:r>
            <a:r>
              <a:rPr b="1" lang="en-GB" sz="1100">
                <a:solidFill>
                  <a:schemeClr val="dk1"/>
                </a:solidFill>
              </a:rPr>
              <a:t>Investors support meaningful causes while earning a return.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✅ </a:t>
            </a:r>
            <a:r>
              <a:rPr b="1" lang="en-GB" sz="1100">
                <a:solidFill>
                  <a:schemeClr val="dk1"/>
                </a:solidFill>
              </a:rPr>
              <a:t>Keystone ensures a fair, transparent, and seamless funding process.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Competition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Keystone is </a:t>
            </a:r>
            <a:r>
              <a:rPr b="1" lang="en-GB" sz="1100">
                <a:solidFill>
                  <a:schemeClr val="dk1"/>
                </a:solidFill>
              </a:rPr>
              <a:t>not just another funding platform</a:t>
            </a:r>
            <a:r>
              <a:rPr lang="en-GB" sz="1100">
                <a:solidFill>
                  <a:schemeClr val="dk1"/>
                </a:solidFill>
              </a:rPr>
              <a:t>—we are </a:t>
            </a:r>
            <a:r>
              <a:rPr b="1" lang="en-GB" sz="1100">
                <a:solidFill>
                  <a:schemeClr val="dk1"/>
                </a:solidFill>
              </a:rPr>
              <a:t>changing the way international students access education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201" y="1551400"/>
            <a:ext cx="4429750" cy="329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7525" y="-151375"/>
            <a:ext cx="4936400" cy="27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Opportunity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Rising Education Costs in UK [citation] - universities facing funding gaps, with students taking on even-higher debt burdens.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Post-Brexit Shifts &amp; Regulatory Gaps - increased hurdles for international students in accessing traditional loans and who fall outside standard government-backed schemes or have no prior financial history.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Rapid Expansion of Alternative Lending in EU market [citation]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Social Impact Trends (ESG): Investors prioritising ventures that offer social impact along with competitive returns.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Reverse the trend -&gt; Student review feedback: Reintroducing the human touch.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is the team, and what roles do we have?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Making Keystone Visible, Credible, and Interactive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Visible: Maximize our presence both online &amp; offline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Credible: Build trust through valuable, engaging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Interactive: Foster two-way communication with our audience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