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56" r:id="rId3"/>
    <p:sldId id="267" r:id="rId4"/>
    <p:sldId id="257" r:id="rId5"/>
    <p:sldId id="268" r:id="rId6"/>
    <p:sldId id="269" r:id="rId7"/>
    <p:sldId id="284" r:id="rId8"/>
    <p:sldId id="270" r:id="rId9"/>
    <p:sldId id="274" r:id="rId10"/>
    <p:sldId id="273" r:id="rId11"/>
    <p:sldId id="275" r:id="rId12"/>
    <p:sldId id="276" r:id="rId13"/>
    <p:sldId id="281" r:id="rId14"/>
    <p:sldId id="283" r:id="rId15"/>
    <p:sldId id="277" r:id="rId16"/>
    <p:sldId id="278" r:id="rId17"/>
    <p:sldId id="258" r:id="rId18"/>
    <p:sldId id="259" r:id="rId19"/>
    <p:sldId id="260" r:id="rId20"/>
    <p:sldId id="261" r:id="rId21"/>
    <p:sldId id="271" r:id="rId22"/>
    <p:sldId id="263" r:id="rId23"/>
    <p:sldId id="264" r:id="rId24"/>
    <p:sldId id="265" r:id="rId25"/>
    <p:sldId id="272" r:id="rId26"/>
    <p:sldId id="285" r:id="rId27"/>
    <p:sldId id="286" r:id="rId28"/>
    <p:sldId id="287" r:id="rId29"/>
    <p:sldId id="288" r:id="rId30"/>
    <p:sldId id="289" r:id="rId31"/>
    <p:sldId id="290" r:id="rId32"/>
    <p:sldId id="291" r:id="rId33"/>
    <p:sldId id="292" r:id="rId34"/>
    <p:sldId id="293" r:id="rId35"/>
    <p:sldId id="297" r:id="rId36"/>
    <p:sldId id="296" r:id="rId37"/>
    <p:sldId id="295" r:id="rId38"/>
    <p:sldId id="294" r:id="rId39"/>
    <p:sldId id="306" r:id="rId40"/>
    <p:sldId id="307" r:id="rId41"/>
    <p:sldId id="309" r:id="rId42"/>
    <p:sldId id="310" r:id="rId43"/>
    <p:sldId id="308" r:id="rId44"/>
    <p:sldId id="299" r:id="rId45"/>
    <p:sldId id="300" r:id="rId46"/>
    <p:sldId id="302" r:id="rId47"/>
    <p:sldId id="303" r:id="rId48"/>
    <p:sldId id="304" r:id="rId49"/>
    <p:sldId id="305" r:id="rId50"/>
    <p:sldId id="30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D1A592-59B5-4130-9B18-5E24945E1AB3}"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34458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1A592-59B5-4130-9B18-5E24945E1AB3}"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2669263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1A592-59B5-4130-9B18-5E24945E1AB3}"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92014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1A592-59B5-4130-9B18-5E24945E1AB3}"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340427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D1A592-59B5-4130-9B18-5E24945E1AB3}"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14596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D1A592-59B5-4130-9B18-5E24945E1AB3}"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3303236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D1A592-59B5-4130-9B18-5E24945E1AB3}" type="datetimeFigureOut">
              <a:rPr lang="en-IN" smtClean="0"/>
              <a:t>13-04-2020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421357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D1A592-59B5-4130-9B18-5E24945E1AB3}" type="datetimeFigureOut">
              <a:rPr lang="en-IN" smtClean="0"/>
              <a:t>13-04-2020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349901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1A592-59B5-4130-9B18-5E24945E1AB3}" type="datetimeFigureOut">
              <a:rPr lang="en-IN" smtClean="0"/>
              <a:t>13-04-2020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104910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1A592-59B5-4130-9B18-5E24945E1AB3}"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320773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1A592-59B5-4130-9B18-5E24945E1AB3}"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19F07-9E8E-4CA6-9D20-7B2A4C46554F}" type="slidenum">
              <a:rPr lang="en-IN" smtClean="0"/>
              <a:t>‹#›</a:t>
            </a:fld>
            <a:endParaRPr lang="en-IN"/>
          </a:p>
        </p:txBody>
      </p:sp>
    </p:spTree>
    <p:extLst>
      <p:ext uri="{BB962C8B-B14F-4D97-AF65-F5344CB8AC3E}">
        <p14:creationId xmlns:p14="http://schemas.microsoft.com/office/powerpoint/2010/main" val="13318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1A592-59B5-4130-9B18-5E24945E1AB3}" type="datetimeFigureOut">
              <a:rPr lang="en-IN" smtClean="0"/>
              <a:t>13-04-2020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19F07-9E8E-4CA6-9D20-7B2A4C46554F}" type="slidenum">
              <a:rPr lang="en-IN" smtClean="0"/>
              <a:t>‹#›</a:t>
            </a:fld>
            <a:endParaRPr lang="en-IN"/>
          </a:p>
        </p:txBody>
      </p:sp>
    </p:spTree>
    <p:extLst>
      <p:ext uri="{BB962C8B-B14F-4D97-AF65-F5344CB8AC3E}">
        <p14:creationId xmlns:p14="http://schemas.microsoft.com/office/powerpoint/2010/main" val="879075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25755"/>
          </a:xfrm>
        </p:spPr>
        <p:txBody>
          <a:bodyPr>
            <a:normAutofit fontScale="90000"/>
          </a:bodyPr>
          <a:lstStyle/>
          <a:p>
            <a:r>
              <a:rPr lang="en-IN" dirty="0" smtClean="0"/>
              <a:t>Topics to be covered</a:t>
            </a:r>
            <a:endParaRPr lang="en-IN" dirty="0"/>
          </a:p>
        </p:txBody>
      </p:sp>
      <p:sp>
        <p:nvSpPr>
          <p:cNvPr id="3" name="Subtitle 2"/>
          <p:cNvSpPr>
            <a:spLocks noGrp="1"/>
          </p:cNvSpPr>
          <p:nvPr>
            <p:ph type="subTitle" idx="1"/>
          </p:nvPr>
        </p:nvSpPr>
        <p:spPr>
          <a:xfrm>
            <a:off x="1524000" y="1835990"/>
            <a:ext cx="9144000" cy="4824785"/>
          </a:xfrm>
        </p:spPr>
        <p:txBody>
          <a:bodyPr>
            <a:normAutofit/>
          </a:bodyPr>
          <a:lstStyle/>
          <a:p>
            <a:pPr marL="342900" indent="-342900" algn="just">
              <a:buFont typeface="Arial" panose="020B0604020202020204" pitchFamily="34" charset="0"/>
              <a:buChar char="•"/>
            </a:pPr>
            <a:r>
              <a:rPr lang="en-IN" sz="3200" dirty="0" smtClean="0"/>
              <a:t>Architecture of 8255</a:t>
            </a:r>
          </a:p>
          <a:p>
            <a:pPr marL="342900" indent="-342900" algn="just">
              <a:buFont typeface="Arial" panose="020B0604020202020204" pitchFamily="34" charset="0"/>
              <a:buChar char="•"/>
            </a:pPr>
            <a:r>
              <a:rPr lang="en-IN" sz="3200" dirty="0" smtClean="0"/>
              <a:t>Interfacing of ADC with 8086 microprocessor</a:t>
            </a:r>
          </a:p>
          <a:p>
            <a:pPr marL="342900" indent="-342900" algn="just">
              <a:buFont typeface="Arial" panose="020B0604020202020204" pitchFamily="34" charset="0"/>
              <a:buChar char="•"/>
            </a:pPr>
            <a:r>
              <a:rPr lang="en-IN" sz="3200" dirty="0"/>
              <a:t>Interfacing of </a:t>
            </a:r>
            <a:r>
              <a:rPr lang="en-IN" sz="3200" dirty="0" smtClean="0"/>
              <a:t>DAC </a:t>
            </a:r>
            <a:r>
              <a:rPr lang="en-IN" sz="3200" dirty="0"/>
              <a:t>with 8086 microprocessor</a:t>
            </a:r>
          </a:p>
          <a:p>
            <a:pPr marL="342900" indent="-342900" algn="just">
              <a:buFont typeface="Arial" panose="020B0604020202020204" pitchFamily="34" charset="0"/>
              <a:buChar char="•"/>
            </a:pPr>
            <a:r>
              <a:rPr lang="en-IN" sz="3200" dirty="0" smtClean="0"/>
              <a:t>Architecture of 8253</a:t>
            </a:r>
          </a:p>
          <a:p>
            <a:pPr marL="342900" indent="-342900" algn="just">
              <a:buFont typeface="Arial" panose="020B0604020202020204" pitchFamily="34" charset="0"/>
              <a:buChar char="•"/>
            </a:pPr>
            <a:r>
              <a:rPr lang="en-IN" sz="3200" dirty="0"/>
              <a:t>Architecture of 8251</a:t>
            </a:r>
            <a:endParaRPr lang="en-IN" sz="3200" dirty="0" smtClean="0"/>
          </a:p>
          <a:p>
            <a:pPr marL="342900" indent="-342900" algn="just">
              <a:buFont typeface="Arial" panose="020B0604020202020204" pitchFamily="34" charset="0"/>
              <a:buChar char="•"/>
            </a:pPr>
            <a:r>
              <a:rPr lang="en-IN" sz="3200" dirty="0"/>
              <a:t>Architecture of 80286</a:t>
            </a:r>
            <a:endParaRPr lang="en-IN" sz="3200" dirty="0" smtClean="0"/>
          </a:p>
          <a:p>
            <a:pPr marL="342900" indent="-342900" algn="just">
              <a:buFont typeface="Arial" panose="020B0604020202020204" pitchFamily="34" charset="0"/>
              <a:buChar char="•"/>
            </a:pPr>
            <a:r>
              <a:rPr lang="en-IN" sz="3200" dirty="0"/>
              <a:t>Architecture of 80386</a:t>
            </a:r>
            <a:endParaRPr lang="en-IN" sz="3200" dirty="0" smtClean="0"/>
          </a:p>
          <a:p>
            <a:pPr marL="342900" indent="-342900" algn="just">
              <a:buFont typeface="Arial" panose="020B0604020202020204" pitchFamily="34" charset="0"/>
              <a:buChar char="•"/>
            </a:pPr>
            <a:r>
              <a:rPr lang="en-IN" sz="3200" dirty="0" smtClean="0"/>
              <a:t>Features of 80586</a:t>
            </a:r>
          </a:p>
          <a:p>
            <a:pPr marL="342900" indent="-342900" algn="just">
              <a:buFont typeface="Arial" panose="020B0604020202020204" pitchFamily="34" charset="0"/>
              <a:buChar char="•"/>
            </a:pPr>
            <a:endParaRPr lang="en-IN" sz="3200" dirty="0" smtClean="0"/>
          </a:p>
          <a:p>
            <a:pPr algn="just"/>
            <a:endParaRPr lang="en-IN" sz="3200" dirty="0"/>
          </a:p>
        </p:txBody>
      </p:sp>
    </p:spTree>
    <p:extLst>
      <p:ext uri="{BB962C8B-B14F-4D97-AF65-F5344CB8AC3E}">
        <p14:creationId xmlns:p14="http://schemas.microsoft.com/office/powerpoint/2010/main" val="1029904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CONTROL WORD OF </a:t>
            </a:r>
            <a:br>
              <a:rPr lang="en-IN" b="1" dirty="0" smtClean="0"/>
            </a:br>
            <a:r>
              <a:rPr lang="en-IN" b="1" dirty="0" smtClean="0"/>
              <a:t>8255:</a:t>
            </a:r>
            <a:br>
              <a:rPr lang="en-IN" b="1" dirty="0" smtClean="0"/>
            </a:br>
            <a:r>
              <a:rPr lang="en-IN" sz="5300" b="1" dirty="0" smtClean="0"/>
              <a:t>IO MODE</a:t>
            </a:r>
            <a:endParaRPr lang="en-IN" sz="5300" b="1" dirty="0"/>
          </a:p>
        </p:txBody>
      </p:sp>
      <p:graphicFrame>
        <p:nvGraphicFramePr>
          <p:cNvPr id="6" name="Picture Placeholder 5"/>
          <p:cNvGraphicFramePr>
            <a:graphicFrameLocks noGrp="1"/>
          </p:cNvGraphicFramePr>
          <p:nvPr>
            <p:ph type="pic" idx="1"/>
            <p:extLst>
              <p:ext uri="{D42A27DB-BD31-4B8C-83A1-F6EECF244321}">
                <p14:modId xmlns:p14="http://schemas.microsoft.com/office/powerpoint/2010/main" val="3528722215"/>
              </p:ext>
            </p:extLst>
          </p:nvPr>
        </p:nvGraphicFramePr>
        <p:xfrm>
          <a:off x="566364" y="3649943"/>
          <a:ext cx="4830392" cy="608292"/>
        </p:xfrm>
        <a:graphic>
          <a:graphicData uri="http://schemas.openxmlformats.org/drawingml/2006/table">
            <a:tbl>
              <a:tblPr firstRow="1" bandRow="1">
                <a:tableStyleId>{5C22544A-7EE6-4342-B048-85BDC9FD1C3A}</a:tableStyleId>
              </a:tblPr>
              <a:tblGrid>
                <a:gridCol w="603799"/>
                <a:gridCol w="603799"/>
                <a:gridCol w="603799"/>
                <a:gridCol w="603799"/>
                <a:gridCol w="603799"/>
                <a:gridCol w="603799"/>
                <a:gridCol w="603799"/>
                <a:gridCol w="603799"/>
              </a:tblGrid>
              <a:tr h="608292">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r>
            </a:tbl>
          </a:graphicData>
        </a:graphic>
      </p:graphicFrame>
      <p:sp>
        <p:nvSpPr>
          <p:cNvPr id="4" name="Text Placeholder 3"/>
          <p:cNvSpPr>
            <a:spLocks noGrp="1"/>
          </p:cNvSpPr>
          <p:nvPr>
            <p:ph type="body" sz="half" idx="2"/>
          </p:nvPr>
        </p:nvSpPr>
        <p:spPr>
          <a:xfrm>
            <a:off x="839788" y="2057400"/>
            <a:ext cx="4081836" cy="1680882"/>
          </a:xfrm>
        </p:spPr>
        <p:txBody>
          <a:bodyPr>
            <a:normAutofit/>
          </a:bodyPr>
          <a:lstStyle/>
          <a:p>
            <a:r>
              <a:rPr lang="en-IN" sz="2800" dirty="0" smtClean="0"/>
              <a:t>Ex: </a:t>
            </a:r>
            <a:r>
              <a:rPr lang="en-IN" sz="2800" dirty="0"/>
              <a:t>PA: Input port, </a:t>
            </a:r>
            <a:r>
              <a:rPr lang="en-IN" sz="2800" dirty="0" smtClean="0"/>
              <a:t>mode2     PB</a:t>
            </a:r>
            <a:r>
              <a:rPr lang="en-IN" sz="2800" dirty="0"/>
              <a:t>: Output port, mode1 PC: Input port, mode0</a:t>
            </a:r>
            <a:r>
              <a:rPr lang="en-IN" sz="2800" dirty="0" smtClean="0"/>
              <a:t> </a:t>
            </a:r>
          </a:p>
          <a:p>
            <a:endParaRPr lang="en-IN"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390"/>
            <a:ext cx="6571662" cy="686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2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724"/>
            <a:ext cx="10807700" cy="6035676"/>
          </a:xfrm>
        </p:spPr>
        <p:txBody>
          <a:bodyPr>
            <a:noAutofit/>
          </a:bodyPr>
          <a:lstStyle/>
          <a:p>
            <a:pPr marL="0" lvl="0" indent="0">
              <a:buNone/>
            </a:pPr>
            <a:r>
              <a:rPr lang="en-IN" sz="2400" b="1" u="sng" dirty="0"/>
              <a:t>Mode </a:t>
            </a:r>
            <a:r>
              <a:rPr lang="en-IN" sz="2400" b="1" u="sng" dirty="0" smtClean="0"/>
              <a:t>0: Simple </a:t>
            </a:r>
            <a:r>
              <a:rPr lang="en-IN" sz="2400" b="1" u="sng" dirty="0"/>
              <a:t>Bi-directional </a:t>
            </a:r>
            <a:r>
              <a:rPr lang="en-IN" sz="2400" b="1" u="sng" dirty="0" smtClean="0"/>
              <a:t>I/O</a:t>
            </a:r>
            <a:endParaRPr lang="en-IN" sz="2400" dirty="0"/>
          </a:p>
          <a:p>
            <a:r>
              <a:rPr lang="en-IN" sz="2400" dirty="0"/>
              <a:t>Port A and Port B used as 2 Simple 8-bit I/O Ports</a:t>
            </a:r>
            <a:r>
              <a:rPr lang="en-IN" sz="2400" dirty="0" smtClean="0"/>
              <a:t>.</a:t>
            </a:r>
            <a:endParaRPr lang="en-IN" sz="2400" dirty="0"/>
          </a:p>
          <a:p>
            <a:r>
              <a:rPr lang="en-IN" sz="2400" dirty="0"/>
              <a:t>Port C is used as 2 simple 4-bit I/O Ports.</a:t>
            </a:r>
          </a:p>
          <a:p>
            <a:r>
              <a:rPr lang="en-IN" sz="2400" dirty="0"/>
              <a:t>Each port can be programmed as input or output individually.</a:t>
            </a:r>
          </a:p>
          <a:p>
            <a:r>
              <a:rPr lang="en-IN" sz="2400" dirty="0" smtClean="0"/>
              <a:t>Ports </a:t>
            </a:r>
            <a:r>
              <a:rPr lang="en-IN" sz="2400" dirty="0"/>
              <a:t>do not have handshake or interrupting capability</a:t>
            </a:r>
            <a:r>
              <a:rPr lang="en-IN" sz="2400" dirty="0" smtClean="0"/>
              <a:t>.</a:t>
            </a:r>
          </a:p>
          <a:p>
            <a:pPr marL="0" indent="0">
              <a:buNone/>
            </a:pPr>
            <a:endParaRPr lang="en-IN" sz="2400" dirty="0"/>
          </a:p>
          <a:p>
            <a:pPr marL="0" indent="0">
              <a:buNone/>
            </a:pPr>
            <a:r>
              <a:rPr lang="en-IN" sz="2400" b="1" u="sng" dirty="0" smtClean="0"/>
              <a:t>Mode </a:t>
            </a:r>
            <a:r>
              <a:rPr lang="en-IN" sz="2400" b="1" u="sng" dirty="0"/>
              <a:t>1 (Handshake I/O</a:t>
            </a:r>
            <a:r>
              <a:rPr lang="en-IN" sz="2400" b="1" u="sng" dirty="0" smtClean="0"/>
              <a:t>)</a:t>
            </a:r>
            <a:endParaRPr lang="en-IN" sz="2400" dirty="0"/>
          </a:p>
          <a:p>
            <a:r>
              <a:rPr lang="en-IN" sz="2400" dirty="0"/>
              <a:t>In Mode 1, handshake signals are exchanged between the devices before the data transfer takes place.</a:t>
            </a:r>
          </a:p>
          <a:p>
            <a:r>
              <a:rPr lang="en-IN" sz="2400" dirty="0"/>
              <a:t>Port A and Port B used as 2 8-bit I/O Ports that can programmed in Input OR in output mode.</a:t>
            </a:r>
          </a:p>
          <a:p>
            <a:r>
              <a:rPr lang="en-IN" sz="2400" dirty="0"/>
              <a:t>Each Port uses 3 lines from Port C for handshake. The remaining lines of Port C can be used for simple </a:t>
            </a:r>
            <a:r>
              <a:rPr lang="en-IN" sz="2400" dirty="0" smtClean="0"/>
              <a:t>IO.</a:t>
            </a:r>
            <a:endParaRPr lang="en-IN" sz="2400" dirty="0"/>
          </a:p>
          <a:p>
            <a:endParaRPr lang="en-IN" sz="2400" dirty="0"/>
          </a:p>
        </p:txBody>
      </p:sp>
    </p:spTree>
    <p:extLst>
      <p:ext uri="{BB962C8B-B14F-4D97-AF65-F5344CB8AC3E}">
        <p14:creationId xmlns:p14="http://schemas.microsoft.com/office/powerpoint/2010/main" val="3987219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441" y="0"/>
            <a:ext cx="5923806" cy="755651"/>
          </a:xfrm>
        </p:spPr>
        <p:txBody>
          <a:bodyPr>
            <a:noAutofit/>
          </a:bodyPr>
          <a:lstStyle/>
          <a:p>
            <a:pPr algn="just"/>
            <a:r>
              <a:rPr lang="en-IN" sz="3200" b="1" dirty="0" smtClean="0"/>
              <a:t>MODE1: INPUT HANDSHAKING</a:t>
            </a:r>
            <a:endParaRPr lang="en-IN" sz="3200" b="1" dirty="0"/>
          </a:p>
        </p:txBody>
      </p:sp>
      <p:pic>
        <p:nvPicPr>
          <p:cNvPr id="3" name="Picture 2"/>
          <p:cNvPicPr>
            <a:picLocks noChangeAspect="1"/>
          </p:cNvPicPr>
          <p:nvPr/>
        </p:nvPicPr>
        <p:blipFill>
          <a:blip r:embed="rId2"/>
          <a:stretch>
            <a:fillRect/>
          </a:stretch>
        </p:blipFill>
        <p:spPr>
          <a:xfrm>
            <a:off x="1069600" y="609971"/>
            <a:ext cx="8208696" cy="3218330"/>
          </a:xfrm>
          <a:prstGeom prst="rect">
            <a:avLst/>
          </a:prstGeom>
        </p:spPr>
      </p:pic>
      <p:sp>
        <p:nvSpPr>
          <p:cNvPr id="4" name="Rectangle 2"/>
          <p:cNvSpPr>
            <a:spLocks noChangeArrowheads="1"/>
          </p:cNvSpPr>
          <p:nvPr/>
        </p:nvSpPr>
        <p:spPr bwMode="auto">
          <a:xfrm>
            <a:off x="1272988" y="34697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sng" strike="noStrike" cap="none" normalizeH="0" baseline="0" smtClean="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Timing Diagram for Mode 1 Input Transfer</a:t>
            </a:r>
            <a:endParaRPr kumimoji="0" 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988" y="3744763"/>
            <a:ext cx="7592932" cy="3077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272988" y="39269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63094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74" y="158749"/>
            <a:ext cx="6482271" cy="66992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84094" y="2501153"/>
            <a:ext cx="5303556" cy="755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3200" b="1" dirty="0" smtClean="0"/>
              <a:t>MODE1: INPUT HANDSHAKING</a:t>
            </a:r>
            <a:endParaRPr lang="en-IN" sz="3200" b="1" dirty="0"/>
          </a:p>
        </p:txBody>
      </p:sp>
    </p:spTree>
    <p:extLst>
      <p:ext uri="{BB962C8B-B14F-4D97-AF65-F5344CB8AC3E}">
        <p14:creationId xmlns:p14="http://schemas.microsoft.com/office/powerpoint/2010/main" val="1745887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252" y="93514"/>
            <a:ext cx="5529360" cy="755651"/>
          </a:xfrm>
        </p:spPr>
        <p:txBody>
          <a:bodyPr>
            <a:noAutofit/>
          </a:bodyPr>
          <a:lstStyle/>
          <a:p>
            <a:pPr algn="just"/>
            <a:r>
              <a:rPr lang="en-IN" sz="3200" b="1" dirty="0" smtClean="0"/>
              <a:t>MODE1:OUTPUT HANDSHAKING</a:t>
            </a:r>
            <a:endParaRPr lang="en-IN" sz="3200" b="1" dirty="0"/>
          </a:p>
        </p:txBody>
      </p:sp>
      <p:sp>
        <p:nvSpPr>
          <p:cNvPr id="5" name="Rectangle 3"/>
          <p:cNvSpPr>
            <a:spLocks noChangeArrowheads="1"/>
          </p:cNvSpPr>
          <p:nvPr/>
        </p:nvSpPr>
        <p:spPr bwMode="auto">
          <a:xfrm>
            <a:off x="1272988" y="39269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2"/>
          <p:cNvSpPr>
            <a:spLocks noChangeArrowheads="1"/>
          </p:cNvSpPr>
          <p:nvPr/>
        </p:nvSpPr>
        <p:spPr bwMode="auto">
          <a:xfrm>
            <a:off x="1532965" y="34831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sng" strike="noStrike" cap="none" normalizeH="0" baseline="0" dirty="0" smtClean="0">
                <a:ln>
                  <a:noFill/>
                </a:ln>
                <a:solidFill>
                  <a:schemeClr val="tx1"/>
                </a:solidFill>
                <a:effectLst/>
                <a:latin typeface="Arial" panose="020B0604020202020204" pitchFamily="34" charset="0"/>
                <a:ea typeface="Verdana" panose="020B0604030504040204" pitchFamily="34" charset="0"/>
                <a:cs typeface="Arial" panose="020B0604020202020204" pitchFamily="34" charset="0"/>
              </a:rPr>
              <a:t>Timing Diagram for Mode 1 Output Transfer</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902" y="3711761"/>
            <a:ext cx="6902235" cy="293108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1532965" y="3922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 name="Picture 10"/>
          <p:cNvPicPr>
            <a:picLocks noChangeAspect="1"/>
          </p:cNvPicPr>
          <p:nvPr/>
        </p:nvPicPr>
        <p:blipFill>
          <a:blip r:embed="rId3"/>
          <a:stretch>
            <a:fillRect/>
          </a:stretch>
        </p:blipFill>
        <p:spPr>
          <a:xfrm>
            <a:off x="1945902" y="681360"/>
            <a:ext cx="7768882" cy="2784153"/>
          </a:xfrm>
          <a:prstGeom prst="rect">
            <a:avLst/>
          </a:prstGeom>
        </p:spPr>
      </p:pic>
    </p:spTree>
    <p:extLst>
      <p:ext uri="{BB962C8B-B14F-4D97-AF65-F5344CB8AC3E}">
        <p14:creationId xmlns:p14="http://schemas.microsoft.com/office/powerpoint/2010/main" val="1302663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703" y="149225"/>
            <a:ext cx="6856597" cy="746347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529665"/>
            <a:ext cx="4089400" cy="5203824"/>
          </a:xfrm>
        </p:spPr>
        <p:txBody>
          <a:bodyPr>
            <a:normAutofit/>
          </a:bodyPr>
          <a:lstStyle/>
          <a:p>
            <a:r>
              <a:rPr lang="en-IN" b="1" dirty="0" smtClean="0"/>
              <a:t>MODE 1:</a:t>
            </a:r>
            <a:br>
              <a:rPr lang="en-IN" b="1" dirty="0" smtClean="0"/>
            </a:br>
            <a:r>
              <a:rPr lang="en-IN" b="1" dirty="0" smtClean="0"/>
              <a:t>OUTPUT </a:t>
            </a:r>
            <a:br>
              <a:rPr lang="en-IN" b="1" dirty="0" smtClean="0"/>
            </a:br>
            <a:r>
              <a:rPr lang="en-IN" b="1" dirty="0" smtClean="0"/>
              <a:t>HANDSHAKING</a:t>
            </a:r>
            <a:endParaRPr lang="en-IN" b="1" dirty="0"/>
          </a:p>
        </p:txBody>
      </p:sp>
    </p:spTree>
    <p:extLst>
      <p:ext uri="{BB962C8B-B14F-4D97-AF65-F5344CB8AC3E}">
        <p14:creationId xmlns:p14="http://schemas.microsoft.com/office/powerpoint/2010/main" val="109380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0" y="0"/>
            <a:ext cx="7461250" cy="816768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0" y="317500"/>
            <a:ext cx="5562600" cy="5384800"/>
          </a:xfrm>
        </p:spPr>
        <p:txBody>
          <a:bodyPr>
            <a:noAutofit/>
          </a:bodyPr>
          <a:lstStyle/>
          <a:p>
            <a:pPr lvl="0" algn="ctr"/>
            <a:r>
              <a:rPr lang="en-IN" sz="2800" b="1" dirty="0" smtClean="0"/>
              <a:t>MODE 2:</a:t>
            </a:r>
            <a:br>
              <a:rPr lang="en-IN" sz="2800" b="1" dirty="0" smtClean="0"/>
            </a:br>
            <a:r>
              <a:rPr lang="en-IN" sz="2800" b="1" dirty="0" smtClean="0"/>
              <a:t>BIDIRECTIONAL</a:t>
            </a:r>
            <a:br>
              <a:rPr lang="en-IN" sz="2800" b="1" dirty="0" smtClean="0"/>
            </a:br>
            <a:r>
              <a:rPr lang="en-IN" sz="2800" b="1" dirty="0" smtClean="0"/>
              <a:t>HANDSHAKING</a:t>
            </a:r>
            <a:br>
              <a:rPr lang="en-IN" sz="2800" b="1" dirty="0" smtClean="0"/>
            </a:br>
            <a:r>
              <a:rPr lang="en-IN" sz="2800" dirty="0" smtClean="0"/>
              <a:t>Only </a:t>
            </a:r>
            <a:r>
              <a:rPr lang="en-IN" sz="2800" dirty="0"/>
              <a:t>Port A can operate in Mode 2.</a:t>
            </a:r>
            <a:br>
              <a:rPr lang="en-IN" sz="2800" dirty="0"/>
            </a:br>
            <a:r>
              <a:rPr lang="en-IN" sz="2800" dirty="0"/>
              <a:t>At that time Port B can operate in Mode 1 or Mode 0.</a:t>
            </a:r>
            <a:br>
              <a:rPr lang="en-IN" sz="2800" dirty="0"/>
            </a:br>
            <a:r>
              <a:rPr lang="en-IN" sz="2800" dirty="0"/>
              <a:t> </a:t>
            </a:r>
            <a:br>
              <a:rPr lang="en-IN" sz="2800" dirty="0"/>
            </a:br>
            <a:r>
              <a:rPr lang="en-IN" sz="2800" dirty="0"/>
              <a:t>Port C lines are again used up for performing Handshaking for Port A and Port B.</a:t>
            </a:r>
            <a:br>
              <a:rPr lang="en-IN" sz="2800" dirty="0"/>
            </a:br>
            <a:r>
              <a:rPr lang="en-IN" sz="2800" dirty="0"/>
              <a:t/>
            </a:r>
            <a:br>
              <a:rPr lang="en-IN" sz="2800" dirty="0"/>
            </a:br>
            <a:endParaRPr lang="en-IN" sz="2800" b="1" dirty="0"/>
          </a:p>
        </p:txBody>
      </p:sp>
    </p:spTree>
    <p:extLst>
      <p:ext uri="{BB962C8B-B14F-4D97-AF65-F5344CB8AC3E}">
        <p14:creationId xmlns:p14="http://schemas.microsoft.com/office/powerpoint/2010/main" val="2770449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IN" sz="6000" b="1" dirty="0" smtClean="0"/>
              <a:t>ADC 0808</a:t>
            </a:r>
            <a:endParaRPr lang="en-IN" sz="6000" b="1" dirty="0"/>
          </a:p>
        </p:txBody>
      </p:sp>
      <p:sp>
        <p:nvSpPr>
          <p:cNvPr id="3" name="Content Placeholder 2"/>
          <p:cNvSpPr>
            <a:spLocks noGrp="1"/>
          </p:cNvSpPr>
          <p:nvPr>
            <p:ph idx="1"/>
          </p:nvPr>
        </p:nvSpPr>
        <p:spPr>
          <a:xfrm>
            <a:off x="739346" y="1034793"/>
            <a:ext cx="10515600" cy="5699640"/>
          </a:xfrm>
        </p:spPr>
        <p:txBody>
          <a:bodyPr>
            <a:normAutofit fontScale="92500"/>
          </a:bodyPr>
          <a:lstStyle/>
          <a:p>
            <a:pPr lvl="0" algn="just"/>
            <a:r>
              <a:rPr lang="en-IN" dirty="0"/>
              <a:t>ADC </a:t>
            </a:r>
            <a:r>
              <a:rPr lang="en-IN" dirty="0" smtClean="0"/>
              <a:t>0808 </a:t>
            </a:r>
            <a:r>
              <a:rPr lang="en-IN" dirty="0"/>
              <a:t>is an 8 channel, 8 bit ADC. It can convert an </a:t>
            </a:r>
            <a:r>
              <a:rPr lang="en-IN" dirty="0" err="1"/>
              <a:t>analog</a:t>
            </a:r>
            <a:r>
              <a:rPr lang="en-IN" dirty="0"/>
              <a:t> voltage input into an 8 bit digital data output.</a:t>
            </a:r>
          </a:p>
          <a:p>
            <a:pPr lvl="0" algn="just"/>
            <a:r>
              <a:rPr lang="en-IN" dirty="0"/>
              <a:t>To select an input out of 8 options, there are three select lines (C, B and A). We put a channel number on these lines (0…7) and latch it using ALE. </a:t>
            </a:r>
            <a:r>
              <a:rPr lang="en-IN" dirty="0" smtClean="0"/>
              <a:t>(Once the channel is set, it should be enabled by making ALE high.)</a:t>
            </a:r>
          </a:p>
          <a:p>
            <a:pPr lvl="0" algn="just"/>
            <a:r>
              <a:rPr lang="en-IN" dirty="0" smtClean="0"/>
              <a:t>SOC </a:t>
            </a:r>
            <a:r>
              <a:rPr lang="en-IN" dirty="0"/>
              <a:t>signal is given to </a:t>
            </a:r>
            <a:r>
              <a:rPr lang="en-IN" dirty="0" smtClean="0"/>
              <a:t>ADC indicate </a:t>
            </a:r>
            <a:r>
              <a:rPr lang="en-IN" dirty="0"/>
              <a:t>start of conversion.</a:t>
            </a:r>
          </a:p>
          <a:p>
            <a:pPr lvl="0" algn="just"/>
            <a:r>
              <a:rPr lang="en-IN" dirty="0" smtClean="0"/>
              <a:t>The </a:t>
            </a:r>
            <a:r>
              <a:rPr lang="en-IN" dirty="0"/>
              <a:t>end of conversion is indicated by the ADC using EOC signal. </a:t>
            </a:r>
            <a:endParaRPr lang="en-IN" dirty="0" smtClean="0"/>
          </a:p>
          <a:p>
            <a:pPr lvl="0" algn="just"/>
            <a:r>
              <a:rPr lang="en-IN" dirty="0" smtClean="0"/>
              <a:t>Now give OE signal for enabling </a:t>
            </a:r>
            <a:r>
              <a:rPr lang="en-IN" dirty="0"/>
              <a:t>8-bit data output from the ADC to 8255.</a:t>
            </a:r>
          </a:p>
          <a:p>
            <a:pPr algn="just"/>
            <a:r>
              <a:rPr lang="en-IN" dirty="0"/>
              <a:t>This data from 8255 is now transferred to the microprocessor. The process is repeated for subsequent channels, by changing the channel number. ADCs have a vast use in the modern electronic world for Data Acquisition Systems. They can be used for temperature sensing, voice recording, speed sensing </a:t>
            </a:r>
          </a:p>
        </p:txBody>
      </p:sp>
    </p:spTree>
    <p:extLst>
      <p:ext uri="{BB962C8B-B14F-4D97-AF65-F5344CB8AC3E}">
        <p14:creationId xmlns:p14="http://schemas.microsoft.com/office/powerpoint/2010/main" val="1784326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697" y="0"/>
            <a:ext cx="10515600" cy="1325563"/>
          </a:xfrm>
        </p:spPr>
        <p:txBody>
          <a:bodyPr>
            <a:normAutofit/>
          </a:bodyPr>
          <a:lstStyle/>
          <a:p>
            <a:pPr algn="ctr"/>
            <a:r>
              <a:rPr lang="en-IN" sz="5400" b="1" dirty="0" smtClean="0"/>
              <a:t>PIN DIAGRAM OF ADC 0808</a:t>
            </a:r>
            <a:endParaRPr lang="en-IN" sz="5400" b="1" dirty="0"/>
          </a:p>
        </p:txBody>
      </p:sp>
      <p:pic>
        <p:nvPicPr>
          <p:cNvPr id="4"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5647" y="1053714"/>
            <a:ext cx="8963207" cy="5804286"/>
          </a:xfrm>
          <a:prstGeom prst="rect">
            <a:avLst/>
          </a:prstGeom>
          <a:noFill/>
          <a:ln>
            <a:noFill/>
          </a:ln>
        </p:spPr>
      </p:pic>
    </p:spTree>
    <p:extLst>
      <p:ext uri="{BB962C8B-B14F-4D97-AF65-F5344CB8AC3E}">
        <p14:creationId xmlns:p14="http://schemas.microsoft.com/office/powerpoint/2010/main" val="1274649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388708" cy="1325563"/>
          </a:xfrm>
        </p:spPr>
        <p:txBody>
          <a:bodyPr/>
          <a:lstStyle/>
          <a:p>
            <a:r>
              <a:rPr lang="en-IN" b="1" dirty="0" smtClean="0"/>
              <a:t>Channel Selection </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7770809"/>
              </p:ext>
            </p:extLst>
          </p:nvPr>
        </p:nvGraphicFramePr>
        <p:xfrm>
          <a:off x="486718" y="1776735"/>
          <a:ext cx="5091671" cy="4683207"/>
        </p:xfrm>
        <a:graphic>
          <a:graphicData uri="http://schemas.openxmlformats.org/drawingml/2006/table">
            <a:tbl>
              <a:tblPr>
                <a:tableStyleId>{5C22544A-7EE6-4342-B048-85BDC9FD1C3A}</a:tableStyleId>
              </a:tblPr>
              <a:tblGrid>
                <a:gridCol w="908551"/>
                <a:gridCol w="908551"/>
                <a:gridCol w="908551"/>
                <a:gridCol w="2366018"/>
              </a:tblGrid>
              <a:tr h="677559">
                <a:tc gridSpan="3">
                  <a:txBody>
                    <a:bodyPr/>
                    <a:lstStyle/>
                    <a:p>
                      <a:pPr algn="ctr" fontAlgn="b"/>
                      <a:r>
                        <a:rPr lang="en-IN" sz="2400" u="none" strike="noStrike" dirty="0">
                          <a:effectLst/>
                        </a:rPr>
                        <a:t>Address Lines </a:t>
                      </a:r>
                      <a:endParaRPr lang="en-IN" sz="24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rowSpan="2">
                  <a:txBody>
                    <a:bodyPr/>
                    <a:lstStyle/>
                    <a:p>
                      <a:pPr algn="ctr" fontAlgn="b"/>
                      <a:r>
                        <a:rPr lang="en-IN" sz="2400" u="none" strike="noStrike" dirty="0" err="1">
                          <a:effectLst/>
                        </a:rPr>
                        <a:t>Analog</a:t>
                      </a:r>
                      <a:r>
                        <a:rPr lang="en-IN" sz="2400" u="none" strike="noStrike" dirty="0">
                          <a:effectLst/>
                        </a:rPr>
                        <a:t> input selected</a:t>
                      </a:r>
                      <a:endParaRPr lang="en-IN" sz="2400" b="0" i="0" u="none" strike="noStrike" dirty="0">
                        <a:solidFill>
                          <a:srgbClr val="000000"/>
                        </a:solidFill>
                        <a:effectLst/>
                        <a:latin typeface="Calibri" panose="020F0502020204030204" pitchFamily="34" charset="0"/>
                      </a:endParaRPr>
                    </a:p>
                  </a:txBody>
                  <a:tcPr marL="7620" marR="7620" marT="7620" marB="0" anchor="b"/>
                </a:tc>
              </a:tr>
              <a:tr h="445072">
                <a:tc>
                  <a:txBody>
                    <a:bodyPr/>
                    <a:lstStyle/>
                    <a:p>
                      <a:pPr algn="ctr" fontAlgn="b"/>
                      <a:r>
                        <a:rPr lang="en-IN" sz="2400" u="none" strike="noStrike">
                          <a:effectLst/>
                        </a:rPr>
                        <a:t>C</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B</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A</a:t>
                      </a:r>
                      <a:endParaRPr lang="en-IN" sz="2400" b="0" i="0" u="none" strike="noStrike">
                        <a:solidFill>
                          <a:srgbClr val="000000"/>
                        </a:solidFill>
                        <a:effectLst/>
                        <a:latin typeface="Calibri" panose="020F0502020204030204" pitchFamily="34" charset="0"/>
                      </a:endParaRPr>
                    </a:p>
                  </a:txBody>
                  <a:tcPr marL="7620" marR="7620" marT="7620" marB="0" anchor="b"/>
                </a:tc>
                <a:tc vMerge="1">
                  <a:txBody>
                    <a:bodyPr/>
                    <a:lstStyle/>
                    <a:p>
                      <a:endParaRPr lang="en-IN"/>
                    </a:p>
                  </a:txBody>
                  <a:tcPr/>
                </a:tc>
              </a:tr>
              <a:tr h="445072">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I/P0</a:t>
                      </a:r>
                      <a:endParaRPr lang="en-IN" sz="2400" b="0" i="0" u="none" strike="noStrike" dirty="0">
                        <a:solidFill>
                          <a:srgbClr val="000000"/>
                        </a:solidFill>
                        <a:effectLst/>
                        <a:latin typeface="Calibri" panose="020F0502020204030204" pitchFamily="34" charset="0"/>
                      </a:endParaRPr>
                    </a:p>
                  </a:txBody>
                  <a:tcPr marL="7620" marR="7620" marT="7620" marB="0" anchor="b"/>
                </a:tc>
              </a:tr>
              <a:tr h="445072">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I/P1</a:t>
                      </a:r>
                      <a:endParaRPr lang="en-IN" sz="2400" b="0" i="0" u="none" strike="noStrike" dirty="0">
                        <a:solidFill>
                          <a:srgbClr val="000000"/>
                        </a:solidFill>
                        <a:effectLst/>
                        <a:latin typeface="Calibri" panose="020F0502020204030204" pitchFamily="34" charset="0"/>
                      </a:endParaRPr>
                    </a:p>
                  </a:txBody>
                  <a:tcPr marL="7620" marR="7620" marT="7620" marB="0" anchor="b"/>
                </a:tc>
              </a:tr>
              <a:tr h="445072">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I/P2</a:t>
                      </a:r>
                      <a:endParaRPr lang="en-IN" sz="2400" b="0" i="0" u="none" strike="noStrike">
                        <a:solidFill>
                          <a:srgbClr val="000000"/>
                        </a:solidFill>
                        <a:effectLst/>
                        <a:latin typeface="Calibri" panose="020F0502020204030204" pitchFamily="34" charset="0"/>
                      </a:endParaRPr>
                    </a:p>
                  </a:txBody>
                  <a:tcPr marL="7620" marR="7620" marT="7620" marB="0" anchor="b"/>
                </a:tc>
              </a:tr>
              <a:tr h="445072">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I/P3</a:t>
                      </a:r>
                      <a:endParaRPr lang="en-IN" sz="2400" b="0" i="0" u="none" strike="noStrike">
                        <a:solidFill>
                          <a:srgbClr val="000000"/>
                        </a:solidFill>
                        <a:effectLst/>
                        <a:latin typeface="Calibri" panose="020F0502020204030204" pitchFamily="34" charset="0"/>
                      </a:endParaRPr>
                    </a:p>
                  </a:txBody>
                  <a:tcPr marL="7620" marR="7620" marT="7620" marB="0" anchor="b"/>
                </a:tc>
              </a:tr>
              <a:tr h="445072">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I/P4</a:t>
                      </a:r>
                      <a:endParaRPr lang="en-IN" sz="2400" b="0" i="0" u="none" strike="noStrike">
                        <a:solidFill>
                          <a:srgbClr val="000000"/>
                        </a:solidFill>
                        <a:effectLst/>
                        <a:latin typeface="Calibri" panose="020F0502020204030204" pitchFamily="34" charset="0"/>
                      </a:endParaRPr>
                    </a:p>
                  </a:txBody>
                  <a:tcPr marL="7620" marR="7620" marT="7620" marB="0" anchor="b"/>
                </a:tc>
              </a:tr>
              <a:tr h="445072">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I/P5</a:t>
                      </a:r>
                      <a:endParaRPr lang="en-IN" sz="2400" b="0" i="0" u="none" strike="noStrike">
                        <a:solidFill>
                          <a:srgbClr val="000000"/>
                        </a:solidFill>
                        <a:effectLst/>
                        <a:latin typeface="Calibri" panose="020F0502020204030204" pitchFamily="34" charset="0"/>
                      </a:endParaRPr>
                    </a:p>
                  </a:txBody>
                  <a:tcPr marL="7620" marR="7620" marT="7620" marB="0" anchor="b"/>
                </a:tc>
              </a:tr>
              <a:tr h="445072">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a:effectLst/>
                        </a:rPr>
                        <a:t>I/P6</a:t>
                      </a:r>
                      <a:endParaRPr lang="en-IN" sz="2400" b="0" i="0" u="none" strike="noStrike">
                        <a:solidFill>
                          <a:srgbClr val="000000"/>
                        </a:solidFill>
                        <a:effectLst/>
                        <a:latin typeface="Calibri" panose="020F0502020204030204" pitchFamily="34" charset="0"/>
                      </a:endParaRPr>
                    </a:p>
                  </a:txBody>
                  <a:tcPr marL="7620" marR="7620" marT="7620" marB="0" anchor="b"/>
                </a:tc>
              </a:tr>
              <a:tr h="445072">
                <a:tc>
                  <a:txBody>
                    <a:bodyPr/>
                    <a:lstStyle/>
                    <a:p>
                      <a:pPr algn="ctr" fontAlgn="b"/>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I/P7</a:t>
                      </a:r>
                      <a:endParaRPr lang="en-IN" sz="24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pic>
        <p:nvPicPr>
          <p:cNvPr id="5" name="Picture 4"/>
          <p:cNvPicPr>
            <a:picLocks noChangeAspect="1"/>
          </p:cNvPicPr>
          <p:nvPr/>
        </p:nvPicPr>
        <p:blipFill>
          <a:blip r:embed="rId2"/>
          <a:stretch>
            <a:fillRect/>
          </a:stretch>
        </p:blipFill>
        <p:spPr>
          <a:xfrm>
            <a:off x="5977452" y="2131231"/>
            <a:ext cx="6255322" cy="4045937"/>
          </a:xfrm>
          <a:prstGeom prst="rect">
            <a:avLst/>
          </a:prstGeom>
        </p:spPr>
      </p:pic>
      <p:sp>
        <p:nvSpPr>
          <p:cNvPr id="6" name="Title 1"/>
          <p:cNvSpPr txBox="1">
            <a:spLocks/>
          </p:cNvSpPr>
          <p:nvPr/>
        </p:nvSpPr>
        <p:spPr>
          <a:xfrm>
            <a:off x="6910759" y="384261"/>
            <a:ext cx="43887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t>Timing diagram of ADC0805 </a:t>
            </a:r>
            <a:endParaRPr lang="en-IN" b="1" dirty="0"/>
          </a:p>
        </p:txBody>
      </p:sp>
    </p:spTree>
    <p:extLst>
      <p:ext uri="{BB962C8B-B14F-4D97-AF65-F5344CB8AC3E}">
        <p14:creationId xmlns:p14="http://schemas.microsoft.com/office/powerpoint/2010/main" val="4084004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027" y="273278"/>
            <a:ext cx="10702836" cy="2404608"/>
          </a:xfrm>
        </p:spPr>
        <p:txBody>
          <a:bodyPr>
            <a:normAutofit/>
          </a:bodyPr>
          <a:lstStyle/>
          <a:p>
            <a:r>
              <a:rPr lang="en-IN" sz="7200" b="1" dirty="0" smtClean="0"/>
              <a:t>8255: Programmable Peripheral Interface</a:t>
            </a:r>
            <a:endParaRPr lang="en-IN" sz="7200" b="1" dirty="0"/>
          </a:p>
        </p:txBody>
      </p:sp>
      <p:sp>
        <p:nvSpPr>
          <p:cNvPr id="3" name="Subtitle 2"/>
          <p:cNvSpPr>
            <a:spLocks noGrp="1"/>
          </p:cNvSpPr>
          <p:nvPr>
            <p:ph type="subTitle" idx="1"/>
          </p:nvPr>
        </p:nvSpPr>
        <p:spPr>
          <a:xfrm>
            <a:off x="827316" y="2677886"/>
            <a:ext cx="10272850" cy="3540034"/>
          </a:xfrm>
        </p:spPr>
        <p:txBody>
          <a:bodyPr>
            <a:normAutofit/>
          </a:bodyPr>
          <a:lstStyle/>
          <a:p>
            <a:pPr algn="just"/>
            <a:endParaRPr lang="en-IN" dirty="0" smtClean="0"/>
          </a:p>
          <a:p>
            <a:pPr algn="just"/>
            <a:r>
              <a:rPr lang="en-IN" dirty="0" smtClean="0"/>
              <a:t>It is used as an interface between processor and I/O devices.</a:t>
            </a:r>
          </a:p>
          <a:p>
            <a:pPr algn="just"/>
            <a:endParaRPr lang="en-IN" dirty="0" smtClean="0"/>
          </a:p>
          <a:p>
            <a:pPr algn="just"/>
            <a:endParaRPr lang="en-IN" dirty="0"/>
          </a:p>
          <a:p>
            <a:pPr algn="just"/>
            <a:endParaRPr lang="en-IN" dirty="0" smtClean="0"/>
          </a:p>
          <a:p>
            <a:pPr algn="just"/>
            <a:endParaRPr lang="en-IN" dirty="0" smtClean="0"/>
          </a:p>
          <a:p>
            <a:pPr algn="just"/>
            <a:endParaRPr lang="en-IN" dirty="0"/>
          </a:p>
        </p:txBody>
      </p:sp>
      <p:sp>
        <p:nvSpPr>
          <p:cNvPr id="10" name="Text Box 1"/>
          <p:cNvSpPr txBox="1"/>
          <p:nvPr/>
        </p:nvSpPr>
        <p:spPr>
          <a:xfrm>
            <a:off x="2741587" y="3993283"/>
            <a:ext cx="1674767" cy="1519102"/>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2000" b="1" dirty="0" smtClean="0">
                <a:effectLst/>
                <a:ea typeface="Calibri" panose="020F0502020204030204" pitchFamily="34" charset="0"/>
                <a:cs typeface="Times New Roman" panose="02020603050405020304" pitchFamily="18" charset="0"/>
              </a:rPr>
              <a:t>8086</a:t>
            </a:r>
            <a:endParaRPr lang="en-IN" sz="2000" b="1"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a:effectLst/>
                <a:ea typeface="Calibri" panose="020F0502020204030204" pitchFamily="34" charset="0"/>
                <a:cs typeface="Times New Roman" panose="02020603050405020304" pitchFamily="18" charset="0"/>
              </a:rPr>
              <a:t>Micro-processor</a:t>
            </a:r>
          </a:p>
        </p:txBody>
      </p:sp>
      <p:sp>
        <p:nvSpPr>
          <p:cNvPr id="15" name="Rectangle 15"/>
          <p:cNvSpPr>
            <a:spLocks noChangeArrowheads="1"/>
          </p:cNvSpPr>
          <p:nvPr/>
        </p:nvSpPr>
        <p:spPr bwMode="auto">
          <a:xfrm>
            <a:off x="0" y="-5225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Box 1"/>
          <p:cNvSpPr txBox="1"/>
          <p:nvPr/>
        </p:nvSpPr>
        <p:spPr>
          <a:xfrm>
            <a:off x="5384064" y="3993283"/>
            <a:ext cx="1674767" cy="1519102"/>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endParaRPr lang="en-IN" sz="2000" b="1" dirty="0" smtClean="0">
              <a:effectLst/>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smtClean="0">
                <a:effectLst/>
                <a:ea typeface="Calibri" panose="020F0502020204030204" pitchFamily="34" charset="0"/>
                <a:cs typeface="Times New Roman" panose="02020603050405020304" pitchFamily="18" charset="0"/>
              </a:rPr>
              <a:t>8255</a:t>
            </a:r>
          </a:p>
          <a:p>
            <a:pPr algn="ctr">
              <a:lnSpc>
                <a:spcPct val="107000"/>
              </a:lnSpc>
              <a:spcAft>
                <a:spcPts val="800"/>
              </a:spcAft>
            </a:pPr>
            <a:r>
              <a:rPr lang="en-IN" sz="2000" b="1" dirty="0" smtClean="0">
                <a:ea typeface="Calibri" panose="020F0502020204030204" pitchFamily="34" charset="0"/>
                <a:cs typeface="Times New Roman" panose="02020603050405020304" pitchFamily="18" charset="0"/>
              </a:rPr>
              <a:t>PPI</a:t>
            </a:r>
            <a:endParaRPr lang="en-IN" sz="2000" b="1" dirty="0">
              <a:effectLst/>
              <a:ea typeface="Calibri" panose="020F0502020204030204" pitchFamily="34" charset="0"/>
              <a:cs typeface="Times New Roman" panose="02020603050405020304" pitchFamily="18" charset="0"/>
            </a:endParaRPr>
          </a:p>
        </p:txBody>
      </p:sp>
      <p:sp>
        <p:nvSpPr>
          <p:cNvPr id="17" name="Left-Right Arrow 16"/>
          <p:cNvSpPr/>
          <p:nvPr/>
        </p:nvSpPr>
        <p:spPr>
          <a:xfrm>
            <a:off x="7073001" y="4640578"/>
            <a:ext cx="916572" cy="2245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Left-Right Arrow 17"/>
          <p:cNvSpPr/>
          <p:nvPr/>
        </p:nvSpPr>
        <p:spPr>
          <a:xfrm>
            <a:off x="4441923" y="4640578"/>
            <a:ext cx="916572" cy="2245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Text Box 1"/>
          <p:cNvSpPr txBox="1"/>
          <p:nvPr/>
        </p:nvSpPr>
        <p:spPr>
          <a:xfrm>
            <a:off x="8026541" y="3993283"/>
            <a:ext cx="1674767" cy="1519102"/>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endParaRPr lang="en-IN" sz="2000" b="1" dirty="0" smtClean="0">
              <a:effectLst/>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smtClean="0">
                <a:ea typeface="Calibri" panose="020F0502020204030204" pitchFamily="34" charset="0"/>
                <a:cs typeface="Times New Roman" panose="02020603050405020304" pitchFamily="18" charset="0"/>
              </a:rPr>
              <a:t>I/O</a:t>
            </a:r>
          </a:p>
          <a:p>
            <a:pPr algn="ctr">
              <a:lnSpc>
                <a:spcPct val="107000"/>
              </a:lnSpc>
              <a:spcAft>
                <a:spcPts val="800"/>
              </a:spcAft>
            </a:pPr>
            <a:r>
              <a:rPr lang="en-IN" sz="2000" b="1" dirty="0" smtClean="0">
                <a:effectLst/>
                <a:ea typeface="Calibri" panose="020F0502020204030204" pitchFamily="34" charset="0"/>
                <a:cs typeface="Times New Roman" panose="02020603050405020304" pitchFamily="18" charset="0"/>
              </a:rPr>
              <a:t>Devices</a:t>
            </a:r>
          </a:p>
        </p:txBody>
      </p:sp>
    </p:spTree>
    <p:extLst>
      <p:ext uri="{BB962C8B-B14F-4D97-AF65-F5344CB8AC3E}">
        <p14:creationId xmlns:p14="http://schemas.microsoft.com/office/powerpoint/2010/main" val="2783167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611" y="105632"/>
            <a:ext cx="10515600" cy="1325563"/>
          </a:xfrm>
        </p:spPr>
        <p:txBody>
          <a:bodyPr>
            <a:normAutofit/>
          </a:bodyPr>
          <a:lstStyle/>
          <a:p>
            <a:r>
              <a:rPr lang="en-IN" sz="4800" b="1" dirty="0" smtClean="0"/>
              <a:t>Interfacing of ADC0808 with 8086</a:t>
            </a:r>
            <a:endParaRPr lang="en-IN" sz="4800"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31195"/>
            <a:ext cx="10344665" cy="5117885"/>
          </a:xfrm>
          <a:prstGeom prst="rect">
            <a:avLst/>
          </a:prstGeom>
          <a:noFill/>
          <a:ln>
            <a:noFill/>
          </a:ln>
        </p:spPr>
      </p:pic>
    </p:spTree>
    <p:extLst>
      <p:ext uri="{BB962C8B-B14F-4D97-AF65-F5344CB8AC3E}">
        <p14:creationId xmlns:p14="http://schemas.microsoft.com/office/powerpoint/2010/main" val="2921008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702" y="65598"/>
            <a:ext cx="6945573" cy="1709414"/>
          </a:xfrm>
        </p:spPr>
        <p:txBody>
          <a:bodyPr>
            <a:normAutofit/>
          </a:bodyPr>
          <a:lstStyle/>
          <a:p>
            <a:r>
              <a:rPr lang="en-IN" sz="2800" dirty="0" smtClean="0"/>
              <a:t>PA: to read digital data from ADC (</a:t>
            </a:r>
            <a:r>
              <a:rPr lang="en-IN" sz="2800" dirty="0" err="1" smtClean="0"/>
              <a:t>i</a:t>
            </a:r>
            <a:r>
              <a:rPr lang="en-IN" sz="2800" dirty="0" smtClean="0"/>
              <a:t>/p)</a:t>
            </a:r>
            <a:br>
              <a:rPr lang="en-IN" sz="2800" dirty="0" smtClean="0"/>
            </a:br>
            <a:r>
              <a:rPr lang="en-IN" sz="2800" dirty="0" smtClean="0"/>
              <a:t>PB: to select the channel (o/p)</a:t>
            </a:r>
            <a:br>
              <a:rPr lang="en-IN" sz="2800" dirty="0" smtClean="0"/>
            </a:br>
            <a:r>
              <a:rPr lang="en-IN" sz="2800" dirty="0" smtClean="0"/>
              <a:t>PC0: SOC (o/p)</a:t>
            </a:r>
            <a:br>
              <a:rPr lang="en-IN" sz="2800" dirty="0" smtClean="0"/>
            </a:br>
            <a:r>
              <a:rPr lang="en-IN" sz="2800" dirty="0" smtClean="0"/>
              <a:t>PC7: EOC (</a:t>
            </a:r>
            <a:r>
              <a:rPr lang="en-IN" sz="2800" dirty="0" err="1" smtClean="0"/>
              <a:t>i</a:t>
            </a:r>
            <a:r>
              <a:rPr lang="en-IN" sz="2800" dirty="0" smtClean="0"/>
              <a:t>/p)</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5331461"/>
              </p:ext>
            </p:extLst>
          </p:nvPr>
        </p:nvGraphicFramePr>
        <p:xfrm>
          <a:off x="5826900" y="1525332"/>
          <a:ext cx="6197272" cy="5332668"/>
        </p:xfrm>
        <a:graphic>
          <a:graphicData uri="http://schemas.openxmlformats.org/drawingml/2006/table">
            <a:tbl>
              <a:tblPr>
                <a:tableStyleId>{5C22544A-7EE6-4342-B048-85BDC9FD1C3A}</a:tableStyleId>
              </a:tblPr>
              <a:tblGrid>
                <a:gridCol w="820085"/>
                <a:gridCol w="2511157"/>
                <a:gridCol w="2866030"/>
              </a:tblGrid>
              <a:tr h="322561">
                <a:tc>
                  <a:txBody>
                    <a:bodyPr/>
                    <a:lstStyle/>
                    <a:p>
                      <a:pPr algn="l" fontAlgn="b"/>
                      <a:r>
                        <a:rPr lang="en-IN" sz="2000" u="none" strike="noStrike" dirty="0">
                          <a:effectLst/>
                        </a:rPr>
                        <a:t> </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1">
                              <a:lumMod val="75000"/>
                            </a:schemeClr>
                          </a:solidFill>
                          <a:effectLst/>
                        </a:rPr>
                        <a:t>MOV              AL, 98H</a:t>
                      </a:r>
                      <a:endParaRPr lang="en-IN" sz="2000" b="1" i="0" u="none" strike="noStrike" dirty="0">
                        <a:solidFill>
                          <a:schemeClr val="accent1">
                            <a:lumMod val="75000"/>
                          </a:schemeClr>
                        </a:solidFill>
                        <a:effectLst/>
                        <a:latin typeface="Calibri" panose="020F0502020204030204" pitchFamily="34" charset="0"/>
                      </a:endParaRPr>
                    </a:p>
                  </a:txBody>
                  <a:tcPr marL="7620" marR="7620" marT="7620" marB="0" anchor="b"/>
                </a:tc>
                <a:tc rowSpan="2">
                  <a:txBody>
                    <a:bodyPr/>
                    <a:lstStyle/>
                    <a:p>
                      <a:pPr algn="ctr" fontAlgn="ctr"/>
                      <a:r>
                        <a:rPr lang="en-IN" sz="2000" u="none" strike="noStrike" dirty="0" smtClean="0">
                          <a:effectLst/>
                        </a:rPr>
                        <a:t>Initialize  </a:t>
                      </a:r>
                      <a:r>
                        <a:rPr lang="en-IN" sz="2000" u="none" strike="noStrike" dirty="0">
                          <a:effectLst/>
                        </a:rPr>
                        <a:t>8255 </a:t>
                      </a:r>
                      <a:endParaRPr lang="en-IN" sz="2000" b="1" i="0" u="none" strike="noStrike" dirty="0">
                        <a:solidFill>
                          <a:srgbClr val="000000"/>
                        </a:solidFill>
                        <a:effectLst/>
                        <a:latin typeface="Calibri" panose="020F0502020204030204" pitchFamily="34" charset="0"/>
                      </a:endParaRPr>
                    </a:p>
                  </a:txBody>
                  <a:tcPr marL="7620" marR="7620" marT="7620" marB="0" anchor="ctr"/>
                </a:tc>
              </a:tr>
              <a:tr h="322561">
                <a:tc>
                  <a:txBody>
                    <a:bodyPr/>
                    <a:lstStyle/>
                    <a:p>
                      <a:pPr algn="l" fontAlgn="b"/>
                      <a:r>
                        <a:rPr lang="en-IN" sz="2000" u="none" strike="noStrike" dirty="0">
                          <a:effectLst/>
                        </a:rPr>
                        <a:t> </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1">
                              <a:lumMod val="75000"/>
                            </a:schemeClr>
                          </a:solidFill>
                          <a:effectLst/>
                        </a:rPr>
                        <a:t>OUT               CWR, AL</a:t>
                      </a:r>
                      <a:endParaRPr lang="en-IN" sz="2000" b="1" i="0" u="none" strike="noStrike" dirty="0">
                        <a:solidFill>
                          <a:schemeClr val="accent1">
                            <a:lumMod val="75000"/>
                          </a:schemeClr>
                        </a:solidFill>
                        <a:effectLst/>
                        <a:latin typeface="Calibri" panose="020F0502020204030204" pitchFamily="34" charset="0"/>
                      </a:endParaRPr>
                    </a:p>
                  </a:txBody>
                  <a:tcPr marL="7620" marR="7620" marT="7620" marB="0" anchor="b"/>
                </a:tc>
                <a:tc vMerge="1">
                  <a:txBody>
                    <a:bodyPr/>
                    <a:lstStyle/>
                    <a:p>
                      <a:endParaRPr lang="en-IN"/>
                    </a:p>
                  </a:txBody>
                  <a:tcPr/>
                </a:tc>
              </a:tr>
              <a:tr h="322561">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2">
                              <a:lumMod val="75000"/>
                            </a:schemeClr>
                          </a:solidFill>
                          <a:effectLst/>
                        </a:rPr>
                        <a:t>MOV              AL,02H</a:t>
                      </a:r>
                      <a:endParaRPr lang="en-IN" sz="2000" b="1" i="0" u="none" strike="noStrike" dirty="0">
                        <a:solidFill>
                          <a:schemeClr val="accent2">
                            <a:lumMod val="75000"/>
                          </a:schemeClr>
                        </a:solidFill>
                        <a:effectLst/>
                        <a:latin typeface="Calibri" panose="020F0502020204030204" pitchFamily="34" charset="0"/>
                      </a:endParaRPr>
                    </a:p>
                  </a:txBody>
                  <a:tcPr marL="7620" marR="7620" marT="7620" marB="0" anchor="b"/>
                </a:tc>
                <a:tc rowSpan="2">
                  <a:txBody>
                    <a:bodyPr/>
                    <a:lstStyle/>
                    <a:p>
                      <a:pPr algn="ctr" fontAlgn="ctr"/>
                      <a:r>
                        <a:rPr lang="en-IN" sz="2000" u="none" strike="noStrike">
                          <a:effectLst/>
                        </a:rPr>
                        <a:t>Selected  I/P 2 as analog input</a:t>
                      </a:r>
                      <a:endParaRPr lang="en-IN" sz="2000" b="1" i="0" u="none" strike="noStrike">
                        <a:solidFill>
                          <a:srgbClr val="000000"/>
                        </a:solidFill>
                        <a:effectLst/>
                        <a:latin typeface="Calibri" panose="020F0502020204030204" pitchFamily="34" charset="0"/>
                      </a:endParaRPr>
                    </a:p>
                  </a:txBody>
                  <a:tcPr marL="7620" marR="7620" marT="7620" marB="0" anchor="ctr"/>
                </a:tc>
              </a:tr>
              <a:tr h="322561">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2">
                              <a:lumMod val="75000"/>
                            </a:schemeClr>
                          </a:solidFill>
                          <a:effectLst/>
                        </a:rPr>
                        <a:t>OUT               PORTB, AL</a:t>
                      </a:r>
                      <a:endParaRPr lang="en-IN" sz="2000" b="1" i="0" u="none" strike="noStrike" dirty="0">
                        <a:solidFill>
                          <a:schemeClr val="accent2">
                            <a:lumMod val="75000"/>
                          </a:schemeClr>
                        </a:solidFill>
                        <a:effectLst/>
                        <a:latin typeface="Calibri" panose="020F0502020204030204" pitchFamily="34" charset="0"/>
                      </a:endParaRPr>
                    </a:p>
                  </a:txBody>
                  <a:tcPr marL="7620" marR="7620" marT="7620" marB="0" anchor="b"/>
                </a:tc>
                <a:tc vMerge="1">
                  <a:txBody>
                    <a:bodyPr/>
                    <a:lstStyle/>
                    <a:p>
                      <a:endParaRPr lang="en-IN"/>
                    </a:p>
                  </a:txBody>
                  <a:tcPr/>
                </a:tc>
              </a:tr>
              <a:tr h="322561">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6">
                              <a:lumMod val="75000"/>
                            </a:schemeClr>
                          </a:solidFill>
                          <a:effectLst/>
                        </a:rPr>
                        <a:t>MOV             AL, 00 H</a:t>
                      </a:r>
                      <a:endParaRPr lang="en-IN" sz="2000" b="1" i="0" u="none" strike="noStrike" dirty="0">
                        <a:solidFill>
                          <a:schemeClr val="accent6">
                            <a:lumMod val="75000"/>
                          </a:schemeClr>
                        </a:solidFill>
                        <a:effectLst/>
                        <a:latin typeface="Calibri" panose="020F0502020204030204" pitchFamily="34" charset="0"/>
                      </a:endParaRPr>
                    </a:p>
                  </a:txBody>
                  <a:tcPr marL="7620" marR="7620" marT="7620" marB="0" anchor="b"/>
                </a:tc>
                <a:tc rowSpan="6">
                  <a:txBody>
                    <a:bodyPr/>
                    <a:lstStyle/>
                    <a:p>
                      <a:pPr algn="ctr" fontAlgn="ctr"/>
                      <a:r>
                        <a:rPr lang="en-IN" sz="2000" u="none" strike="noStrike" dirty="0">
                          <a:effectLst/>
                        </a:rPr>
                        <a:t>Give   Start  of   conversion  Pulse  to the ADC</a:t>
                      </a:r>
                      <a:endParaRPr lang="en-IN" sz="2000" b="1" i="0" u="none" strike="noStrike" dirty="0">
                        <a:solidFill>
                          <a:srgbClr val="000000"/>
                        </a:solidFill>
                        <a:effectLst/>
                        <a:latin typeface="Calibri" panose="020F0502020204030204" pitchFamily="34" charset="0"/>
                      </a:endParaRPr>
                    </a:p>
                  </a:txBody>
                  <a:tcPr marL="7620" marR="7620" marT="7620" marB="0" anchor="ctr"/>
                </a:tc>
              </a:tr>
              <a:tr h="322561">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6">
                              <a:lumMod val="75000"/>
                            </a:schemeClr>
                          </a:solidFill>
                          <a:effectLst/>
                        </a:rPr>
                        <a:t>OUT              PORTC, AL</a:t>
                      </a:r>
                      <a:endParaRPr lang="en-IN" sz="2000" b="1" i="0" u="none" strike="noStrike" dirty="0">
                        <a:solidFill>
                          <a:schemeClr val="accent6">
                            <a:lumMod val="75000"/>
                          </a:schemeClr>
                        </a:solidFill>
                        <a:effectLst/>
                        <a:latin typeface="Calibri" panose="020F0502020204030204" pitchFamily="34" charset="0"/>
                      </a:endParaRPr>
                    </a:p>
                  </a:txBody>
                  <a:tcPr marL="7620" marR="7620" marT="7620" marB="0" anchor="b"/>
                </a:tc>
                <a:tc vMerge="1">
                  <a:txBody>
                    <a:bodyPr/>
                    <a:lstStyle/>
                    <a:p>
                      <a:endParaRPr lang="en-IN"/>
                    </a:p>
                  </a:txBody>
                  <a:tcPr/>
                </a:tc>
              </a:tr>
              <a:tr h="322561">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6">
                              <a:lumMod val="75000"/>
                            </a:schemeClr>
                          </a:solidFill>
                          <a:effectLst/>
                        </a:rPr>
                        <a:t>MOV             AL, 01 H</a:t>
                      </a:r>
                      <a:endParaRPr lang="en-IN" sz="2000" b="1" i="0" u="none" strike="noStrike" dirty="0">
                        <a:solidFill>
                          <a:schemeClr val="accent6">
                            <a:lumMod val="75000"/>
                          </a:schemeClr>
                        </a:solidFill>
                        <a:effectLst/>
                        <a:latin typeface="Calibri" panose="020F0502020204030204" pitchFamily="34" charset="0"/>
                      </a:endParaRPr>
                    </a:p>
                  </a:txBody>
                  <a:tcPr marL="7620" marR="7620" marT="7620" marB="0" anchor="b"/>
                </a:tc>
                <a:tc vMerge="1">
                  <a:txBody>
                    <a:bodyPr/>
                    <a:lstStyle/>
                    <a:p>
                      <a:endParaRPr lang="en-IN"/>
                    </a:p>
                  </a:txBody>
                  <a:tcPr/>
                </a:tc>
              </a:tr>
              <a:tr h="322561">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6">
                              <a:lumMod val="75000"/>
                            </a:schemeClr>
                          </a:solidFill>
                          <a:effectLst/>
                        </a:rPr>
                        <a:t>OUT              PORTC, AL</a:t>
                      </a:r>
                      <a:endParaRPr lang="en-IN" sz="2000" b="1" i="0" u="none" strike="noStrike" dirty="0">
                        <a:solidFill>
                          <a:schemeClr val="accent6">
                            <a:lumMod val="75000"/>
                          </a:schemeClr>
                        </a:solidFill>
                        <a:effectLst/>
                        <a:latin typeface="Calibri" panose="020F0502020204030204" pitchFamily="34" charset="0"/>
                      </a:endParaRPr>
                    </a:p>
                  </a:txBody>
                  <a:tcPr marL="7620" marR="7620" marT="7620" marB="0" anchor="b"/>
                </a:tc>
                <a:tc vMerge="1">
                  <a:txBody>
                    <a:bodyPr/>
                    <a:lstStyle/>
                    <a:p>
                      <a:endParaRPr lang="en-IN"/>
                    </a:p>
                  </a:txBody>
                  <a:tcPr/>
                </a:tc>
              </a:tr>
              <a:tr h="322561">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6">
                              <a:lumMod val="75000"/>
                            </a:schemeClr>
                          </a:solidFill>
                          <a:effectLst/>
                        </a:rPr>
                        <a:t>MOV             AL, 00 H</a:t>
                      </a:r>
                      <a:endParaRPr lang="en-IN" sz="2000" b="1" i="0" u="none" strike="noStrike" dirty="0">
                        <a:solidFill>
                          <a:schemeClr val="accent6">
                            <a:lumMod val="75000"/>
                          </a:schemeClr>
                        </a:solidFill>
                        <a:effectLst/>
                        <a:latin typeface="Calibri" panose="020F0502020204030204" pitchFamily="34" charset="0"/>
                      </a:endParaRPr>
                    </a:p>
                  </a:txBody>
                  <a:tcPr marL="7620" marR="7620" marT="7620" marB="0" anchor="b"/>
                </a:tc>
                <a:tc vMerge="1">
                  <a:txBody>
                    <a:bodyPr/>
                    <a:lstStyle/>
                    <a:p>
                      <a:endParaRPr lang="en-IN"/>
                    </a:p>
                  </a:txBody>
                  <a:tcPr/>
                </a:tc>
              </a:tr>
              <a:tr h="322561">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6">
                              <a:lumMod val="75000"/>
                            </a:schemeClr>
                          </a:solidFill>
                          <a:effectLst/>
                        </a:rPr>
                        <a:t>OUT              PORTC, AL</a:t>
                      </a:r>
                      <a:endParaRPr lang="en-IN" sz="2000" b="1" i="0" u="none" strike="noStrike" dirty="0">
                        <a:solidFill>
                          <a:schemeClr val="accent6">
                            <a:lumMod val="75000"/>
                          </a:schemeClr>
                        </a:solidFill>
                        <a:effectLst/>
                        <a:latin typeface="Calibri" panose="020F0502020204030204" pitchFamily="34" charset="0"/>
                      </a:endParaRPr>
                    </a:p>
                  </a:txBody>
                  <a:tcPr marL="7620" marR="7620" marT="7620" marB="0" anchor="b"/>
                </a:tc>
                <a:tc vMerge="1">
                  <a:txBody>
                    <a:bodyPr/>
                    <a:lstStyle/>
                    <a:p>
                      <a:endParaRPr lang="en-IN"/>
                    </a:p>
                  </a:txBody>
                  <a:tcPr/>
                </a:tc>
              </a:tr>
              <a:tr h="322561">
                <a:tc>
                  <a:txBody>
                    <a:bodyPr/>
                    <a:lstStyle/>
                    <a:p>
                      <a:pPr algn="l" fontAlgn="b"/>
                      <a:r>
                        <a:rPr lang="en-IN" sz="2000" u="none" strike="noStrike">
                          <a:effectLst/>
                        </a:rPr>
                        <a:t>WAIT:</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4">
                              <a:lumMod val="75000"/>
                            </a:schemeClr>
                          </a:solidFill>
                          <a:effectLst/>
                        </a:rPr>
                        <a:t>IN                AL, PORTC</a:t>
                      </a:r>
                      <a:endParaRPr lang="en-IN" sz="2000" b="1" i="0" u="none" strike="noStrike" dirty="0">
                        <a:solidFill>
                          <a:schemeClr val="accent4">
                            <a:lumMod val="75000"/>
                          </a:schemeClr>
                        </a:solidFill>
                        <a:effectLst/>
                        <a:latin typeface="Calibri" panose="020F0502020204030204" pitchFamily="34" charset="0"/>
                      </a:endParaRPr>
                    </a:p>
                  </a:txBody>
                  <a:tcPr marL="7620" marR="7620" marT="7620" marB="0" anchor="b"/>
                </a:tc>
                <a:tc rowSpan="3">
                  <a:txBody>
                    <a:bodyPr/>
                    <a:lstStyle/>
                    <a:p>
                      <a:pPr algn="ctr" fontAlgn="ctr"/>
                      <a:r>
                        <a:rPr lang="en-IN" sz="2000" u="none" strike="noStrike" dirty="0">
                          <a:effectLst/>
                        </a:rPr>
                        <a:t>Check   for </a:t>
                      </a:r>
                      <a:r>
                        <a:rPr lang="en-IN" sz="2000" u="none" strike="noStrike" dirty="0" smtClean="0">
                          <a:effectLst/>
                        </a:rPr>
                        <a:t>EOC </a:t>
                      </a:r>
                      <a:r>
                        <a:rPr lang="en-IN" sz="2000" u="none" strike="noStrike" dirty="0">
                          <a:effectLst/>
                        </a:rPr>
                        <a:t>by reading  port   C    upper  and rotating  through carry </a:t>
                      </a:r>
                      <a:endParaRPr lang="en-IN" sz="2000" b="1" i="0" u="none" strike="noStrike" dirty="0">
                        <a:solidFill>
                          <a:srgbClr val="000000"/>
                        </a:solidFill>
                        <a:effectLst/>
                        <a:latin typeface="Calibri" panose="020F0502020204030204" pitchFamily="34" charset="0"/>
                      </a:endParaRPr>
                    </a:p>
                  </a:txBody>
                  <a:tcPr marL="7620" marR="7620" marT="7620" marB="0" anchor="ctr"/>
                </a:tc>
              </a:tr>
              <a:tr h="322561">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4">
                              <a:lumMod val="75000"/>
                            </a:schemeClr>
                          </a:solidFill>
                          <a:effectLst/>
                        </a:rPr>
                        <a:t>RCL</a:t>
                      </a:r>
                      <a:endParaRPr lang="en-IN" sz="2000" b="1" i="0" u="none" strike="noStrike" dirty="0">
                        <a:solidFill>
                          <a:schemeClr val="accent4">
                            <a:lumMod val="75000"/>
                          </a:schemeClr>
                        </a:solidFill>
                        <a:effectLst/>
                        <a:latin typeface="Calibri" panose="020F0502020204030204" pitchFamily="34" charset="0"/>
                      </a:endParaRPr>
                    </a:p>
                  </a:txBody>
                  <a:tcPr marL="7620" marR="7620" marT="7620" marB="0" anchor="b"/>
                </a:tc>
                <a:tc vMerge="1">
                  <a:txBody>
                    <a:bodyPr/>
                    <a:lstStyle/>
                    <a:p>
                      <a:endParaRPr lang="en-IN"/>
                    </a:p>
                  </a:txBody>
                  <a:tcPr/>
                </a:tc>
              </a:tr>
              <a:tr h="456987">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chemeClr val="accent4">
                              <a:lumMod val="75000"/>
                            </a:schemeClr>
                          </a:solidFill>
                          <a:effectLst/>
                        </a:rPr>
                        <a:t>JNC             WAIT</a:t>
                      </a:r>
                      <a:endParaRPr lang="en-IN" sz="2000" b="1" i="0" u="none" strike="noStrike" dirty="0">
                        <a:solidFill>
                          <a:schemeClr val="accent4">
                            <a:lumMod val="75000"/>
                          </a:schemeClr>
                        </a:solidFill>
                        <a:effectLst/>
                        <a:latin typeface="Calibri" panose="020F0502020204030204" pitchFamily="34" charset="0"/>
                      </a:endParaRPr>
                    </a:p>
                  </a:txBody>
                  <a:tcPr marL="7620" marR="7620" marT="7620" marB="0" anchor="b"/>
                </a:tc>
                <a:tc vMerge="1">
                  <a:txBody>
                    <a:bodyPr/>
                    <a:lstStyle/>
                    <a:p>
                      <a:endParaRPr lang="en-IN"/>
                    </a:p>
                  </a:txBody>
                  <a:tcPr/>
                </a:tc>
              </a:tr>
              <a:tr h="682388">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solidFill>
                            <a:srgbClr val="00B050"/>
                          </a:solidFill>
                          <a:effectLst/>
                        </a:rPr>
                        <a:t>IN                AL, PORTA</a:t>
                      </a:r>
                      <a:endParaRPr lang="en-IN" sz="2000" b="1" i="0" u="none" strike="noStrike" dirty="0">
                        <a:solidFill>
                          <a:srgbClr val="00B050"/>
                        </a:solidFill>
                        <a:effectLst/>
                        <a:latin typeface="Calibri" panose="020F0502020204030204" pitchFamily="34" charset="0"/>
                      </a:endParaRPr>
                    </a:p>
                  </a:txBody>
                  <a:tcPr marL="7620" marR="7620" marT="7620" marB="0" anchor="b"/>
                </a:tc>
                <a:tc>
                  <a:txBody>
                    <a:bodyPr/>
                    <a:lstStyle/>
                    <a:p>
                      <a:pPr algn="l" fontAlgn="b"/>
                      <a:r>
                        <a:rPr lang="en-IN" sz="2000" u="none" strike="noStrike">
                          <a:effectLst/>
                        </a:rPr>
                        <a:t>If   EOC,  read  digital  equivalent is AL</a:t>
                      </a:r>
                      <a:endParaRPr lang="en-IN" sz="2000" b="1" i="0" u="none" strike="noStrike">
                        <a:solidFill>
                          <a:srgbClr val="000000"/>
                        </a:solidFill>
                        <a:effectLst/>
                        <a:latin typeface="Calibri" panose="020F0502020204030204" pitchFamily="34" charset="0"/>
                      </a:endParaRPr>
                    </a:p>
                  </a:txBody>
                  <a:tcPr marL="7620" marR="7620" marT="7620" marB="0" anchor="b"/>
                </a:tc>
              </a:tr>
              <a:tr h="322561">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 HLT</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2000" u="none" strike="noStrike" dirty="0">
                          <a:effectLst/>
                        </a:rPr>
                        <a:t>Stop</a:t>
                      </a:r>
                      <a:endParaRPr lang="en-IN" sz="2000" b="1" i="0" u="none" strike="noStrike" dirty="0">
                        <a:solidFill>
                          <a:srgbClr val="000000"/>
                        </a:solidFill>
                        <a:effectLst/>
                        <a:latin typeface="Calibri" panose="020F0502020204030204" pitchFamily="34" charset="0"/>
                      </a:endParaRPr>
                    </a:p>
                  </a:txBody>
                  <a:tcPr marL="7620" marR="7620" marT="7620" marB="0" anchor="b"/>
                </a:tc>
              </a:tr>
            </a:tbl>
          </a:graphicData>
        </a:graphic>
      </p:graphicFrame>
      <p:pic>
        <p:nvPicPr>
          <p:cNvPr id="5" name="Picture 4"/>
          <p:cNvPicPr>
            <a:picLocks noChangeAspect="1"/>
          </p:cNvPicPr>
          <p:nvPr/>
        </p:nvPicPr>
        <p:blipFill>
          <a:blip r:embed="rId2"/>
          <a:stretch>
            <a:fillRect/>
          </a:stretch>
        </p:blipFill>
        <p:spPr>
          <a:xfrm>
            <a:off x="0" y="3126315"/>
            <a:ext cx="5547707" cy="3588252"/>
          </a:xfrm>
          <a:prstGeom prst="rect">
            <a:avLst/>
          </a:prstGeom>
        </p:spPr>
      </p:pic>
      <p:graphicFrame>
        <p:nvGraphicFramePr>
          <p:cNvPr id="6" name="Picture Placeholder 5"/>
          <p:cNvGraphicFramePr>
            <a:graphicFrameLocks/>
          </p:cNvGraphicFramePr>
          <p:nvPr>
            <p:extLst>
              <p:ext uri="{D42A27DB-BD31-4B8C-83A1-F6EECF244321}">
                <p14:modId xmlns:p14="http://schemas.microsoft.com/office/powerpoint/2010/main" val="317971890"/>
              </p:ext>
            </p:extLst>
          </p:nvPr>
        </p:nvGraphicFramePr>
        <p:xfrm>
          <a:off x="593258" y="1685365"/>
          <a:ext cx="5108296" cy="1523751"/>
        </p:xfrm>
        <a:graphic>
          <a:graphicData uri="http://schemas.openxmlformats.org/drawingml/2006/table">
            <a:tbl>
              <a:tblPr firstRow="1" bandRow="1">
                <a:tableStyleId>{5C22544A-7EE6-4342-B048-85BDC9FD1C3A}</a:tableStyleId>
              </a:tblPr>
              <a:tblGrid>
                <a:gridCol w="638537"/>
                <a:gridCol w="638537"/>
                <a:gridCol w="487385"/>
                <a:gridCol w="555812"/>
                <a:gridCol w="618564"/>
                <a:gridCol w="892387"/>
                <a:gridCol w="638537"/>
                <a:gridCol w="638537"/>
              </a:tblGrid>
              <a:tr h="915036">
                <a:tc>
                  <a:txBody>
                    <a:bodyPr/>
                    <a:lstStyle/>
                    <a:p>
                      <a:pPr algn="ctr"/>
                      <a:r>
                        <a:rPr lang="en-IN" dirty="0" smtClean="0"/>
                        <a:t>IO</a:t>
                      </a:r>
                      <a:endParaRPr lang="en-IN" dirty="0"/>
                    </a:p>
                  </a:txBody>
                  <a:tcPr/>
                </a:tc>
                <a:tc gridSpan="2">
                  <a:txBody>
                    <a:bodyPr/>
                    <a:lstStyle/>
                    <a:p>
                      <a:pPr algn="ctr"/>
                      <a:r>
                        <a:rPr lang="en-IN" dirty="0" smtClean="0"/>
                        <a:t>PA</a:t>
                      </a:r>
                      <a:r>
                        <a:rPr lang="en-IN" baseline="0" dirty="0" smtClean="0"/>
                        <a:t> MODE</a:t>
                      </a:r>
                      <a:endParaRPr lang="en-IN" dirty="0"/>
                    </a:p>
                  </a:txBody>
                  <a:tcPr/>
                </a:tc>
                <a:tc hMerge="1">
                  <a:txBody>
                    <a:bodyPr/>
                    <a:lstStyle/>
                    <a:p>
                      <a:pPr algn="ctr"/>
                      <a:endParaRPr lang="en-IN" dirty="0"/>
                    </a:p>
                  </a:txBody>
                  <a:tcPr/>
                </a:tc>
                <a:tc>
                  <a:txBody>
                    <a:bodyPr/>
                    <a:lstStyle/>
                    <a:p>
                      <a:pPr algn="ctr"/>
                      <a:r>
                        <a:rPr lang="en-IN" dirty="0" smtClean="0"/>
                        <a:t>PA</a:t>
                      </a:r>
                      <a:endParaRPr lang="en-IN" dirty="0"/>
                    </a:p>
                  </a:txBody>
                  <a:tcPr/>
                </a:tc>
                <a:tc>
                  <a:txBody>
                    <a:bodyPr/>
                    <a:lstStyle/>
                    <a:p>
                      <a:pPr algn="ctr"/>
                      <a:r>
                        <a:rPr lang="en-IN" dirty="0" smtClean="0"/>
                        <a:t>PCU</a:t>
                      </a:r>
                      <a:endParaRPr lang="en-IN" dirty="0"/>
                    </a:p>
                  </a:txBody>
                  <a:tcPr/>
                </a:tc>
                <a:tc>
                  <a:txBody>
                    <a:bodyPr/>
                    <a:lstStyle/>
                    <a:p>
                      <a:pPr algn="ctr"/>
                      <a:r>
                        <a:rPr lang="en-IN" dirty="0" smtClean="0"/>
                        <a:t>PB </a:t>
                      </a:r>
                    </a:p>
                    <a:p>
                      <a:pPr algn="ctr"/>
                      <a:r>
                        <a:rPr lang="en-IN" dirty="0" smtClean="0"/>
                        <a:t>MODE</a:t>
                      </a:r>
                      <a:endParaRPr lang="en-IN" dirty="0"/>
                    </a:p>
                  </a:txBody>
                  <a:tcPr/>
                </a:tc>
                <a:tc>
                  <a:txBody>
                    <a:bodyPr/>
                    <a:lstStyle/>
                    <a:p>
                      <a:pPr algn="ctr"/>
                      <a:r>
                        <a:rPr lang="en-IN" dirty="0" smtClean="0"/>
                        <a:t>PB</a:t>
                      </a:r>
                      <a:endParaRPr lang="en-IN" dirty="0"/>
                    </a:p>
                  </a:txBody>
                  <a:tcPr/>
                </a:tc>
                <a:tc>
                  <a:txBody>
                    <a:bodyPr/>
                    <a:lstStyle/>
                    <a:p>
                      <a:pPr algn="ctr"/>
                      <a:r>
                        <a:rPr lang="en-IN" dirty="0" smtClean="0"/>
                        <a:t>PCL</a:t>
                      </a:r>
                      <a:endParaRPr lang="en-IN" dirty="0"/>
                    </a:p>
                  </a:txBody>
                  <a:tcPr/>
                </a:tc>
              </a:tr>
              <a:tr h="608715">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bl>
          </a:graphicData>
        </a:graphic>
      </p:graphicFrame>
    </p:spTree>
    <p:extLst>
      <p:ext uri="{BB962C8B-B14F-4D97-AF65-F5344CB8AC3E}">
        <p14:creationId xmlns:p14="http://schemas.microsoft.com/office/powerpoint/2010/main" val="4289346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90"/>
            <a:ext cx="10515600" cy="969405"/>
          </a:xfrm>
        </p:spPr>
        <p:txBody>
          <a:bodyPr>
            <a:normAutofit/>
          </a:bodyPr>
          <a:lstStyle/>
          <a:p>
            <a:pPr algn="ctr"/>
            <a:r>
              <a:rPr lang="en-IN" sz="5400" b="1" dirty="0" smtClean="0"/>
              <a:t>DAC 0808</a:t>
            </a:r>
            <a:endParaRPr lang="en-IN" sz="5400" b="1" dirty="0"/>
          </a:p>
        </p:txBody>
      </p:sp>
      <p:sp>
        <p:nvSpPr>
          <p:cNvPr id="3" name="Content Placeholder 2"/>
          <p:cNvSpPr>
            <a:spLocks noGrp="1"/>
          </p:cNvSpPr>
          <p:nvPr>
            <p:ph idx="1"/>
          </p:nvPr>
        </p:nvSpPr>
        <p:spPr>
          <a:xfrm>
            <a:off x="838200" y="1087395"/>
            <a:ext cx="10515600" cy="4351338"/>
          </a:xfrm>
        </p:spPr>
        <p:txBody>
          <a:bodyPr>
            <a:normAutofit/>
          </a:bodyPr>
          <a:lstStyle/>
          <a:p>
            <a:pPr lvl="0"/>
            <a:r>
              <a:rPr lang="en-IN" dirty="0"/>
              <a:t>DAC 0808 is an 8 bit Digital to </a:t>
            </a:r>
            <a:r>
              <a:rPr lang="en-IN" dirty="0" err="1"/>
              <a:t>Analog</a:t>
            </a:r>
            <a:r>
              <a:rPr lang="en-IN" dirty="0"/>
              <a:t> Converter. It can convert an 8 bit digital data input into an </a:t>
            </a:r>
            <a:r>
              <a:rPr lang="en-IN" dirty="0" err="1"/>
              <a:t>analog</a:t>
            </a:r>
            <a:r>
              <a:rPr lang="en-IN" dirty="0"/>
              <a:t> voltage output.</a:t>
            </a:r>
          </a:p>
          <a:p>
            <a:pPr lvl="0"/>
            <a:r>
              <a:rPr lang="en-IN" dirty="0"/>
              <a:t>Reference voltage for conversion is provided using +</a:t>
            </a:r>
            <a:r>
              <a:rPr lang="en-IN" dirty="0" err="1"/>
              <a:t>Vref</a:t>
            </a:r>
            <a:r>
              <a:rPr lang="en-IN" dirty="0"/>
              <a:t> and –</a:t>
            </a:r>
            <a:r>
              <a:rPr lang="en-IN" dirty="0" err="1"/>
              <a:t>Vref</a:t>
            </a:r>
            <a:r>
              <a:rPr lang="en-IN" dirty="0"/>
              <a:t>. The output can be amplified (optional) using an op-amp.</a:t>
            </a:r>
          </a:p>
          <a:p>
            <a:pPr lvl="0"/>
            <a:r>
              <a:rPr lang="en-IN" dirty="0"/>
              <a:t>DACs are used in various applications such as Waveform generation, PWM, Motor control Applications, DSP etc. Here we connect the output to a display device like a CRO</a:t>
            </a:r>
            <a:r>
              <a:rPr lang="en-IN" dirty="0" smtClean="0"/>
              <a:t>.</a:t>
            </a:r>
          </a:p>
          <a:p>
            <a:pPr lvl="0"/>
            <a:r>
              <a:rPr lang="en-IN" dirty="0" smtClean="0"/>
              <a:t> The </a:t>
            </a:r>
            <a:r>
              <a:rPr lang="en-IN" dirty="0"/>
              <a:t>output from 0808 DAC is current, so we need current to voltage converter at output of </a:t>
            </a:r>
            <a:r>
              <a:rPr lang="en-IN" dirty="0" smtClean="0"/>
              <a:t>DAC.</a:t>
            </a:r>
            <a:endParaRPr lang="en-IN" dirty="0"/>
          </a:p>
        </p:txBody>
      </p:sp>
    </p:spTree>
    <p:extLst>
      <p:ext uri="{BB962C8B-B14F-4D97-AF65-F5344CB8AC3E}">
        <p14:creationId xmlns:p14="http://schemas.microsoft.com/office/powerpoint/2010/main" val="376260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smtClean="0"/>
              <a:t>Pin diagram of DAC0808</a:t>
            </a:r>
            <a:endParaRPr lang="en-IN" sz="5400" b="1" dirty="0"/>
          </a:p>
        </p:txBody>
      </p:sp>
      <p:pic>
        <p:nvPicPr>
          <p:cNvPr id="4" name="Content Placeholder 3"/>
          <p:cNvPicPr>
            <a:picLocks noGrp="1" noChangeAspect="1"/>
          </p:cNvPicPr>
          <p:nvPr>
            <p:ph idx="1"/>
          </p:nvPr>
        </p:nvPicPr>
        <p:blipFill>
          <a:blip r:embed="rId2"/>
          <a:stretch>
            <a:fillRect/>
          </a:stretch>
        </p:blipFill>
        <p:spPr>
          <a:xfrm>
            <a:off x="4041120" y="2088450"/>
            <a:ext cx="4995303" cy="4074792"/>
          </a:xfrm>
          <a:prstGeom prst="rect">
            <a:avLst/>
          </a:prstGeom>
        </p:spPr>
      </p:pic>
    </p:spTree>
    <p:extLst>
      <p:ext uri="{BB962C8B-B14F-4D97-AF65-F5344CB8AC3E}">
        <p14:creationId xmlns:p14="http://schemas.microsoft.com/office/powerpoint/2010/main" val="195147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t>Interfacing of DAC0808 with 8086</a:t>
            </a:r>
            <a:endParaRPr lang="en-IN" sz="5400" b="1" dirty="0"/>
          </a:p>
        </p:txBody>
      </p:sp>
      <p:pic>
        <p:nvPicPr>
          <p:cNvPr id="4" name="Content Placeholder 3"/>
          <p:cNvPicPr>
            <a:picLocks noGrp="1" noChangeAspect="1"/>
          </p:cNvPicPr>
          <p:nvPr>
            <p:ph idx="1"/>
          </p:nvPr>
        </p:nvPicPr>
        <p:blipFill>
          <a:blip r:embed="rId2"/>
          <a:stretch>
            <a:fillRect/>
          </a:stretch>
        </p:blipFill>
        <p:spPr>
          <a:xfrm>
            <a:off x="2166097" y="1991238"/>
            <a:ext cx="8459519" cy="3674456"/>
          </a:xfrm>
          <a:prstGeom prst="rect">
            <a:avLst/>
          </a:prstGeom>
        </p:spPr>
      </p:pic>
    </p:spTree>
    <p:extLst>
      <p:ext uri="{BB962C8B-B14F-4D97-AF65-F5344CB8AC3E}">
        <p14:creationId xmlns:p14="http://schemas.microsoft.com/office/powerpoint/2010/main" val="3721701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15025613"/>
              </p:ext>
            </p:extLst>
          </p:nvPr>
        </p:nvGraphicFramePr>
        <p:xfrm>
          <a:off x="2679700" y="1"/>
          <a:ext cx="7848600" cy="6858001"/>
        </p:xfrm>
        <a:graphic>
          <a:graphicData uri="http://schemas.openxmlformats.org/drawingml/2006/table">
            <a:tbl>
              <a:tblPr>
                <a:tableStyleId>{5C22544A-7EE6-4342-B048-85BDC9FD1C3A}</a:tableStyleId>
              </a:tblPr>
              <a:tblGrid>
                <a:gridCol w="837223"/>
                <a:gridCol w="2782277"/>
                <a:gridCol w="4229100"/>
              </a:tblGrid>
              <a:tr h="288948">
                <a:tc>
                  <a:txBody>
                    <a:bodyPr/>
                    <a:lstStyle/>
                    <a:p>
                      <a:pPr algn="l" fontAlgn="b"/>
                      <a:r>
                        <a:rPr lang="en-IN" sz="1800" u="none" strike="noStrike" dirty="0">
                          <a:effectLst/>
                        </a:rPr>
                        <a:t> </a:t>
                      </a:r>
                      <a:endParaRPr lang="en-IN" sz="1800" b="1" i="0" u="none" strike="noStrike" dirty="0">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a:effectLst/>
                        </a:rPr>
                        <a:t>MOV              AL, 80 H</a:t>
                      </a:r>
                      <a:endParaRPr lang="en-IN" sz="1800" b="1" i="0" u="none" strike="noStrike">
                        <a:solidFill>
                          <a:srgbClr val="000000"/>
                        </a:solidFill>
                        <a:effectLst/>
                        <a:latin typeface="Calibri" panose="020F0502020204030204" pitchFamily="34" charset="0"/>
                      </a:endParaRPr>
                    </a:p>
                  </a:txBody>
                  <a:tcPr marL="6715" marR="6715" marT="6715" marB="0" anchor="ctr"/>
                </a:tc>
                <a:tc>
                  <a:txBody>
                    <a:bodyPr/>
                    <a:lstStyle/>
                    <a:p>
                      <a:pPr algn="l" fontAlgn="ctr"/>
                      <a:r>
                        <a:rPr lang="fr-FR" sz="1800" u="none" strike="noStrike">
                          <a:effectLst/>
                        </a:rPr>
                        <a:t>Configure PA as output port</a:t>
                      </a:r>
                      <a:endParaRPr lang="fr-FR"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dirty="0">
                          <a:effectLst/>
                        </a:rPr>
                        <a:t> </a:t>
                      </a:r>
                      <a:endParaRPr lang="en-IN" sz="1800" b="1" i="0" u="none" strike="noStrike" dirty="0">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a:effectLst/>
                        </a:rPr>
                        <a:t>OUT               46, AL</a:t>
                      </a:r>
                      <a:endParaRPr lang="en-IN" sz="1800" b="1" i="0" u="none" strike="noStrike">
                        <a:solidFill>
                          <a:srgbClr val="000000"/>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57166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800" u="none" strike="noStrike" dirty="0" smtClean="0">
                          <a:effectLst/>
                        </a:rPr>
                        <a:t>REPT:</a:t>
                      </a:r>
                      <a:endParaRPr lang="en-IN" sz="1800" b="1" i="0" u="none" strike="noStrike" dirty="0" smtClean="0">
                        <a:solidFill>
                          <a:srgbClr val="000000"/>
                        </a:solidFill>
                        <a:effectLst/>
                        <a:latin typeface="Calibri" panose="020F0502020204030204" pitchFamily="34" charset="0"/>
                      </a:endParaRPr>
                    </a:p>
                    <a:p>
                      <a:pPr algn="l" fontAlgn="b"/>
                      <a:endParaRPr lang="en-IN" sz="1800" b="1" i="0" u="none" strike="noStrike" dirty="0">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chemeClr val="accent2"/>
                          </a:solidFill>
                          <a:effectLst/>
                        </a:rPr>
                        <a:t>MOV             AL, 00 H</a:t>
                      </a:r>
                      <a:endParaRPr lang="en-IN" sz="1800" b="1" i="0" u="none" strike="noStrike" dirty="0">
                        <a:solidFill>
                          <a:schemeClr val="accent2"/>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Start rising ramp from 0 to 2.5V i.e. 7F and send it to PA</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BACK:</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chemeClr val="accent2"/>
                          </a:solidFill>
                          <a:effectLst/>
                        </a:rPr>
                        <a:t>OUT               40, AL</a:t>
                      </a:r>
                      <a:endParaRPr lang="en-IN" sz="1800" b="1" i="0" u="none" strike="noStrike" dirty="0">
                        <a:solidFill>
                          <a:schemeClr val="accent2"/>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chemeClr val="accent2"/>
                          </a:solidFill>
                          <a:effectLst/>
                        </a:rPr>
                        <a:t>INC                AL</a:t>
                      </a:r>
                      <a:endParaRPr lang="en-IN" sz="1800" b="1" i="0" u="none" strike="noStrike" dirty="0">
                        <a:solidFill>
                          <a:schemeClr val="accent2"/>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chemeClr val="accent2"/>
                          </a:solidFill>
                          <a:effectLst/>
                        </a:rPr>
                        <a:t>CMP              AL, 7 FH</a:t>
                      </a:r>
                      <a:endParaRPr lang="en-IN" sz="1800" b="1" i="0" u="none" strike="noStrike" dirty="0">
                        <a:solidFill>
                          <a:schemeClr val="accent2"/>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571667">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chemeClr val="accent2"/>
                          </a:solidFill>
                          <a:effectLst/>
                        </a:rPr>
                        <a:t>JNZ                BACK</a:t>
                      </a:r>
                      <a:endParaRPr lang="en-IN" sz="1800" b="1" i="0" u="none" strike="noStrike" dirty="0">
                        <a:solidFill>
                          <a:schemeClr val="accent2"/>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If ramp reaches 2.5V, then come out of loop</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chemeClr val="accent1">
                              <a:lumMod val="75000"/>
                            </a:schemeClr>
                          </a:solidFill>
                          <a:effectLst/>
                        </a:rPr>
                        <a:t>MOV             AL, FFH</a:t>
                      </a:r>
                      <a:endParaRPr lang="en-IN" sz="1800" b="1" i="0" u="none" strike="noStrike" dirty="0">
                        <a:solidFill>
                          <a:schemeClr val="accent1">
                            <a:lumMod val="75000"/>
                          </a:schemeClr>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generate step of 5V for 5msec</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chemeClr val="accent1">
                              <a:lumMod val="75000"/>
                            </a:schemeClr>
                          </a:solidFill>
                          <a:effectLst/>
                        </a:rPr>
                        <a:t>OUT               40, AL</a:t>
                      </a:r>
                      <a:endParaRPr lang="en-IN" sz="1800" b="1" i="0" u="none" strike="noStrike" dirty="0">
                        <a:solidFill>
                          <a:schemeClr val="accent1">
                            <a:lumMod val="75000"/>
                          </a:schemeClr>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chemeClr val="accent1">
                              <a:lumMod val="75000"/>
                            </a:schemeClr>
                          </a:solidFill>
                          <a:effectLst/>
                        </a:rPr>
                        <a:t>CALL              DELAY</a:t>
                      </a:r>
                      <a:endParaRPr lang="en-IN" sz="1800" b="1" i="0" u="none" strike="noStrike" dirty="0">
                        <a:solidFill>
                          <a:schemeClr val="accent1">
                            <a:lumMod val="75000"/>
                          </a:schemeClr>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513603">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rgbClr val="00B050"/>
                          </a:solidFill>
                          <a:effectLst/>
                        </a:rPr>
                        <a:t>MOV              AL, 7FH</a:t>
                      </a:r>
                      <a:endParaRPr lang="en-IN" sz="1800" b="1" i="0" u="none" strike="noStrike" dirty="0">
                        <a:solidFill>
                          <a:srgbClr val="00B050"/>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Generate falling ramp from 2.5v to 0V</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BACK 1:</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rgbClr val="00B050"/>
                          </a:solidFill>
                          <a:effectLst/>
                        </a:rPr>
                        <a:t>OUT               40, AL</a:t>
                      </a:r>
                      <a:endParaRPr lang="en-IN" sz="1800" b="1" i="0" u="none" strike="noStrike" dirty="0">
                        <a:solidFill>
                          <a:srgbClr val="00B050"/>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rgbClr val="00B050"/>
                          </a:solidFill>
                          <a:effectLst/>
                        </a:rPr>
                        <a:t>DEC               AL</a:t>
                      </a:r>
                      <a:endParaRPr lang="en-IN" sz="1800" b="1" i="0" u="none" strike="noStrike" dirty="0">
                        <a:solidFill>
                          <a:srgbClr val="00B050"/>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rgbClr val="00B050"/>
                          </a:solidFill>
                          <a:effectLst/>
                        </a:rPr>
                        <a:t>CMP              AL, 00H</a:t>
                      </a:r>
                      <a:endParaRPr lang="en-IN" sz="1800" b="1" i="0" u="none" strike="noStrike" dirty="0">
                        <a:solidFill>
                          <a:srgbClr val="00B050"/>
                        </a:solidFill>
                        <a:effectLst/>
                        <a:latin typeface="Calibri" panose="020F0502020204030204" pitchFamily="34" charset="0"/>
                      </a:endParaRPr>
                    </a:p>
                  </a:txBody>
                  <a:tcPr marL="6715" marR="6715" marT="6715" marB="0" anchor="ctr"/>
                </a:tc>
                <a:tc>
                  <a:txBody>
                    <a:bodyPr/>
                    <a:lstStyle/>
                    <a:p>
                      <a:pPr algn="l" fontAlgn="ctr"/>
                      <a:r>
                        <a:rPr lang="en-IN" sz="1800" u="none" strike="noStrike" dirty="0">
                          <a:effectLst/>
                        </a:rPr>
                        <a:t> </a:t>
                      </a:r>
                      <a:endParaRPr lang="en-IN" sz="1800" b="1" i="0" u="none" strike="noStrike" dirty="0">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solidFill>
                            <a:srgbClr val="00B050"/>
                          </a:solidFill>
                          <a:effectLst/>
                        </a:rPr>
                        <a:t>JNZ                BACK1</a:t>
                      </a:r>
                      <a:endParaRPr lang="en-IN" sz="1800" b="1" i="0" u="none" strike="noStrike" dirty="0">
                        <a:solidFill>
                          <a:srgbClr val="00B050"/>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a:effectLst/>
                        </a:rPr>
                        <a:t>JMP               REPT</a:t>
                      </a:r>
                      <a:endParaRPr lang="en-IN" sz="1800" b="1" i="0" u="none" strike="noStrike">
                        <a:solidFill>
                          <a:srgbClr val="000000"/>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DELAY:</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effectLst/>
                        </a:rPr>
                        <a:t>OUT </a:t>
                      </a:r>
                      <a:r>
                        <a:rPr lang="en-IN" sz="1800" u="none" strike="noStrike" dirty="0" smtClean="0">
                          <a:effectLst/>
                        </a:rPr>
                        <a:t>40, </a:t>
                      </a:r>
                      <a:r>
                        <a:rPr lang="en-IN" sz="1800" u="none" strike="noStrike" dirty="0">
                          <a:effectLst/>
                        </a:rPr>
                        <a:t>AL</a:t>
                      </a:r>
                      <a:endParaRPr lang="en-IN" sz="1800" b="1" i="0" u="none" strike="noStrike" dirty="0">
                        <a:solidFill>
                          <a:srgbClr val="000000"/>
                        </a:solidFill>
                        <a:effectLst/>
                        <a:latin typeface="Calibri" panose="020F0502020204030204" pitchFamily="34" charset="0"/>
                      </a:endParaRPr>
                    </a:p>
                  </a:txBody>
                  <a:tcPr marL="6715" marR="6715" marT="6715" marB="0" anchor="ctr"/>
                </a:tc>
                <a:tc>
                  <a:txBody>
                    <a:bodyPr/>
                    <a:lstStyle/>
                    <a:p>
                      <a:pPr algn="l" fontAlgn="ctr"/>
                      <a:r>
                        <a:rPr lang="en-IN" sz="1800" u="none" strike="noStrike" dirty="0">
                          <a:effectLst/>
                        </a:rPr>
                        <a:t> </a:t>
                      </a:r>
                      <a:endParaRPr lang="en-IN" sz="1800" b="1" i="0" u="none" strike="noStrike" dirty="0">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BACK2:</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a:effectLst/>
                        </a:rPr>
                        <a:t>INC BX</a:t>
                      </a:r>
                      <a:endParaRPr lang="en-IN" sz="1800" b="1" i="0" u="none" strike="noStrike">
                        <a:solidFill>
                          <a:srgbClr val="000000"/>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dirty="0">
                          <a:effectLst/>
                        </a:rPr>
                        <a:t>CMP BX, 04E2 H</a:t>
                      </a:r>
                      <a:endParaRPr lang="en-IN" sz="1800" b="1" i="0" u="none" strike="noStrike" dirty="0">
                        <a:solidFill>
                          <a:srgbClr val="000000"/>
                        </a:solidFill>
                        <a:effectLst/>
                        <a:latin typeface="Calibri" panose="020F0502020204030204" pitchFamily="34" charset="0"/>
                      </a:endParaRPr>
                    </a:p>
                  </a:txBody>
                  <a:tcPr marL="6715" marR="6715" marT="6715" marB="0" anchor="ctr"/>
                </a:tc>
                <a:tc>
                  <a:txBody>
                    <a:bodyPr/>
                    <a:lstStyle/>
                    <a:p>
                      <a:pPr algn="l" fontAlgn="ctr"/>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ctr"/>
                </a:tc>
              </a:tr>
              <a:tr h="288948">
                <a:tc>
                  <a:txBody>
                    <a:bodyPr/>
                    <a:lstStyle/>
                    <a:p>
                      <a:pPr algn="l" fontAlgn="b"/>
                      <a:r>
                        <a:rPr lang="en-IN" sz="1800" u="none" strike="noStrike">
                          <a:effectLst/>
                        </a:rPr>
                        <a:t> </a:t>
                      </a:r>
                      <a:endParaRPr lang="en-IN" sz="1800" b="1" i="0" u="none" strike="noStrike">
                        <a:solidFill>
                          <a:srgbClr val="000000"/>
                        </a:solidFill>
                        <a:effectLst/>
                        <a:latin typeface="Calibri" panose="020F0502020204030204" pitchFamily="34" charset="0"/>
                      </a:endParaRPr>
                    </a:p>
                  </a:txBody>
                  <a:tcPr marL="6715" marR="6715" marT="6715" marB="0" anchor="b"/>
                </a:tc>
                <a:tc>
                  <a:txBody>
                    <a:bodyPr/>
                    <a:lstStyle/>
                    <a:p>
                      <a:pPr algn="l" fontAlgn="ctr"/>
                      <a:r>
                        <a:rPr lang="en-IN" sz="1800" u="none" strike="noStrike">
                          <a:effectLst/>
                        </a:rPr>
                        <a:t>JNZ BACK2</a:t>
                      </a:r>
                      <a:endParaRPr lang="en-IN" sz="1800" b="1" i="0" u="none" strike="noStrike">
                        <a:solidFill>
                          <a:srgbClr val="000000"/>
                        </a:solidFill>
                        <a:effectLst/>
                        <a:latin typeface="Calibri" panose="020F0502020204030204" pitchFamily="34" charset="0"/>
                      </a:endParaRPr>
                    </a:p>
                  </a:txBody>
                  <a:tcPr marL="6715" marR="6715" marT="6715" marB="0" anchor="ctr"/>
                </a:tc>
                <a:tc>
                  <a:txBody>
                    <a:bodyPr/>
                    <a:lstStyle/>
                    <a:p>
                      <a:pPr algn="l" fontAlgn="ctr"/>
                      <a:r>
                        <a:rPr lang="en-IN" sz="1800" u="none" strike="noStrike" dirty="0">
                          <a:effectLst/>
                        </a:rPr>
                        <a:t> </a:t>
                      </a:r>
                      <a:endParaRPr lang="en-IN" sz="1800" b="1" i="0" u="none" strike="noStrike" dirty="0">
                        <a:solidFill>
                          <a:srgbClr val="000000"/>
                        </a:solidFill>
                        <a:effectLst/>
                        <a:latin typeface="Calibri" panose="020F0502020204030204" pitchFamily="34" charset="0"/>
                      </a:endParaRPr>
                    </a:p>
                  </a:txBody>
                  <a:tcPr marL="6715" marR="6715" marT="6715" marB="0" anchor="ctr"/>
                </a:tc>
              </a:tr>
            </a:tbl>
          </a:graphicData>
        </a:graphic>
      </p:graphicFrame>
      <p:cxnSp>
        <p:nvCxnSpPr>
          <p:cNvPr id="3" name="Straight Connector 2"/>
          <p:cNvCxnSpPr/>
          <p:nvPr/>
        </p:nvCxnSpPr>
        <p:spPr>
          <a:xfrm flipV="1">
            <a:off x="520354" y="2532185"/>
            <a:ext cx="473176" cy="74430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84737" y="1875692"/>
            <a:ext cx="11136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98431" y="2532185"/>
            <a:ext cx="480646" cy="7443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84737" y="1875692"/>
            <a:ext cx="1" cy="656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98429" y="1887415"/>
            <a:ext cx="1" cy="65649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8923" y="2347519"/>
            <a:ext cx="1072660" cy="369332"/>
          </a:xfrm>
          <a:prstGeom prst="rect">
            <a:avLst/>
          </a:prstGeom>
          <a:noFill/>
        </p:spPr>
        <p:txBody>
          <a:bodyPr wrap="square" rtlCol="0">
            <a:spAutoFit/>
          </a:bodyPr>
          <a:lstStyle/>
          <a:p>
            <a:r>
              <a:rPr lang="en-IN" dirty="0" smtClean="0"/>
              <a:t>2.5v</a:t>
            </a:r>
            <a:endParaRPr lang="en-IN" dirty="0"/>
          </a:p>
        </p:txBody>
      </p:sp>
      <p:sp>
        <p:nvSpPr>
          <p:cNvPr id="16" name="TextBox 15"/>
          <p:cNvSpPr txBox="1"/>
          <p:nvPr/>
        </p:nvSpPr>
        <p:spPr>
          <a:xfrm>
            <a:off x="631629" y="1702749"/>
            <a:ext cx="442638" cy="369332"/>
          </a:xfrm>
          <a:prstGeom prst="rect">
            <a:avLst/>
          </a:prstGeom>
          <a:noFill/>
        </p:spPr>
        <p:txBody>
          <a:bodyPr wrap="square" rtlCol="0">
            <a:spAutoFit/>
          </a:bodyPr>
          <a:lstStyle/>
          <a:p>
            <a:r>
              <a:rPr lang="en-IN" dirty="0" smtClean="0"/>
              <a:t>5v</a:t>
            </a:r>
            <a:endParaRPr lang="en-IN" dirty="0"/>
          </a:p>
        </p:txBody>
      </p:sp>
      <p:sp>
        <p:nvSpPr>
          <p:cNvPr id="18" name="TextBox 17"/>
          <p:cNvSpPr txBox="1"/>
          <p:nvPr/>
        </p:nvSpPr>
        <p:spPr>
          <a:xfrm>
            <a:off x="89439" y="3091827"/>
            <a:ext cx="442638" cy="369332"/>
          </a:xfrm>
          <a:prstGeom prst="rect">
            <a:avLst/>
          </a:prstGeom>
          <a:noFill/>
        </p:spPr>
        <p:txBody>
          <a:bodyPr wrap="square" rtlCol="0">
            <a:spAutoFit/>
          </a:bodyPr>
          <a:lstStyle/>
          <a:p>
            <a:r>
              <a:rPr lang="en-IN" dirty="0"/>
              <a:t>0</a:t>
            </a:r>
            <a:r>
              <a:rPr lang="en-IN" dirty="0" smtClean="0"/>
              <a:t>v</a:t>
            </a:r>
            <a:endParaRPr lang="en-IN" dirty="0"/>
          </a:p>
        </p:txBody>
      </p:sp>
    </p:spTree>
    <p:extLst>
      <p:ext uri="{BB962C8B-B14F-4D97-AF65-F5344CB8AC3E}">
        <p14:creationId xmlns:p14="http://schemas.microsoft.com/office/powerpoint/2010/main" val="2970808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8253: Programmable Interval Timer</a:t>
            </a:r>
            <a:endParaRPr lang="en-IN" b="1" dirty="0"/>
          </a:p>
        </p:txBody>
      </p:sp>
      <p:sp>
        <p:nvSpPr>
          <p:cNvPr id="3" name="Content Placeholder 2"/>
          <p:cNvSpPr>
            <a:spLocks noGrp="1"/>
          </p:cNvSpPr>
          <p:nvPr>
            <p:ph idx="1"/>
          </p:nvPr>
        </p:nvSpPr>
        <p:spPr>
          <a:xfrm>
            <a:off x="838200" y="1825625"/>
            <a:ext cx="10515600" cy="2867145"/>
          </a:xfrm>
        </p:spPr>
        <p:txBody>
          <a:bodyPr/>
          <a:lstStyle/>
          <a:p>
            <a:pPr marL="0" indent="0">
              <a:buNone/>
            </a:pPr>
            <a:r>
              <a:rPr lang="en-IN" sz="3200" b="1" dirty="0" smtClean="0"/>
              <a:t>Features of 8253:</a:t>
            </a:r>
          </a:p>
          <a:p>
            <a:r>
              <a:rPr lang="en-IN" dirty="0" smtClean="0"/>
              <a:t>8253 is used as a timer to generate time delay or as a counter.</a:t>
            </a:r>
          </a:p>
          <a:p>
            <a:r>
              <a:rPr lang="en-IN" dirty="0" smtClean="0"/>
              <a:t>Three </a:t>
            </a:r>
            <a:r>
              <a:rPr lang="en-IN" dirty="0"/>
              <a:t>independent 16-bit down counters. </a:t>
            </a:r>
            <a:endParaRPr lang="en-IN" dirty="0" smtClean="0"/>
          </a:p>
          <a:p>
            <a:r>
              <a:rPr lang="en-IN" dirty="0" smtClean="0"/>
              <a:t>Three </a:t>
            </a:r>
            <a:r>
              <a:rPr lang="en-IN" dirty="0"/>
              <a:t>counters </a:t>
            </a:r>
            <a:r>
              <a:rPr lang="en-IN" dirty="0" smtClean="0"/>
              <a:t>can </a:t>
            </a:r>
            <a:r>
              <a:rPr lang="en-IN" dirty="0"/>
              <a:t>be programmed for either </a:t>
            </a:r>
            <a:r>
              <a:rPr lang="en-IN" dirty="0" smtClean="0"/>
              <a:t>binary or BCD count</a:t>
            </a:r>
          </a:p>
          <a:p>
            <a:r>
              <a:rPr lang="en-IN" dirty="0" smtClean="0"/>
              <a:t>Counter </a:t>
            </a:r>
            <a:r>
              <a:rPr lang="en-IN" dirty="0"/>
              <a:t>can be programmed in six different modes. </a:t>
            </a:r>
          </a:p>
        </p:txBody>
      </p:sp>
    </p:spTree>
    <p:extLst>
      <p:ext uri="{BB962C8B-B14F-4D97-AF65-F5344CB8AC3E}">
        <p14:creationId xmlns:p14="http://schemas.microsoft.com/office/powerpoint/2010/main" val="713141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pPr algn="ctr"/>
            <a:r>
              <a:rPr lang="en-IN" b="1" dirty="0" smtClean="0"/>
              <a:t>Architecture of 8253</a:t>
            </a:r>
            <a:endParaRPr lang="en-IN" b="1" dirty="0"/>
          </a:p>
        </p:txBody>
      </p:sp>
      <p:pic>
        <p:nvPicPr>
          <p:cNvPr id="4" name="Picture 3"/>
          <p:cNvPicPr>
            <a:picLocks noChangeAspect="1"/>
          </p:cNvPicPr>
          <p:nvPr/>
        </p:nvPicPr>
        <p:blipFill>
          <a:blip r:embed="rId2"/>
          <a:stretch>
            <a:fillRect/>
          </a:stretch>
        </p:blipFill>
        <p:spPr>
          <a:xfrm>
            <a:off x="2604527" y="1257300"/>
            <a:ext cx="6696075" cy="5600700"/>
          </a:xfrm>
          <a:prstGeom prst="rect">
            <a:avLst/>
          </a:prstGeom>
        </p:spPr>
      </p:pic>
    </p:spTree>
    <p:extLst>
      <p:ext uri="{BB962C8B-B14F-4D97-AF65-F5344CB8AC3E}">
        <p14:creationId xmlns:p14="http://schemas.microsoft.com/office/powerpoint/2010/main" val="519001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6421" y="300319"/>
            <a:ext cx="10201275" cy="6400800"/>
          </a:xfrm>
          <a:prstGeom prst="rect">
            <a:avLst/>
          </a:prstGeom>
        </p:spPr>
      </p:pic>
    </p:spTree>
    <p:extLst>
      <p:ext uri="{BB962C8B-B14F-4D97-AF65-F5344CB8AC3E}">
        <p14:creationId xmlns:p14="http://schemas.microsoft.com/office/powerpoint/2010/main" val="2908637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6558" y="3845910"/>
            <a:ext cx="10172700" cy="2895600"/>
          </a:xfrm>
          <a:prstGeom prst="rect">
            <a:avLst/>
          </a:prstGeom>
        </p:spPr>
      </p:pic>
      <p:sp>
        <p:nvSpPr>
          <p:cNvPr id="3" name="Rectangle 2"/>
          <p:cNvSpPr/>
          <p:nvPr/>
        </p:nvSpPr>
        <p:spPr>
          <a:xfrm>
            <a:off x="356558" y="411765"/>
            <a:ext cx="11030310" cy="3434145"/>
          </a:xfrm>
          <a:prstGeom prst="rect">
            <a:avLst/>
          </a:prstGeom>
        </p:spPr>
        <p:txBody>
          <a:bodyPr wrap="square">
            <a:spAutoFit/>
          </a:bodyPr>
          <a:lstStyle/>
          <a:p>
            <a:pPr marL="342900" lvl="0" indent="-342900">
              <a:spcAft>
                <a:spcPts val="0"/>
              </a:spcAft>
              <a:buFont typeface="Arial" panose="020B0604020202020204" pitchFamily="34" charset="0"/>
              <a:buChar char=""/>
              <a:tabLst>
                <a:tab pos="228600" algn="l"/>
              </a:tabLst>
            </a:pPr>
            <a:r>
              <a:rPr lang="en-IN" dirty="0">
                <a:latin typeface="Verdana" panose="020B0604030504040204" pitchFamily="34" charset="0"/>
                <a:ea typeface="Verdana" panose="020B0604030504040204" pitchFamily="34" charset="0"/>
                <a:cs typeface="Arial" panose="020B0604020202020204" pitchFamily="34" charset="0"/>
              </a:rPr>
              <a:t>Each counter has the following signals:</a:t>
            </a:r>
            <a:endParaRPr lang="en-IN" dirty="0">
              <a:latin typeface="Calibri" panose="020F0502020204030204" pitchFamily="34" charset="0"/>
              <a:ea typeface="Calibri" panose="020F0502020204030204" pitchFamily="34" charset="0"/>
              <a:cs typeface="Arial" panose="020B0604020202020204" pitchFamily="34" charset="0"/>
            </a:endParaRPr>
          </a:p>
          <a:p>
            <a:pPr>
              <a:lnSpc>
                <a:spcPts val="1000"/>
              </a:lnSpc>
              <a:spcAft>
                <a:spcPts val="0"/>
              </a:spcAft>
            </a:pPr>
            <a:r>
              <a:rPr lang="en-IN" dirty="0">
                <a:latin typeface="Arial" panose="020B0604020202020204" pitchFamily="34" charset="0"/>
                <a:ea typeface="Arial" panose="020B060402020202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a:p>
            <a:pPr>
              <a:lnSpc>
                <a:spcPts val="1370"/>
              </a:lnSpc>
              <a:spcAft>
                <a:spcPts val="0"/>
              </a:spcAft>
            </a:pPr>
            <a:r>
              <a:rPr lang="en-IN" dirty="0">
                <a:latin typeface="Arial" panose="020B0604020202020204" pitchFamily="34" charset="0"/>
                <a:ea typeface="Arial" panose="020B060402020202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a:p>
            <a:pPr marL="742950" lvl="1" indent="-285750">
              <a:spcAft>
                <a:spcPts val="0"/>
              </a:spcAft>
              <a:buFont typeface="+mj-lt"/>
              <a:buAutoNum type="arabicPeriod"/>
              <a:tabLst>
                <a:tab pos="419100" algn="l"/>
              </a:tabLst>
            </a:pPr>
            <a:r>
              <a:rPr lang="en-IN" b="1" dirty="0" err="1">
                <a:latin typeface="Verdana" panose="020B0604030504040204" pitchFamily="34" charset="0"/>
                <a:ea typeface="Verdana" panose="020B0604030504040204" pitchFamily="34" charset="0"/>
                <a:cs typeface="Arial" panose="020B0604020202020204" pitchFamily="34" charset="0"/>
              </a:rPr>
              <a:t>Clk</a:t>
            </a:r>
            <a:r>
              <a:rPr lang="en-IN" b="1" dirty="0">
                <a:latin typeface="Verdana" panose="020B0604030504040204" pitchFamily="34" charset="0"/>
                <a:ea typeface="Verdana" panose="020B0604030504040204" pitchFamily="34" charset="0"/>
                <a:cs typeface="Arial" panose="020B0604020202020204" pitchFamily="34" charset="0"/>
              </a:rPr>
              <a:t> (Clock Input)</a:t>
            </a:r>
            <a:endParaRPr lang="en-IN" dirty="0">
              <a:latin typeface="Calibri" panose="020F0502020204030204" pitchFamily="34" charset="0"/>
              <a:ea typeface="Calibri" panose="020F0502020204030204" pitchFamily="34" charset="0"/>
              <a:cs typeface="Arial" panose="020B0604020202020204" pitchFamily="34" charset="0"/>
            </a:endParaRPr>
          </a:p>
          <a:p>
            <a:pPr>
              <a:lnSpc>
                <a:spcPts val="65"/>
              </a:lnSpc>
              <a:spcAft>
                <a:spcPts val="0"/>
              </a:spcAft>
            </a:pPr>
            <a:r>
              <a:rPr lang="en-IN" b="1" dirty="0">
                <a:latin typeface="Verdana" panose="020B0604030504040204" pitchFamily="34" charset="0"/>
                <a:ea typeface="Verdana" panose="020B060403050404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98000"/>
              </a:lnSpc>
              <a:spcAft>
                <a:spcPts val="0"/>
              </a:spcAft>
              <a:buFont typeface="+mj-lt"/>
              <a:buAutoNum type="arabicPeriod"/>
              <a:tabLst>
                <a:tab pos="419100" algn="l"/>
              </a:tabLst>
            </a:pPr>
            <a:r>
              <a:rPr lang="en-IN" b="1" dirty="0">
                <a:latin typeface="Verdana" panose="020B0604030504040204" pitchFamily="34" charset="0"/>
                <a:ea typeface="Verdana" panose="020B0604030504040204" pitchFamily="34" charset="0"/>
                <a:cs typeface="Arial" panose="020B0604020202020204" pitchFamily="34" charset="0"/>
              </a:rPr>
              <a:t>Gate(Gate Input)</a:t>
            </a:r>
            <a:endParaRPr lang="en-IN" dirty="0">
              <a:latin typeface="Calibri" panose="020F0502020204030204" pitchFamily="34" charset="0"/>
              <a:ea typeface="Calibri" panose="020F0502020204030204" pitchFamily="34" charset="0"/>
              <a:cs typeface="Arial" panose="020B0604020202020204" pitchFamily="34" charset="0"/>
            </a:endParaRPr>
          </a:p>
          <a:p>
            <a:pPr marL="742950" lvl="1" indent="-285750">
              <a:spcAft>
                <a:spcPts val="0"/>
              </a:spcAft>
              <a:buFont typeface="+mj-lt"/>
              <a:buAutoNum type="arabicPeriod"/>
              <a:tabLst>
                <a:tab pos="419100" algn="l"/>
              </a:tabLst>
            </a:pPr>
            <a:r>
              <a:rPr lang="en-IN" b="1" dirty="0">
                <a:latin typeface="Verdana" panose="020B0604030504040204" pitchFamily="34" charset="0"/>
                <a:ea typeface="Verdana" panose="020B0604030504040204" pitchFamily="34" charset="0"/>
                <a:cs typeface="Arial" panose="020B0604020202020204" pitchFamily="34" charset="0"/>
              </a:rPr>
              <a:t>Out (Clock Output)</a:t>
            </a:r>
            <a:endParaRPr lang="en-IN" dirty="0">
              <a:latin typeface="Calibri" panose="020F0502020204030204" pitchFamily="34" charset="0"/>
              <a:ea typeface="Calibri" panose="020F0502020204030204" pitchFamily="34" charset="0"/>
              <a:cs typeface="Arial" panose="020B0604020202020204" pitchFamily="34" charset="0"/>
            </a:endParaRPr>
          </a:p>
          <a:p>
            <a:pPr>
              <a:lnSpc>
                <a:spcPts val="5"/>
              </a:lnSpc>
              <a:spcAft>
                <a:spcPts val="0"/>
              </a:spcAft>
            </a:pPr>
            <a:r>
              <a:rPr lang="en-IN" b="1" dirty="0">
                <a:latin typeface="Verdana" panose="020B0604030504040204" pitchFamily="34" charset="0"/>
                <a:ea typeface="Verdana" panose="020B060403050404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IN" dirty="0">
                <a:latin typeface="Verdana" panose="020B0604030504040204" pitchFamily="34" charset="0"/>
                <a:ea typeface="Verdana" panose="020B0604030504040204" pitchFamily="34" charset="0"/>
                <a:cs typeface="Arial" panose="020B0604020202020204" pitchFamily="34" charset="0"/>
              </a:rPr>
              <a:t>The </a:t>
            </a:r>
            <a:r>
              <a:rPr lang="en-IN" b="1" dirty="0">
                <a:latin typeface="Verdana" panose="020B0604030504040204" pitchFamily="34" charset="0"/>
                <a:ea typeface="Verdana" panose="020B0604030504040204" pitchFamily="34" charset="0"/>
                <a:cs typeface="Arial" panose="020B0604020202020204" pitchFamily="34" charset="0"/>
              </a:rPr>
              <a:t>input</a:t>
            </a:r>
            <a:r>
              <a:rPr lang="en-IN" dirty="0">
                <a:latin typeface="Verdana" panose="020B0604030504040204" pitchFamily="34" charset="0"/>
                <a:ea typeface="Verdana" panose="020B0604030504040204" pitchFamily="34" charset="0"/>
                <a:cs typeface="Arial" panose="020B0604020202020204" pitchFamily="34" charset="0"/>
              </a:rPr>
              <a:t> clock signal is applied on the </a:t>
            </a:r>
            <a:r>
              <a:rPr lang="en-IN" b="1" dirty="0">
                <a:latin typeface="Verdana" panose="020B0604030504040204" pitchFamily="34" charset="0"/>
                <a:ea typeface="Verdana" panose="020B0604030504040204" pitchFamily="34" charset="0"/>
                <a:cs typeface="Arial" panose="020B0604020202020204" pitchFamily="34" charset="0"/>
              </a:rPr>
              <a:t>CLK</a:t>
            </a:r>
            <a:r>
              <a:rPr lang="en-IN" dirty="0">
                <a:latin typeface="Verdana" panose="020B0604030504040204" pitchFamily="34" charset="0"/>
                <a:ea typeface="Verdana" panose="020B0604030504040204" pitchFamily="34" charset="0"/>
                <a:cs typeface="Arial" panose="020B0604020202020204" pitchFamily="34" charset="0"/>
              </a:rPr>
              <a:t> line.</a:t>
            </a:r>
            <a:endParaRPr lang="en-IN" dirty="0">
              <a:latin typeface="Calibri" panose="020F0502020204030204" pitchFamily="34" charset="0"/>
              <a:ea typeface="Calibri" panose="020F0502020204030204" pitchFamily="34" charset="0"/>
              <a:cs typeface="Arial" panose="020B0604020202020204" pitchFamily="34" charset="0"/>
            </a:endParaRPr>
          </a:p>
          <a:p>
            <a:pPr>
              <a:lnSpc>
                <a:spcPts val="5"/>
              </a:lnSpc>
              <a:spcAft>
                <a:spcPts val="0"/>
              </a:spcAft>
            </a:pPr>
            <a:r>
              <a:rPr lang="en-IN" dirty="0">
                <a:latin typeface="Arial" panose="020B0604020202020204" pitchFamily="34" charset="0"/>
                <a:ea typeface="Arial" panose="020B060402020202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IN" dirty="0">
                <a:latin typeface="Verdana" panose="020B0604030504040204" pitchFamily="34" charset="0"/>
                <a:ea typeface="Verdana" panose="020B0604030504040204" pitchFamily="34" charset="0"/>
                <a:cs typeface="Arial" panose="020B0604020202020204" pitchFamily="34" charset="0"/>
              </a:rPr>
              <a:t>The </a:t>
            </a:r>
            <a:r>
              <a:rPr lang="en-IN" b="1" dirty="0">
                <a:latin typeface="Verdana" panose="020B0604030504040204" pitchFamily="34" charset="0"/>
                <a:ea typeface="Verdana" panose="020B0604030504040204" pitchFamily="34" charset="0"/>
                <a:cs typeface="Arial" panose="020B0604020202020204" pitchFamily="34" charset="0"/>
              </a:rPr>
              <a:t>counter decrements</a:t>
            </a:r>
            <a:r>
              <a:rPr lang="en-IN" dirty="0">
                <a:latin typeface="Verdana" panose="020B0604030504040204" pitchFamily="34" charset="0"/>
                <a:ea typeface="Verdana" panose="020B0604030504040204" pitchFamily="34" charset="0"/>
                <a:cs typeface="Arial" panose="020B0604020202020204" pitchFamily="34" charset="0"/>
              </a:rPr>
              <a:t> the "</a:t>
            </a:r>
            <a:r>
              <a:rPr lang="en-IN" b="1" dirty="0">
                <a:latin typeface="Verdana" panose="020B0604030504040204" pitchFamily="34" charset="0"/>
                <a:ea typeface="Verdana" panose="020B0604030504040204" pitchFamily="34" charset="0"/>
                <a:cs typeface="Arial" panose="020B0604020202020204" pitchFamily="34" charset="0"/>
              </a:rPr>
              <a:t>count value</a:t>
            </a:r>
            <a:r>
              <a:rPr lang="en-IN" dirty="0">
                <a:latin typeface="Verdana" panose="020B0604030504040204" pitchFamily="34" charset="0"/>
                <a:ea typeface="Verdana" panose="020B0604030504040204" pitchFamily="34" charset="0"/>
                <a:cs typeface="Arial" panose="020B0604020202020204" pitchFamily="34" charset="0"/>
              </a:rPr>
              <a:t>" on </a:t>
            </a:r>
            <a:r>
              <a:rPr lang="en-IN" b="1" dirty="0">
                <a:latin typeface="Verdana" panose="020B0604030504040204" pitchFamily="34" charset="0"/>
                <a:ea typeface="Verdana" panose="020B0604030504040204" pitchFamily="34" charset="0"/>
                <a:cs typeface="Arial" panose="020B0604020202020204" pitchFamily="34" charset="0"/>
              </a:rPr>
              <a:t>every pulse</a:t>
            </a:r>
            <a:r>
              <a:rPr lang="en-IN" dirty="0">
                <a:latin typeface="Verdana" panose="020B0604030504040204" pitchFamily="34" charset="0"/>
                <a:ea typeface="Verdana" panose="020B0604030504040204" pitchFamily="34" charset="0"/>
                <a:cs typeface="Arial" panose="020B0604020202020204" pitchFamily="34" charset="0"/>
              </a:rPr>
              <a:t> of the </a:t>
            </a:r>
            <a:r>
              <a:rPr lang="en-IN" b="1" dirty="0">
                <a:latin typeface="Verdana" panose="020B0604030504040204" pitchFamily="34" charset="0"/>
                <a:ea typeface="Verdana" panose="020B0604030504040204" pitchFamily="34" charset="0"/>
                <a:cs typeface="Arial" panose="020B0604020202020204" pitchFamily="34" charset="0"/>
              </a:rPr>
              <a:t>input clock at CLK</a:t>
            </a:r>
            <a:r>
              <a:rPr lang="en-IN" dirty="0">
                <a:latin typeface="Verdana" panose="020B0604030504040204" pitchFamily="34" charset="0"/>
                <a:ea typeface="Verdana" panose="020B0604030504040204" pitchFamily="34" charset="0"/>
                <a:cs typeface="Arial" panose="020B0604020202020204" pitchFamily="34" charset="0"/>
              </a:rPr>
              <a:t>.</a:t>
            </a:r>
            <a:endParaRPr lang="en-IN" dirty="0">
              <a:latin typeface="Calibri" panose="020F0502020204030204" pitchFamily="34" charset="0"/>
              <a:ea typeface="Calibri" panose="020F0502020204030204" pitchFamily="34" charset="0"/>
              <a:cs typeface="Arial" panose="020B0604020202020204" pitchFamily="34" charset="0"/>
            </a:endParaRPr>
          </a:p>
          <a:p>
            <a:pPr>
              <a:lnSpc>
                <a:spcPts val="30"/>
              </a:lnSpc>
              <a:spcAft>
                <a:spcPts val="0"/>
              </a:spcAft>
            </a:pPr>
            <a:r>
              <a:rPr lang="en-IN" dirty="0">
                <a:latin typeface="Arial" panose="020B0604020202020204" pitchFamily="34" charset="0"/>
                <a:ea typeface="Arial" panose="020B060402020202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IN" b="1" dirty="0">
                <a:latin typeface="Verdana" panose="020B0604030504040204" pitchFamily="34" charset="0"/>
                <a:ea typeface="Verdana" panose="020B0604030504040204" pitchFamily="34" charset="0"/>
                <a:cs typeface="Arial" panose="020B0604020202020204" pitchFamily="34" charset="0"/>
              </a:rPr>
              <a:t>When </a:t>
            </a:r>
            <a:r>
              <a:rPr lang="en-IN" dirty="0">
                <a:latin typeface="Verdana" panose="020B0604030504040204" pitchFamily="34" charset="0"/>
                <a:ea typeface="Verdana" panose="020B0604030504040204" pitchFamily="34" charset="0"/>
                <a:cs typeface="Arial" panose="020B0604020202020204" pitchFamily="34" charset="0"/>
              </a:rPr>
              <a:t>the</a:t>
            </a:r>
            <a:r>
              <a:rPr lang="en-IN" b="1" dirty="0">
                <a:latin typeface="Verdana" panose="020B0604030504040204" pitchFamily="34" charset="0"/>
                <a:ea typeface="Verdana" panose="020B0604030504040204" pitchFamily="34" charset="0"/>
                <a:cs typeface="Arial" panose="020B0604020202020204" pitchFamily="34" charset="0"/>
              </a:rPr>
              <a:t> count </a:t>
            </a:r>
            <a:r>
              <a:rPr lang="en-IN" dirty="0">
                <a:latin typeface="Verdana" panose="020B0604030504040204" pitchFamily="34" charset="0"/>
                <a:ea typeface="Verdana" panose="020B0604030504040204" pitchFamily="34" charset="0"/>
                <a:cs typeface="Arial" panose="020B0604020202020204" pitchFamily="34" charset="0"/>
              </a:rPr>
              <a:t>becomes</a:t>
            </a:r>
            <a:r>
              <a:rPr lang="en-IN" b="1" dirty="0">
                <a:latin typeface="Verdana" panose="020B0604030504040204" pitchFamily="34" charset="0"/>
                <a:ea typeface="Verdana" panose="020B0604030504040204" pitchFamily="34" charset="0"/>
                <a:cs typeface="Arial" panose="020B0604020202020204" pitchFamily="34" charset="0"/>
              </a:rPr>
              <a:t> zero </a:t>
            </a:r>
            <a:r>
              <a:rPr lang="en-IN" dirty="0">
                <a:latin typeface="Verdana" panose="020B0604030504040204" pitchFamily="34" charset="0"/>
                <a:ea typeface="Verdana" panose="020B0604030504040204" pitchFamily="34" charset="0"/>
                <a:cs typeface="Arial" panose="020B0604020202020204" pitchFamily="34" charset="0"/>
              </a:rPr>
              <a:t>(</a:t>
            </a:r>
            <a:r>
              <a:rPr lang="en-IN" b="1" dirty="0">
                <a:latin typeface="Verdana" panose="020B0604030504040204" pitchFamily="34" charset="0"/>
                <a:ea typeface="Verdana" panose="020B0604030504040204" pitchFamily="34" charset="0"/>
                <a:cs typeface="Arial" panose="020B0604020202020204" pitchFamily="34" charset="0"/>
              </a:rPr>
              <a:t>Terminal Count i.e. TC</a:t>
            </a:r>
            <a:r>
              <a:rPr lang="en-IN" dirty="0">
                <a:latin typeface="Verdana" panose="020B0604030504040204" pitchFamily="34" charset="0"/>
                <a:ea typeface="Verdana" panose="020B0604030504040204" pitchFamily="34" charset="0"/>
                <a:cs typeface="Arial" panose="020B0604020202020204" pitchFamily="34" charset="0"/>
              </a:rPr>
              <a:t>), the</a:t>
            </a:r>
            <a:r>
              <a:rPr lang="en-IN" b="1" dirty="0">
                <a:latin typeface="Verdana" panose="020B0604030504040204" pitchFamily="34" charset="0"/>
                <a:ea typeface="Verdana" panose="020B0604030504040204" pitchFamily="34" charset="0"/>
                <a:cs typeface="Arial" panose="020B0604020202020204" pitchFamily="34" charset="0"/>
              </a:rPr>
              <a:t> status </a:t>
            </a:r>
            <a:r>
              <a:rPr lang="en-IN" dirty="0">
                <a:latin typeface="Verdana" panose="020B0604030504040204" pitchFamily="34" charset="0"/>
                <a:ea typeface="Verdana" panose="020B0604030504040204" pitchFamily="34" charset="0"/>
                <a:cs typeface="Arial" panose="020B0604020202020204" pitchFamily="34" charset="0"/>
              </a:rPr>
              <a:t>of the</a:t>
            </a:r>
            <a:r>
              <a:rPr lang="en-IN" b="1" dirty="0">
                <a:latin typeface="Verdana" panose="020B0604030504040204" pitchFamily="34" charset="0"/>
                <a:ea typeface="Verdana" panose="020B0604030504040204" pitchFamily="34" charset="0"/>
                <a:cs typeface="Arial" panose="020B0604020202020204" pitchFamily="34" charset="0"/>
              </a:rPr>
              <a:t> OUT </a:t>
            </a:r>
            <a:r>
              <a:rPr lang="en-IN" dirty="0">
                <a:latin typeface="Verdana" panose="020B0604030504040204" pitchFamily="34" charset="0"/>
                <a:ea typeface="Verdana" panose="020B0604030504040204" pitchFamily="34" charset="0"/>
                <a:cs typeface="Arial" panose="020B0604020202020204" pitchFamily="34" charset="0"/>
              </a:rPr>
              <a:t>pin</a:t>
            </a:r>
            <a:r>
              <a:rPr lang="en-IN" b="1" dirty="0">
                <a:latin typeface="Verdana" panose="020B0604030504040204" pitchFamily="34" charset="0"/>
                <a:ea typeface="Verdana" panose="020B0604030504040204" pitchFamily="34" charset="0"/>
                <a:cs typeface="Arial" panose="020B0604020202020204" pitchFamily="34" charset="0"/>
              </a:rPr>
              <a:t> changes</a:t>
            </a:r>
            <a:r>
              <a:rPr lang="en-IN" dirty="0">
                <a:latin typeface="Verdana" panose="020B0604030504040204" pitchFamily="34" charset="0"/>
                <a:ea typeface="Verdana" panose="020B0604030504040204" pitchFamily="34" charset="0"/>
                <a:cs typeface="Arial" panose="020B0604020202020204" pitchFamily="34" charset="0"/>
              </a:rPr>
              <a:t>.</a:t>
            </a:r>
            <a:r>
              <a:rPr lang="en-IN" b="1" dirty="0">
                <a:latin typeface="Verdana" panose="020B0604030504040204" pitchFamily="34" charset="0"/>
                <a:ea typeface="Verdana" panose="020B0604030504040204" pitchFamily="34" charset="0"/>
                <a:cs typeface="Arial" panose="020B0604020202020204" pitchFamily="34" charset="0"/>
              </a:rPr>
              <a:t>  </a:t>
            </a:r>
            <a:r>
              <a:rPr lang="en-IN" dirty="0" smtClean="0">
                <a:latin typeface="Verdana" panose="020B0604030504040204" pitchFamily="34" charset="0"/>
                <a:ea typeface="Verdana" panose="020B0604030504040204" pitchFamily="34" charset="0"/>
                <a:cs typeface="Arial" panose="020B0604020202020204" pitchFamily="34" charset="0"/>
              </a:rPr>
              <a:t>This can be used to interrupt the µP.</a:t>
            </a:r>
            <a:endParaRPr lang="en-IN" dirty="0" smtClean="0">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Arial" panose="020B0604020202020204" pitchFamily="34" charset="0"/>
              <a:buChar char=""/>
              <a:tabLst>
                <a:tab pos="228600" algn="l"/>
              </a:tabLst>
            </a:pPr>
            <a:r>
              <a:rPr lang="en-IN" dirty="0" smtClean="0">
                <a:latin typeface="Verdana" panose="020B0604030504040204" pitchFamily="34" charset="0"/>
                <a:ea typeface="Verdana" panose="020B0604030504040204" pitchFamily="34" charset="0"/>
                <a:cs typeface="Arial" panose="020B0604020202020204" pitchFamily="34" charset="0"/>
              </a:rPr>
              <a:t>The </a:t>
            </a:r>
            <a:r>
              <a:rPr lang="en-IN" b="1" dirty="0">
                <a:latin typeface="Verdana" panose="020B0604030504040204" pitchFamily="34" charset="0"/>
                <a:ea typeface="Verdana" panose="020B0604030504040204" pitchFamily="34" charset="0"/>
                <a:cs typeface="Arial" panose="020B0604020202020204" pitchFamily="34" charset="0"/>
              </a:rPr>
              <a:t>GATE</a:t>
            </a:r>
            <a:r>
              <a:rPr lang="en-IN" dirty="0">
                <a:latin typeface="Verdana" panose="020B0604030504040204" pitchFamily="34" charset="0"/>
                <a:ea typeface="Verdana" panose="020B0604030504040204" pitchFamily="34" charset="0"/>
                <a:cs typeface="Arial" panose="020B0604020202020204" pitchFamily="34" charset="0"/>
              </a:rPr>
              <a:t> pin is used to </a:t>
            </a:r>
            <a:r>
              <a:rPr lang="en-IN" b="1" dirty="0">
                <a:latin typeface="Verdana" panose="020B0604030504040204" pitchFamily="34" charset="0"/>
                <a:ea typeface="Verdana" panose="020B0604030504040204" pitchFamily="34" charset="0"/>
                <a:cs typeface="Arial" panose="020B0604020202020204" pitchFamily="34" charset="0"/>
              </a:rPr>
              <a:t>control</a:t>
            </a:r>
            <a:r>
              <a:rPr lang="en-IN" dirty="0">
                <a:latin typeface="Verdana" panose="020B0604030504040204" pitchFamily="34" charset="0"/>
                <a:ea typeface="Verdana" panose="020B0604030504040204" pitchFamily="34" charset="0"/>
                <a:cs typeface="Arial" panose="020B0604020202020204" pitchFamily="34" charset="0"/>
              </a:rPr>
              <a:t> the </a:t>
            </a:r>
            <a:r>
              <a:rPr lang="en-IN" b="1" dirty="0">
                <a:latin typeface="Verdana" panose="020B0604030504040204" pitchFamily="34" charset="0"/>
                <a:ea typeface="Verdana" panose="020B0604030504040204" pitchFamily="34" charset="0"/>
                <a:cs typeface="Arial" panose="020B0604020202020204" pitchFamily="34" charset="0"/>
              </a:rPr>
              <a:t>Counting</a:t>
            </a:r>
            <a:r>
              <a:rPr lang="en-IN" dirty="0">
                <a:latin typeface="Verdana" panose="020B0604030504040204" pitchFamily="34" charset="0"/>
                <a:ea typeface="Verdana" panose="020B0604030504040204" pitchFamily="34" charset="0"/>
                <a:cs typeface="Arial" panose="020B0604020202020204" pitchFamily="34" charset="0"/>
              </a:rPr>
              <a:t>.</a:t>
            </a:r>
            <a:endParaRPr lang="en-IN" dirty="0">
              <a:latin typeface="Calibri" panose="020F0502020204030204" pitchFamily="34" charset="0"/>
              <a:ea typeface="Calibri" panose="020F0502020204030204" pitchFamily="34" charset="0"/>
              <a:cs typeface="Arial" panose="020B0604020202020204" pitchFamily="34" charset="0"/>
            </a:endParaRPr>
          </a:p>
          <a:p>
            <a:pPr>
              <a:lnSpc>
                <a:spcPts val="5"/>
              </a:lnSpc>
              <a:spcAft>
                <a:spcPts val="0"/>
              </a:spcAft>
            </a:pPr>
            <a:r>
              <a:rPr lang="en-IN" dirty="0">
                <a:latin typeface="Arial" panose="020B0604020202020204" pitchFamily="34" charset="0"/>
                <a:ea typeface="Arial" panose="020B0604020202020204" pitchFamily="34" charset="0"/>
                <a:cs typeface="Arial" panose="020B0604020202020204" pitchFamily="34" charset="0"/>
              </a:rPr>
              <a:t> </a:t>
            </a:r>
            <a:endParaRPr lang="en-IN" dirty="0">
              <a:latin typeface="Calibri" panose="020F0502020204030204" pitchFamily="34" charset="0"/>
              <a:ea typeface="Calibri" panose="020F0502020204030204" pitchFamily="34" charset="0"/>
              <a:cs typeface="Arial" panose="020B0604020202020204" pitchFamily="34" charset="0"/>
            </a:endParaRPr>
          </a:p>
          <a:p>
            <a:pPr marL="228600">
              <a:spcAft>
                <a:spcPts val="0"/>
              </a:spcAft>
            </a:pPr>
            <a:r>
              <a:rPr lang="en-IN" dirty="0">
                <a:latin typeface="Verdana" panose="020B0604030504040204" pitchFamily="34" charset="0"/>
                <a:ea typeface="Verdana" panose="020B0604030504040204" pitchFamily="34" charset="0"/>
                <a:cs typeface="Arial" panose="020B0604020202020204" pitchFamily="34" charset="0"/>
              </a:rPr>
              <a:t>In most modes, the </a:t>
            </a:r>
            <a:r>
              <a:rPr lang="en-IN" b="1" dirty="0">
                <a:latin typeface="Verdana" panose="020B0604030504040204" pitchFamily="34" charset="0"/>
                <a:ea typeface="Verdana" panose="020B0604030504040204" pitchFamily="34" charset="0"/>
                <a:cs typeface="Arial" panose="020B0604020202020204" pitchFamily="34" charset="0"/>
              </a:rPr>
              <a:t>count</a:t>
            </a:r>
            <a:r>
              <a:rPr lang="en-IN" dirty="0">
                <a:latin typeface="Verdana" panose="020B0604030504040204" pitchFamily="34" charset="0"/>
                <a:ea typeface="Verdana" panose="020B0604030504040204" pitchFamily="34" charset="0"/>
                <a:cs typeface="Arial" panose="020B0604020202020204" pitchFamily="34" charset="0"/>
              </a:rPr>
              <a:t> value gets </a:t>
            </a:r>
            <a:r>
              <a:rPr lang="en-IN" b="1" dirty="0">
                <a:latin typeface="Verdana" panose="020B0604030504040204" pitchFamily="34" charset="0"/>
                <a:ea typeface="Verdana" panose="020B0604030504040204" pitchFamily="34" charset="0"/>
                <a:cs typeface="Arial" panose="020B0604020202020204" pitchFamily="34" charset="0"/>
              </a:rPr>
              <a:t>decremented only if</a:t>
            </a:r>
            <a:r>
              <a:rPr lang="en-IN" dirty="0">
                <a:latin typeface="Verdana" panose="020B0604030504040204" pitchFamily="34" charset="0"/>
                <a:ea typeface="Verdana" panose="020B0604030504040204" pitchFamily="34" charset="0"/>
                <a:cs typeface="Arial" panose="020B0604020202020204" pitchFamily="34" charset="0"/>
              </a:rPr>
              <a:t> the </a:t>
            </a:r>
            <a:r>
              <a:rPr lang="en-IN" b="1" dirty="0">
                <a:latin typeface="Verdana" panose="020B0604030504040204" pitchFamily="34" charset="0"/>
                <a:ea typeface="Verdana" panose="020B0604030504040204" pitchFamily="34" charset="0"/>
                <a:cs typeface="Arial" panose="020B0604020202020204" pitchFamily="34" charset="0"/>
              </a:rPr>
              <a:t>GATE</a:t>
            </a:r>
            <a:r>
              <a:rPr lang="en-IN" dirty="0">
                <a:latin typeface="Verdana" panose="020B0604030504040204" pitchFamily="34" charset="0"/>
                <a:ea typeface="Verdana" panose="020B0604030504040204" pitchFamily="34" charset="0"/>
                <a:cs typeface="Arial" panose="020B0604020202020204" pitchFamily="34" charset="0"/>
              </a:rPr>
              <a:t> pin is </a:t>
            </a:r>
            <a:r>
              <a:rPr lang="en-IN" b="1" dirty="0">
                <a:latin typeface="Verdana" panose="020B0604030504040204" pitchFamily="34" charset="0"/>
                <a:ea typeface="Verdana" panose="020B0604030504040204" pitchFamily="34" charset="0"/>
                <a:cs typeface="Arial" panose="020B0604020202020204" pitchFamily="34" charset="0"/>
              </a:rPr>
              <a:t>high</a:t>
            </a:r>
            <a:r>
              <a:rPr lang="en-IN" dirty="0">
                <a:latin typeface="Verdana" panose="020B0604030504040204" pitchFamily="34" charset="0"/>
                <a:ea typeface="Verdana" panose="020B0604030504040204" pitchFamily="34" charset="0"/>
                <a:cs typeface="Arial" panose="020B0604020202020204" pitchFamily="34" charset="0"/>
              </a:rPr>
              <a:t>.</a:t>
            </a:r>
            <a:endParaRPr lang="en-IN" dirty="0">
              <a:latin typeface="Calibri" panose="020F0502020204030204" pitchFamily="34" charset="0"/>
              <a:ea typeface="Calibri" panose="020F0502020204030204" pitchFamily="34" charset="0"/>
              <a:cs typeface="Arial" panose="020B0604020202020204" pitchFamily="34" charset="0"/>
            </a:endParaRPr>
          </a:p>
          <a:p>
            <a:pPr>
              <a:lnSpc>
                <a:spcPts val="1000"/>
              </a:lnSpc>
              <a:spcAft>
                <a:spcPts val="0"/>
              </a:spcAft>
            </a:pPr>
            <a:r>
              <a:rPr lang="en-IN" dirty="0">
                <a:latin typeface="Verdana" panose="020B0604030504040204" pitchFamily="34" charset="0"/>
                <a:ea typeface="Verdana" panose="020B0604030504040204" pitchFamily="34" charset="0"/>
                <a:cs typeface="Arial" panose="020B0604020202020204" pitchFamily="34" charset="0"/>
              </a:rPr>
              <a:t/>
            </a:r>
            <a:br>
              <a:rPr lang="en-IN" dirty="0">
                <a:latin typeface="Verdana" panose="020B0604030504040204" pitchFamily="34" charset="0"/>
                <a:ea typeface="Verdana" panose="020B0604030504040204" pitchFamily="34" charset="0"/>
                <a:cs typeface="Arial" panose="020B0604020202020204" pitchFamily="34" charset="0"/>
              </a:rPr>
            </a:br>
            <a:r>
              <a:rPr lang="en-IN" dirty="0">
                <a:latin typeface="Times New Roman" panose="02020603050405020304" pitchFamily="18" charset="0"/>
                <a:ea typeface="Times New Roman" panose="02020603050405020304" pitchFamily="18" charset="0"/>
                <a:cs typeface="Arial" panose="020B0604020202020204" pitchFamily="34" charset="0"/>
              </a:rPr>
              <a:t> </a:t>
            </a:r>
            <a:endParaRPr lang="en-IN"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5755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Features of 8255</a:t>
            </a:r>
            <a:endParaRPr lang="en-IN" b="1" dirty="0"/>
          </a:p>
        </p:txBody>
      </p:sp>
      <p:sp>
        <p:nvSpPr>
          <p:cNvPr id="3" name="Content Placeholder 2"/>
          <p:cNvSpPr>
            <a:spLocks noGrp="1"/>
          </p:cNvSpPr>
          <p:nvPr>
            <p:ph idx="1"/>
          </p:nvPr>
        </p:nvSpPr>
        <p:spPr/>
        <p:txBody>
          <a:bodyPr/>
          <a:lstStyle/>
          <a:p>
            <a:pPr lvl="0"/>
            <a:r>
              <a:rPr lang="en-IN" dirty="0" smtClean="0"/>
              <a:t>It </a:t>
            </a:r>
            <a:r>
              <a:rPr lang="en-IN" dirty="0"/>
              <a:t>has </a:t>
            </a:r>
            <a:r>
              <a:rPr lang="en-IN" dirty="0" smtClean="0"/>
              <a:t>three 8-bit </a:t>
            </a:r>
            <a:r>
              <a:rPr lang="en-IN" dirty="0"/>
              <a:t>bi-directional I/O ports: </a:t>
            </a:r>
            <a:r>
              <a:rPr lang="en-IN" dirty="0">
                <a:solidFill>
                  <a:schemeClr val="accent1">
                    <a:lumMod val="75000"/>
                  </a:schemeClr>
                </a:solidFill>
              </a:rPr>
              <a:t>Port A, Port B, and Port C</a:t>
            </a:r>
            <a:r>
              <a:rPr lang="en-IN" dirty="0"/>
              <a:t>.</a:t>
            </a:r>
          </a:p>
          <a:p>
            <a:r>
              <a:rPr lang="en-IN" dirty="0"/>
              <a:t> </a:t>
            </a:r>
            <a:r>
              <a:rPr lang="en-IN" dirty="0" smtClean="0"/>
              <a:t>It </a:t>
            </a:r>
            <a:r>
              <a:rPr lang="en-IN" dirty="0"/>
              <a:t>provides </a:t>
            </a:r>
            <a:r>
              <a:rPr lang="en-IN" dirty="0">
                <a:solidFill>
                  <a:schemeClr val="accent1">
                    <a:lumMod val="75000"/>
                  </a:schemeClr>
                </a:solidFill>
              </a:rPr>
              <a:t>3 modes </a:t>
            </a:r>
            <a:r>
              <a:rPr lang="en-IN" dirty="0"/>
              <a:t>of data transfer: </a:t>
            </a:r>
          </a:p>
          <a:p>
            <a:pPr marL="0" indent="0">
              <a:buNone/>
            </a:pPr>
            <a:r>
              <a:rPr lang="en-IN" dirty="0" smtClean="0"/>
              <a:t>	1) Mode0: Simple I/O</a:t>
            </a:r>
          </a:p>
          <a:p>
            <a:pPr marL="0" indent="0">
              <a:buNone/>
            </a:pPr>
            <a:r>
              <a:rPr lang="en-IN" dirty="0"/>
              <a:t>	</a:t>
            </a:r>
            <a:r>
              <a:rPr lang="en-IN" dirty="0" smtClean="0"/>
              <a:t>2) Mode1: Handshake </a:t>
            </a:r>
            <a:r>
              <a:rPr lang="en-IN" dirty="0"/>
              <a:t>I/O </a:t>
            </a:r>
            <a:endParaRPr lang="en-IN" dirty="0" smtClean="0"/>
          </a:p>
          <a:p>
            <a:pPr marL="0" indent="0">
              <a:buNone/>
            </a:pPr>
            <a:r>
              <a:rPr lang="en-IN" dirty="0"/>
              <a:t>	</a:t>
            </a:r>
            <a:r>
              <a:rPr lang="en-IN" dirty="0" smtClean="0"/>
              <a:t>3) Mode2: Bi-directional </a:t>
            </a:r>
            <a:r>
              <a:rPr lang="en-IN" dirty="0"/>
              <a:t>Handshake.</a:t>
            </a:r>
          </a:p>
          <a:p>
            <a:r>
              <a:rPr lang="en-IN" dirty="0"/>
              <a:t> </a:t>
            </a:r>
            <a:r>
              <a:rPr lang="en-IN" dirty="0" smtClean="0"/>
              <a:t>Additionally </a:t>
            </a:r>
            <a:r>
              <a:rPr lang="en-IN" dirty="0"/>
              <a:t>it also provides a Bit Set Reset Modes to alter individual bits of Port C.</a:t>
            </a:r>
          </a:p>
          <a:p>
            <a:pPr marL="0" indent="0">
              <a:buNone/>
            </a:pPr>
            <a:endParaRPr lang="en-IN" dirty="0"/>
          </a:p>
        </p:txBody>
      </p:sp>
    </p:spTree>
    <p:extLst>
      <p:ext uri="{BB962C8B-B14F-4D97-AF65-F5344CB8AC3E}">
        <p14:creationId xmlns:p14="http://schemas.microsoft.com/office/powerpoint/2010/main" val="3851612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12" y="1091266"/>
            <a:ext cx="2756647" cy="3570381"/>
          </a:xfrm>
        </p:spPr>
        <p:txBody>
          <a:bodyPr/>
          <a:lstStyle/>
          <a:p>
            <a:r>
              <a:rPr lang="en-IN" b="1" dirty="0" smtClean="0"/>
              <a:t>Control </a:t>
            </a:r>
            <a:br>
              <a:rPr lang="en-IN" b="1" dirty="0" smtClean="0"/>
            </a:br>
            <a:r>
              <a:rPr lang="en-IN" b="1" dirty="0" smtClean="0"/>
              <a:t>Word</a:t>
            </a:r>
            <a:br>
              <a:rPr lang="en-IN" b="1" dirty="0" smtClean="0"/>
            </a:br>
            <a:r>
              <a:rPr lang="en-IN" b="1" dirty="0" smtClean="0"/>
              <a:t>Register</a:t>
            </a:r>
            <a:br>
              <a:rPr lang="en-IN" b="1" dirty="0" smtClean="0"/>
            </a:br>
            <a:endParaRPr lang="en-IN" b="1" dirty="0"/>
          </a:p>
        </p:txBody>
      </p:sp>
      <p:pic>
        <p:nvPicPr>
          <p:cNvPr id="5" name="Picture 4"/>
          <p:cNvPicPr>
            <a:picLocks noChangeAspect="1"/>
          </p:cNvPicPr>
          <p:nvPr/>
        </p:nvPicPr>
        <p:blipFill>
          <a:blip r:embed="rId2"/>
          <a:stretch>
            <a:fillRect/>
          </a:stretch>
        </p:blipFill>
        <p:spPr>
          <a:xfrm>
            <a:off x="3118876" y="259696"/>
            <a:ext cx="8105775" cy="6410325"/>
          </a:xfrm>
          <a:prstGeom prst="rect">
            <a:avLst/>
          </a:prstGeom>
        </p:spPr>
      </p:pic>
    </p:spTree>
    <p:extLst>
      <p:ext uri="{BB962C8B-B14F-4D97-AF65-F5344CB8AC3E}">
        <p14:creationId xmlns:p14="http://schemas.microsoft.com/office/powerpoint/2010/main" val="912634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algn="ctr"/>
            <a:r>
              <a:rPr lang="en-IN" b="1" dirty="0" smtClean="0"/>
              <a:t>Modes of 8253</a:t>
            </a:r>
            <a:endParaRPr lang="en-IN" b="1" dirty="0"/>
          </a:p>
        </p:txBody>
      </p:sp>
      <p:sp>
        <p:nvSpPr>
          <p:cNvPr id="3" name="Content Placeholder 2"/>
          <p:cNvSpPr>
            <a:spLocks noGrp="1"/>
          </p:cNvSpPr>
          <p:nvPr>
            <p:ph idx="1"/>
          </p:nvPr>
        </p:nvSpPr>
        <p:spPr/>
        <p:txBody>
          <a:bodyPr/>
          <a:lstStyle/>
          <a:p>
            <a:r>
              <a:rPr lang="en-IN" dirty="0" smtClean="0"/>
              <a:t>Mode0: Interrupt on terminal count   -   s/w</a:t>
            </a:r>
          </a:p>
          <a:p>
            <a:r>
              <a:rPr lang="en-IN" dirty="0" smtClean="0"/>
              <a:t>Mode1: Mono stable </a:t>
            </a:r>
            <a:r>
              <a:rPr lang="en-IN" dirty="0" err="1" smtClean="0"/>
              <a:t>multivibrator</a:t>
            </a:r>
            <a:r>
              <a:rPr lang="en-IN" dirty="0" smtClean="0"/>
              <a:t>  -  h/w</a:t>
            </a:r>
          </a:p>
          <a:p>
            <a:r>
              <a:rPr lang="en-IN" dirty="0" smtClean="0"/>
              <a:t>Mode2: Rate generator – s/w</a:t>
            </a:r>
          </a:p>
          <a:p>
            <a:r>
              <a:rPr lang="en-IN" dirty="0" smtClean="0"/>
              <a:t>Mode3: Square wave generator – s/w</a:t>
            </a:r>
            <a:endParaRPr lang="en-IN" dirty="0"/>
          </a:p>
          <a:p>
            <a:r>
              <a:rPr lang="en-IN" dirty="0" smtClean="0"/>
              <a:t>Mode4: Software triggered strobe – s/w</a:t>
            </a:r>
            <a:endParaRPr lang="en-IN" dirty="0"/>
          </a:p>
          <a:p>
            <a:r>
              <a:rPr lang="en-IN" dirty="0" smtClean="0"/>
              <a:t>Mode5: Hardware triggered strobe – h/w</a:t>
            </a:r>
            <a:endParaRPr lang="en-IN" dirty="0"/>
          </a:p>
          <a:p>
            <a:pPr marL="0" indent="0">
              <a:buNone/>
            </a:pPr>
            <a:endParaRPr lang="en-IN" dirty="0"/>
          </a:p>
        </p:txBody>
      </p:sp>
    </p:spTree>
    <p:extLst>
      <p:ext uri="{BB962C8B-B14F-4D97-AF65-F5344CB8AC3E}">
        <p14:creationId xmlns:p14="http://schemas.microsoft.com/office/powerpoint/2010/main" val="3452166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Mode0: Interrupt on terminal count</a:t>
            </a:r>
            <a:br>
              <a:rPr lang="en-IN" b="1" dirty="0"/>
            </a:br>
            <a:endParaRPr lang="en-IN" b="1"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825625"/>
            <a:ext cx="10357656" cy="4275288"/>
          </a:xfrm>
          <a:prstGeom prst="rect">
            <a:avLst/>
          </a:prstGeom>
        </p:spPr>
      </p:pic>
    </p:spTree>
    <p:extLst>
      <p:ext uri="{BB962C8B-B14F-4D97-AF65-F5344CB8AC3E}">
        <p14:creationId xmlns:p14="http://schemas.microsoft.com/office/powerpoint/2010/main" val="1671139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Mode1</a:t>
            </a:r>
            <a:r>
              <a:rPr lang="en-IN" b="1" dirty="0"/>
              <a:t>: Mono stable </a:t>
            </a:r>
            <a:r>
              <a:rPr lang="en-IN" b="1" dirty="0" smtClean="0"/>
              <a:t>multivibrator</a:t>
            </a:r>
            <a:endParaRPr lang="en-IN" b="1" dirty="0"/>
          </a:p>
        </p:txBody>
      </p:sp>
      <p:pic>
        <p:nvPicPr>
          <p:cNvPr id="4" name="Picture 3"/>
          <p:cNvPicPr>
            <a:picLocks noChangeAspect="1"/>
          </p:cNvPicPr>
          <p:nvPr/>
        </p:nvPicPr>
        <p:blipFill>
          <a:blip r:embed="rId2"/>
          <a:stretch>
            <a:fillRect/>
          </a:stretch>
        </p:blipFill>
        <p:spPr>
          <a:xfrm>
            <a:off x="750052" y="2379542"/>
            <a:ext cx="9775432" cy="4055764"/>
          </a:xfrm>
          <a:prstGeom prst="rect">
            <a:avLst/>
          </a:prstGeom>
        </p:spPr>
      </p:pic>
    </p:spTree>
    <p:extLst>
      <p:ext uri="{BB962C8B-B14F-4D97-AF65-F5344CB8AC3E}">
        <p14:creationId xmlns:p14="http://schemas.microsoft.com/office/powerpoint/2010/main" val="3389388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Mode2</a:t>
            </a:r>
            <a:r>
              <a:rPr lang="en-IN" b="1" dirty="0"/>
              <a:t>: Rate </a:t>
            </a:r>
            <a:r>
              <a:rPr lang="en-IN" b="1" dirty="0" smtClean="0"/>
              <a:t>generator</a:t>
            </a:r>
            <a:r>
              <a:rPr lang="en-IN" b="1" dirty="0"/>
              <a:t/>
            </a:r>
            <a:br>
              <a:rPr lang="en-IN" b="1" dirty="0"/>
            </a:br>
            <a:endParaRPr lang="en-IN" b="1" dirty="0"/>
          </a:p>
        </p:txBody>
      </p:sp>
      <p:pic>
        <p:nvPicPr>
          <p:cNvPr id="4" name="Picture 3"/>
          <p:cNvPicPr>
            <a:picLocks noChangeAspect="1"/>
          </p:cNvPicPr>
          <p:nvPr/>
        </p:nvPicPr>
        <p:blipFill>
          <a:blip r:embed="rId2"/>
          <a:stretch>
            <a:fillRect/>
          </a:stretch>
        </p:blipFill>
        <p:spPr>
          <a:xfrm>
            <a:off x="664778" y="2087502"/>
            <a:ext cx="10689022" cy="3968242"/>
          </a:xfrm>
          <a:prstGeom prst="rect">
            <a:avLst/>
          </a:prstGeom>
        </p:spPr>
      </p:pic>
    </p:spTree>
    <p:extLst>
      <p:ext uri="{BB962C8B-B14F-4D97-AF65-F5344CB8AC3E}">
        <p14:creationId xmlns:p14="http://schemas.microsoft.com/office/powerpoint/2010/main" val="12987752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Mode3</a:t>
            </a:r>
            <a:r>
              <a:rPr lang="en-IN" b="1" dirty="0"/>
              <a:t>: Square wave </a:t>
            </a:r>
            <a:r>
              <a:rPr lang="en-IN" b="1" dirty="0" smtClean="0"/>
              <a:t>generator</a:t>
            </a:r>
            <a:r>
              <a:rPr lang="en-IN" b="1" dirty="0"/>
              <a:t/>
            </a:r>
            <a:br>
              <a:rPr lang="en-IN" b="1" dirty="0"/>
            </a:br>
            <a:endParaRPr lang="en-IN" b="1" dirty="0"/>
          </a:p>
        </p:txBody>
      </p:sp>
      <p:pic>
        <p:nvPicPr>
          <p:cNvPr id="4" name="Picture 3"/>
          <p:cNvPicPr>
            <a:picLocks noChangeAspect="1"/>
          </p:cNvPicPr>
          <p:nvPr/>
        </p:nvPicPr>
        <p:blipFill>
          <a:blip r:embed="rId2"/>
          <a:stretch>
            <a:fillRect/>
          </a:stretch>
        </p:blipFill>
        <p:spPr>
          <a:xfrm>
            <a:off x="830939" y="1963766"/>
            <a:ext cx="10030077" cy="3643404"/>
          </a:xfrm>
          <a:prstGeom prst="rect">
            <a:avLst/>
          </a:prstGeom>
        </p:spPr>
      </p:pic>
    </p:spTree>
    <p:extLst>
      <p:ext uri="{BB962C8B-B14F-4D97-AF65-F5344CB8AC3E}">
        <p14:creationId xmlns:p14="http://schemas.microsoft.com/office/powerpoint/2010/main" val="522340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Mode4</a:t>
            </a:r>
            <a:r>
              <a:rPr lang="en-IN" b="1" dirty="0"/>
              <a:t>: Software triggered </a:t>
            </a:r>
            <a:r>
              <a:rPr lang="en-IN" b="1" dirty="0" smtClean="0"/>
              <a:t>strobe</a:t>
            </a:r>
            <a:r>
              <a:rPr lang="en-IN" b="1" dirty="0"/>
              <a:t/>
            </a:r>
            <a:br>
              <a:rPr lang="en-IN" b="1" dirty="0"/>
            </a:br>
            <a:endParaRPr lang="en-IN" b="1" dirty="0"/>
          </a:p>
        </p:txBody>
      </p:sp>
      <p:pic>
        <p:nvPicPr>
          <p:cNvPr id="4" name="Picture 3"/>
          <p:cNvPicPr>
            <a:picLocks noChangeAspect="1"/>
          </p:cNvPicPr>
          <p:nvPr/>
        </p:nvPicPr>
        <p:blipFill>
          <a:blip r:embed="rId2"/>
          <a:stretch>
            <a:fillRect/>
          </a:stretch>
        </p:blipFill>
        <p:spPr>
          <a:xfrm>
            <a:off x="838200" y="2091636"/>
            <a:ext cx="10194293" cy="3986230"/>
          </a:xfrm>
          <a:prstGeom prst="rect">
            <a:avLst/>
          </a:prstGeom>
        </p:spPr>
      </p:pic>
    </p:spTree>
    <p:extLst>
      <p:ext uri="{BB962C8B-B14F-4D97-AF65-F5344CB8AC3E}">
        <p14:creationId xmlns:p14="http://schemas.microsoft.com/office/powerpoint/2010/main" val="4221175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Mode5</a:t>
            </a:r>
            <a:r>
              <a:rPr lang="en-IN" b="1" dirty="0"/>
              <a:t>: Hardware triggered </a:t>
            </a:r>
            <a:r>
              <a:rPr lang="en-IN" b="1" dirty="0" smtClean="0"/>
              <a:t>strobe</a:t>
            </a:r>
            <a:r>
              <a:rPr lang="en-IN" b="1" dirty="0"/>
              <a:t/>
            </a:r>
            <a:br>
              <a:rPr lang="en-IN" b="1" dirty="0"/>
            </a:br>
            <a:endParaRPr lang="en-IN" b="1" dirty="0"/>
          </a:p>
        </p:txBody>
      </p:sp>
      <p:pic>
        <p:nvPicPr>
          <p:cNvPr id="4" name="Picture 3"/>
          <p:cNvPicPr>
            <a:picLocks noChangeAspect="1"/>
          </p:cNvPicPr>
          <p:nvPr/>
        </p:nvPicPr>
        <p:blipFill>
          <a:blip r:embed="rId2"/>
          <a:stretch>
            <a:fillRect/>
          </a:stretch>
        </p:blipFill>
        <p:spPr>
          <a:xfrm>
            <a:off x="838200" y="2160647"/>
            <a:ext cx="9826557" cy="3826085"/>
          </a:xfrm>
          <a:prstGeom prst="rect">
            <a:avLst/>
          </a:prstGeom>
        </p:spPr>
      </p:pic>
    </p:spTree>
    <p:extLst>
      <p:ext uri="{BB962C8B-B14F-4D97-AF65-F5344CB8AC3E}">
        <p14:creationId xmlns:p14="http://schemas.microsoft.com/office/powerpoint/2010/main" val="23168796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5"/>
            <a:ext cx="10515600" cy="1015440"/>
          </a:xfrm>
        </p:spPr>
        <p:txBody>
          <a:bodyPr/>
          <a:lstStyle/>
          <a:p>
            <a:pPr algn="ctr"/>
            <a:r>
              <a:rPr lang="en-IN" b="1" dirty="0" smtClean="0"/>
              <a:t>8251: USART</a:t>
            </a:r>
            <a:endParaRPr lang="en-IN" b="1" dirty="0"/>
          </a:p>
        </p:txBody>
      </p:sp>
      <p:sp>
        <p:nvSpPr>
          <p:cNvPr id="3" name="Content Placeholder 2"/>
          <p:cNvSpPr>
            <a:spLocks noGrp="1"/>
          </p:cNvSpPr>
          <p:nvPr>
            <p:ph idx="1"/>
          </p:nvPr>
        </p:nvSpPr>
        <p:spPr>
          <a:xfrm>
            <a:off x="838200" y="1287743"/>
            <a:ext cx="10515600" cy="4351338"/>
          </a:xfrm>
        </p:spPr>
        <p:txBody>
          <a:bodyPr>
            <a:normAutofit lnSpcReduction="10000"/>
          </a:bodyPr>
          <a:lstStyle/>
          <a:p>
            <a:pPr fontAlgn="base"/>
            <a:r>
              <a:rPr lang="en-IN" dirty="0"/>
              <a:t>8251 universal synchronous asynchronous receiver transmitter (USART) acts as a mediator between microprocessor and peripheral to transmit serial data into parallel form and vice versa.</a:t>
            </a:r>
          </a:p>
          <a:p>
            <a:pPr fontAlgn="base"/>
            <a:r>
              <a:rPr lang="en-IN" dirty="0"/>
              <a:t>It takes data serially from peripheral (outside devices) and converts into parallel data.</a:t>
            </a:r>
          </a:p>
          <a:p>
            <a:pPr fontAlgn="base"/>
            <a:r>
              <a:rPr lang="en-IN" dirty="0"/>
              <a:t>After converting the data into parallel form, it transmits it to the CPU.</a:t>
            </a:r>
          </a:p>
          <a:p>
            <a:pPr fontAlgn="base"/>
            <a:r>
              <a:rPr lang="en-IN" dirty="0"/>
              <a:t>Similarly, it receives parallel data from microprocessor and converts it into serial form.</a:t>
            </a:r>
          </a:p>
          <a:p>
            <a:pPr fontAlgn="base"/>
            <a:r>
              <a:rPr lang="en-IN" dirty="0"/>
              <a:t>After converting data into serial form, it transmits it to outside device (peripheral).</a:t>
            </a:r>
          </a:p>
          <a:p>
            <a:pPr marL="0" indent="0">
              <a:buNone/>
            </a:pPr>
            <a:endParaRPr lang="en-IN" dirty="0"/>
          </a:p>
        </p:txBody>
      </p:sp>
    </p:spTree>
    <p:extLst>
      <p:ext uri="{BB962C8B-B14F-4D97-AF65-F5344CB8AC3E}">
        <p14:creationId xmlns:p14="http://schemas.microsoft.com/office/powerpoint/2010/main" val="27144428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81" y="1799478"/>
            <a:ext cx="4713363" cy="1840193"/>
          </a:xfrm>
        </p:spPr>
        <p:txBody>
          <a:bodyPr>
            <a:normAutofit fontScale="90000"/>
          </a:bodyPr>
          <a:lstStyle/>
          <a:p>
            <a:pPr algn="ctr"/>
            <a:r>
              <a:rPr lang="en-IN" b="1" dirty="0" smtClean="0"/>
              <a:t>Architecture </a:t>
            </a:r>
            <a:br>
              <a:rPr lang="en-IN" b="1" dirty="0" smtClean="0"/>
            </a:br>
            <a:r>
              <a:rPr lang="en-IN" b="1" dirty="0" smtClean="0"/>
              <a:t>of </a:t>
            </a:r>
            <a:br>
              <a:rPr lang="en-IN" b="1" dirty="0" smtClean="0"/>
            </a:br>
            <a:r>
              <a:rPr lang="en-IN" b="1" dirty="0" smtClean="0"/>
              <a:t>8251</a:t>
            </a:r>
            <a:endParaRPr lang="en-IN" b="1" dirty="0"/>
          </a:p>
        </p:txBody>
      </p:sp>
      <p:pic>
        <p:nvPicPr>
          <p:cNvPr id="1026" name="Picture 2" descr="8251 is a #USART for #SerialDataCommunication. As a periphera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444" y="202733"/>
            <a:ext cx="6200981" cy="665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538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060"/>
            <a:ext cx="10515600" cy="1325563"/>
          </a:xfrm>
        </p:spPr>
        <p:txBody>
          <a:bodyPr>
            <a:normAutofit fontScale="90000"/>
          </a:bodyPr>
          <a:lstStyle/>
          <a:p>
            <a:pPr algn="ctr"/>
            <a:r>
              <a:rPr lang="en-IN" sz="6000" b="1" dirty="0"/>
              <a:t>ARCHITECTURE OF 8255</a:t>
            </a:r>
            <a:r>
              <a:rPr lang="en-IN" sz="6000" dirty="0"/>
              <a:t/>
            </a:r>
            <a:br>
              <a:rPr lang="en-IN" sz="6000" dirty="0"/>
            </a:br>
            <a:endParaRPr lang="en-IN" sz="6000" b="1" dirty="0"/>
          </a:p>
        </p:txBody>
      </p:sp>
      <p:pic>
        <p:nvPicPr>
          <p:cNvPr id="7" name="Picture 6"/>
          <p:cNvPicPr>
            <a:picLocks noChangeAspect="1"/>
          </p:cNvPicPr>
          <p:nvPr/>
        </p:nvPicPr>
        <p:blipFill>
          <a:blip r:embed="rId2"/>
          <a:stretch>
            <a:fillRect/>
          </a:stretch>
        </p:blipFill>
        <p:spPr>
          <a:xfrm>
            <a:off x="1747652" y="668323"/>
            <a:ext cx="8511314" cy="5992453"/>
          </a:xfrm>
          <a:prstGeom prst="rect">
            <a:avLst/>
          </a:prstGeom>
        </p:spPr>
      </p:pic>
    </p:spTree>
    <p:extLst>
      <p:ext uri="{BB962C8B-B14F-4D97-AF65-F5344CB8AC3E}">
        <p14:creationId xmlns:p14="http://schemas.microsoft.com/office/powerpoint/2010/main" val="42222967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41540" y="0"/>
            <a:ext cx="11473132" cy="3388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1" i="0" u="none" strike="noStrike" cap="none" normalizeH="0" baseline="0" dirty="0" smtClean="0">
                <a:ln>
                  <a:noFill/>
                </a:ln>
                <a:solidFill>
                  <a:schemeClr val="tx1"/>
                </a:solidFill>
                <a:effectLst/>
                <a:latin typeface="Roboto"/>
              </a:rPr>
              <a:t>Data bus buffer :</a:t>
            </a:r>
            <a:r>
              <a:rPr kumimoji="0" lang="en-US" sz="2400" b="0" i="0" u="none" strike="noStrike" cap="none" normalizeH="0" baseline="0" dirty="0" smtClean="0">
                <a:ln>
                  <a:noFill/>
                </a:ln>
                <a:solidFill>
                  <a:schemeClr val="tx1"/>
                </a:solidFill>
                <a:effectLst/>
                <a:latin typeface="Roboto"/>
              </a:rPr>
              <a:t/>
            </a:r>
            <a:br>
              <a:rPr kumimoji="0" lang="en-US" sz="2400" b="0" i="0" u="none" strike="noStrike" cap="none" normalizeH="0" baseline="0" dirty="0" smtClean="0">
                <a:ln>
                  <a:noFill/>
                </a:ln>
                <a:solidFill>
                  <a:schemeClr val="tx1"/>
                </a:solidFill>
                <a:effectLst/>
                <a:latin typeface="Roboto"/>
              </a:rPr>
            </a:br>
            <a:r>
              <a:rPr kumimoji="0" lang="en-US" sz="2400" b="0" i="0" u="none" strike="noStrike" cap="none" normalizeH="0" baseline="0" dirty="0" smtClean="0">
                <a:ln>
                  <a:noFill/>
                </a:ln>
                <a:solidFill>
                  <a:schemeClr val="tx1"/>
                </a:solidFill>
                <a:effectLst/>
                <a:latin typeface="Roboto"/>
              </a:rPr>
              <a:t>This block helps in interfacing the internal data bus of 8251 to the system data bus. The data transmission is possible between 8251 and CPU by the data bus buffer block.</a:t>
            </a:r>
          </a:p>
          <a:p>
            <a:pPr lvl="0">
              <a:spcBef>
                <a:spcPts val="510"/>
              </a:spcBef>
              <a:spcAft>
                <a:spcPts val="0"/>
              </a:spcAft>
              <a:tabLst>
                <a:tab pos="865505" algn="l"/>
                <a:tab pos="866140" algn="l"/>
              </a:tabLst>
            </a:pPr>
            <a:r>
              <a:rPr lang="en-US" sz="2400" dirty="0" smtClean="0">
                <a:latin typeface="Roboto"/>
              </a:rPr>
              <a:t>2. </a:t>
            </a:r>
            <a:r>
              <a:rPr kumimoji="0" lang="en-US" sz="2400" b="1" i="0" u="none" strike="noStrike" cap="none" normalizeH="0" baseline="0" dirty="0" smtClean="0">
                <a:ln>
                  <a:noFill/>
                </a:ln>
                <a:solidFill>
                  <a:schemeClr val="tx1"/>
                </a:solidFill>
                <a:effectLst/>
                <a:latin typeface="Roboto"/>
              </a:rPr>
              <a:t>Read/Write control logic:</a:t>
            </a:r>
            <a:r>
              <a:rPr kumimoji="0" lang="en-US" sz="2400" b="0" i="0" u="none" strike="noStrike" cap="none" normalizeH="0" baseline="0" dirty="0" smtClean="0">
                <a:ln>
                  <a:noFill/>
                </a:ln>
                <a:solidFill>
                  <a:schemeClr val="tx1"/>
                </a:solidFill>
                <a:effectLst/>
                <a:latin typeface="Roboto"/>
              </a:rPr>
              <a:t/>
            </a:r>
            <a:br>
              <a:rPr kumimoji="0" lang="en-US" sz="2400" b="0" i="0" u="none" strike="noStrike" cap="none" normalizeH="0" baseline="0" dirty="0" smtClean="0">
                <a:ln>
                  <a:noFill/>
                </a:ln>
                <a:solidFill>
                  <a:schemeClr val="tx1"/>
                </a:solidFill>
                <a:effectLst/>
                <a:latin typeface="Roboto"/>
              </a:rPr>
            </a:br>
            <a:r>
              <a:rPr lang="en-US" sz="2400" dirty="0" smtClean="0">
                <a:latin typeface="Arial" panose="020B0604020202020204" pitchFamily="34" charset="0"/>
                <a:ea typeface="Arial" panose="020B0604020202020204" pitchFamily="34" charset="0"/>
              </a:rPr>
              <a:t>It </a:t>
            </a:r>
            <a:r>
              <a:rPr lang="en-US" sz="2400" dirty="0">
                <a:latin typeface="Arial" panose="020B0604020202020204" pitchFamily="34" charset="0"/>
                <a:ea typeface="Arial" panose="020B0604020202020204" pitchFamily="34" charset="0"/>
              </a:rPr>
              <a:t>monitors the data</a:t>
            </a:r>
            <a:r>
              <a:rPr lang="en-US" sz="2400" spc="-15" dirty="0">
                <a:latin typeface="Arial" panose="020B0604020202020204" pitchFamily="34" charset="0"/>
                <a:ea typeface="Arial" panose="020B0604020202020204" pitchFamily="34" charset="0"/>
              </a:rPr>
              <a:t> </a:t>
            </a:r>
            <a:r>
              <a:rPr lang="en-US" sz="2400" dirty="0">
                <a:latin typeface="Arial" panose="020B0604020202020204" pitchFamily="34" charset="0"/>
                <a:ea typeface="Arial" panose="020B0604020202020204" pitchFamily="34" charset="0"/>
              </a:rPr>
              <a:t>flow</a:t>
            </a:r>
            <a:r>
              <a:rPr lang="en-US" sz="2400" dirty="0" smtClean="0">
                <a:latin typeface="Arial" panose="020B0604020202020204" pitchFamily="34" charset="0"/>
                <a:ea typeface="Arial" panose="020B0604020202020204" pitchFamily="34" charset="0"/>
              </a:rPr>
              <a:t>. This </a:t>
            </a:r>
            <a:r>
              <a:rPr lang="en-US" sz="2400" dirty="0">
                <a:latin typeface="Arial" panose="020B0604020202020204" pitchFamily="34" charset="0"/>
                <a:ea typeface="Arial" panose="020B0604020202020204" pitchFamily="34" charset="0"/>
              </a:rPr>
              <a:t>section has three registers and they are control register, status register and data</a:t>
            </a:r>
            <a:r>
              <a:rPr lang="en-US" sz="2400" spc="-20" dirty="0">
                <a:latin typeface="Arial" panose="020B0604020202020204" pitchFamily="34" charset="0"/>
                <a:ea typeface="Arial" panose="020B0604020202020204" pitchFamily="34" charset="0"/>
              </a:rPr>
              <a:t> </a:t>
            </a:r>
            <a:r>
              <a:rPr lang="en-US" sz="2400" dirty="0">
                <a:latin typeface="Arial" panose="020B0604020202020204" pitchFamily="34" charset="0"/>
                <a:ea typeface="Arial" panose="020B0604020202020204" pitchFamily="34" charset="0"/>
              </a:rPr>
              <a:t>buffer</a:t>
            </a:r>
            <a:r>
              <a:rPr lang="en-US" sz="2400" dirty="0" smtClean="0">
                <a:latin typeface="Arial" panose="020B0604020202020204" pitchFamily="34" charset="0"/>
                <a:ea typeface="Arial" panose="020B0604020202020204" pitchFamily="34" charset="0"/>
              </a:rPr>
              <a:t>. </a:t>
            </a:r>
            <a:r>
              <a:rPr kumimoji="0" lang="en-US" sz="2400" b="0" i="0" u="none" strike="noStrike" cap="none" normalizeH="0" baseline="0" dirty="0" smtClean="0">
                <a:ln>
                  <a:noFill/>
                </a:ln>
                <a:solidFill>
                  <a:schemeClr val="tx1"/>
                </a:solidFill>
                <a:effectLst/>
                <a:latin typeface="Roboto"/>
              </a:rPr>
              <a:t>It controls the overall working by selecting the operation to be done. The operation selection depends upon input signals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Roboto"/>
              </a:rPr>
              <a:t>  </a:t>
            </a:r>
          </a:p>
        </p:txBody>
      </p:sp>
      <p:pic>
        <p:nvPicPr>
          <p:cNvPr id="6" name="Picture 2" descr="https://media.geeksforgeeks.org/wp-content/uploads/26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507" y="3089669"/>
            <a:ext cx="6459996" cy="3768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878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891" y="158091"/>
            <a:ext cx="10515600" cy="808067"/>
          </a:xfrm>
        </p:spPr>
        <p:txBody>
          <a:bodyPr/>
          <a:lstStyle/>
          <a:p>
            <a:r>
              <a:rPr lang="en-IN" b="1" dirty="0" smtClean="0"/>
              <a:t>3. Transmitter</a:t>
            </a:r>
            <a:endParaRPr lang="en-IN" b="1" dirty="0"/>
          </a:p>
        </p:txBody>
      </p:sp>
      <p:sp>
        <p:nvSpPr>
          <p:cNvPr id="3" name="Content Placeholder 2"/>
          <p:cNvSpPr>
            <a:spLocks noGrp="1"/>
          </p:cNvSpPr>
          <p:nvPr>
            <p:ph idx="1"/>
          </p:nvPr>
        </p:nvSpPr>
        <p:spPr>
          <a:xfrm>
            <a:off x="475891" y="966158"/>
            <a:ext cx="10515600" cy="5434642"/>
          </a:xfrm>
        </p:spPr>
        <p:txBody>
          <a:bodyPr>
            <a:noAutofit/>
          </a:bodyPr>
          <a:lstStyle/>
          <a:p>
            <a:pPr lvl="0"/>
            <a:r>
              <a:rPr lang="en-US" dirty="0"/>
              <a:t>The transmitter section accepts parallel data from CPU and converts them into serial data.</a:t>
            </a:r>
            <a:endParaRPr lang="en-IN" dirty="0"/>
          </a:p>
          <a:p>
            <a:pPr lvl="0"/>
            <a:r>
              <a:rPr lang="en-US" dirty="0"/>
              <a:t>The transmitter section is double buffered, i.e., it has a buffer register to hold an 8-bit parallel data and another register called output register to convert the parallel data into serial bits.</a:t>
            </a:r>
            <a:endParaRPr lang="en-IN" dirty="0"/>
          </a:p>
          <a:p>
            <a:pPr lvl="0"/>
            <a:r>
              <a:rPr lang="en-US" dirty="0"/>
              <a:t>When output register is empty, the data is transferred from buffer to output register. Now the processor can again load another data in buffer register</a:t>
            </a:r>
            <a:r>
              <a:rPr lang="en-US" dirty="0" smtClean="0"/>
              <a:t>.</a:t>
            </a:r>
            <a:r>
              <a:rPr lang="en-US" dirty="0"/>
              <a:t> </a:t>
            </a:r>
            <a:endParaRPr lang="en-IN" dirty="0"/>
          </a:p>
          <a:p>
            <a:pPr lvl="0"/>
            <a:r>
              <a:rPr lang="en-US" dirty="0"/>
              <a:t>If buffer register is empty, then </a:t>
            </a:r>
            <a:r>
              <a:rPr lang="en-US" dirty="0" err="1"/>
              <a:t>TxRDY</a:t>
            </a:r>
            <a:r>
              <a:rPr lang="en-US" dirty="0"/>
              <a:t> is goes to high.</a:t>
            </a:r>
            <a:endParaRPr lang="en-IN" dirty="0"/>
          </a:p>
          <a:p>
            <a:pPr lvl="0"/>
            <a:r>
              <a:rPr lang="en-US" dirty="0"/>
              <a:t>If output register is empty then </a:t>
            </a:r>
            <a:r>
              <a:rPr lang="en-US" dirty="0" err="1"/>
              <a:t>TxEMPTY</a:t>
            </a:r>
            <a:r>
              <a:rPr lang="en-US" dirty="0"/>
              <a:t> goes to high.</a:t>
            </a:r>
            <a:endParaRPr lang="en-IN" dirty="0"/>
          </a:p>
          <a:p>
            <a:pPr lvl="0"/>
            <a:r>
              <a:rPr lang="en-US" dirty="0"/>
              <a:t>The clock signal, </a:t>
            </a:r>
            <a:r>
              <a:rPr lang="en-US" dirty="0" err="1"/>
              <a:t>TxC</a:t>
            </a:r>
            <a:r>
              <a:rPr lang="en-US" dirty="0"/>
              <a:t> (low) controls the rate at which the bits are transmitted by the USART.</a:t>
            </a:r>
            <a:endParaRPr lang="en-IN" dirty="0"/>
          </a:p>
          <a:p>
            <a:pPr marL="0" lvl="0" indent="0">
              <a:buNone/>
            </a:pPr>
            <a:endParaRPr lang="en-IN" dirty="0"/>
          </a:p>
        </p:txBody>
      </p:sp>
    </p:spTree>
    <p:extLst>
      <p:ext uri="{BB962C8B-B14F-4D97-AF65-F5344CB8AC3E}">
        <p14:creationId xmlns:p14="http://schemas.microsoft.com/office/powerpoint/2010/main" val="39983813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851"/>
            <a:ext cx="10515600" cy="652792"/>
          </a:xfrm>
        </p:spPr>
        <p:txBody>
          <a:bodyPr>
            <a:normAutofit fontScale="90000"/>
          </a:bodyPr>
          <a:lstStyle/>
          <a:p>
            <a:r>
              <a:rPr lang="en-IN" b="1" dirty="0" smtClean="0"/>
              <a:t>4. Receiver</a:t>
            </a:r>
            <a:endParaRPr lang="en-IN" b="1" dirty="0"/>
          </a:p>
        </p:txBody>
      </p:sp>
      <p:sp>
        <p:nvSpPr>
          <p:cNvPr id="3" name="Content Placeholder 2"/>
          <p:cNvSpPr>
            <a:spLocks noGrp="1"/>
          </p:cNvSpPr>
          <p:nvPr>
            <p:ph idx="1"/>
          </p:nvPr>
        </p:nvSpPr>
        <p:spPr>
          <a:xfrm>
            <a:off x="562154" y="862642"/>
            <a:ext cx="11152517" cy="5796949"/>
          </a:xfrm>
        </p:spPr>
        <p:txBody>
          <a:bodyPr>
            <a:noAutofit/>
          </a:bodyPr>
          <a:lstStyle/>
          <a:p>
            <a:pPr lvl="0"/>
            <a:r>
              <a:rPr lang="en-US" dirty="0"/>
              <a:t>The receiver section accepts serial data and convert them into parallel data</a:t>
            </a:r>
            <a:endParaRPr lang="en-IN" dirty="0"/>
          </a:p>
          <a:p>
            <a:pPr lvl="0"/>
            <a:r>
              <a:rPr lang="en-US" dirty="0"/>
              <a:t>The receiver section is double buffered, i.e., it has an input register to receive serial data and convert to parallel, and a buffer register to hold the parallel data.</a:t>
            </a:r>
            <a:endParaRPr lang="en-IN" dirty="0"/>
          </a:p>
          <a:p>
            <a:pPr lvl="0"/>
            <a:r>
              <a:rPr lang="en-US" dirty="0" smtClean="0"/>
              <a:t>The </a:t>
            </a:r>
            <a:r>
              <a:rPr lang="en-US" dirty="0"/>
              <a:t>CPU reads the parallel data from the buffer register</a:t>
            </a:r>
            <a:r>
              <a:rPr lang="en-US" dirty="0" smtClean="0"/>
              <a:t>. When </a:t>
            </a:r>
            <a:r>
              <a:rPr lang="en-US" dirty="0"/>
              <a:t>the input register loads a parallel data to buffer register, the </a:t>
            </a:r>
            <a:r>
              <a:rPr lang="en-US" dirty="0" err="1"/>
              <a:t>RxRDY</a:t>
            </a:r>
            <a:r>
              <a:rPr lang="en-US" dirty="0"/>
              <a:t> line goes high.</a:t>
            </a:r>
            <a:endParaRPr lang="en-IN" dirty="0"/>
          </a:p>
          <a:p>
            <a:pPr lvl="0"/>
            <a:r>
              <a:rPr lang="en-US" dirty="0"/>
              <a:t>The clock signal </a:t>
            </a:r>
            <a:r>
              <a:rPr lang="en-US" dirty="0" err="1"/>
              <a:t>RxC</a:t>
            </a:r>
            <a:r>
              <a:rPr lang="en-US" dirty="0"/>
              <a:t> (low) controls the rate at which bits are received by the USART.</a:t>
            </a:r>
            <a:endParaRPr lang="en-IN" dirty="0"/>
          </a:p>
          <a:p>
            <a:pPr lvl="0"/>
            <a:r>
              <a:rPr lang="en-US" dirty="0"/>
              <a:t>During asynchronous mode, the signal SYNDET/BRKDET will indicate the break in the data transmission.</a:t>
            </a:r>
            <a:endParaRPr lang="en-IN" dirty="0"/>
          </a:p>
          <a:p>
            <a:pPr lvl="0"/>
            <a:r>
              <a:rPr lang="en-US" dirty="0"/>
              <a:t>During synchronous mode, the signal SYNDET/BRKDET will indicate the reception of synchronous character.</a:t>
            </a:r>
            <a:endParaRPr lang="en-IN" dirty="0"/>
          </a:p>
          <a:p>
            <a:pPr marL="0" indent="0">
              <a:buNone/>
            </a:pPr>
            <a:r>
              <a:rPr lang="en-US" dirty="0"/>
              <a:t/>
            </a:r>
            <a:br>
              <a:rPr lang="en-US" dirty="0"/>
            </a:br>
            <a:endParaRPr lang="en-IN" dirty="0"/>
          </a:p>
        </p:txBody>
      </p:sp>
    </p:spTree>
    <p:extLst>
      <p:ext uri="{BB962C8B-B14F-4D97-AF65-F5344CB8AC3E}">
        <p14:creationId xmlns:p14="http://schemas.microsoft.com/office/powerpoint/2010/main" val="21630013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1318" y="160685"/>
            <a:ext cx="11154124" cy="5132815"/>
          </a:xfrm>
          <a:prstGeom prst="rect">
            <a:avLst/>
          </a:prstGeom>
        </p:spPr>
        <p:txBody>
          <a:bodyPr wrap="square">
            <a:spAutoFit/>
          </a:bodyPr>
          <a:lstStyle/>
          <a:p>
            <a:pPr fontAlgn="base"/>
            <a:r>
              <a:rPr lang="en-IN" sz="2800" b="1" dirty="0" smtClean="0">
                <a:latin typeface="Roboto"/>
              </a:rPr>
              <a:t>5. Modem </a:t>
            </a:r>
            <a:r>
              <a:rPr lang="en-IN" sz="2800" b="1" dirty="0">
                <a:latin typeface="Roboto"/>
              </a:rPr>
              <a:t>control (modulator/demodulator) </a:t>
            </a:r>
            <a:r>
              <a:rPr lang="en-IN" sz="2800" b="1" dirty="0" smtClean="0">
                <a:latin typeface="Roboto"/>
              </a:rPr>
              <a:t>:</a:t>
            </a:r>
          </a:p>
          <a:p>
            <a:pPr marR="963930" lvl="0" algn="just">
              <a:lnSpc>
                <a:spcPct val="82000"/>
              </a:lnSpc>
              <a:spcBef>
                <a:spcPts val="755"/>
              </a:spcBef>
              <a:spcAft>
                <a:spcPts val="0"/>
              </a:spcAft>
              <a:tabLst>
                <a:tab pos="865505" algn="l"/>
                <a:tab pos="866140" algn="l"/>
              </a:tabLst>
            </a:pPr>
            <a:r>
              <a:rPr lang="en-US" sz="2800" dirty="0">
                <a:latin typeface="Arial" panose="020B0604020202020204" pitchFamily="34" charset="0"/>
                <a:ea typeface="Arial" panose="020B0604020202020204" pitchFamily="34" charset="0"/>
              </a:rPr>
              <a:t>The MODEM control unit allows to interface a MODEM to </a:t>
            </a:r>
            <a:r>
              <a:rPr lang="en-US" sz="2800" spc="-15" dirty="0">
                <a:latin typeface="Arial" panose="020B0604020202020204" pitchFamily="34" charset="0"/>
                <a:ea typeface="Arial" panose="020B0604020202020204" pitchFamily="34" charset="0"/>
              </a:rPr>
              <a:t>8251A </a:t>
            </a:r>
            <a:r>
              <a:rPr lang="en-US" sz="2800" dirty="0">
                <a:latin typeface="Arial" panose="020B0604020202020204" pitchFamily="34" charset="0"/>
                <a:ea typeface="Arial" panose="020B0604020202020204" pitchFamily="34" charset="0"/>
              </a:rPr>
              <a:t>and to establish data communication through MODEM over telephone</a:t>
            </a:r>
            <a:r>
              <a:rPr lang="en-US" sz="2800" spc="-40" dirty="0">
                <a:latin typeface="Arial" panose="020B0604020202020204" pitchFamily="34" charset="0"/>
                <a:ea typeface="Arial" panose="020B0604020202020204" pitchFamily="34" charset="0"/>
              </a:rPr>
              <a:t> </a:t>
            </a:r>
            <a:r>
              <a:rPr lang="en-US" sz="2800" dirty="0">
                <a:latin typeface="Arial" panose="020B0604020202020204" pitchFamily="34" charset="0"/>
                <a:ea typeface="Arial" panose="020B0604020202020204" pitchFamily="34" charset="0"/>
              </a:rPr>
              <a:t>lines.</a:t>
            </a:r>
            <a:endParaRPr lang="en-IN" sz="1400" dirty="0">
              <a:latin typeface="Arial" panose="020B0604020202020204" pitchFamily="34" charset="0"/>
              <a:ea typeface="Arial" panose="020B0604020202020204" pitchFamily="34" charset="0"/>
            </a:endParaRPr>
          </a:p>
          <a:p>
            <a:pPr algn="just" fontAlgn="base"/>
            <a:endParaRPr lang="en-IN" sz="2800" dirty="0" smtClean="0">
              <a:latin typeface="Roboto"/>
            </a:endParaRPr>
          </a:p>
          <a:p>
            <a:pPr algn="just" fontAlgn="base"/>
            <a:r>
              <a:rPr lang="en-IN" sz="2800" dirty="0" smtClean="0">
                <a:latin typeface="Roboto"/>
              </a:rPr>
              <a:t>A device converts </a:t>
            </a:r>
            <a:r>
              <a:rPr lang="en-IN" sz="2800" dirty="0" err="1" smtClean="0">
                <a:latin typeface="Roboto"/>
              </a:rPr>
              <a:t>analog</a:t>
            </a:r>
            <a:r>
              <a:rPr lang="en-IN" sz="2800" dirty="0" smtClean="0">
                <a:latin typeface="Roboto"/>
              </a:rPr>
              <a:t> signals to digital signals and vice-versa and helps the computers to communicate over telephone lines or cable wires. The following are active-low pins of Modem.</a:t>
            </a:r>
          </a:p>
          <a:p>
            <a:pPr marL="742950" lvl="1" indent="-285750" algn="just" fontAlgn="base">
              <a:buFont typeface="+mj-lt"/>
              <a:buAutoNum type="arabicPeriod"/>
            </a:pPr>
            <a:r>
              <a:rPr lang="en-IN" sz="2800" b="1" dirty="0" smtClean="0">
                <a:latin typeface="Roboto"/>
              </a:rPr>
              <a:t>DSR</a:t>
            </a:r>
            <a:r>
              <a:rPr lang="en-IN" sz="2800" b="1" dirty="0">
                <a:latin typeface="Roboto"/>
              </a:rPr>
              <a:t>:</a:t>
            </a:r>
            <a:r>
              <a:rPr lang="en-IN" sz="2800" dirty="0">
                <a:latin typeface="Roboto"/>
              </a:rPr>
              <a:t> Data Set Ready signal is an input signal.</a:t>
            </a:r>
          </a:p>
          <a:p>
            <a:pPr marL="742950" lvl="1" indent="-285750" algn="just" fontAlgn="base">
              <a:buFont typeface="+mj-lt"/>
              <a:buAutoNum type="arabicPeriod"/>
            </a:pPr>
            <a:r>
              <a:rPr lang="en-IN" sz="2800" b="1" dirty="0">
                <a:latin typeface="Roboto"/>
              </a:rPr>
              <a:t>DTR:</a:t>
            </a:r>
            <a:r>
              <a:rPr lang="en-IN" sz="2800" dirty="0">
                <a:latin typeface="Roboto"/>
              </a:rPr>
              <a:t> Data terminal Ready is an output signal.</a:t>
            </a:r>
          </a:p>
          <a:p>
            <a:pPr marL="742950" lvl="1" indent="-285750" algn="just" fontAlgn="base">
              <a:buFont typeface="+mj-lt"/>
              <a:buAutoNum type="arabicPeriod"/>
            </a:pPr>
            <a:r>
              <a:rPr lang="en-IN" sz="2800" b="1" dirty="0">
                <a:latin typeface="Roboto"/>
              </a:rPr>
              <a:t>CTS:</a:t>
            </a:r>
            <a:r>
              <a:rPr lang="en-IN" sz="2800" dirty="0">
                <a:latin typeface="Roboto"/>
              </a:rPr>
              <a:t> It is an input signal which controls the data transmit </a:t>
            </a:r>
            <a:r>
              <a:rPr lang="en-IN" sz="2800" dirty="0" smtClean="0">
                <a:latin typeface="Roboto"/>
              </a:rPr>
              <a:t>circuit.</a:t>
            </a:r>
          </a:p>
          <a:p>
            <a:pPr marL="742950" lvl="1" indent="-285750" algn="just" fontAlgn="base">
              <a:buFont typeface="+mj-lt"/>
              <a:buAutoNum type="arabicPeriod"/>
            </a:pPr>
            <a:r>
              <a:rPr lang="en-IN" sz="2800" b="1" dirty="0" smtClean="0">
                <a:latin typeface="Roboto"/>
              </a:rPr>
              <a:t>RTS</a:t>
            </a:r>
            <a:r>
              <a:rPr lang="en-IN" sz="2800" b="1" dirty="0">
                <a:latin typeface="Roboto"/>
              </a:rPr>
              <a:t>:</a:t>
            </a:r>
            <a:r>
              <a:rPr lang="en-IN" sz="2800" dirty="0">
                <a:latin typeface="Roboto"/>
              </a:rPr>
              <a:t> It is an output signal which is used to set the status RTS</a:t>
            </a:r>
            <a:r>
              <a:rPr lang="en-IN" sz="2800" dirty="0" smtClean="0">
                <a:latin typeface="Roboto"/>
              </a:rPr>
              <a:t>.</a:t>
            </a:r>
            <a:endParaRPr lang="en-IN" sz="2800" dirty="0">
              <a:latin typeface="Roboto"/>
            </a:endParaRPr>
          </a:p>
        </p:txBody>
      </p:sp>
    </p:spTree>
    <p:extLst>
      <p:ext uri="{BB962C8B-B14F-4D97-AF65-F5344CB8AC3E}">
        <p14:creationId xmlns:p14="http://schemas.microsoft.com/office/powerpoint/2010/main" val="26678330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6158"/>
          </a:xfrm>
        </p:spPr>
        <p:txBody>
          <a:bodyPr/>
          <a:lstStyle/>
          <a:p>
            <a:pPr algn="ctr"/>
            <a:r>
              <a:rPr lang="en-IN" b="1" dirty="0" smtClean="0"/>
              <a:t>Features of 80286</a:t>
            </a:r>
            <a:endParaRPr lang="en-IN" b="1" dirty="0"/>
          </a:p>
        </p:txBody>
      </p:sp>
      <p:sp>
        <p:nvSpPr>
          <p:cNvPr id="3" name="Content Placeholder 2"/>
          <p:cNvSpPr>
            <a:spLocks noGrp="1"/>
          </p:cNvSpPr>
          <p:nvPr>
            <p:ph idx="1"/>
          </p:nvPr>
        </p:nvSpPr>
        <p:spPr>
          <a:xfrm>
            <a:off x="838200" y="1362975"/>
            <a:ext cx="10515600" cy="5210804"/>
          </a:xfrm>
        </p:spPr>
        <p:txBody>
          <a:bodyPr>
            <a:noAutofit/>
          </a:bodyPr>
          <a:lstStyle/>
          <a:p>
            <a:pPr lvl="0"/>
            <a:r>
              <a:rPr lang="en-IN" sz="3600" dirty="0"/>
              <a:t>It is a 16 bit </a:t>
            </a:r>
            <a:r>
              <a:rPr lang="en-IN" sz="3600" dirty="0" smtClean="0"/>
              <a:t>Microprocessor</a:t>
            </a:r>
            <a:endParaRPr lang="en-IN" sz="3600" dirty="0"/>
          </a:p>
          <a:p>
            <a:r>
              <a:rPr lang="en-IN" sz="3600" dirty="0"/>
              <a:t> </a:t>
            </a:r>
            <a:r>
              <a:rPr lang="en-IN" sz="3600" dirty="0" smtClean="0"/>
              <a:t>It </a:t>
            </a:r>
            <a:r>
              <a:rPr lang="en-IN" sz="3600" dirty="0"/>
              <a:t>has a 16 bit data bus.</a:t>
            </a:r>
          </a:p>
          <a:p>
            <a:r>
              <a:rPr lang="en-IN" sz="3600" dirty="0"/>
              <a:t> </a:t>
            </a:r>
            <a:r>
              <a:rPr lang="en-IN" sz="3600" dirty="0" smtClean="0"/>
              <a:t>It </a:t>
            </a:r>
            <a:r>
              <a:rPr lang="en-IN" sz="3600" dirty="0"/>
              <a:t>has 2 memory banks.</a:t>
            </a:r>
          </a:p>
          <a:p>
            <a:r>
              <a:rPr lang="en-IN" sz="3600" dirty="0"/>
              <a:t> </a:t>
            </a:r>
            <a:r>
              <a:rPr lang="en-IN" sz="3600" dirty="0" smtClean="0"/>
              <a:t>It </a:t>
            </a:r>
            <a:r>
              <a:rPr lang="en-IN" sz="3600" dirty="0"/>
              <a:t>has a 24 bit address bus.</a:t>
            </a:r>
          </a:p>
          <a:p>
            <a:r>
              <a:rPr lang="en-IN" sz="3600" dirty="0"/>
              <a:t> </a:t>
            </a:r>
            <a:r>
              <a:rPr lang="en-IN" sz="3600" dirty="0" smtClean="0"/>
              <a:t>It </a:t>
            </a:r>
            <a:r>
              <a:rPr lang="en-IN" sz="3600" dirty="0"/>
              <a:t>can access 16 MB memory.</a:t>
            </a:r>
          </a:p>
          <a:p>
            <a:r>
              <a:rPr lang="en-IN" sz="3600" dirty="0"/>
              <a:t> </a:t>
            </a:r>
            <a:r>
              <a:rPr lang="en-IN" sz="3600" dirty="0" smtClean="0"/>
              <a:t>It </a:t>
            </a:r>
            <a:r>
              <a:rPr lang="en-IN" sz="3600" dirty="0"/>
              <a:t>has 3 Pipeline </a:t>
            </a:r>
            <a:r>
              <a:rPr lang="en-IN" sz="3600" dirty="0" smtClean="0"/>
              <a:t>stages - Fetch</a:t>
            </a:r>
            <a:r>
              <a:rPr lang="en-IN" sz="3600" dirty="0"/>
              <a:t>, Decode, Execute.</a:t>
            </a:r>
          </a:p>
          <a:p>
            <a:r>
              <a:rPr lang="en-IN" sz="3600" dirty="0"/>
              <a:t> </a:t>
            </a:r>
            <a:r>
              <a:rPr lang="en-IN" sz="3600" dirty="0" smtClean="0"/>
              <a:t>It </a:t>
            </a:r>
            <a:r>
              <a:rPr lang="en-IN" sz="3600" dirty="0"/>
              <a:t>operates on 6 MHz – 12 MHz frequency.</a:t>
            </a:r>
          </a:p>
          <a:p>
            <a:pPr marL="0" indent="0">
              <a:buNone/>
            </a:pPr>
            <a:r>
              <a:rPr lang="en-IN" sz="3600" dirty="0"/>
              <a:t/>
            </a:r>
            <a:br>
              <a:rPr lang="en-IN" sz="3600" dirty="0"/>
            </a:br>
            <a:r>
              <a:rPr lang="en-IN" sz="3600" dirty="0"/>
              <a:t> </a:t>
            </a:r>
          </a:p>
          <a:p>
            <a:pPr marL="0" indent="0">
              <a:buNone/>
            </a:pPr>
            <a:endParaRPr lang="en-IN" sz="3600" dirty="0"/>
          </a:p>
        </p:txBody>
      </p:sp>
    </p:spTree>
    <p:extLst>
      <p:ext uri="{BB962C8B-B14F-4D97-AF65-F5344CB8AC3E}">
        <p14:creationId xmlns:p14="http://schemas.microsoft.com/office/powerpoint/2010/main" val="8977983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4845"/>
            <a:ext cx="3155576" cy="2126496"/>
          </a:xfrm>
        </p:spPr>
        <p:txBody>
          <a:bodyPr>
            <a:normAutofit/>
          </a:bodyPr>
          <a:lstStyle/>
          <a:p>
            <a:pPr algn="ctr"/>
            <a:r>
              <a:rPr lang="en-IN" sz="3200" b="1" dirty="0" smtClean="0"/>
              <a:t>Architecture </a:t>
            </a:r>
            <a:br>
              <a:rPr lang="en-IN" sz="3200" b="1" dirty="0" smtClean="0"/>
            </a:br>
            <a:r>
              <a:rPr lang="en-IN" sz="3200" b="1" dirty="0" smtClean="0"/>
              <a:t>of</a:t>
            </a:r>
            <a:br>
              <a:rPr lang="en-IN" sz="3200" b="1" dirty="0" smtClean="0"/>
            </a:br>
            <a:r>
              <a:rPr lang="en-IN" sz="3200" b="1" dirty="0" smtClean="0"/>
              <a:t> 80286</a:t>
            </a:r>
            <a:endParaRPr lang="en-IN" sz="32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895" y="0"/>
            <a:ext cx="92151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807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6158"/>
          </a:xfrm>
        </p:spPr>
        <p:txBody>
          <a:bodyPr/>
          <a:lstStyle/>
          <a:p>
            <a:pPr algn="ctr"/>
            <a:r>
              <a:rPr lang="en-IN" b="1" dirty="0" smtClean="0"/>
              <a:t>Features of 80386</a:t>
            </a:r>
            <a:endParaRPr lang="en-IN" b="1" dirty="0"/>
          </a:p>
        </p:txBody>
      </p:sp>
      <p:sp>
        <p:nvSpPr>
          <p:cNvPr id="3" name="Content Placeholder 2"/>
          <p:cNvSpPr>
            <a:spLocks noGrp="1"/>
          </p:cNvSpPr>
          <p:nvPr>
            <p:ph idx="1"/>
          </p:nvPr>
        </p:nvSpPr>
        <p:spPr>
          <a:xfrm>
            <a:off x="838200" y="1362975"/>
            <a:ext cx="10515600" cy="5210804"/>
          </a:xfrm>
        </p:spPr>
        <p:txBody>
          <a:bodyPr>
            <a:noAutofit/>
          </a:bodyPr>
          <a:lstStyle/>
          <a:p>
            <a:pPr lvl="0"/>
            <a:r>
              <a:rPr lang="en-IN" sz="3600" dirty="0"/>
              <a:t>It is a </a:t>
            </a:r>
            <a:r>
              <a:rPr lang="en-IN" sz="3600" b="1" dirty="0"/>
              <a:t>32 bit Microprocessor</a:t>
            </a:r>
            <a:r>
              <a:rPr lang="en-IN" sz="3600" dirty="0"/>
              <a:t>.</a:t>
            </a:r>
          </a:p>
          <a:p>
            <a:r>
              <a:rPr lang="en-IN" sz="3600" dirty="0"/>
              <a:t> </a:t>
            </a:r>
            <a:r>
              <a:rPr lang="en-IN" sz="3600" dirty="0" smtClean="0"/>
              <a:t>It </a:t>
            </a:r>
            <a:r>
              <a:rPr lang="en-IN" sz="3600" dirty="0"/>
              <a:t>has a </a:t>
            </a:r>
            <a:r>
              <a:rPr lang="en-IN" sz="3600" b="1" dirty="0"/>
              <a:t>32 bit data bus</a:t>
            </a:r>
            <a:r>
              <a:rPr lang="en-IN" sz="3600" dirty="0"/>
              <a:t>.</a:t>
            </a:r>
          </a:p>
          <a:p>
            <a:r>
              <a:rPr lang="en-IN" sz="3600" dirty="0"/>
              <a:t> </a:t>
            </a:r>
            <a:r>
              <a:rPr lang="en-IN" sz="3600" dirty="0" smtClean="0"/>
              <a:t>It </a:t>
            </a:r>
            <a:r>
              <a:rPr lang="en-IN" sz="3600" dirty="0"/>
              <a:t>has </a:t>
            </a:r>
            <a:r>
              <a:rPr lang="en-IN" sz="3600" b="1" dirty="0"/>
              <a:t>4 memory banks</a:t>
            </a:r>
            <a:r>
              <a:rPr lang="en-IN" sz="3600" dirty="0"/>
              <a:t>.</a:t>
            </a:r>
          </a:p>
          <a:p>
            <a:r>
              <a:rPr lang="en-IN" sz="3600" dirty="0"/>
              <a:t> </a:t>
            </a:r>
            <a:r>
              <a:rPr lang="en-IN" sz="3600" dirty="0" smtClean="0"/>
              <a:t>It </a:t>
            </a:r>
            <a:r>
              <a:rPr lang="en-IN" sz="3600" dirty="0"/>
              <a:t>has a </a:t>
            </a:r>
            <a:r>
              <a:rPr lang="en-IN" sz="3600" b="1" dirty="0"/>
              <a:t>32 bit address bus</a:t>
            </a:r>
            <a:r>
              <a:rPr lang="en-IN" sz="3600" dirty="0"/>
              <a:t>.</a:t>
            </a:r>
          </a:p>
          <a:p>
            <a:r>
              <a:rPr lang="en-IN" sz="3600" dirty="0"/>
              <a:t> </a:t>
            </a:r>
            <a:r>
              <a:rPr lang="en-IN" sz="3600" dirty="0" smtClean="0"/>
              <a:t>It </a:t>
            </a:r>
            <a:r>
              <a:rPr lang="en-IN" sz="3600" dirty="0"/>
              <a:t>can access </a:t>
            </a:r>
            <a:r>
              <a:rPr lang="en-IN" sz="3600" b="1" dirty="0"/>
              <a:t>4 GB memory</a:t>
            </a:r>
            <a:r>
              <a:rPr lang="en-IN" sz="3600" dirty="0"/>
              <a:t>.</a:t>
            </a:r>
          </a:p>
          <a:p>
            <a:r>
              <a:rPr lang="en-IN" sz="3600" dirty="0"/>
              <a:t> </a:t>
            </a:r>
            <a:r>
              <a:rPr lang="en-IN" sz="3600" dirty="0" smtClean="0"/>
              <a:t>It </a:t>
            </a:r>
            <a:r>
              <a:rPr lang="en-IN" sz="3600" dirty="0"/>
              <a:t>has </a:t>
            </a:r>
            <a:r>
              <a:rPr lang="en-IN" sz="3600" b="1" dirty="0"/>
              <a:t>3 Pipeline </a:t>
            </a:r>
            <a:r>
              <a:rPr lang="en-IN" sz="3600" b="1" dirty="0" smtClean="0"/>
              <a:t>stages</a:t>
            </a:r>
            <a:r>
              <a:rPr lang="en-IN" sz="3600" dirty="0" smtClean="0"/>
              <a:t>- </a:t>
            </a:r>
            <a:r>
              <a:rPr lang="en-IN" sz="3600" b="1" dirty="0" smtClean="0"/>
              <a:t>Fetch</a:t>
            </a:r>
            <a:r>
              <a:rPr lang="en-IN" sz="3600" b="1" dirty="0"/>
              <a:t>, Decode, Execute</a:t>
            </a:r>
            <a:r>
              <a:rPr lang="en-IN" sz="3600" dirty="0"/>
              <a:t>.</a:t>
            </a:r>
          </a:p>
          <a:p>
            <a:r>
              <a:rPr lang="en-IN" sz="3600" dirty="0"/>
              <a:t> </a:t>
            </a:r>
            <a:r>
              <a:rPr lang="en-IN" sz="3600" dirty="0" smtClean="0"/>
              <a:t>It </a:t>
            </a:r>
            <a:r>
              <a:rPr lang="en-IN" sz="3600" dirty="0"/>
              <a:t>operates on </a:t>
            </a:r>
            <a:r>
              <a:rPr lang="en-IN" sz="3600" b="1" dirty="0"/>
              <a:t>16 MHz – 33 MHz</a:t>
            </a:r>
            <a:r>
              <a:rPr lang="en-IN" sz="3600" dirty="0"/>
              <a:t> frequency.</a:t>
            </a:r>
          </a:p>
          <a:p>
            <a:pPr marL="0" indent="0">
              <a:buNone/>
            </a:pPr>
            <a:endParaRPr lang="en-IN" sz="3600" dirty="0"/>
          </a:p>
        </p:txBody>
      </p:sp>
    </p:spTree>
    <p:extLst>
      <p:ext uri="{BB962C8B-B14F-4D97-AF65-F5344CB8AC3E}">
        <p14:creationId xmlns:p14="http://schemas.microsoft.com/office/powerpoint/2010/main" val="3537472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4845"/>
            <a:ext cx="3155576" cy="2126496"/>
          </a:xfrm>
        </p:spPr>
        <p:txBody>
          <a:bodyPr>
            <a:normAutofit/>
          </a:bodyPr>
          <a:lstStyle/>
          <a:p>
            <a:pPr algn="ctr"/>
            <a:r>
              <a:rPr lang="en-IN" sz="3200" b="1" dirty="0" smtClean="0"/>
              <a:t>Architecture </a:t>
            </a:r>
            <a:br>
              <a:rPr lang="en-IN" sz="3200" b="1" dirty="0" smtClean="0"/>
            </a:br>
            <a:r>
              <a:rPr lang="en-IN" sz="3200" b="1" dirty="0" smtClean="0"/>
              <a:t>of</a:t>
            </a:r>
            <a:br>
              <a:rPr lang="en-IN" sz="3200" b="1" dirty="0" smtClean="0"/>
            </a:br>
            <a:r>
              <a:rPr lang="en-IN" sz="3200" b="1" dirty="0" smtClean="0"/>
              <a:t> 80386</a:t>
            </a:r>
            <a:endParaRPr lang="en-IN" sz="32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951" y="903232"/>
            <a:ext cx="7247684" cy="5476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4909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4753"/>
          </a:xfrm>
        </p:spPr>
        <p:txBody>
          <a:bodyPr/>
          <a:lstStyle/>
          <a:p>
            <a:pPr algn="ctr"/>
            <a:r>
              <a:rPr lang="en-IN" b="1" dirty="0" smtClean="0"/>
              <a:t>Features of 80586</a:t>
            </a:r>
            <a:endParaRPr lang="en-IN" b="1" dirty="0"/>
          </a:p>
        </p:txBody>
      </p:sp>
      <p:sp>
        <p:nvSpPr>
          <p:cNvPr id="3" name="Content Placeholder 2"/>
          <p:cNvSpPr>
            <a:spLocks noGrp="1"/>
          </p:cNvSpPr>
          <p:nvPr>
            <p:ph idx="1"/>
          </p:nvPr>
        </p:nvSpPr>
        <p:spPr>
          <a:xfrm>
            <a:off x="838200" y="824752"/>
            <a:ext cx="10515600" cy="5827059"/>
          </a:xfrm>
        </p:spPr>
        <p:txBody>
          <a:bodyPr>
            <a:noAutofit/>
          </a:bodyPr>
          <a:lstStyle/>
          <a:p>
            <a:pPr lvl="0"/>
            <a:r>
              <a:rPr lang="en-IN" sz="2000" dirty="0" smtClean="0"/>
              <a:t>It </a:t>
            </a:r>
            <a:r>
              <a:rPr lang="en-IN" sz="2000" dirty="0"/>
              <a:t>is a </a:t>
            </a:r>
            <a:r>
              <a:rPr lang="en-IN" sz="2000" b="1" dirty="0"/>
              <a:t>32 bit Microprocessor</a:t>
            </a:r>
            <a:r>
              <a:rPr lang="en-IN" sz="2000" dirty="0"/>
              <a:t>.</a:t>
            </a:r>
          </a:p>
          <a:p>
            <a:pPr lvl="0"/>
            <a:r>
              <a:rPr lang="en-IN" sz="2000" dirty="0" smtClean="0"/>
              <a:t>It </a:t>
            </a:r>
            <a:r>
              <a:rPr lang="en-IN" sz="2000" dirty="0"/>
              <a:t>has a </a:t>
            </a:r>
            <a:r>
              <a:rPr lang="en-IN" sz="2000" b="1" dirty="0"/>
              <a:t>64 bit data bus</a:t>
            </a:r>
            <a:r>
              <a:rPr lang="en-IN" sz="2000" dirty="0"/>
              <a:t>.</a:t>
            </a:r>
          </a:p>
          <a:p>
            <a:pPr lvl="0"/>
            <a:r>
              <a:rPr lang="en-IN" sz="2000" dirty="0" smtClean="0"/>
              <a:t>It </a:t>
            </a:r>
            <a:r>
              <a:rPr lang="en-IN" sz="2000" dirty="0"/>
              <a:t>has </a:t>
            </a:r>
            <a:r>
              <a:rPr lang="en-IN" sz="2000" b="1" dirty="0"/>
              <a:t>8 memory banks</a:t>
            </a:r>
            <a:r>
              <a:rPr lang="en-IN" sz="2000" dirty="0"/>
              <a:t>.</a:t>
            </a:r>
          </a:p>
          <a:p>
            <a:pPr lvl="0"/>
            <a:r>
              <a:rPr lang="en-IN" sz="2000" dirty="0" smtClean="0"/>
              <a:t>It </a:t>
            </a:r>
            <a:r>
              <a:rPr lang="en-IN" sz="2000" dirty="0"/>
              <a:t>has a </a:t>
            </a:r>
            <a:r>
              <a:rPr lang="en-IN" sz="2000" b="1" dirty="0"/>
              <a:t>32 bit address bus</a:t>
            </a:r>
            <a:r>
              <a:rPr lang="en-IN" sz="2000" dirty="0"/>
              <a:t>.</a:t>
            </a:r>
          </a:p>
          <a:p>
            <a:pPr lvl="0"/>
            <a:r>
              <a:rPr lang="en-IN" sz="2000" dirty="0" smtClean="0"/>
              <a:t>It </a:t>
            </a:r>
            <a:r>
              <a:rPr lang="en-IN" sz="2000" dirty="0"/>
              <a:t>can access </a:t>
            </a:r>
            <a:r>
              <a:rPr lang="en-IN" sz="2000" b="1" dirty="0"/>
              <a:t>4 GB of physical memory</a:t>
            </a:r>
            <a:r>
              <a:rPr lang="en-IN" sz="2000" dirty="0"/>
              <a:t>.</a:t>
            </a:r>
          </a:p>
          <a:p>
            <a:pPr lvl="0"/>
            <a:r>
              <a:rPr lang="en-IN" sz="2000" dirty="0" smtClean="0"/>
              <a:t>It </a:t>
            </a:r>
            <a:r>
              <a:rPr lang="en-IN" sz="2000" dirty="0"/>
              <a:t>has </a:t>
            </a:r>
            <a:r>
              <a:rPr lang="en-IN" sz="2000" b="1" dirty="0"/>
              <a:t>5 Pipeline stages for integer operations</a:t>
            </a:r>
            <a:r>
              <a:rPr lang="en-IN" sz="2000" dirty="0"/>
              <a:t>.</a:t>
            </a:r>
          </a:p>
          <a:p>
            <a:pPr lvl="0"/>
            <a:r>
              <a:rPr lang="en-IN" sz="2000" dirty="0" smtClean="0"/>
              <a:t>It </a:t>
            </a:r>
            <a:r>
              <a:rPr lang="en-IN" sz="2000" dirty="0"/>
              <a:t>has an </a:t>
            </a:r>
            <a:r>
              <a:rPr lang="en-IN" sz="2000" b="1" dirty="0"/>
              <a:t>internal Floating point unit</a:t>
            </a:r>
            <a:r>
              <a:rPr lang="en-IN" sz="2000" dirty="0"/>
              <a:t>.</a:t>
            </a:r>
          </a:p>
          <a:p>
            <a:pPr lvl="0"/>
            <a:r>
              <a:rPr lang="en-IN" sz="2000" dirty="0" smtClean="0"/>
              <a:t>It </a:t>
            </a:r>
            <a:r>
              <a:rPr lang="en-IN" sz="2000" dirty="0"/>
              <a:t>has an </a:t>
            </a:r>
            <a:r>
              <a:rPr lang="en-IN" sz="2000" b="1" dirty="0"/>
              <a:t>8 stage Floating point Pipeline</a:t>
            </a:r>
            <a:r>
              <a:rPr lang="en-IN" sz="2000" dirty="0"/>
              <a:t>.</a:t>
            </a:r>
          </a:p>
          <a:p>
            <a:pPr lvl="0"/>
            <a:r>
              <a:rPr lang="en-IN" sz="2000" dirty="0" smtClean="0"/>
              <a:t>It </a:t>
            </a:r>
            <a:r>
              <a:rPr lang="en-IN" sz="2000" dirty="0"/>
              <a:t>is </a:t>
            </a:r>
            <a:r>
              <a:rPr lang="en-IN" sz="2000" b="1" dirty="0"/>
              <a:t>2 way superscalar</a:t>
            </a:r>
            <a:r>
              <a:rPr lang="en-IN" sz="2000" dirty="0"/>
              <a:t>. This means it has two pipes called the u-pipe and the v-pipe.</a:t>
            </a:r>
          </a:p>
          <a:p>
            <a:r>
              <a:rPr lang="en-IN" sz="2000" dirty="0"/>
              <a:t> </a:t>
            </a:r>
            <a:r>
              <a:rPr lang="en-IN" sz="2000" dirty="0" smtClean="0"/>
              <a:t>It </a:t>
            </a:r>
            <a:r>
              <a:rPr lang="en-IN" sz="2000" dirty="0"/>
              <a:t>operates on </a:t>
            </a:r>
            <a:r>
              <a:rPr lang="en-IN" sz="2000" b="1" dirty="0"/>
              <a:t>66 MHz – 99 MHz</a:t>
            </a:r>
            <a:r>
              <a:rPr lang="en-IN" sz="2000" dirty="0"/>
              <a:t> frequency.</a:t>
            </a:r>
          </a:p>
          <a:p>
            <a:r>
              <a:rPr lang="en-IN" sz="2000" dirty="0"/>
              <a:t> </a:t>
            </a:r>
            <a:r>
              <a:rPr lang="en-IN" sz="2000" dirty="0" smtClean="0"/>
              <a:t>The </a:t>
            </a:r>
            <a:r>
              <a:rPr lang="en-IN" sz="2000" b="1" dirty="0"/>
              <a:t>Integer Pipeline</a:t>
            </a:r>
            <a:r>
              <a:rPr lang="en-IN" sz="2000" dirty="0"/>
              <a:t> stages are called</a:t>
            </a:r>
            <a:r>
              <a:rPr lang="en-IN" sz="2000" dirty="0" smtClean="0"/>
              <a:t>: </a:t>
            </a:r>
            <a:r>
              <a:rPr lang="en-IN" sz="2000" b="1" dirty="0" smtClean="0"/>
              <a:t>PF </a:t>
            </a:r>
            <a:r>
              <a:rPr lang="en-IN" sz="2000" b="1" dirty="0"/>
              <a:t>– </a:t>
            </a:r>
            <a:r>
              <a:rPr lang="en-IN" sz="2000" b="1" dirty="0" err="1"/>
              <a:t>Prefetch</a:t>
            </a:r>
            <a:r>
              <a:rPr lang="en-IN" sz="2000" b="1" dirty="0"/>
              <a:t>; D1 – Decode; D2 – Address Translation; EX – Execute; WR – Write Back.</a:t>
            </a:r>
            <a:endParaRPr lang="en-IN" sz="2000" dirty="0"/>
          </a:p>
          <a:p>
            <a:r>
              <a:rPr lang="en-IN" sz="2000" dirty="0"/>
              <a:t> </a:t>
            </a:r>
            <a:r>
              <a:rPr lang="en-IN" sz="2000" dirty="0" smtClean="0"/>
              <a:t>It </a:t>
            </a:r>
            <a:r>
              <a:rPr lang="en-IN" sz="2000" dirty="0"/>
              <a:t>has a protection mechanism with </a:t>
            </a:r>
            <a:r>
              <a:rPr lang="en-IN" sz="2000" b="1" dirty="0"/>
              <a:t>4 privilege levels</a:t>
            </a:r>
            <a:r>
              <a:rPr lang="en-IN" sz="2000" dirty="0"/>
              <a:t>.</a:t>
            </a:r>
          </a:p>
          <a:p>
            <a:r>
              <a:rPr lang="en-IN" sz="2000" dirty="0"/>
              <a:t> </a:t>
            </a:r>
            <a:r>
              <a:rPr lang="en-IN" sz="2000" dirty="0" smtClean="0"/>
              <a:t>It </a:t>
            </a:r>
            <a:r>
              <a:rPr lang="en-IN" sz="2000" dirty="0"/>
              <a:t>has </a:t>
            </a:r>
            <a:r>
              <a:rPr lang="en-IN" sz="2000" b="1" dirty="0"/>
              <a:t>on-chip L1 Code cache and L1 Data Cache both 8 KB each</a:t>
            </a:r>
            <a:r>
              <a:rPr lang="en-IN" sz="2000" dirty="0"/>
              <a:t>.</a:t>
            </a:r>
          </a:p>
          <a:p>
            <a:r>
              <a:rPr lang="en-IN" sz="2000" dirty="0"/>
              <a:t> </a:t>
            </a:r>
            <a:r>
              <a:rPr lang="en-IN" sz="2000" dirty="0" smtClean="0"/>
              <a:t>It </a:t>
            </a:r>
            <a:r>
              <a:rPr lang="en-IN" sz="2000" dirty="0"/>
              <a:t>has a </a:t>
            </a:r>
            <a:r>
              <a:rPr lang="en-IN" sz="2000" b="1" dirty="0"/>
              <a:t>branch prediction logic</a:t>
            </a:r>
            <a:r>
              <a:rPr lang="en-IN" sz="2000" dirty="0"/>
              <a:t> with a </a:t>
            </a:r>
            <a:r>
              <a:rPr lang="en-IN" sz="2000" b="1" dirty="0"/>
              <a:t>256 entry</a:t>
            </a:r>
            <a:r>
              <a:rPr lang="en-IN" sz="2000" dirty="0"/>
              <a:t> Branch Target Buffer (BTB).</a:t>
            </a:r>
          </a:p>
          <a:p>
            <a:pPr marL="0" indent="0">
              <a:buNone/>
            </a:pPr>
            <a:endParaRPr lang="en-IN" sz="2000" dirty="0"/>
          </a:p>
          <a:p>
            <a:pPr lvl="0"/>
            <a:endParaRPr lang="en-IN" sz="2000" dirty="0"/>
          </a:p>
        </p:txBody>
      </p:sp>
    </p:spTree>
    <p:extLst>
      <p:ext uri="{BB962C8B-B14F-4D97-AF65-F5344CB8AC3E}">
        <p14:creationId xmlns:p14="http://schemas.microsoft.com/office/powerpoint/2010/main" val="3148716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24582"/>
            <a:ext cx="3260784" cy="2964671"/>
          </a:xfrm>
        </p:spPr>
        <p:txBody>
          <a:bodyPr>
            <a:normAutofit fontScale="90000"/>
          </a:bodyPr>
          <a:lstStyle/>
          <a:p>
            <a:r>
              <a:rPr lang="en-IN" dirty="0" smtClean="0"/>
              <a:t>Comparison of 8086, 80286, 80386 and 80586</a:t>
            </a:r>
            <a:endParaRPr lang="en-IN" dirty="0"/>
          </a:p>
        </p:txBody>
      </p:sp>
      <p:graphicFrame>
        <p:nvGraphicFramePr>
          <p:cNvPr id="7" name="Table 6"/>
          <p:cNvGraphicFramePr>
            <a:graphicFrameLocks noGrp="1"/>
          </p:cNvGraphicFramePr>
          <p:nvPr/>
        </p:nvGraphicFramePr>
        <p:xfrm>
          <a:off x="3418482" y="0"/>
          <a:ext cx="7795857" cy="6925148"/>
        </p:xfrm>
        <a:graphic>
          <a:graphicData uri="http://schemas.openxmlformats.org/drawingml/2006/table">
            <a:tbl>
              <a:tblPr>
                <a:tableStyleId>{5C22544A-7EE6-4342-B048-85BDC9FD1C3A}</a:tableStyleId>
              </a:tblPr>
              <a:tblGrid>
                <a:gridCol w="1608240"/>
                <a:gridCol w="1608240"/>
                <a:gridCol w="1052078"/>
                <a:gridCol w="1187409"/>
                <a:gridCol w="1169945"/>
                <a:gridCol w="1169945"/>
              </a:tblGrid>
              <a:tr h="371893">
                <a:tc>
                  <a:txBody>
                    <a:bodyPr/>
                    <a:lstStyle/>
                    <a:p>
                      <a:pPr marL="88900">
                        <a:lnSpc>
                          <a:spcPct val="107000"/>
                        </a:lnSpc>
                        <a:spcAft>
                          <a:spcPts val="0"/>
                        </a:spcAft>
                      </a:pPr>
                      <a:r>
                        <a:rPr lang="en-IN" sz="2000">
                          <a:effectLst/>
                        </a:rPr>
                        <a:t>S No</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Attribute</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8086</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80286</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80386</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80586</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366819">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359752">
                <a:tc>
                  <a:txBody>
                    <a:bodyPr/>
                    <a:lstStyle/>
                    <a:p>
                      <a:pPr algn="ctr">
                        <a:lnSpc>
                          <a:spcPct val="107000"/>
                        </a:lnSpc>
                        <a:spcAft>
                          <a:spcPts val="0"/>
                        </a:spcAft>
                      </a:pPr>
                      <a:r>
                        <a:rPr lang="en-IN" sz="2000">
                          <a:effectLst/>
                        </a:rPr>
                        <a:t>1</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ct val="107000"/>
                        </a:lnSpc>
                        <a:spcAft>
                          <a:spcPts val="0"/>
                        </a:spcAft>
                      </a:pPr>
                      <a:r>
                        <a:rPr lang="en-IN" sz="2000">
                          <a:effectLst/>
                        </a:rPr>
                        <a:t>Processor Size</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16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16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32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32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IN"/>
                    </a:p>
                  </a:txBody>
                  <a:tcPr/>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359112">
                <a:tc>
                  <a:txBody>
                    <a:bodyPr/>
                    <a:lstStyle/>
                    <a:p>
                      <a:pPr algn="ctr">
                        <a:lnSpc>
                          <a:spcPct val="107000"/>
                        </a:lnSpc>
                        <a:spcAft>
                          <a:spcPts val="0"/>
                        </a:spcAft>
                      </a:pPr>
                      <a:r>
                        <a:rPr lang="en-IN" sz="2000" dirty="0">
                          <a:effectLst/>
                        </a:rPr>
                        <a:t>2</a:t>
                      </a:r>
                      <a:endParaRPr lang="en-IN"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Data Bus</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dirty="0">
                          <a:effectLst/>
                        </a:rPr>
                        <a:t>16 – bit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16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32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64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366819">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359752">
                <a:tc>
                  <a:txBody>
                    <a:bodyPr/>
                    <a:lstStyle/>
                    <a:p>
                      <a:pPr algn="ctr">
                        <a:lnSpc>
                          <a:spcPct val="107000"/>
                        </a:lnSpc>
                        <a:spcAft>
                          <a:spcPts val="0"/>
                        </a:spcAft>
                      </a:pPr>
                      <a:r>
                        <a:rPr lang="en-IN" sz="2000" dirty="0">
                          <a:effectLst/>
                        </a:rPr>
                        <a:t>3</a:t>
                      </a:r>
                      <a:endParaRPr lang="en-IN"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ct val="107000"/>
                        </a:lnSpc>
                        <a:spcAft>
                          <a:spcPts val="0"/>
                        </a:spcAft>
                      </a:pPr>
                      <a:r>
                        <a:rPr lang="en-IN" sz="2000">
                          <a:effectLst/>
                        </a:rPr>
                        <a:t>Memory Banks</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2 banks</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2 banks</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4 banks</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8 banks</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IN"/>
                    </a:p>
                  </a:txBody>
                  <a:tcPr/>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359752">
                <a:tc>
                  <a:txBody>
                    <a:bodyPr/>
                    <a:lstStyle/>
                    <a:p>
                      <a:pPr algn="ctr">
                        <a:lnSpc>
                          <a:spcPct val="107000"/>
                        </a:lnSpc>
                        <a:spcAft>
                          <a:spcPts val="0"/>
                        </a:spcAft>
                      </a:pPr>
                      <a:r>
                        <a:rPr lang="en-IN" sz="2000">
                          <a:effectLst/>
                        </a:rPr>
                        <a:t>4</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ct val="107000"/>
                        </a:lnSpc>
                        <a:spcAft>
                          <a:spcPts val="0"/>
                        </a:spcAft>
                      </a:pPr>
                      <a:r>
                        <a:rPr lang="en-IN" sz="2000">
                          <a:effectLst/>
                        </a:rPr>
                        <a:t>Address Bus</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20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24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32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32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IN"/>
                    </a:p>
                  </a:txBody>
                  <a:tcPr/>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356557">
                <a:tc>
                  <a:txBody>
                    <a:bodyPr/>
                    <a:lstStyle/>
                    <a:p>
                      <a:pPr algn="ctr">
                        <a:lnSpc>
                          <a:spcPct val="107000"/>
                        </a:lnSpc>
                        <a:spcAft>
                          <a:spcPts val="0"/>
                        </a:spcAft>
                      </a:pPr>
                      <a:r>
                        <a:rPr lang="en-IN" sz="2000">
                          <a:effectLst/>
                        </a:rPr>
                        <a:t>5</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ct val="107000"/>
                        </a:lnSpc>
                        <a:spcAft>
                          <a:spcPts val="0"/>
                        </a:spcAft>
                      </a:pPr>
                      <a:r>
                        <a:rPr lang="en-IN" sz="2000">
                          <a:effectLst/>
                        </a:rPr>
                        <a:t>Memory Size</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1 MB</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16 MB</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4 GB</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4 GB</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IN"/>
                    </a:p>
                  </a:txBody>
                  <a:tcPr/>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359752">
                <a:tc>
                  <a:txBody>
                    <a:bodyPr/>
                    <a:lstStyle/>
                    <a:p>
                      <a:pPr algn="ctr">
                        <a:lnSpc>
                          <a:spcPct val="107000"/>
                        </a:lnSpc>
                        <a:spcAft>
                          <a:spcPts val="0"/>
                        </a:spcAft>
                      </a:pPr>
                      <a:r>
                        <a:rPr lang="en-IN" sz="2000">
                          <a:effectLst/>
                        </a:rPr>
                        <a:t>6</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ct val="107000"/>
                        </a:lnSpc>
                        <a:spcAft>
                          <a:spcPts val="0"/>
                        </a:spcAft>
                      </a:pPr>
                      <a:r>
                        <a:rPr lang="en-IN" sz="2000">
                          <a:effectLst/>
                        </a:rPr>
                        <a:t>Pipeline Stages</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dirty="0">
                          <a:effectLst/>
                        </a:rPr>
                        <a:t>2</a:t>
                      </a:r>
                      <a:endParaRPr lang="en-IN"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3</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3</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5</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IN"/>
                    </a:p>
                  </a:txBody>
                  <a:tcPr/>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359112">
                <a:tc>
                  <a:txBody>
                    <a:bodyPr/>
                    <a:lstStyle/>
                    <a:p>
                      <a:pPr algn="ctr">
                        <a:lnSpc>
                          <a:spcPct val="107000"/>
                        </a:lnSpc>
                        <a:spcAft>
                          <a:spcPts val="0"/>
                        </a:spcAft>
                      </a:pPr>
                      <a:r>
                        <a:rPr lang="en-IN" sz="2000">
                          <a:effectLst/>
                        </a:rPr>
                        <a:t>7</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ALU Size</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16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16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32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32 – bit</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366819">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28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93470">
                <a:tc rowSpan="2">
                  <a:txBody>
                    <a:bodyPr/>
                    <a:lstStyle/>
                    <a:p>
                      <a:pPr algn="ctr">
                        <a:lnSpc>
                          <a:spcPct val="107000"/>
                        </a:lnSpc>
                        <a:spcAft>
                          <a:spcPts val="0"/>
                        </a:spcAft>
                      </a:pPr>
                      <a:r>
                        <a:rPr lang="en-IN" sz="2000">
                          <a:effectLst/>
                        </a:rPr>
                        <a:t>8</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ct val="107000"/>
                        </a:lnSpc>
                        <a:spcAft>
                          <a:spcPts val="0"/>
                        </a:spcAft>
                      </a:pPr>
                      <a:r>
                        <a:rPr lang="en-IN" sz="2000">
                          <a:effectLst/>
                        </a:rPr>
                        <a:t>Operating</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en-IN" sz="2000">
                          <a:effectLst/>
                        </a:rPr>
                        <a:t>6 MHz</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en-IN" sz="2000">
                          <a:effectLst/>
                        </a:rPr>
                        <a:t>12 MHz</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en-IN" sz="2000">
                          <a:effectLst/>
                        </a:rPr>
                        <a:t>33 MHz</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ctr">
                        <a:lnSpc>
                          <a:spcPct val="107000"/>
                        </a:lnSpc>
                        <a:spcAft>
                          <a:spcPts val="0"/>
                        </a:spcAft>
                      </a:pPr>
                      <a:r>
                        <a:rPr lang="en-IN" sz="2000">
                          <a:effectLst/>
                        </a:rPr>
                        <a:t>100 MHz</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8951">
                <a:tc vMerge="1">
                  <a:txBody>
                    <a:bodyPr/>
                    <a:lstStyle/>
                    <a:p>
                      <a:endParaRPr lang="en-IN"/>
                    </a:p>
                  </a:txBody>
                  <a:tcPr/>
                </a:tc>
                <a:tc rowSpan="2">
                  <a:txBody>
                    <a:bodyPr/>
                    <a:lstStyle/>
                    <a:p>
                      <a:pPr algn="ctr">
                        <a:lnSpc>
                          <a:spcPct val="107000"/>
                        </a:lnSpc>
                        <a:spcAft>
                          <a:spcPts val="0"/>
                        </a:spcAft>
                      </a:pPr>
                      <a:r>
                        <a:rPr lang="en-IN" sz="2000">
                          <a:effectLst/>
                        </a:rPr>
                        <a:t>Frequency</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r>
              <a:tr h="26451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IN"/>
                    </a:p>
                  </a:txBody>
                  <a:tcPr/>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3409">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a:effectLst/>
                        </a:rPr>
                        <a:t> </a:t>
                      </a:r>
                      <a:endParaRPr lang="en-IN"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nSpc>
                          <a:spcPct val="107000"/>
                        </a:lnSpc>
                        <a:spcAft>
                          <a:spcPts val="0"/>
                        </a:spcAft>
                      </a:pPr>
                      <a:r>
                        <a:rPr lang="en-IN" sz="1100" dirty="0">
                          <a:effectLst/>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Tree>
    <p:extLst>
      <p:ext uri="{BB962C8B-B14F-4D97-AF65-F5344CB8AC3E}">
        <p14:creationId xmlns:p14="http://schemas.microsoft.com/office/powerpoint/2010/main" val="4007505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03199" y="879463"/>
            <a:ext cx="1182348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2400" b="1" i="0" u="sng"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Data Bus Buffer</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This is a 8-bit bi-directional buffer used to interface the internal data bus of 8255 with the external (system) data bus.</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The CPU transfers data to and from the 8255 through this buffer.</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2400" b="1" i="0" u="sng"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Read/Write Control Logic</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It accepts address and control signals from the µP.</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The Control signals determine whether it is a read or a write operation and also select or reset the 8255 chip. </a:t>
            </a: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2400" b="1" i="0" u="sng"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Group A Control</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This Control block controls Port A and Port </a:t>
            </a:r>
            <a:r>
              <a:rPr kumimoji="0" lang="en-US" sz="2400" b="0" i="0" u="none" strike="noStrike" cap="none" normalizeH="0" baseline="0" dirty="0" err="1" smtClean="0">
                <a:ln>
                  <a:noFill/>
                </a:ln>
                <a:solidFill>
                  <a:schemeClr val="tx1"/>
                </a:solidFill>
                <a:effectLst/>
                <a:latin typeface="+mn-lt"/>
                <a:ea typeface="Verdana" panose="020B0604030504040204" pitchFamily="34" charset="0"/>
                <a:cs typeface="Arial" panose="020B0604020202020204" pitchFamily="34" charset="0"/>
              </a:rPr>
              <a:t>C</a:t>
            </a:r>
            <a:r>
              <a:rPr kumimoji="0" lang="en-US" sz="2400" b="0" i="0" u="none" strike="noStrike" cap="none" normalizeH="0" baseline="-30000" dirty="0" err="1" smtClean="0">
                <a:ln>
                  <a:noFill/>
                </a:ln>
                <a:solidFill>
                  <a:schemeClr val="tx1"/>
                </a:solidFill>
                <a:effectLst/>
                <a:latin typeface="+mn-lt"/>
                <a:ea typeface="Verdana" panose="020B0604030504040204" pitchFamily="34" charset="0"/>
                <a:cs typeface="Arial" panose="020B0604020202020204" pitchFamily="34" charset="0"/>
              </a:rPr>
              <a:t>Upper</a:t>
            </a: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 i.e. PC</a:t>
            </a:r>
            <a:r>
              <a:rPr kumimoji="0" lang="en-US" sz="2400" b="0" i="0" u="none" strike="noStrike" cap="none" normalizeH="0" baseline="-30000" dirty="0" smtClean="0">
                <a:ln>
                  <a:noFill/>
                </a:ln>
                <a:solidFill>
                  <a:schemeClr val="tx1"/>
                </a:solidFill>
                <a:effectLst/>
                <a:latin typeface="+mn-lt"/>
                <a:ea typeface="Verdana" panose="020B0604030504040204" pitchFamily="34" charset="0"/>
                <a:cs typeface="Arial" panose="020B0604020202020204" pitchFamily="34" charset="0"/>
              </a:rPr>
              <a:t>7</a:t>
            </a: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-PC</a:t>
            </a:r>
            <a:r>
              <a:rPr kumimoji="0" lang="en-US" sz="2400" b="0" i="0" u="none" strike="noStrike" cap="none" normalizeH="0" baseline="-30000" dirty="0" smtClean="0">
                <a:ln>
                  <a:noFill/>
                </a:ln>
                <a:solidFill>
                  <a:schemeClr val="tx1"/>
                </a:solidFill>
                <a:effectLst/>
                <a:latin typeface="+mn-lt"/>
                <a:ea typeface="Verdana" panose="020B0604030504040204" pitchFamily="34" charset="0"/>
                <a:cs typeface="Arial" panose="020B0604020202020204" pitchFamily="34" charset="0"/>
              </a:rPr>
              <a:t>4</a:t>
            </a: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It accepts Control signals from the Control Word and forwards them to the respective Ports.</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sz="2400" b="1" i="0" u="sng"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Group B Control</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This Control block controls Port B and Port </a:t>
            </a:r>
            <a:r>
              <a:rPr kumimoji="0" lang="en-US" sz="2400" b="0" i="0" u="none" strike="noStrike" cap="none" normalizeH="0" baseline="0" dirty="0" err="1" smtClean="0">
                <a:ln>
                  <a:noFill/>
                </a:ln>
                <a:solidFill>
                  <a:schemeClr val="tx1"/>
                </a:solidFill>
                <a:effectLst/>
                <a:latin typeface="+mn-lt"/>
                <a:ea typeface="Verdana" panose="020B0604030504040204" pitchFamily="34" charset="0"/>
                <a:cs typeface="Arial" panose="020B0604020202020204" pitchFamily="34" charset="0"/>
              </a:rPr>
              <a:t>C</a:t>
            </a:r>
            <a:r>
              <a:rPr kumimoji="0" lang="en-US" sz="2400" b="0" i="0" u="none" strike="noStrike" cap="none" normalizeH="0" baseline="-30000" dirty="0" err="1" smtClean="0">
                <a:ln>
                  <a:noFill/>
                </a:ln>
                <a:solidFill>
                  <a:schemeClr val="tx1"/>
                </a:solidFill>
                <a:effectLst/>
                <a:latin typeface="+mn-lt"/>
                <a:ea typeface="Verdana" panose="020B0604030504040204" pitchFamily="34" charset="0"/>
                <a:cs typeface="Arial" panose="020B0604020202020204" pitchFamily="34" charset="0"/>
              </a:rPr>
              <a:t>Lower</a:t>
            </a: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 i.e. PC</a:t>
            </a:r>
            <a:r>
              <a:rPr kumimoji="0" lang="en-US" sz="2400" b="0" i="0" u="none" strike="noStrike" cap="none" normalizeH="0" baseline="-30000" dirty="0" smtClean="0">
                <a:ln>
                  <a:noFill/>
                </a:ln>
                <a:solidFill>
                  <a:schemeClr val="tx1"/>
                </a:solidFill>
                <a:effectLst/>
                <a:latin typeface="+mn-lt"/>
                <a:ea typeface="Verdana" panose="020B0604030504040204" pitchFamily="34" charset="0"/>
                <a:cs typeface="Arial" panose="020B0604020202020204" pitchFamily="34" charset="0"/>
              </a:rPr>
              <a:t>3</a:t>
            </a: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-PC</a:t>
            </a:r>
            <a:r>
              <a:rPr kumimoji="0" lang="en-US" sz="2400" b="0" i="0" u="none" strike="noStrike" cap="none" normalizeH="0" baseline="-30000" dirty="0" smtClean="0">
                <a:ln>
                  <a:noFill/>
                </a:ln>
                <a:solidFill>
                  <a:schemeClr val="tx1"/>
                </a:solidFill>
                <a:effectLst/>
                <a:latin typeface="+mn-lt"/>
                <a:ea typeface="Verdana" panose="020B0604030504040204" pitchFamily="34" charset="0"/>
                <a:cs typeface="Arial" panose="020B0604020202020204" pitchFamily="34" charset="0"/>
              </a:rPr>
              <a:t>0</a:t>
            </a: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It accepts Control signals from the Control Word and forwards them to the respective Ports.</a:t>
            </a:r>
            <a:endParaRPr kumimoji="0" lang="en-US"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3253322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683" y="2355289"/>
            <a:ext cx="8171329" cy="1831229"/>
          </a:xfrm>
        </p:spPr>
        <p:txBody>
          <a:bodyPr>
            <a:noAutofit/>
          </a:bodyPr>
          <a:lstStyle/>
          <a:p>
            <a:r>
              <a:rPr lang="en-IN" sz="11500" b="1" dirty="0" smtClean="0">
                <a:latin typeface="AR BLANCA" panose="02000000000000000000" pitchFamily="2" charset="0"/>
              </a:rPr>
              <a:t>Thank you</a:t>
            </a:r>
            <a:endParaRPr lang="en-IN" sz="11500" b="1" dirty="0">
              <a:latin typeface="AR BLANCA" panose="02000000000000000000" pitchFamily="2" charset="0"/>
            </a:endParaRPr>
          </a:p>
        </p:txBody>
      </p:sp>
    </p:spTree>
    <p:extLst>
      <p:ext uri="{BB962C8B-B14F-4D97-AF65-F5344CB8AC3E}">
        <p14:creationId xmlns:p14="http://schemas.microsoft.com/office/powerpoint/2010/main" val="1756913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7755" y="752062"/>
            <a:ext cx="10729993" cy="2308324"/>
          </a:xfrm>
          <a:prstGeom prst="rect">
            <a:avLst/>
          </a:prstGeom>
        </p:spPr>
        <p:txBody>
          <a:bodyPr wrap="square">
            <a:spAutoFit/>
          </a:bodyPr>
          <a:lstStyle/>
          <a:p>
            <a:pPr lvl="0" eaLnBrk="0" fontAlgn="base" hangingPunct="0">
              <a:spcBef>
                <a:spcPct val="0"/>
              </a:spcBef>
              <a:spcAft>
                <a:spcPct val="0"/>
              </a:spcAft>
              <a:tabLst>
                <a:tab pos="228600" algn="l"/>
              </a:tabLst>
            </a:pP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The Address bits (A2, A1) </a:t>
            </a:r>
            <a:r>
              <a:rPr lang="en-US" sz="2400" dirty="0" smtClean="0">
                <a:ea typeface="Verdana" panose="020B0604030504040204" pitchFamily="34" charset="0"/>
                <a:cs typeface="Arial" panose="020B0604020202020204" pitchFamily="34" charset="0"/>
              </a:rPr>
              <a:t>of 8086 microprocessor </a:t>
            </a: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are connected to</a:t>
            </a:r>
            <a:r>
              <a:rPr kumimoji="0" lang="en-US" sz="2400" b="0" i="0" u="none" strike="noStrike" cap="none" normalizeH="0" dirty="0" smtClean="0">
                <a:ln>
                  <a:noFill/>
                </a:ln>
                <a:solidFill>
                  <a:schemeClr val="tx1"/>
                </a:solidFill>
                <a:effectLst/>
                <a:latin typeface="+mn-lt"/>
                <a:ea typeface="Verdana" panose="020B0604030504040204" pitchFamily="34" charset="0"/>
                <a:cs typeface="Arial" panose="020B0604020202020204" pitchFamily="34" charset="0"/>
              </a:rPr>
              <a:t> A1 and A0 of 8255 </a:t>
            </a:r>
            <a:r>
              <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rPr>
              <a:t>to select the Ports or the Control Word Register.</a:t>
            </a:r>
          </a:p>
          <a:p>
            <a:pPr lvl="0" eaLnBrk="0" fontAlgn="base" hangingPunct="0">
              <a:spcBef>
                <a:spcPct val="0"/>
              </a:spcBef>
              <a:spcAft>
                <a:spcPct val="0"/>
              </a:spcAft>
              <a:tabLst>
                <a:tab pos="228600" algn="l"/>
              </a:tabLst>
            </a:pPr>
            <a:endParaRPr lang="en-US" sz="2400" dirty="0">
              <a:ea typeface="Verdana" panose="020B0604030504040204" pitchFamily="34" charset="0"/>
              <a:cs typeface="Arial" panose="020B0604020202020204" pitchFamily="34" charset="0"/>
            </a:endParaRPr>
          </a:p>
          <a:p>
            <a:pPr lvl="0" eaLnBrk="0" fontAlgn="base" hangingPunct="0">
              <a:spcBef>
                <a:spcPct val="0"/>
              </a:spcBef>
              <a:spcAft>
                <a:spcPct val="0"/>
              </a:spcAft>
              <a:tabLst>
                <a:tab pos="228600" algn="l"/>
              </a:tabLst>
            </a:pPr>
            <a:endParaRPr kumimoji="0" lang="en-US" sz="2400" b="0" i="0" u="none" strike="noStrike" cap="none" normalizeH="0" baseline="0" dirty="0" smtClean="0">
              <a:ln>
                <a:noFill/>
              </a:ln>
              <a:solidFill>
                <a:schemeClr val="tx1"/>
              </a:solidFill>
              <a:effectLst/>
              <a:latin typeface="+mn-lt"/>
              <a:ea typeface="Verdana" panose="020B0604030504040204" pitchFamily="34" charset="0"/>
              <a:cs typeface="Arial" panose="020B0604020202020204" pitchFamily="34" charset="0"/>
            </a:endParaRPr>
          </a:p>
          <a:p>
            <a:pPr lvl="0" eaLnBrk="0" fontAlgn="base" hangingPunct="0">
              <a:spcBef>
                <a:spcPct val="0"/>
              </a:spcBef>
              <a:spcAft>
                <a:spcPct val="0"/>
              </a:spcAft>
              <a:tabLst>
                <a:tab pos="228600" algn="l"/>
              </a:tabLst>
            </a:pPr>
            <a:endParaRPr lang="en-US" sz="2400" dirty="0">
              <a:ea typeface="Verdana" panose="020B0604030504040204" pitchFamily="34" charset="0"/>
              <a:cs typeface="Arial" panose="020B0604020202020204" pitchFamily="34" charset="0"/>
            </a:endParaRPr>
          </a:p>
          <a:p>
            <a:pPr lvl="0" eaLnBrk="0" fontAlgn="base" hangingPunct="0">
              <a:spcBef>
                <a:spcPct val="0"/>
              </a:spcBef>
              <a:spcAft>
                <a:spcPct val="0"/>
              </a:spcAft>
              <a:tabLst>
                <a:tab pos="228600" algn="l"/>
              </a:tabLst>
            </a:pPr>
            <a:endParaRPr kumimoji="0" lang="en-US" sz="2400" b="0" i="0" u="none" strike="noStrike" cap="none" normalizeH="0" baseline="0" dirty="0" smtClean="0">
              <a:ln>
                <a:noFill/>
              </a:ln>
              <a:solidFill>
                <a:schemeClr val="tx1"/>
              </a:solidFill>
              <a:effectLst/>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589906499"/>
              </p:ext>
            </p:extLst>
          </p:nvPr>
        </p:nvGraphicFramePr>
        <p:xfrm>
          <a:off x="134318" y="1828798"/>
          <a:ext cx="11483940" cy="2913682"/>
        </p:xfrm>
        <a:graphic>
          <a:graphicData uri="http://schemas.openxmlformats.org/drawingml/2006/table">
            <a:tbl>
              <a:tblPr>
                <a:tableStyleId>{5C22544A-7EE6-4342-B048-85BDC9FD1C3A}</a:tableStyleId>
              </a:tblPr>
              <a:tblGrid>
                <a:gridCol w="1148394"/>
                <a:gridCol w="1148394"/>
                <a:gridCol w="1148394"/>
                <a:gridCol w="1148394"/>
                <a:gridCol w="1148394"/>
                <a:gridCol w="1148394"/>
                <a:gridCol w="1148394"/>
                <a:gridCol w="961959"/>
                <a:gridCol w="1192306"/>
                <a:gridCol w="1290917"/>
              </a:tblGrid>
              <a:tr h="1112614">
                <a:tc>
                  <a:txBody>
                    <a:bodyPr/>
                    <a:lstStyle/>
                    <a:p>
                      <a:pPr algn="ctr" fontAlgn="ctr"/>
                      <a:r>
                        <a:rPr lang="en-IN" sz="2400" u="none" strike="noStrike" dirty="0">
                          <a:effectLst/>
                        </a:rPr>
                        <a:t>A7</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A6</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A5</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A4</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A3</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800" b="1" u="none" strike="noStrike" dirty="0">
                          <a:effectLst/>
                        </a:rPr>
                        <a:t>A2</a:t>
                      </a:r>
                      <a:endParaRPr lang="en-IN" sz="2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800" b="1" u="none" strike="noStrike" dirty="0">
                          <a:effectLst/>
                        </a:rPr>
                        <a:t>A1</a:t>
                      </a:r>
                      <a:endParaRPr lang="en-IN" sz="2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A0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Address </a:t>
                      </a:r>
                      <a:endParaRPr lang="en-IN" sz="24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Selection</a:t>
                      </a:r>
                      <a:endParaRPr lang="en-IN" sz="2400" b="1" i="0" u="none" strike="noStrike">
                        <a:solidFill>
                          <a:srgbClr val="000000"/>
                        </a:solidFill>
                        <a:effectLst/>
                        <a:latin typeface="Calibri" panose="020F0502020204030204" pitchFamily="34" charset="0"/>
                      </a:endParaRPr>
                    </a:p>
                  </a:txBody>
                  <a:tcPr marL="7620" marR="7620" marT="7620" marB="0" anchor="ctr"/>
                </a:tc>
              </a:tr>
              <a:tr h="450267">
                <a:tc>
                  <a:txBody>
                    <a:bodyPr/>
                    <a:lstStyle/>
                    <a:p>
                      <a:pPr algn="ctr" fontAlgn="ctr"/>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800" b="1" u="none" strike="noStrike">
                          <a:effectLst/>
                        </a:rPr>
                        <a:t>0</a:t>
                      </a:r>
                      <a:endParaRPr lang="en-IN" sz="2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800" b="1" u="none" strike="noStrike" dirty="0">
                          <a:effectLst/>
                        </a:rPr>
                        <a:t>0</a:t>
                      </a:r>
                      <a:endParaRPr lang="en-IN" sz="2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80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dirty="0">
                          <a:effectLst/>
                        </a:rPr>
                        <a:t>PA</a:t>
                      </a:r>
                      <a:endParaRPr lang="en-IN" sz="2400" b="0" i="0" u="none" strike="noStrike" dirty="0">
                        <a:solidFill>
                          <a:srgbClr val="000000"/>
                        </a:solidFill>
                        <a:effectLst/>
                        <a:latin typeface="Calibri" panose="020F0502020204030204" pitchFamily="34" charset="0"/>
                      </a:endParaRPr>
                    </a:p>
                  </a:txBody>
                  <a:tcPr marL="7620" marR="7620" marT="7620" marB="0" anchor="ctr"/>
                </a:tc>
              </a:tr>
              <a:tr h="450267">
                <a:tc>
                  <a:txBody>
                    <a:bodyPr/>
                    <a:lstStyle/>
                    <a:p>
                      <a:pPr algn="ctr" fontAlgn="ctr"/>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800" b="1" u="none" strike="noStrike">
                          <a:effectLst/>
                        </a:rPr>
                        <a:t>0</a:t>
                      </a:r>
                      <a:endParaRPr lang="en-IN" sz="2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800" b="1" u="none" strike="noStrike" dirty="0">
                          <a:effectLst/>
                        </a:rPr>
                        <a:t>1</a:t>
                      </a:r>
                      <a:endParaRPr lang="en-IN" sz="2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82</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PB</a:t>
                      </a:r>
                      <a:endParaRPr lang="en-IN" sz="2400" b="0" i="0" u="none" strike="noStrike">
                        <a:solidFill>
                          <a:srgbClr val="000000"/>
                        </a:solidFill>
                        <a:effectLst/>
                        <a:latin typeface="Calibri" panose="020F0502020204030204" pitchFamily="34" charset="0"/>
                      </a:endParaRPr>
                    </a:p>
                  </a:txBody>
                  <a:tcPr marL="7620" marR="7620" marT="7620" marB="0" anchor="ctr"/>
                </a:tc>
              </a:tr>
              <a:tr h="450267">
                <a:tc>
                  <a:txBody>
                    <a:bodyPr/>
                    <a:lstStyle/>
                    <a:p>
                      <a:pPr algn="ctr" fontAlgn="ctr"/>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800" b="1" u="none" strike="noStrike">
                          <a:effectLst/>
                        </a:rPr>
                        <a:t>1</a:t>
                      </a:r>
                      <a:endParaRPr lang="en-IN" sz="2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800" b="1" u="none" strike="noStrike" dirty="0">
                          <a:effectLst/>
                        </a:rPr>
                        <a:t>0</a:t>
                      </a:r>
                      <a:endParaRPr lang="en-IN" sz="2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84</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PC</a:t>
                      </a:r>
                      <a:endParaRPr lang="en-IN" sz="2400" b="0" i="0" u="none" strike="noStrike">
                        <a:solidFill>
                          <a:srgbClr val="000000"/>
                        </a:solidFill>
                        <a:effectLst/>
                        <a:latin typeface="Calibri" panose="020F0502020204030204" pitchFamily="34" charset="0"/>
                      </a:endParaRPr>
                    </a:p>
                  </a:txBody>
                  <a:tcPr marL="7620" marR="7620" marT="7620" marB="0" anchor="ctr"/>
                </a:tc>
              </a:tr>
              <a:tr h="450267">
                <a:tc>
                  <a:txBody>
                    <a:bodyPr/>
                    <a:lstStyle/>
                    <a:p>
                      <a:pPr algn="ctr" fontAlgn="ctr"/>
                      <a:r>
                        <a:rPr lang="en-IN" sz="2400" u="none" strike="noStrike">
                          <a:effectLst/>
                        </a:rPr>
                        <a:t>1</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0</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800" b="1" u="none" strike="noStrike">
                          <a:effectLst/>
                        </a:rPr>
                        <a:t>1</a:t>
                      </a:r>
                      <a:endParaRPr lang="en-IN" sz="2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800" b="1" u="none" strike="noStrike" dirty="0">
                          <a:effectLst/>
                        </a:rPr>
                        <a:t>1</a:t>
                      </a:r>
                      <a:endParaRPr lang="en-IN" sz="2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a:effectLst/>
                        </a:rPr>
                        <a:t>86</a:t>
                      </a:r>
                      <a:endParaRPr lang="en-IN"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2400" u="none" strike="noStrike" dirty="0">
                          <a:effectLst/>
                        </a:rPr>
                        <a:t>CW</a:t>
                      </a:r>
                      <a:endParaRPr lang="en-IN" sz="24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extLst>
      <p:ext uri="{BB962C8B-B14F-4D97-AF65-F5344CB8AC3E}">
        <p14:creationId xmlns:p14="http://schemas.microsoft.com/office/powerpoint/2010/main" val="1704950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Modes of 8255</a:t>
            </a:r>
            <a:endParaRPr lang="en-IN" b="1" dirty="0"/>
          </a:p>
        </p:txBody>
      </p:sp>
      <p:sp>
        <p:nvSpPr>
          <p:cNvPr id="3" name="Content Placeholder 2"/>
          <p:cNvSpPr>
            <a:spLocks noGrp="1"/>
          </p:cNvSpPr>
          <p:nvPr>
            <p:ph idx="1"/>
          </p:nvPr>
        </p:nvSpPr>
        <p:spPr/>
        <p:txBody>
          <a:bodyPr/>
          <a:lstStyle/>
          <a:p>
            <a:pPr marL="0" indent="0" algn="ctr">
              <a:buNone/>
            </a:pPr>
            <a:r>
              <a:rPr lang="en-IN" dirty="0" smtClean="0"/>
              <a:t>D7th bit of Control Word</a:t>
            </a:r>
          </a:p>
          <a:p>
            <a:pPr marL="0" indent="0">
              <a:buNone/>
            </a:pPr>
            <a:endParaRPr lang="en-IN" dirty="0"/>
          </a:p>
        </p:txBody>
      </p:sp>
      <p:cxnSp>
        <p:nvCxnSpPr>
          <p:cNvPr id="13" name="Elbow Connector 12"/>
          <p:cNvCxnSpPr/>
          <p:nvPr/>
        </p:nvCxnSpPr>
        <p:spPr>
          <a:xfrm rot="5400000">
            <a:off x="5419165" y="2317377"/>
            <a:ext cx="681318" cy="6723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H="1">
            <a:off x="6096000" y="2348753"/>
            <a:ext cx="609600" cy="609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16823" y="2994211"/>
            <a:ext cx="1613647" cy="369332"/>
          </a:xfrm>
          <a:prstGeom prst="rect">
            <a:avLst/>
          </a:prstGeom>
          <a:noFill/>
        </p:spPr>
        <p:txBody>
          <a:bodyPr wrap="square" rtlCol="0">
            <a:spAutoFit/>
          </a:bodyPr>
          <a:lstStyle/>
          <a:p>
            <a:r>
              <a:rPr lang="en-IN" dirty="0" smtClean="0"/>
              <a:t>0: BSR MODE</a:t>
            </a:r>
            <a:endParaRPr lang="en-IN" dirty="0"/>
          </a:p>
        </p:txBody>
      </p:sp>
      <p:sp>
        <p:nvSpPr>
          <p:cNvPr id="17" name="TextBox 16"/>
          <p:cNvSpPr txBox="1"/>
          <p:nvPr/>
        </p:nvSpPr>
        <p:spPr>
          <a:xfrm>
            <a:off x="6358218" y="2958353"/>
            <a:ext cx="1613647" cy="369332"/>
          </a:xfrm>
          <a:prstGeom prst="rect">
            <a:avLst/>
          </a:prstGeom>
          <a:noFill/>
        </p:spPr>
        <p:txBody>
          <a:bodyPr wrap="square" rtlCol="0">
            <a:spAutoFit/>
          </a:bodyPr>
          <a:lstStyle/>
          <a:p>
            <a:r>
              <a:rPr lang="en-IN" dirty="0"/>
              <a:t>1</a:t>
            </a:r>
            <a:r>
              <a:rPr lang="en-IN" dirty="0" smtClean="0"/>
              <a:t>: IO MODE</a:t>
            </a:r>
            <a:endParaRPr lang="en-IN" dirty="0"/>
          </a:p>
        </p:txBody>
      </p:sp>
      <p:cxnSp>
        <p:nvCxnSpPr>
          <p:cNvPr id="21" name="Elbow Connector 20"/>
          <p:cNvCxnSpPr/>
          <p:nvPr/>
        </p:nvCxnSpPr>
        <p:spPr>
          <a:xfrm rot="5400000">
            <a:off x="6233599" y="3335761"/>
            <a:ext cx="518174" cy="50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741460" y="3408832"/>
            <a:ext cx="0" cy="474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H="1">
            <a:off x="6736748" y="3341361"/>
            <a:ext cx="518176" cy="490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93976" y="3906415"/>
            <a:ext cx="2904565" cy="646331"/>
          </a:xfrm>
          <a:prstGeom prst="rect">
            <a:avLst/>
          </a:prstGeom>
          <a:noFill/>
        </p:spPr>
        <p:txBody>
          <a:bodyPr wrap="square" rtlCol="0">
            <a:spAutoFit/>
          </a:bodyPr>
          <a:lstStyle/>
          <a:p>
            <a:r>
              <a:rPr lang="en-IN" dirty="0" smtClean="0"/>
              <a:t>Mode     </a:t>
            </a:r>
            <a:r>
              <a:rPr lang="en-IN" dirty="0" err="1" smtClean="0"/>
              <a:t>mode</a:t>
            </a:r>
            <a:r>
              <a:rPr lang="en-IN" dirty="0" smtClean="0"/>
              <a:t>   </a:t>
            </a:r>
            <a:r>
              <a:rPr lang="en-IN" dirty="0" err="1" smtClean="0"/>
              <a:t>Mode</a:t>
            </a:r>
            <a:endParaRPr lang="en-IN" dirty="0" smtClean="0"/>
          </a:p>
          <a:p>
            <a:r>
              <a:rPr lang="en-IN" dirty="0" smtClean="0"/>
              <a:t>    0	  1	2</a:t>
            </a:r>
            <a:endParaRPr lang="en-IN" dirty="0"/>
          </a:p>
        </p:txBody>
      </p:sp>
    </p:spTree>
    <p:extLst>
      <p:ext uri="{BB962C8B-B14F-4D97-AF65-F5344CB8AC3E}">
        <p14:creationId xmlns:p14="http://schemas.microsoft.com/office/powerpoint/2010/main" val="2519285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237" y="473614"/>
            <a:ext cx="10515600" cy="1325563"/>
          </a:xfrm>
        </p:spPr>
        <p:txBody>
          <a:bodyPr/>
          <a:lstStyle/>
          <a:p>
            <a:pPr algn="ctr"/>
            <a:r>
              <a:rPr lang="en-IN" b="1" dirty="0" smtClean="0"/>
              <a:t>IO Modes of 8255</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3744474490"/>
              </p:ext>
            </p:extLst>
          </p:nvPr>
        </p:nvGraphicFramePr>
        <p:xfrm>
          <a:off x="698714" y="1799176"/>
          <a:ext cx="10770032" cy="2932689"/>
        </p:xfrm>
        <a:graphic>
          <a:graphicData uri="http://schemas.openxmlformats.org/drawingml/2006/table">
            <a:tbl>
              <a:tblPr>
                <a:tableStyleId>{5C22544A-7EE6-4342-B048-85BDC9FD1C3A}</a:tableStyleId>
              </a:tblPr>
              <a:tblGrid>
                <a:gridCol w="1889099"/>
                <a:gridCol w="1650247"/>
                <a:gridCol w="3604486"/>
                <a:gridCol w="3626200"/>
              </a:tblGrid>
              <a:tr h="975021">
                <a:tc>
                  <a:txBody>
                    <a:bodyPr/>
                    <a:lstStyle/>
                    <a:p>
                      <a:pPr algn="ctr">
                        <a:spcAft>
                          <a:spcPts val="0"/>
                        </a:spcAft>
                      </a:pPr>
                      <a:r>
                        <a:rPr lang="en-IN" sz="2400" b="1" dirty="0">
                          <a:effectLst/>
                        </a:rPr>
                        <a:t>Port</a:t>
                      </a:r>
                      <a:endParaRPr lang="en-IN" sz="2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spcAft>
                          <a:spcPts val="0"/>
                        </a:spcAft>
                      </a:pPr>
                      <a:r>
                        <a:rPr lang="en-IN" sz="2400" b="1" dirty="0">
                          <a:effectLst/>
                        </a:rPr>
                        <a:t>Mode 0</a:t>
                      </a:r>
                      <a:endParaRPr lang="en-IN" sz="2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spcAft>
                          <a:spcPts val="0"/>
                        </a:spcAft>
                      </a:pPr>
                      <a:r>
                        <a:rPr lang="en-IN" sz="2400" b="1" dirty="0">
                          <a:effectLst/>
                        </a:rPr>
                        <a:t>Mode 1</a:t>
                      </a:r>
                      <a:endParaRPr lang="en-IN" sz="2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spcAft>
                          <a:spcPts val="0"/>
                        </a:spcAft>
                      </a:pPr>
                      <a:r>
                        <a:rPr lang="en-IN" sz="2400" b="1" dirty="0">
                          <a:effectLst/>
                        </a:rPr>
                        <a:t>Mode 2</a:t>
                      </a:r>
                      <a:endParaRPr lang="en-IN" sz="2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39835">
                <a:tc>
                  <a:txBody>
                    <a:bodyPr/>
                    <a:lstStyle/>
                    <a:p>
                      <a:pPr algn="ctr">
                        <a:lnSpc>
                          <a:spcPts val="1170"/>
                        </a:lnSpc>
                        <a:spcAft>
                          <a:spcPts val="0"/>
                        </a:spcAft>
                      </a:pPr>
                      <a:r>
                        <a:rPr lang="en-IN" sz="2400" dirty="0">
                          <a:effectLst/>
                        </a:rPr>
                        <a:t>Port A</a:t>
                      </a:r>
                      <a:endParaRPr lang="en-IN" sz="2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170"/>
                        </a:lnSpc>
                        <a:spcAft>
                          <a:spcPts val="0"/>
                        </a:spcAft>
                      </a:pPr>
                      <a:r>
                        <a:rPr lang="en-IN" sz="2400">
                          <a:effectLst/>
                        </a:rPr>
                        <a:t>Yes</a:t>
                      </a:r>
                      <a:endParaRPr lang="en-IN" sz="2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170"/>
                        </a:lnSpc>
                        <a:spcAft>
                          <a:spcPts val="0"/>
                        </a:spcAft>
                      </a:pPr>
                      <a:r>
                        <a:rPr lang="en-IN" sz="2400">
                          <a:effectLst/>
                        </a:rPr>
                        <a:t>Yes</a:t>
                      </a:r>
                      <a:endParaRPr lang="en-IN" sz="2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170"/>
                        </a:lnSpc>
                        <a:spcAft>
                          <a:spcPts val="0"/>
                        </a:spcAft>
                      </a:pPr>
                      <a:r>
                        <a:rPr lang="en-IN" sz="2400" dirty="0">
                          <a:effectLst/>
                        </a:rPr>
                        <a:t>Yes</a:t>
                      </a:r>
                      <a:endParaRPr lang="en-IN" sz="2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733820">
                <a:tc>
                  <a:txBody>
                    <a:bodyPr/>
                    <a:lstStyle/>
                    <a:p>
                      <a:pPr algn="ctr">
                        <a:lnSpc>
                          <a:spcPts val="1145"/>
                        </a:lnSpc>
                        <a:spcAft>
                          <a:spcPts val="0"/>
                        </a:spcAft>
                      </a:pPr>
                      <a:r>
                        <a:rPr lang="en-IN" sz="2400" dirty="0">
                          <a:effectLst/>
                        </a:rPr>
                        <a:t>Port B</a:t>
                      </a:r>
                      <a:endParaRPr lang="en-IN" sz="2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145"/>
                        </a:lnSpc>
                        <a:spcAft>
                          <a:spcPts val="0"/>
                        </a:spcAft>
                      </a:pPr>
                      <a:r>
                        <a:rPr lang="en-IN" sz="2400" dirty="0">
                          <a:effectLst/>
                        </a:rPr>
                        <a:t>Yes</a:t>
                      </a:r>
                      <a:endParaRPr lang="en-IN" sz="2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145"/>
                        </a:lnSpc>
                        <a:spcAft>
                          <a:spcPts val="0"/>
                        </a:spcAft>
                      </a:pPr>
                      <a:r>
                        <a:rPr lang="en-IN" sz="2400" dirty="0">
                          <a:effectLst/>
                        </a:rPr>
                        <a:t>Yes</a:t>
                      </a:r>
                      <a:endParaRPr lang="en-IN" sz="2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145"/>
                        </a:lnSpc>
                        <a:spcAft>
                          <a:spcPts val="0"/>
                        </a:spcAft>
                      </a:pPr>
                      <a:r>
                        <a:rPr lang="en-IN" sz="2400" dirty="0">
                          <a:effectLst/>
                        </a:rPr>
                        <a:t>No (Mode 0 or Mode 1)</a:t>
                      </a:r>
                      <a:endParaRPr lang="en-IN" sz="2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784013">
                <a:tc>
                  <a:txBody>
                    <a:bodyPr/>
                    <a:lstStyle/>
                    <a:p>
                      <a:pPr algn="ctr">
                        <a:lnSpc>
                          <a:spcPts val="1170"/>
                        </a:lnSpc>
                        <a:spcAft>
                          <a:spcPts val="0"/>
                        </a:spcAft>
                      </a:pPr>
                      <a:r>
                        <a:rPr lang="en-IN" sz="2400" dirty="0">
                          <a:effectLst/>
                        </a:rPr>
                        <a:t>Port C</a:t>
                      </a:r>
                      <a:endParaRPr lang="en-IN" sz="2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170"/>
                        </a:lnSpc>
                        <a:spcAft>
                          <a:spcPts val="0"/>
                        </a:spcAft>
                      </a:pPr>
                      <a:r>
                        <a:rPr lang="en-IN" sz="2400" dirty="0">
                          <a:effectLst/>
                        </a:rPr>
                        <a:t>Yes</a:t>
                      </a:r>
                      <a:endParaRPr lang="en-IN" sz="2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170"/>
                        </a:lnSpc>
                        <a:spcAft>
                          <a:spcPts val="0"/>
                        </a:spcAft>
                      </a:pPr>
                      <a:r>
                        <a:rPr lang="en-IN" sz="2400" dirty="0">
                          <a:effectLst/>
                        </a:rPr>
                        <a:t>No (Handshake signals)</a:t>
                      </a:r>
                      <a:endParaRPr lang="en-IN" sz="2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170"/>
                        </a:lnSpc>
                        <a:spcAft>
                          <a:spcPts val="0"/>
                        </a:spcAft>
                      </a:pPr>
                      <a:r>
                        <a:rPr lang="en-IN" sz="2400" dirty="0">
                          <a:effectLst/>
                        </a:rPr>
                        <a:t>No (Handshake signals)</a:t>
                      </a:r>
                      <a:endParaRPr lang="en-IN" sz="2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Tree>
    <p:extLst>
      <p:ext uri="{BB962C8B-B14F-4D97-AF65-F5344CB8AC3E}">
        <p14:creationId xmlns:p14="http://schemas.microsoft.com/office/powerpoint/2010/main" val="759314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253" y="651996"/>
            <a:ext cx="6528747" cy="52916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313765" y="457199"/>
            <a:ext cx="4984375" cy="2447365"/>
          </a:xfrm>
        </p:spPr>
        <p:txBody>
          <a:bodyPr>
            <a:noAutofit/>
          </a:bodyPr>
          <a:lstStyle/>
          <a:p>
            <a:pPr algn="ctr"/>
            <a:r>
              <a:rPr lang="en-IN" sz="2000" b="1" dirty="0" smtClean="0"/>
              <a:t>CONTROL WORD OF </a:t>
            </a:r>
            <a:br>
              <a:rPr lang="en-IN" sz="2000" b="1" dirty="0" smtClean="0"/>
            </a:br>
            <a:r>
              <a:rPr lang="en-IN" sz="2000" b="1" dirty="0" smtClean="0"/>
              <a:t>8255:</a:t>
            </a:r>
            <a:br>
              <a:rPr lang="en-IN" sz="2000" b="1" dirty="0" smtClean="0"/>
            </a:br>
            <a:r>
              <a:rPr lang="en-IN" sz="3600" b="1" dirty="0" smtClean="0"/>
              <a:t>BSR MODE</a:t>
            </a:r>
            <a:br>
              <a:rPr lang="en-IN" sz="3600" b="1" dirty="0" smtClean="0"/>
            </a:br>
            <a:r>
              <a:rPr lang="en-IN" sz="3600" b="1" dirty="0" smtClean="0"/>
              <a:t>used to set or reset the bits in PC</a:t>
            </a:r>
            <a:endParaRPr lang="en-IN" sz="3600" b="1" dirty="0"/>
          </a:p>
        </p:txBody>
      </p:sp>
      <p:sp>
        <p:nvSpPr>
          <p:cNvPr id="3" name="Text Placeholder 2"/>
          <p:cNvSpPr>
            <a:spLocks noGrp="1"/>
          </p:cNvSpPr>
          <p:nvPr>
            <p:ph type="body" sz="half" idx="2"/>
          </p:nvPr>
        </p:nvSpPr>
        <p:spPr>
          <a:xfrm>
            <a:off x="929435" y="3321424"/>
            <a:ext cx="3932237" cy="927847"/>
          </a:xfrm>
        </p:spPr>
        <p:txBody>
          <a:bodyPr>
            <a:normAutofit/>
          </a:bodyPr>
          <a:lstStyle/>
          <a:p>
            <a:r>
              <a:rPr lang="en-IN" sz="3200" dirty="0" smtClean="0"/>
              <a:t>Ex: PC5: set</a:t>
            </a:r>
          </a:p>
          <a:p>
            <a:endParaRPr lang="en-IN" sz="3200" dirty="0"/>
          </a:p>
        </p:txBody>
      </p:sp>
      <p:graphicFrame>
        <p:nvGraphicFramePr>
          <p:cNvPr id="4" name="Picture Placeholder 5"/>
          <p:cNvGraphicFramePr>
            <a:graphicFrameLocks/>
          </p:cNvGraphicFramePr>
          <p:nvPr>
            <p:extLst>
              <p:ext uri="{D42A27DB-BD31-4B8C-83A1-F6EECF244321}">
                <p14:modId xmlns:p14="http://schemas.microsoft.com/office/powerpoint/2010/main" val="2345631714"/>
              </p:ext>
            </p:extLst>
          </p:nvPr>
        </p:nvGraphicFramePr>
        <p:xfrm>
          <a:off x="648631" y="4268508"/>
          <a:ext cx="4830392" cy="608292"/>
        </p:xfrm>
        <a:graphic>
          <a:graphicData uri="http://schemas.openxmlformats.org/drawingml/2006/table">
            <a:tbl>
              <a:tblPr firstRow="1" bandRow="1">
                <a:tableStyleId>{5C22544A-7EE6-4342-B048-85BDC9FD1C3A}</a:tableStyleId>
              </a:tblPr>
              <a:tblGrid>
                <a:gridCol w="603799"/>
                <a:gridCol w="603799"/>
                <a:gridCol w="603799"/>
                <a:gridCol w="603799"/>
                <a:gridCol w="603799"/>
                <a:gridCol w="603799"/>
                <a:gridCol w="603799"/>
                <a:gridCol w="603799"/>
              </a:tblGrid>
              <a:tr h="608292">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r>
            </a:tbl>
          </a:graphicData>
        </a:graphic>
      </p:graphicFrame>
    </p:spTree>
    <p:extLst>
      <p:ext uri="{BB962C8B-B14F-4D97-AF65-F5344CB8AC3E}">
        <p14:creationId xmlns:p14="http://schemas.microsoft.com/office/powerpoint/2010/main" val="3732643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733</TotalTime>
  <Words>1879</Words>
  <Application>Microsoft Office PowerPoint</Application>
  <PresentationFormat>Widescreen</PresentationFormat>
  <Paragraphs>576</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 BLANCA</vt:lpstr>
      <vt:lpstr>Arial</vt:lpstr>
      <vt:lpstr>Calibri</vt:lpstr>
      <vt:lpstr>Calibri Light</vt:lpstr>
      <vt:lpstr>Roboto</vt:lpstr>
      <vt:lpstr>Times New Roman</vt:lpstr>
      <vt:lpstr>Verdana</vt:lpstr>
      <vt:lpstr>Office Theme</vt:lpstr>
      <vt:lpstr>Topics to be covered</vt:lpstr>
      <vt:lpstr>8255: Programmable Peripheral Interface</vt:lpstr>
      <vt:lpstr>Features of 8255</vt:lpstr>
      <vt:lpstr>ARCHITECTURE OF 8255 </vt:lpstr>
      <vt:lpstr>PowerPoint Presentation</vt:lpstr>
      <vt:lpstr>PowerPoint Presentation</vt:lpstr>
      <vt:lpstr>Modes of 8255</vt:lpstr>
      <vt:lpstr>IO Modes of 8255</vt:lpstr>
      <vt:lpstr>CONTROL WORD OF  8255: BSR MODE used to set or reset the bits in PC</vt:lpstr>
      <vt:lpstr>CONTROL WORD OF  8255: IO MODE</vt:lpstr>
      <vt:lpstr>PowerPoint Presentation</vt:lpstr>
      <vt:lpstr>MODE1: INPUT HANDSHAKING</vt:lpstr>
      <vt:lpstr>PowerPoint Presentation</vt:lpstr>
      <vt:lpstr>MODE1:OUTPUT HANDSHAKING</vt:lpstr>
      <vt:lpstr>MODE 1: OUTPUT  HANDSHAKING</vt:lpstr>
      <vt:lpstr>MODE 2: BIDIRECTIONAL HANDSHAKING Only Port A can operate in Mode 2. At that time Port B can operate in Mode 1 or Mode 0.   Port C lines are again used up for performing Handshaking for Port A and Port B.  </vt:lpstr>
      <vt:lpstr>ADC 0808</vt:lpstr>
      <vt:lpstr>PIN DIAGRAM OF ADC 0808</vt:lpstr>
      <vt:lpstr>Channel Selection </vt:lpstr>
      <vt:lpstr>Interfacing of ADC0808 with 8086</vt:lpstr>
      <vt:lpstr>PA: to read digital data from ADC (i/p) PB: to select the channel (o/p) PC0: SOC (o/p) PC7: EOC (i/p)</vt:lpstr>
      <vt:lpstr>DAC 0808</vt:lpstr>
      <vt:lpstr>Pin diagram of DAC0808</vt:lpstr>
      <vt:lpstr>Interfacing of DAC0808 with 8086</vt:lpstr>
      <vt:lpstr>PowerPoint Presentation</vt:lpstr>
      <vt:lpstr>8253: Programmable Interval Timer</vt:lpstr>
      <vt:lpstr>Architecture of 8253</vt:lpstr>
      <vt:lpstr>PowerPoint Presentation</vt:lpstr>
      <vt:lpstr>PowerPoint Presentation</vt:lpstr>
      <vt:lpstr>Control  Word Register </vt:lpstr>
      <vt:lpstr>Modes of 8253</vt:lpstr>
      <vt:lpstr>Mode0: Interrupt on terminal count </vt:lpstr>
      <vt:lpstr>Mode1: Mono stable multivibrator</vt:lpstr>
      <vt:lpstr>Mode2: Rate generator </vt:lpstr>
      <vt:lpstr>Mode3: Square wave generator </vt:lpstr>
      <vt:lpstr>Mode4: Software triggered strobe </vt:lpstr>
      <vt:lpstr>Mode5: Hardware triggered strobe </vt:lpstr>
      <vt:lpstr>8251: USART</vt:lpstr>
      <vt:lpstr>Architecture  of  8251</vt:lpstr>
      <vt:lpstr>PowerPoint Presentation</vt:lpstr>
      <vt:lpstr>3. Transmitter</vt:lpstr>
      <vt:lpstr>4. Receiver</vt:lpstr>
      <vt:lpstr>PowerPoint Presentation</vt:lpstr>
      <vt:lpstr>Features of 80286</vt:lpstr>
      <vt:lpstr>Architecture  of  80286</vt:lpstr>
      <vt:lpstr>Features of 80386</vt:lpstr>
      <vt:lpstr>Architecture  of  80386</vt:lpstr>
      <vt:lpstr>Features of 80586</vt:lpstr>
      <vt:lpstr>Comparison of 8086, 80286, 80386 and 80586</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mercy</dc:creator>
  <cp:lastModifiedBy>grace mercy</cp:lastModifiedBy>
  <cp:revision>60</cp:revision>
  <dcterms:created xsi:type="dcterms:W3CDTF">2020-03-22T12:33:26Z</dcterms:created>
  <dcterms:modified xsi:type="dcterms:W3CDTF">2020-04-13T04:57:18Z</dcterms:modified>
</cp:coreProperties>
</file>