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7123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180639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5632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385985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6833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2041706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2918015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429060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275527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263AC-1623-474C-9044-A2AB66E80C1A}"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33723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1263AC-1623-474C-9044-A2AB66E80C1A}"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236752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1263AC-1623-474C-9044-A2AB66E80C1A}" type="datetimeFigureOut">
              <a:rPr lang="en-IN" smtClean="0"/>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129391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1263AC-1623-474C-9044-A2AB66E80C1A}" type="datetimeFigureOut">
              <a:rPr lang="en-IN" smtClean="0"/>
              <a:t>29-04-2022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81497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263AC-1623-474C-9044-A2AB66E80C1A}" type="datetimeFigureOut">
              <a:rPr lang="en-IN" smtClean="0"/>
              <a:t>29-04-2022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21715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263AC-1623-474C-9044-A2AB66E80C1A}"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201851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263AC-1623-474C-9044-A2AB66E80C1A}"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3B570-5460-40B6-BEF2-09EC797413F7}" type="slidenum">
              <a:rPr lang="en-IN" smtClean="0"/>
              <a:t>‹#›</a:t>
            </a:fld>
            <a:endParaRPr lang="en-IN"/>
          </a:p>
        </p:txBody>
      </p:sp>
    </p:spTree>
    <p:extLst>
      <p:ext uri="{BB962C8B-B14F-4D97-AF65-F5344CB8AC3E}">
        <p14:creationId xmlns:p14="http://schemas.microsoft.com/office/powerpoint/2010/main" val="131692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1263AC-1623-474C-9044-A2AB66E80C1A}" type="datetimeFigureOut">
              <a:rPr lang="en-IN" smtClean="0"/>
              <a:t>29-04-2022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33B570-5460-40B6-BEF2-09EC797413F7}" type="slidenum">
              <a:rPr lang="en-IN" smtClean="0"/>
              <a:t>‹#›</a:t>
            </a:fld>
            <a:endParaRPr lang="en-IN"/>
          </a:p>
        </p:txBody>
      </p:sp>
    </p:spTree>
    <p:extLst>
      <p:ext uri="{BB962C8B-B14F-4D97-AF65-F5344CB8AC3E}">
        <p14:creationId xmlns:p14="http://schemas.microsoft.com/office/powerpoint/2010/main" val="60439967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oell.de/en/2018/09/21/illusion-green-flying"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uw.pressbooks.pub/121climatejustice/chapter/cap-and-trade-and-carbon-offsets/"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BE53-F71C-4C19-A1CB-A10B231EAC4A}"/>
              </a:ext>
            </a:extLst>
          </p:cNvPr>
          <p:cNvSpPr>
            <a:spLocks noGrp="1"/>
          </p:cNvSpPr>
          <p:nvPr>
            <p:ph type="ctrTitle"/>
          </p:nvPr>
        </p:nvSpPr>
        <p:spPr>
          <a:xfrm>
            <a:off x="1507067" y="604309"/>
            <a:ext cx="7766936" cy="1646302"/>
          </a:xfrm>
        </p:spPr>
        <p:txBody>
          <a:bodyPr/>
          <a:lstStyle/>
          <a:p>
            <a:r>
              <a:rPr lang="en-IN" dirty="0">
                <a:solidFill>
                  <a:schemeClr val="bg1"/>
                </a:solidFill>
              </a:rPr>
              <a:t>Carbon offset program</a:t>
            </a:r>
            <a:r>
              <a:rPr lang="en-IN" dirty="0">
                <a:solidFill>
                  <a:schemeClr val="tx1"/>
                </a:solidFill>
              </a:rPr>
              <a:t>:</a:t>
            </a:r>
          </a:p>
        </p:txBody>
      </p:sp>
      <p:sp>
        <p:nvSpPr>
          <p:cNvPr id="3" name="Subtitle 2">
            <a:extLst>
              <a:ext uri="{FF2B5EF4-FFF2-40B4-BE49-F238E27FC236}">
                <a16:creationId xmlns:a16="http://schemas.microsoft.com/office/drawing/2014/main" id="{76F43964-7776-45C6-ACD1-C4DB6D5D232F}"/>
              </a:ext>
            </a:extLst>
          </p:cNvPr>
          <p:cNvSpPr>
            <a:spLocks noGrp="1"/>
          </p:cNvSpPr>
          <p:nvPr>
            <p:ph type="subTitle" idx="1"/>
          </p:nvPr>
        </p:nvSpPr>
        <p:spPr>
          <a:xfrm>
            <a:off x="1507067" y="3067050"/>
            <a:ext cx="7766936" cy="1194857"/>
          </a:xfrm>
        </p:spPr>
        <p:txBody>
          <a:bodyPr>
            <a:noAutofit/>
          </a:bodyPr>
          <a:lstStyle/>
          <a:p>
            <a:pPr algn="ctr"/>
            <a:r>
              <a:rPr lang="en-IN" sz="2000" b="1" i="1" u="sng" dirty="0">
                <a:solidFill>
                  <a:schemeClr val="tx1"/>
                </a:solidFill>
              </a:rPr>
              <a:t>First of all let us know about what is carbon offset .</a:t>
            </a:r>
          </a:p>
          <a:p>
            <a:pPr algn="ctr"/>
            <a:endParaRPr lang="en-IN" sz="2000" dirty="0">
              <a:solidFill>
                <a:schemeClr val="tx1"/>
              </a:solidFill>
            </a:endParaRPr>
          </a:p>
          <a:p>
            <a:pPr algn="ctr"/>
            <a:r>
              <a:rPr lang="en-US" sz="2000" b="0" i="0" dirty="0">
                <a:solidFill>
                  <a:schemeClr val="tx1"/>
                </a:solidFill>
                <a:effectLst/>
                <a:latin typeface="arial" panose="020B0604020202020204" pitchFamily="34" charset="0"/>
              </a:rPr>
              <a:t>A carbon offset broadly refers to </a:t>
            </a:r>
            <a:r>
              <a:rPr lang="en-US" sz="2000" i="0" dirty="0">
                <a:solidFill>
                  <a:schemeClr val="tx1"/>
                </a:solidFill>
                <a:effectLst/>
                <a:latin typeface="arial" panose="020B0604020202020204" pitchFamily="34" charset="0"/>
              </a:rPr>
              <a:t>a </a:t>
            </a:r>
            <a:r>
              <a:rPr lang="en-US" sz="2000" b="1" i="0" u="sng" dirty="0">
                <a:solidFill>
                  <a:schemeClr val="tx1"/>
                </a:solidFill>
                <a:effectLst/>
                <a:latin typeface="arial" panose="020B0604020202020204" pitchFamily="34" charset="0"/>
              </a:rPr>
              <a:t>reduction in GHG emissions – or an increase in carbon storage </a:t>
            </a:r>
            <a:r>
              <a:rPr lang="en-US" sz="2000" i="0" dirty="0">
                <a:solidFill>
                  <a:schemeClr val="tx1"/>
                </a:solidFill>
                <a:effectLst/>
                <a:latin typeface="arial" panose="020B0604020202020204" pitchFamily="34" charset="0"/>
              </a:rPr>
              <a:t>(e.g., through land restoration or the planting of trees) </a:t>
            </a:r>
            <a:r>
              <a:rPr lang="en-US" sz="2000" b="1" i="0" u="sng" dirty="0">
                <a:solidFill>
                  <a:schemeClr val="tx1"/>
                </a:solidFill>
                <a:effectLst/>
                <a:latin typeface="arial" panose="020B0604020202020204" pitchFamily="34" charset="0"/>
              </a:rPr>
              <a:t>– that is used to compensate for emissions that occur elsewhere.</a:t>
            </a:r>
            <a:endParaRPr lang="en-IN" sz="2000" b="1" u="sng" dirty="0">
              <a:solidFill>
                <a:schemeClr val="tx1"/>
              </a:solidFill>
            </a:endParaRPr>
          </a:p>
          <a:p>
            <a:pPr algn="ctr"/>
            <a:endParaRPr lang="en-IN" sz="2000" dirty="0">
              <a:solidFill>
                <a:schemeClr val="tx1"/>
              </a:solidFill>
            </a:endParaRPr>
          </a:p>
          <a:p>
            <a:pPr algn="ctr"/>
            <a:endParaRPr lang="en-IN" sz="2000" dirty="0">
              <a:solidFill>
                <a:schemeClr val="tx1"/>
              </a:solidFill>
            </a:endParaRPr>
          </a:p>
        </p:txBody>
      </p:sp>
    </p:spTree>
    <p:extLst>
      <p:ext uri="{BB962C8B-B14F-4D97-AF65-F5344CB8AC3E}">
        <p14:creationId xmlns:p14="http://schemas.microsoft.com/office/powerpoint/2010/main" val="368323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240C-F8A1-48B5-9ED7-1C7D2B122661}"/>
              </a:ext>
            </a:extLst>
          </p:cNvPr>
          <p:cNvSpPr>
            <a:spLocks noGrp="1"/>
          </p:cNvSpPr>
          <p:nvPr>
            <p:ph type="title"/>
          </p:nvPr>
        </p:nvSpPr>
        <p:spPr/>
        <p:txBody>
          <a:bodyPr>
            <a:normAutofit fontScale="90000"/>
          </a:bodyPr>
          <a:lstStyle/>
          <a:p>
            <a:r>
              <a:rPr lang="en-IN" sz="2800" b="1" dirty="0"/>
              <a:t>What actually happens in carbon offset programs</a:t>
            </a:r>
            <a:r>
              <a:rPr lang="en-IN" dirty="0"/>
              <a:t>. </a:t>
            </a:r>
          </a:p>
        </p:txBody>
      </p:sp>
      <p:pic>
        <p:nvPicPr>
          <p:cNvPr id="6" name="Content Placeholder 5">
            <a:extLst>
              <a:ext uri="{FF2B5EF4-FFF2-40B4-BE49-F238E27FC236}">
                <a16:creationId xmlns:a16="http://schemas.microsoft.com/office/drawing/2014/main" id="{50BCA5E6-E5DC-4DFE-AC5E-04C6C640EE9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43327" y="1608993"/>
            <a:ext cx="4772131" cy="3183292"/>
          </a:xfrm>
        </p:spPr>
      </p:pic>
      <p:sp>
        <p:nvSpPr>
          <p:cNvPr id="4" name="Text Placeholder 3">
            <a:extLst>
              <a:ext uri="{FF2B5EF4-FFF2-40B4-BE49-F238E27FC236}">
                <a16:creationId xmlns:a16="http://schemas.microsoft.com/office/drawing/2014/main" id="{CC41E1F4-CB9B-4789-95DC-637E0966A633}"/>
              </a:ext>
            </a:extLst>
          </p:cNvPr>
          <p:cNvSpPr>
            <a:spLocks noGrp="1"/>
          </p:cNvSpPr>
          <p:nvPr>
            <p:ph type="body" sz="half" idx="2"/>
          </p:nvPr>
        </p:nvSpPr>
        <p:spPr>
          <a:xfrm>
            <a:off x="677334" y="3067215"/>
            <a:ext cx="4065993" cy="3790785"/>
          </a:xfrm>
        </p:spPr>
        <p:txBody>
          <a:bodyPr>
            <a:normAutofit/>
          </a:bodyPr>
          <a:lstStyle/>
          <a:p>
            <a:r>
              <a:rPr lang="en-IN" sz="18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Carbon offset programs </a:t>
            </a:r>
            <a:r>
              <a:rPr lang="en-IN" sz="1800" b="1"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allow individuals or companies to invest in carbon offset projects, locally or internationally, as a way of balancing their carbon footprint</a:t>
            </a:r>
            <a:r>
              <a:rPr lang="en-IN" sz="18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 For example, an individual can invest money in a wind power project in Costa Rica to offset the amount of carbon produced by their daily commute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654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672C-68F8-4589-BEDD-B60ECF563BFE}"/>
              </a:ext>
            </a:extLst>
          </p:cNvPr>
          <p:cNvSpPr>
            <a:spLocks noGrp="1"/>
          </p:cNvSpPr>
          <p:nvPr>
            <p:ph type="title"/>
          </p:nvPr>
        </p:nvSpPr>
        <p:spPr/>
        <p:txBody>
          <a:bodyPr>
            <a:normAutofit fontScale="90000"/>
          </a:bodyPr>
          <a:lstStyle/>
          <a:p>
            <a:r>
              <a:rPr lang="en-IN" sz="2700" dirty="0">
                <a:solidFill>
                  <a:schemeClr val="accent2">
                    <a:lumMod val="50000"/>
                  </a:schemeClr>
                </a:solidFill>
                <a:effectLst/>
                <a:highlight>
                  <a:srgbClr val="C0C0C0"/>
                </a:highlight>
                <a:latin typeface="Arial" panose="020B0604020202020204" pitchFamily="34" charset="0"/>
                <a:ea typeface="Times New Roman" panose="02020603050405020304" pitchFamily="18" charset="0"/>
                <a:cs typeface="Times New Roman" panose="02020603050405020304" pitchFamily="18" charset="0"/>
              </a:rPr>
              <a:t>How much does it cost to offset 1 tonne of carbon?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82D1F2BC-3BB4-454C-93A9-ED7172E5DA6A}"/>
              </a:ext>
            </a:extLst>
          </p:cNvPr>
          <p:cNvSpPr>
            <a:spLocks noGrp="1"/>
          </p:cNvSpPr>
          <p:nvPr>
            <p:ph type="body" sz="half" idx="2"/>
          </p:nvPr>
        </p:nvSpPr>
        <p:spPr/>
        <p:txBody>
          <a:bodyPr>
            <a:noAutofit/>
          </a:bodyPr>
          <a:lstStyle/>
          <a:p>
            <a:pPr>
              <a:lnSpc>
                <a:spcPct val="115000"/>
              </a:lnSpc>
              <a:spcAft>
                <a:spcPts val="1000"/>
              </a:spcAft>
            </a:pPr>
            <a:r>
              <a:rPr lang="en-IN" sz="1800" i="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 shadow price that is consistent with net-zero would start at £50 (with a range of £40–100) per tonne of carbon dioxide (tCO2) in 2020, reaching £75 (£60–140) in 2030 and £160 (£125–300) per tCO2 in 2050, which reflects the likely cost of negative emissions technology.</a:t>
            </a:r>
            <a:endParaRPr lang="en-IN"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800" dirty="0"/>
          </a:p>
        </p:txBody>
      </p:sp>
      <p:pic>
        <p:nvPicPr>
          <p:cNvPr id="1026" name="Picture 2" descr="Alt">
            <a:extLst>
              <a:ext uri="{FF2B5EF4-FFF2-40B4-BE49-F238E27FC236}">
                <a16:creationId xmlns:a16="http://schemas.microsoft.com/office/drawing/2014/main" id="{1544141B-2853-4AF5-90E5-307D623A0EF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684" b="76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52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84CA-4BB7-4ED9-92DE-61A67F3F5286}"/>
              </a:ext>
            </a:extLst>
          </p:cNvPr>
          <p:cNvSpPr>
            <a:spLocks noGrp="1"/>
          </p:cNvSpPr>
          <p:nvPr>
            <p:ph type="title"/>
          </p:nvPr>
        </p:nvSpPr>
        <p:spPr/>
        <p:txBody>
          <a:bodyPr/>
          <a:lstStyle/>
          <a:p>
            <a:r>
              <a:rPr lang="en-IN" dirty="0"/>
              <a:t>Effects and  ways to overcome to this situation.</a:t>
            </a:r>
          </a:p>
        </p:txBody>
      </p:sp>
      <p:sp>
        <p:nvSpPr>
          <p:cNvPr id="3" name="Content Placeholder 2">
            <a:extLst>
              <a:ext uri="{FF2B5EF4-FFF2-40B4-BE49-F238E27FC236}">
                <a16:creationId xmlns:a16="http://schemas.microsoft.com/office/drawing/2014/main" id="{9AEF4E65-019D-463B-85BF-E0167865378B}"/>
              </a:ext>
            </a:extLst>
          </p:cNvPr>
          <p:cNvSpPr>
            <a:spLocks noGrp="1"/>
          </p:cNvSpPr>
          <p:nvPr>
            <p:ph idx="1"/>
          </p:nvPr>
        </p:nvSpPr>
        <p:spPr/>
        <p:txBody>
          <a:bodyPr/>
          <a:lstStyle/>
          <a:p>
            <a:r>
              <a:rPr lang="en-IN" sz="18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If we add up all the carbon dioxide released for each person in the country based on our use of fossil fuels and calculate the number of trees you need to take up the carbon dioxide released, the total is equivalent to about </a:t>
            </a:r>
            <a:r>
              <a:rPr lang="en-IN" sz="1800" b="1"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730 trees per person</a:t>
            </a:r>
            <a:r>
              <a:rPr lang="en-IN" sz="18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 or roughly 7 acres of forested land.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In this program our software will works as an </a:t>
            </a:r>
            <a:r>
              <a:rPr lang="en-IN" dirty="0" err="1"/>
              <a:t>invester</a:t>
            </a:r>
            <a:r>
              <a:rPr lang="en-IN" dirty="0"/>
              <a:t> which will invest  in different carbon offset programs to overcome this vast and vital situation.</a:t>
            </a:r>
          </a:p>
          <a:p>
            <a:r>
              <a:rPr lang="en-IN" dirty="0"/>
              <a:t>Now the question arises that how we will raise the fund to invest  ,for this we have an brilliant solution for that we will make deal with upcoming revolutionary project of 5g </a:t>
            </a:r>
          </a:p>
          <a:p>
            <a:endParaRPr lang="en-IN" dirty="0"/>
          </a:p>
        </p:txBody>
      </p:sp>
    </p:spTree>
    <p:extLst>
      <p:ext uri="{BB962C8B-B14F-4D97-AF65-F5344CB8AC3E}">
        <p14:creationId xmlns:p14="http://schemas.microsoft.com/office/powerpoint/2010/main" val="338189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B92B-BE8D-4B6B-91AA-57D7837C130F}"/>
              </a:ext>
            </a:extLst>
          </p:cNvPr>
          <p:cNvSpPr>
            <a:spLocks noGrp="1"/>
          </p:cNvSpPr>
          <p:nvPr>
            <p:ph type="title"/>
          </p:nvPr>
        </p:nvSpPr>
        <p:spPr/>
        <p:txBody>
          <a:bodyPr>
            <a:normAutofit/>
          </a:bodyPr>
          <a:lstStyle/>
          <a:p>
            <a:r>
              <a:rPr lang="en-IN" sz="2800" dirty="0">
                <a:solidFill>
                  <a:schemeClr val="accent2">
                    <a:lumMod val="50000"/>
                  </a:schemeClr>
                </a:solidFill>
                <a:highlight>
                  <a:srgbClr val="C0C0C0"/>
                </a:highlight>
              </a:rPr>
              <a:t>How to Deal with companies </a:t>
            </a:r>
          </a:p>
        </p:txBody>
      </p:sp>
      <p:sp>
        <p:nvSpPr>
          <p:cNvPr id="4" name="Text Placeholder 3">
            <a:extLst>
              <a:ext uri="{FF2B5EF4-FFF2-40B4-BE49-F238E27FC236}">
                <a16:creationId xmlns:a16="http://schemas.microsoft.com/office/drawing/2014/main" id="{7542EAE9-EFCB-4E95-8AFC-BDEE2D4E1EBD}"/>
              </a:ext>
            </a:extLst>
          </p:cNvPr>
          <p:cNvSpPr>
            <a:spLocks noGrp="1"/>
          </p:cNvSpPr>
          <p:nvPr>
            <p:ph type="body" sz="half" idx="2"/>
          </p:nvPr>
        </p:nvSpPr>
        <p:spPr/>
        <p:txBody>
          <a:bodyPr>
            <a:noAutofit/>
          </a:bodyPr>
          <a:lstStyle/>
          <a:p>
            <a:r>
              <a:rPr lang="en-IN" sz="1800" dirty="0"/>
              <a:t>Lets  talk about how we are going to bring companies </a:t>
            </a:r>
            <a:r>
              <a:rPr lang="en-IN" sz="1800" b="1" dirty="0"/>
              <a:t>to take interest in our project.</a:t>
            </a:r>
          </a:p>
          <a:p>
            <a:r>
              <a:rPr lang="en-IN" sz="1800" dirty="0"/>
              <a:t>For this we will show them the amount of disturbance they are creating to the environment.</a:t>
            </a:r>
          </a:p>
          <a:p>
            <a:r>
              <a:rPr lang="en-IN" sz="1800" dirty="0"/>
              <a:t>And then we will present our scheme that on every purchase of recharge packs</a:t>
            </a:r>
            <a:r>
              <a:rPr lang="en-IN" sz="1800" b="1" dirty="0"/>
              <a:t>, its 2 to 3 % </a:t>
            </a:r>
            <a:r>
              <a:rPr lang="en-IN" sz="1800" dirty="0"/>
              <a:t>will be gets credited to our software and from that funding we will invest to other small carbon offset agencies.</a:t>
            </a:r>
          </a:p>
        </p:txBody>
      </p:sp>
      <p:pic>
        <p:nvPicPr>
          <p:cNvPr id="9" name="Picture 8">
            <a:extLst>
              <a:ext uri="{FF2B5EF4-FFF2-40B4-BE49-F238E27FC236}">
                <a16:creationId xmlns:a16="http://schemas.microsoft.com/office/drawing/2014/main" id="{08039145-9A8E-4F04-961B-B103C3DEF3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99582" y="2341925"/>
            <a:ext cx="4093062" cy="2518192"/>
          </a:xfrm>
          <a:prstGeom prst="rect">
            <a:avLst/>
          </a:prstGeom>
        </p:spPr>
      </p:pic>
      <p:sp>
        <p:nvSpPr>
          <p:cNvPr id="14" name="Content Placeholder 13">
            <a:extLst>
              <a:ext uri="{FF2B5EF4-FFF2-40B4-BE49-F238E27FC236}">
                <a16:creationId xmlns:a16="http://schemas.microsoft.com/office/drawing/2014/main" id="{D1180393-32AD-4A0D-A30B-C8D6B1C2DDCE}"/>
              </a:ext>
            </a:extLst>
          </p:cNvPr>
          <p:cNvSpPr>
            <a:spLocks noGrp="1"/>
          </p:cNvSpPr>
          <p:nvPr>
            <p:ph idx="1"/>
          </p:nvPr>
        </p:nvSpPr>
        <p:spPr>
          <a:xfrm>
            <a:off x="4905232" y="442100"/>
            <a:ext cx="5183639" cy="5973799"/>
          </a:xfrm>
        </p:spPr>
        <p:txBody>
          <a:bodyPr/>
          <a:lstStyle/>
          <a:p>
            <a:pPr marL="0" indent="0">
              <a:buNone/>
            </a:pPr>
            <a:endParaRPr lang="en-IN" dirty="0"/>
          </a:p>
        </p:txBody>
      </p:sp>
    </p:spTree>
    <p:extLst>
      <p:ext uri="{BB962C8B-B14F-4D97-AF65-F5344CB8AC3E}">
        <p14:creationId xmlns:p14="http://schemas.microsoft.com/office/powerpoint/2010/main" val="14644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BD1E-D007-4368-A037-58B810A21E59}"/>
              </a:ext>
            </a:extLst>
          </p:cNvPr>
          <p:cNvSpPr>
            <a:spLocks noGrp="1"/>
          </p:cNvSpPr>
          <p:nvPr>
            <p:ph type="ctrTitle"/>
          </p:nvPr>
        </p:nvSpPr>
        <p:spPr/>
        <p:txBody>
          <a:bodyPr/>
          <a:lstStyle/>
          <a:p>
            <a:pPr algn="l"/>
            <a:r>
              <a:rPr lang="en-IN" dirty="0"/>
              <a:t>What will the benefits of this website</a:t>
            </a:r>
          </a:p>
        </p:txBody>
      </p:sp>
      <p:sp>
        <p:nvSpPr>
          <p:cNvPr id="3" name="Subtitle 2">
            <a:extLst>
              <a:ext uri="{FF2B5EF4-FFF2-40B4-BE49-F238E27FC236}">
                <a16:creationId xmlns:a16="http://schemas.microsoft.com/office/drawing/2014/main" id="{4EAF6A62-B16D-47C2-B91F-9DB7CA837ECF}"/>
              </a:ext>
            </a:extLst>
          </p:cNvPr>
          <p:cNvSpPr>
            <a:spLocks noGrp="1"/>
          </p:cNvSpPr>
          <p:nvPr>
            <p:ph type="subTitle" idx="1"/>
          </p:nvPr>
        </p:nvSpPr>
        <p:spPr/>
        <p:txBody>
          <a:bodyPr>
            <a:noAutofit/>
          </a:bodyPr>
          <a:lstStyle/>
          <a:p>
            <a:pPr marL="342900" indent="-342900" algn="l">
              <a:buAutoNum type="arabicPeriod"/>
            </a:pPr>
            <a:r>
              <a:rPr lang="en-IN" sz="2000" dirty="0">
                <a:solidFill>
                  <a:schemeClr val="tx2"/>
                </a:solidFill>
              </a:rPr>
              <a:t>All the transactions will be transparent .</a:t>
            </a:r>
          </a:p>
          <a:p>
            <a:pPr marL="342900" indent="-342900" algn="l">
              <a:buAutoNum type="arabicPeriod"/>
            </a:pPr>
            <a:r>
              <a:rPr lang="en-IN" sz="2000" dirty="0">
                <a:solidFill>
                  <a:schemeClr val="tx2"/>
                </a:solidFill>
              </a:rPr>
              <a:t>Faster than others </a:t>
            </a:r>
            <a:r>
              <a:rPr lang="en-IN" sz="2000" dirty="0" err="1">
                <a:solidFill>
                  <a:schemeClr val="tx2"/>
                </a:solidFill>
              </a:rPr>
              <a:t>comparatible</a:t>
            </a:r>
            <a:r>
              <a:rPr lang="en-IN" sz="2000" dirty="0">
                <a:solidFill>
                  <a:schemeClr val="tx2"/>
                </a:solidFill>
              </a:rPr>
              <a:t> websites existing now.</a:t>
            </a:r>
          </a:p>
          <a:p>
            <a:pPr marL="342900" indent="-342900" algn="l">
              <a:buAutoNum type="arabicPeriod"/>
            </a:pPr>
            <a:r>
              <a:rPr lang="en-IN" sz="2000" dirty="0">
                <a:solidFill>
                  <a:schemeClr val="tx2"/>
                </a:solidFill>
              </a:rPr>
              <a:t>Fully automated</a:t>
            </a:r>
          </a:p>
          <a:p>
            <a:pPr marL="342900" indent="-342900" algn="l">
              <a:buAutoNum type="arabicPeriod"/>
            </a:pPr>
            <a:r>
              <a:rPr lang="en-IN" sz="2000" dirty="0">
                <a:solidFill>
                  <a:schemeClr val="tx2"/>
                </a:solidFill>
              </a:rPr>
              <a:t>Etc.</a:t>
            </a:r>
          </a:p>
        </p:txBody>
      </p:sp>
    </p:spTree>
    <p:extLst>
      <p:ext uri="{BB962C8B-B14F-4D97-AF65-F5344CB8AC3E}">
        <p14:creationId xmlns:p14="http://schemas.microsoft.com/office/powerpoint/2010/main" val="2619354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986</TotalTime>
  <Words>428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Calibri</vt:lpstr>
      <vt:lpstr>Trebuchet MS</vt:lpstr>
      <vt:lpstr>Wingdings 3</vt:lpstr>
      <vt:lpstr>Facet</vt:lpstr>
      <vt:lpstr>Carbon offset program:</vt:lpstr>
      <vt:lpstr>What actually happens in carbon offset programs. </vt:lpstr>
      <vt:lpstr>How much does it cost to offset 1 tonne of carbon? </vt:lpstr>
      <vt:lpstr>Effects and  ways to overcome to this situation.</vt:lpstr>
      <vt:lpstr>How to Deal with companies </vt:lpstr>
      <vt:lpstr>What will the benefits of this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offset program:</dc:title>
  <dc:creator>Neetu Gupta</dc:creator>
  <cp:lastModifiedBy>Neetu Gupta</cp:lastModifiedBy>
  <cp:revision>6</cp:revision>
  <dcterms:created xsi:type="dcterms:W3CDTF">2022-04-29T13:47:13Z</dcterms:created>
  <dcterms:modified xsi:type="dcterms:W3CDTF">2022-04-30T06:22:00Z</dcterms:modified>
</cp:coreProperties>
</file>