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6" r:id="rId4"/>
    <p:sldId id="280" r:id="rId5"/>
    <p:sldId id="284" r:id="rId6"/>
    <p:sldId id="307" r:id="rId7"/>
    <p:sldId id="285" r:id="rId8"/>
    <p:sldId id="277" r:id="rId9"/>
    <p:sldId id="289" r:id="rId10"/>
    <p:sldId id="299" r:id="rId11"/>
    <p:sldId id="309" r:id="rId12"/>
    <p:sldId id="283" r:id="rId13"/>
    <p:sldId id="311" r:id="rId14"/>
    <p:sldId id="312" r:id="rId15"/>
    <p:sldId id="325" r:id="rId16"/>
    <p:sldId id="313" r:id="rId17"/>
    <p:sldId id="320" r:id="rId18"/>
    <p:sldId id="321" r:id="rId19"/>
    <p:sldId id="324" r:id="rId20"/>
    <p:sldId id="290" r:id="rId21"/>
    <p:sldId id="298" r:id="rId22"/>
    <p:sldId id="300" r:id="rId23"/>
    <p:sldId id="260" r:id="rId24"/>
    <p:sldId id="322" r:id="rId25"/>
    <p:sldId id="308" r:id="rId26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oppins Bold" panose="020B0600000101010101" charset="0"/>
      <p:regular r:id="rId32"/>
    </p:embeddedFont>
    <p:embeddedFont>
      <p:font typeface="Poppins Light Bold" panose="020B0600000101010101" charset="0"/>
      <p:regular r:id="rId33"/>
    </p:embeddedFont>
    <p:embeddedFont>
      <p:font typeface="Poppins Medium Bold" panose="020B0600000101010101" charset="0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D2EB2"/>
    <a:srgbClr val="7861C3"/>
    <a:srgbClr val="AA9BD9"/>
    <a:srgbClr val="CBC2E8"/>
    <a:srgbClr val="FF9797"/>
    <a:srgbClr val="FF8181"/>
    <a:srgbClr val="654ABC"/>
    <a:srgbClr val="8B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96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88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30D89-6038-4271-8231-1FCC1AD201D6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2BDA4-8EDF-4BA6-B864-AC22D668B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5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0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5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6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3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82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34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98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2BDA4-8EDF-4BA6-B864-AC22D668BF3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>
            <a:extLst>
              <a:ext uri="{FF2B5EF4-FFF2-40B4-BE49-F238E27FC236}">
                <a16:creationId xmlns:a16="http://schemas.microsoft.com/office/drawing/2014/main" id="{D00347B9-03C2-4260-B9A6-E605692B73B6}"/>
              </a:ext>
            </a:extLst>
          </p:cNvPr>
          <p:cNvSpPr/>
          <p:nvPr/>
        </p:nvSpPr>
        <p:spPr>
          <a:xfrm>
            <a:off x="-1" y="6595662"/>
            <a:ext cx="10896601" cy="1519638"/>
          </a:xfrm>
          <a:prstGeom prst="rect">
            <a:avLst/>
          </a:prstGeom>
          <a:solidFill>
            <a:srgbClr val="CBC2E8"/>
          </a:solidFill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PUBG">
            <a:extLst>
              <a:ext uri="{FF2B5EF4-FFF2-40B4-BE49-F238E27FC236}">
                <a16:creationId xmlns:a16="http://schemas.microsoft.com/office/drawing/2014/main" id="{614029AA-BDC4-4E71-A5C9-F6E227B5F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8" r="26847"/>
          <a:stretch/>
        </p:blipFill>
        <p:spPr bwMode="auto">
          <a:xfrm>
            <a:off x="10896600" y="-114300"/>
            <a:ext cx="8787409" cy="104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685799" y="3257673"/>
            <a:ext cx="8037355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endParaRPr lang="en-US" sz="12000" spc="-120" dirty="0">
              <a:solidFill>
                <a:srgbClr val="4D2EB2"/>
              </a:solidFill>
              <a:latin typeface="Poppins Medium Bold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9E659126-A2F5-466B-9550-E2A75FC179D8}"/>
              </a:ext>
            </a:extLst>
          </p:cNvPr>
          <p:cNvSpPr txBox="1"/>
          <p:nvPr/>
        </p:nvSpPr>
        <p:spPr>
          <a:xfrm>
            <a:off x="380999" y="2859880"/>
            <a:ext cx="8037355" cy="3424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r>
              <a:rPr lang="en-US" sz="12000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/>
              </a:rPr>
              <a:t>Project</a:t>
            </a:r>
          </a:p>
          <a:p>
            <a:pPr>
              <a:lnSpc>
                <a:spcPts val="13200"/>
              </a:lnSpc>
            </a:pPr>
            <a:r>
              <a:rPr lang="en-US" sz="12000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/>
              </a:rPr>
              <a:t>rep</a:t>
            </a:r>
            <a:r>
              <a:rPr lang="en-US" sz="12000" b="1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en-US" sz="12000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/>
              </a:rPr>
              <a:t>t.</a:t>
            </a:r>
            <a:endParaRPr lang="en-US" sz="12000" spc="-120" dirty="0">
              <a:latin typeface="Poppins Medium Bold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B2EF158C-A4E3-4FDB-A616-EB640DA459F9}"/>
              </a:ext>
            </a:extLst>
          </p:cNvPr>
          <p:cNvSpPr txBox="1"/>
          <p:nvPr/>
        </p:nvSpPr>
        <p:spPr>
          <a:xfrm>
            <a:off x="2286613" y="6715335"/>
            <a:ext cx="4226125" cy="1267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 panose="020B0600000101010101" charset="0"/>
                <a:ea typeface="+mj-ea"/>
                <a:cs typeface="Poppins Medium Bold" panose="020B0600000101010101" charset="0"/>
              </a:rPr>
              <a:t>Kyungjun Kang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 panose="020B0600000101010101" charset="0"/>
                <a:ea typeface="+mj-ea"/>
                <a:cs typeface="Poppins Medium Bold" panose="020B0600000101010101" charset="0"/>
              </a:rPr>
              <a:t>github.com/kangjun205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6272294E-72AF-4F66-96F6-BCEEEDF95276}"/>
              </a:ext>
            </a:extLst>
          </p:cNvPr>
          <p:cNvSpPr txBox="1"/>
          <p:nvPr/>
        </p:nvSpPr>
        <p:spPr>
          <a:xfrm>
            <a:off x="6830892" y="6715335"/>
            <a:ext cx="3710584" cy="1267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 panose="020B0600000101010101" charset="0"/>
                <a:cs typeface="Poppins Medium Bold" panose="020B0600000101010101" charset="0"/>
              </a:rPr>
              <a:t>Mingyu Park</a:t>
            </a:r>
            <a:endParaRPr lang="en-US" altLang="ko-KR" sz="2500" b="1" dirty="0">
              <a:solidFill>
                <a:schemeClr val="tx1">
                  <a:lumMod val="95000"/>
                  <a:lumOff val="5000"/>
                </a:schemeClr>
              </a:solidFill>
              <a:latin typeface="Poppins Medium Bold" panose="020B0600000101010101" charset="0"/>
              <a:cs typeface="Poppins Medium Bold" panose="020B0600000101010101" charset="0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 Medium Bold" panose="020B0600000101010101" charset="0"/>
                <a:cs typeface="Poppins Medium Bold" panose="020B0600000101010101" charset="0"/>
              </a:rPr>
              <a:t>github.com/mg4432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2679064"/>
            <a:ext cx="43053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Project</a:t>
            </a:r>
          </a:p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process.</a:t>
            </a:r>
            <a:endParaRPr lang="en-US" altLang="ko-KR" sz="7000" spc="-80" dirty="0">
              <a:solidFill>
                <a:srgbClr val="1B1B1B"/>
              </a:solidFill>
              <a:latin typeface="Poppins Medium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918984" y="2113340"/>
            <a:ext cx="8534882" cy="1658560"/>
            <a:chOff x="0" y="-28575"/>
            <a:chExt cx="11600376" cy="1758133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11600376" cy="530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Hypothesis 3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32776" y="791577"/>
              <a:ext cx="9942617" cy="9379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모든 기록은 그 자체의 기록보다 해당 매치에서의 순위가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최종 순위 예측에 더 효과적일 것임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</a:t>
              </a:r>
              <a:endParaRPr lang="en-US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13" name="AutoShape 13"/>
          <p:cNvSpPr/>
          <p:nvPr/>
        </p:nvSpPr>
        <p:spPr>
          <a:xfrm rot="-5400000">
            <a:off x="1790700" y="5138738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773A9C-FB08-444A-8A07-F3AFA230FF56}"/>
              </a:ext>
            </a:extLst>
          </p:cNvPr>
          <p:cNvSpPr/>
          <p:nvPr/>
        </p:nvSpPr>
        <p:spPr>
          <a:xfrm>
            <a:off x="1066800" y="5267877"/>
            <a:ext cx="3390519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840"/>
              </a:lnSpc>
            </a:pPr>
            <a:r>
              <a:rPr lang="en-US" altLang="ko-KR" sz="4000" dirty="0">
                <a:solidFill>
                  <a:srgbClr val="1B1B1B"/>
                </a:solidFill>
                <a:latin typeface="Poppins Light Bold"/>
              </a:rPr>
              <a:t>Hypotheses.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56B026-CD09-4E01-9457-73DE8DD6FC31}"/>
              </a:ext>
            </a:extLst>
          </p:cNvPr>
          <p:cNvCxnSpPr/>
          <p:nvPr/>
        </p:nvCxnSpPr>
        <p:spPr>
          <a:xfrm>
            <a:off x="1086020" y="4914900"/>
            <a:ext cx="3982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4">
            <a:extLst>
              <a:ext uri="{FF2B5EF4-FFF2-40B4-BE49-F238E27FC236}">
                <a16:creationId xmlns:a16="http://schemas.microsoft.com/office/drawing/2014/main" id="{CA891D46-1F44-4471-A9CC-A439F5B696D2}"/>
              </a:ext>
            </a:extLst>
          </p:cNvPr>
          <p:cNvGrpSpPr/>
          <p:nvPr/>
        </p:nvGrpSpPr>
        <p:grpSpPr>
          <a:xfrm>
            <a:off x="8533924" y="4626427"/>
            <a:ext cx="8534876" cy="1126673"/>
            <a:chOff x="0" y="-28575"/>
            <a:chExt cx="12135124" cy="1162206"/>
          </a:xfrm>
        </p:grpSpPr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CB35244F-33CF-4BE3-8748-E35282241374}"/>
                </a:ext>
              </a:extLst>
            </p:cNvPr>
            <p:cNvSpPr txBox="1"/>
            <p:nvPr/>
          </p:nvSpPr>
          <p:spPr>
            <a:xfrm>
              <a:off x="0" y="-28575"/>
              <a:ext cx="11600376" cy="496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en-US" altLang="ko-KR" sz="35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Result</a:t>
              </a:r>
              <a:endParaRPr lang="en-US" sz="35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C882C160-E27F-4641-85C9-806621A53CF9}"/>
                </a:ext>
              </a:extLst>
            </p:cNvPr>
            <p:cNvSpPr txBox="1"/>
            <p:nvPr/>
          </p:nvSpPr>
          <p:spPr>
            <a:xfrm>
              <a:off x="976197" y="697091"/>
              <a:ext cx="11158927" cy="4365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해당 매치에서의 순위를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사용하는 것이 최종 순위 예측에 더 </a:t>
              </a: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효과적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C2EF601A-F992-49F4-87D6-36B40C494AA5}"/>
              </a:ext>
            </a:extLst>
          </p:cNvPr>
          <p:cNvGrpSpPr/>
          <p:nvPr/>
        </p:nvGrpSpPr>
        <p:grpSpPr>
          <a:xfrm>
            <a:off x="8533924" y="6574973"/>
            <a:ext cx="8534876" cy="2973332"/>
            <a:chOff x="0" y="-28575"/>
            <a:chExt cx="12135124" cy="3067105"/>
          </a:xfrm>
        </p:grpSpPr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2AAC118D-8929-49A0-8643-FEE56D5A25B3}"/>
                </a:ext>
              </a:extLst>
            </p:cNvPr>
            <p:cNvSpPr txBox="1"/>
            <p:nvPr/>
          </p:nvSpPr>
          <p:spPr>
            <a:xfrm>
              <a:off x="0" y="-28575"/>
              <a:ext cx="11600376" cy="496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en-US" altLang="ko-KR" sz="35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Reason</a:t>
              </a:r>
              <a:endParaRPr lang="en-US" sz="35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868FFD48-60AD-4878-89A4-9DC953241320}"/>
                </a:ext>
              </a:extLst>
            </p:cNvPr>
            <p:cNvSpPr txBox="1"/>
            <p:nvPr/>
          </p:nvSpPr>
          <p:spPr>
            <a:xfrm>
              <a:off x="976197" y="697091"/>
              <a:ext cx="11158927" cy="23414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fontAlgn="base" latinLnBrk="1"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각 매치마다 </a:t>
              </a: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양상이 다름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 </a:t>
              </a:r>
            </a:p>
            <a:p>
              <a:pPr fontAlgn="base" latinLnBrk="1"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어떤 유저가 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5 kill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을 했다고 가정했을 때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 5 kill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이상을 기록한 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 fontAlgn="base" latinLnBrk="1"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유저가 많으면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그만큼 순위가 낮아질 것으로 예상할 수 있으며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</a:t>
              </a:r>
            </a:p>
            <a:p>
              <a:pPr fontAlgn="base" latinLnBrk="1"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5 kill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이상을 기록한 유저가 해당 매치에 존재하지 않으면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</a:t>
              </a:r>
            </a:p>
            <a:p>
              <a:pPr fontAlgn="base" latinLnBrk="1"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그만큼 순위가 높아질 것으로 예상할 수 있음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E74BD7-76E1-403A-A552-77408954F87D}"/>
              </a:ext>
            </a:extLst>
          </p:cNvPr>
          <p:cNvCxnSpPr>
            <a:cxnSpLocks/>
          </p:cNvCxnSpPr>
          <p:nvPr/>
        </p:nvCxnSpPr>
        <p:spPr>
          <a:xfrm>
            <a:off x="8305800" y="4428497"/>
            <a:ext cx="0" cy="1290386"/>
          </a:xfrm>
          <a:prstGeom prst="line">
            <a:avLst/>
          </a:prstGeom>
          <a:ln w="25400"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E843EAC-B2DE-450C-9EF3-2309320774D0}"/>
              </a:ext>
            </a:extLst>
          </p:cNvPr>
          <p:cNvCxnSpPr>
            <a:cxnSpLocks/>
          </p:cNvCxnSpPr>
          <p:nvPr/>
        </p:nvCxnSpPr>
        <p:spPr>
          <a:xfrm>
            <a:off x="8305800" y="6422883"/>
            <a:ext cx="0" cy="3042666"/>
          </a:xfrm>
          <a:prstGeom prst="line">
            <a:avLst/>
          </a:prstGeom>
          <a:ln w="25400"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0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41007"/>
            <a:ext cx="12732412" cy="2068893"/>
            <a:chOff x="0" y="66675"/>
            <a:chExt cx="16976549" cy="2937790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Project process.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03539"/>
              <a:ext cx="14089410" cy="600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Model selection.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1717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3">
            <a:extLst>
              <a:ext uri="{FF2B5EF4-FFF2-40B4-BE49-F238E27FC236}">
                <a16:creationId xmlns:a16="http://schemas.microsoft.com/office/drawing/2014/main" id="{B5F8A27C-7209-4092-89CA-0C5F9C1ADCAA}"/>
              </a:ext>
            </a:extLst>
          </p:cNvPr>
          <p:cNvSpPr txBox="1"/>
          <p:nvPr/>
        </p:nvSpPr>
        <p:spPr>
          <a:xfrm>
            <a:off x="1132185" y="7531042"/>
            <a:ext cx="3423239" cy="423193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✓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Purpose of competition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✓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: high score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→ </a:t>
            </a:r>
            <a:r>
              <a: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boosting algorithm</a:t>
            </a:r>
          </a:p>
        </p:txBody>
      </p:sp>
      <p:grpSp>
        <p:nvGrpSpPr>
          <p:cNvPr id="28" name="Group 6">
            <a:extLst>
              <a:ext uri="{FF2B5EF4-FFF2-40B4-BE49-F238E27FC236}">
                <a16:creationId xmlns:a16="http://schemas.microsoft.com/office/drawing/2014/main" id="{F03B8D6F-564A-42E4-A056-5AA868660185}"/>
              </a:ext>
            </a:extLst>
          </p:cNvPr>
          <p:cNvGrpSpPr/>
          <p:nvPr/>
        </p:nvGrpSpPr>
        <p:grpSpPr>
          <a:xfrm>
            <a:off x="1130182" y="6375642"/>
            <a:ext cx="3425337" cy="909829"/>
            <a:chOff x="-3838" y="0"/>
            <a:chExt cx="6264035" cy="1213106"/>
          </a:xfrm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D6367726-192B-4563-9935-72244F0FFA15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1C047E24-95CD-4A82-B024-AA15A7F60A75}"/>
                </a:ext>
              </a:extLst>
            </p:cNvPr>
            <p:cNvSpPr txBox="1"/>
            <p:nvPr/>
          </p:nvSpPr>
          <p:spPr>
            <a:xfrm>
              <a:off x="-3838" y="296885"/>
              <a:ext cx="6260200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 spc="-28" dirty="0">
                  <a:solidFill>
                    <a:srgbClr val="FFFFFF"/>
                  </a:solidFill>
                  <a:latin typeface="Poppins Medium Bold"/>
                </a:rPr>
                <a:t>High performance</a:t>
              </a:r>
              <a:endParaRPr lang="en-US" sz="2600" u="none" spc="-28" dirty="0">
                <a:solidFill>
                  <a:srgbClr val="FFFFFF"/>
                </a:solidFill>
                <a:latin typeface="Poppins Medium Bold"/>
              </a:endParaRPr>
            </a:p>
          </p:txBody>
        </p:sp>
      </p:grpSp>
      <p:sp>
        <p:nvSpPr>
          <p:cNvPr id="80" name="TextBox 3">
            <a:extLst>
              <a:ext uri="{FF2B5EF4-FFF2-40B4-BE49-F238E27FC236}">
                <a16:creationId xmlns:a16="http://schemas.microsoft.com/office/drawing/2014/main" id="{CBB6688A-9FED-40B6-B3E7-5322334FD8DE}"/>
              </a:ext>
            </a:extLst>
          </p:cNvPr>
          <p:cNvSpPr txBox="1"/>
          <p:nvPr/>
        </p:nvSpPr>
        <p:spPr>
          <a:xfrm>
            <a:off x="5421512" y="7546664"/>
            <a:ext cx="3570460" cy="1259319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✓ 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Shows </a:t>
            </a:r>
            <a:r>
              <a: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high speed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✓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among boosting models.</a:t>
            </a:r>
            <a:endParaRPr lang="en-US" altLang="ko-KR" sz="2000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marL="0" lvl="0" indent="0">
              <a:lnSpc>
                <a:spcPts val="2840"/>
              </a:lnSpc>
            </a:pP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grpSp>
        <p:nvGrpSpPr>
          <p:cNvPr id="81" name="Group 6">
            <a:extLst>
              <a:ext uri="{FF2B5EF4-FFF2-40B4-BE49-F238E27FC236}">
                <a16:creationId xmlns:a16="http://schemas.microsoft.com/office/drawing/2014/main" id="{E19D68DE-C857-4798-B57A-AA768F15FB0E}"/>
              </a:ext>
            </a:extLst>
          </p:cNvPr>
          <p:cNvGrpSpPr/>
          <p:nvPr/>
        </p:nvGrpSpPr>
        <p:grpSpPr>
          <a:xfrm>
            <a:off x="5426203" y="6375642"/>
            <a:ext cx="3425335" cy="909829"/>
            <a:chOff x="-3834" y="0"/>
            <a:chExt cx="6264031" cy="1213106"/>
          </a:xfrm>
        </p:grpSpPr>
        <p:sp>
          <p:nvSpPr>
            <p:cNvPr id="82" name="AutoShape 7">
              <a:extLst>
                <a:ext uri="{FF2B5EF4-FFF2-40B4-BE49-F238E27FC236}">
                  <a16:creationId xmlns:a16="http://schemas.microsoft.com/office/drawing/2014/main" id="{7A128237-C879-4AA5-B30F-122A81AC30CE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83" name="TextBox 8">
              <a:extLst>
                <a:ext uri="{FF2B5EF4-FFF2-40B4-BE49-F238E27FC236}">
                  <a16:creationId xmlns:a16="http://schemas.microsoft.com/office/drawing/2014/main" id="{82E74B0F-58BC-4B52-82D3-C4A22727F083}"/>
                </a:ext>
              </a:extLst>
            </p:cNvPr>
            <p:cNvSpPr txBox="1"/>
            <p:nvPr/>
          </p:nvSpPr>
          <p:spPr>
            <a:xfrm>
              <a:off x="-3834" y="296885"/>
              <a:ext cx="6260199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Fast</a:t>
              </a:r>
            </a:p>
          </p:txBody>
        </p:sp>
      </p:grpSp>
      <p:sp>
        <p:nvSpPr>
          <p:cNvPr id="85" name="TextBox 3">
            <a:extLst>
              <a:ext uri="{FF2B5EF4-FFF2-40B4-BE49-F238E27FC236}">
                <a16:creationId xmlns:a16="http://schemas.microsoft.com/office/drawing/2014/main" id="{E04B6499-A138-4C99-9D03-5FECF025EEDD}"/>
              </a:ext>
            </a:extLst>
          </p:cNvPr>
          <p:cNvSpPr txBox="1"/>
          <p:nvPr/>
        </p:nvSpPr>
        <p:spPr>
          <a:xfrm>
            <a:off x="9753042" y="7530722"/>
            <a:ext cx="3570460" cy="1346522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✓ 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Over 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4,000,000 rows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→ </a:t>
            </a:r>
            <a:r>
              <a: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less sensitive to</a:t>
            </a:r>
            <a:r>
              <a:rPr lang="ko-KR" altLang="en-US" sz="2000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 ✓ </a:t>
            </a:r>
            <a:endParaRPr lang="en-US" altLang="ko-KR" sz="2000" dirty="0">
              <a:solidFill>
                <a:schemeClr val="bg1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✓ </a:t>
            </a:r>
            <a:r>
              <a: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overfitting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FF0000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grpSp>
        <p:nvGrpSpPr>
          <p:cNvPr id="86" name="Group 6">
            <a:extLst>
              <a:ext uri="{FF2B5EF4-FFF2-40B4-BE49-F238E27FC236}">
                <a16:creationId xmlns:a16="http://schemas.microsoft.com/office/drawing/2014/main" id="{678CC1B5-BF24-4A21-BA0E-ACA0D0B2CF45}"/>
              </a:ext>
            </a:extLst>
          </p:cNvPr>
          <p:cNvGrpSpPr/>
          <p:nvPr/>
        </p:nvGrpSpPr>
        <p:grpSpPr>
          <a:xfrm>
            <a:off x="9722222" y="6375642"/>
            <a:ext cx="3425336" cy="909829"/>
            <a:chOff x="-3834" y="0"/>
            <a:chExt cx="6264033" cy="1213106"/>
          </a:xfrm>
        </p:grpSpPr>
        <p:sp>
          <p:nvSpPr>
            <p:cNvPr id="87" name="AutoShape 7">
              <a:extLst>
                <a:ext uri="{FF2B5EF4-FFF2-40B4-BE49-F238E27FC236}">
                  <a16:creationId xmlns:a16="http://schemas.microsoft.com/office/drawing/2014/main" id="{A06B4DC0-9D88-4AF0-B151-AB01CF1F70A0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88" name="TextBox 8">
              <a:extLst>
                <a:ext uri="{FF2B5EF4-FFF2-40B4-BE49-F238E27FC236}">
                  <a16:creationId xmlns:a16="http://schemas.microsoft.com/office/drawing/2014/main" id="{C00B3413-113A-45F4-816F-DB4C1C42F019}"/>
                </a:ext>
              </a:extLst>
            </p:cNvPr>
            <p:cNvSpPr txBox="1"/>
            <p:nvPr/>
          </p:nvSpPr>
          <p:spPr>
            <a:xfrm>
              <a:off x="-3834" y="296885"/>
              <a:ext cx="6264033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Overfitting?</a:t>
              </a:r>
            </a:p>
          </p:txBody>
        </p:sp>
      </p:grpSp>
      <p:sp>
        <p:nvSpPr>
          <p:cNvPr id="90" name="TextBox 3">
            <a:extLst>
              <a:ext uri="{FF2B5EF4-FFF2-40B4-BE49-F238E27FC236}">
                <a16:creationId xmlns:a16="http://schemas.microsoft.com/office/drawing/2014/main" id="{C8D6888A-61CC-4912-8504-A60F70D3C1CF}"/>
              </a:ext>
            </a:extLst>
          </p:cNvPr>
          <p:cNvSpPr txBox="1"/>
          <p:nvPr/>
        </p:nvSpPr>
        <p:spPr>
          <a:xfrm>
            <a:off x="14018241" y="7518642"/>
            <a:ext cx="3425335" cy="1282402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✓ </a:t>
            </a:r>
            <a:r>
              <a: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Most frequently used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✓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in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competitions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✓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with xgboost, etc.</a:t>
            </a:r>
          </a:p>
          <a:p>
            <a:pPr marL="0" lvl="0" indent="0">
              <a:lnSpc>
                <a:spcPts val="2840"/>
              </a:lnSpc>
            </a:pP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grpSp>
        <p:nvGrpSpPr>
          <p:cNvPr id="91" name="Group 6">
            <a:extLst>
              <a:ext uri="{FF2B5EF4-FFF2-40B4-BE49-F238E27FC236}">
                <a16:creationId xmlns:a16="http://schemas.microsoft.com/office/drawing/2014/main" id="{886675F9-9AC0-4958-898E-80A004EB1DB6}"/>
              </a:ext>
            </a:extLst>
          </p:cNvPr>
          <p:cNvGrpSpPr/>
          <p:nvPr/>
        </p:nvGrpSpPr>
        <p:grpSpPr>
          <a:xfrm>
            <a:off x="14018241" y="6375642"/>
            <a:ext cx="3425335" cy="909829"/>
            <a:chOff x="-3834" y="0"/>
            <a:chExt cx="6264031" cy="1213106"/>
          </a:xfrm>
        </p:grpSpPr>
        <p:sp>
          <p:nvSpPr>
            <p:cNvPr id="92" name="AutoShape 7">
              <a:extLst>
                <a:ext uri="{FF2B5EF4-FFF2-40B4-BE49-F238E27FC236}">
                  <a16:creationId xmlns:a16="http://schemas.microsoft.com/office/drawing/2014/main" id="{9770D11A-8B82-42A1-839B-953496177081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93" name="TextBox 8">
              <a:extLst>
                <a:ext uri="{FF2B5EF4-FFF2-40B4-BE49-F238E27FC236}">
                  <a16:creationId xmlns:a16="http://schemas.microsoft.com/office/drawing/2014/main" id="{679CE458-5F73-4D67-B225-5DFF4C212BCC}"/>
                </a:ext>
              </a:extLst>
            </p:cNvPr>
            <p:cNvSpPr txBox="1"/>
            <p:nvPr/>
          </p:nvSpPr>
          <p:spPr>
            <a:xfrm>
              <a:off x="-3834" y="296885"/>
              <a:ext cx="6260195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Frequently used</a:t>
              </a:r>
            </a:p>
          </p:txBody>
        </p: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A7AE3E4-C3A1-421C-8127-BF2A00C11A1D}"/>
              </a:ext>
            </a:extLst>
          </p:cNvPr>
          <p:cNvCxnSpPr>
            <a:cxnSpLocks/>
          </p:cNvCxnSpPr>
          <p:nvPr/>
        </p:nvCxnSpPr>
        <p:spPr>
          <a:xfrm>
            <a:off x="1128943" y="9157539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75F7B74-CAEC-45F4-A48D-CCDD5660326A}"/>
              </a:ext>
            </a:extLst>
          </p:cNvPr>
          <p:cNvCxnSpPr>
            <a:cxnSpLocks/>
          </p:cNvCxnSpPr>
          <p:nvPr/>
        </p:nvCxnSpPr>
        <p:spPr>
          <a:xfrm>
            <a:off x="5381529" y="9157539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ADA9929-4C66-483E-8A88-625C050023EB}"/>
              </a:ext>
            </a:extLst>
          </p:cNvPr>
          <p:cNvCxnSpPr>
            <a:cxnSpLocks/>
          </p:cNvCxnSpPr>
          <p:nvPr/>
        </p:nvCxnSpPr>
        <p:spPr>
          <a:xfrm>
            <a:off x="9677549" y="9148014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6D9662-9AC8-4E1A-929C-5B2246B8EEFD}"/>
              </a:ext>
            </a:extLst>
          </p:cNvPr>
          <p:cNvCxnSpPr>
            <a:cxnSpLocks/>
          </p:cNvCxnSpPr>
          <p:nvPr/>
        </p:nvCxnSpPr>
        <p:spPr>
          <a:xfrm>
            <a:off x="13973569" y="9138489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163A029-7164-436D-9134-11F7E5E68201}"/>
              </a:ext>
            </a:extLst>
          </p:cNvPr>
          <p:cNvGrpSpPr/>
          <p:nvPr/>
        </p:nvGrpSpPr>
        <p:grpSpPr>
          <a:xfrm>
            <a:off x="1128943" y="3576109"/>
            <a:ext cx="8534882" cy="1129146"/>
            <a:chOff x="0" y="-28575"/>
            <a:chExt cx="11600376" cy="1196936"/>
          </a:xfrm>
        </p:grpSpPr>
        <p:sp>
          <p:nvSpPr>
            <p:cNvPr id="48" name="TextBox 5">
              <a:extLst>
                <a:ext uri="{FF2B5EF4-FFF2-40B4-BE49-F238E27FC236}">
                  <a16:creationId xmlns:a16="http://schemas.microsoft.com/office/drawing/2014/main" id="{3D8644CC-FA52-48E6-A0DE-B8B1AEFA224A}"/>
                </a:ext>
              </a:extLst>
            </p:cNvPr>
            <p:cNvSpPr txBox="1"/>
            <p:nvPr/>
          </p:nvSpPr>
          <p:spPr>
            <a:xfrm>
              <a:off x="0" y="-28575"/>
              <a:ext cx="11600376" cy="530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altLang="ko-KR" sz="40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Model</a:t>
              </a:r>
              <a:endParaRPr lang="en-US" sz="40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635C07A9-29EE-4CDA-A493-038FF013AD4E}"/>
                </a:ext>
              </a:extLst>
            </p:cNvPr>
            <p:cNvSpPr txBox="1"/>
            <p:nvPr/>
          </p:nvSpPr>
          <p:spPr>
            <a:xfrm>
              <a:off x="933179" y="607611"/>
              <a:ext cx="9942617" cy="5607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- </a:t>
              </a:r>
              <a:r>
                <a:rPr lang="en-US" sz="25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Light</a:t>
              </a:r>
              <a:r>
                <a:rPr lang="en-US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GBM regressor</a:t>
              </a:r>
              <a:endParaRPr lang="en-US" sz="25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50" name="TextBox 5">
            <a:extLst>
              <a:ext uri="{FF2B5EF4-FFF2-40B4-BE49-F238E27FC236}">
                <a16:creationId xmlns:a16="http://schemas.microsoft.com/office/drawing/2014/main" id="{F0B9E09E-24BC-45CA-A36C-025F05691527}"/>
              </a:ext>
            </a:extLst>
          </p:cNvPr>
          <p:cNvSpPr txBox="1"/>
          <p:nvPr/>
        </p:nvSpPr>
        <p:spPr>
          <a:xfrm>
            <a:off x="1128943" y="5331678"/>
            <a:ext cx="9068277" cy="500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4000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Why LightGBM?</a:t>
            </a:r>
            <a:endParaRPr lang="en-US" sz="4000" u="none" spc="-28" dirty="0">
              <a:solidFill>
                <a:srgbClr val="4D2EB2"/>
              </a:solidFill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215825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06145" y="3431493"/>
            <a:ext cx="9675709" cy="3424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spc="-120" dirty="0">
                <a:solidFill>
                  <a:srgbClr val="FFFFFF"/>
                </a:solidFill>
                <a:latin typeface="Poppins Medium Bold"/>
              </a:rPr>
              <a:t>Our</a:t>
            </a:r>
          </a:p>
          <a:p>
            <a:pPr algn="ctr">
              <a:lnSpc>
                <a:spcPts val="13200"/>
              </a:lnSpc>
            </a:pPr>
            <a:r>
              <a:rPr lang="en-US" sz="12000" spc="-120" dirty="0">
                <a:solidFill>
                  <a:srgbClr val="FFFFFF"/>
                </a:solidFill>
                <a:latin typeface="Poppins Medium Bold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74569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2679064"/>
            <a:ext cx="43053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Our</a:t>
            </a:r>
          </a:p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Strategy.</a:t>
            </a:r>
            <a:endParaRPr lang="en-US" altLang="ko-KR" sz="7000" spc="-80" dirty="0">
              <a:solidFill>
                <a:srgbClr val="1B1B1B"/>
              </a:solidFill>
              <a:latin typeface="Poppins Medium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8686800" y="1409700"/>
            <a:ext cx="9067799" cy="1706086"/>
            <a:chOff x="0" y="-28575"/>
            <a:chExt cx="11600376" cy="1473529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11600376" cy="431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Reduce memory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6079" y="571513"/>
              <a:ext cx="9748216" cy="873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개인의 기록보다는 그룹 평균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그룹의 최댓값 등 그룹의 대푯값이 </a:t>
              </a:r>
              <a:endPara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 marL="0" lvl="0" indent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최종 순위 예측에 더 효과적일 것임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</a:t>
              </a:r>
              <a:endParaRPr lang="en-US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13" name="AutoShape 13"/>
          <p:cNvSpPr/>
          <p:nvPr/>
        </p:nvSpPr>
        <p:spPr>
          <a:xfrm rot="-5400000">
            <a:off x="2558033" y="5138738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773A9C-FB08-444A-8A07-F3AFA230FF56}"/>
              </a:ext>
            </a:extLst>
          </p:cNvPr>
          <p:cNvSpPr/>
          <p:nvPr/>
        </p:nvSpPr>
        <p:spPr>
          <a:xfrm>
            <a:off x="1066801" y="5267877"/>
            <a:ext cx="5336264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1B1B1B"/>
                </a:solidFill>
                <a:latin typeface="Poppins Light Bold"/>
              </a:rPr>
              <a:t>Strategies used to 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1B1B1B"/>
                </a:solidFill>
                <a:latin typeface="Poppins Light Bold"/>
              </a:rPr>
              <a:t>develop performance and save time &amp; memory.</a:t>
            </a:r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7BC109CB-FCDE-43A8-A946-32AA751D18C1}"/>
              </a:ext>
            </a:extLst>
          </p:cNvPr>
          <p:cNvGrpSpPr/>
          <p:nvPr/>
        </p:nvGrpSpPr>
        <p:grpSpPr>
          <a:xfrm>
            <a:off x="8686800" y="4044252"/>
            <a:ext cx="8877290" cy="2166048"/>
            <a:chOff x="0" y="-28575"/>
            <a:chExt cx="11836387" cy="1906038"/>
          </a:xfrm>
        </p:grpSpPr>
        <p:sp>
          <p:nvSpPr>
            <p:cNvPr id="22" name="TextBox 5">
              <a:extLst>
                <a:ext uri="{FF2B5EF4-FFF2-40B4-BE49-F238E27FC236}">
                  <a16:creationId xmlns:a16="http://schemas.microsoft.com/office/drawing/2014/main" id="{C5BC07E0-3503-4CF7-963D-45248F761AD7}"/>
                </a:ext>
              </a:extLst>
            </p:cNvPr>
            <p:cNvSpPr txBox="1"/>
            <p:nvPr/>
          </p:nvSpPr>
          <p:spPr>
            <a:xfrm>
              <a:off x="0" y="-28575"/>
              <a:ext cx="11600376" cy="440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Get ordered group places</a:t>
              </a: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F1FCD1DD-5DE6-4DFF-B478-7D1B8588513A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13053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매치 내의 킬 순위를 나타내는 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killPlace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변수의 변수중요도가 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Baseline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모델에서 매우 높게 나타남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따라서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해당 변수가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최종 순위에 대해 중요한 정보를 갖고 있을 것임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56B026-CD09-4E01-9457-73DE8DD6FC31}"/>
              </a:ext>
            </a:extLst>
          </p:cNvPr>
          <p:cNvCxnSpPr/>
          <p:nvPr/>
        </p:nvCxnSpPr>
        <p:spPr>
          <a:xfrm>
            <a:off x="1086020" y="4914900"/>
            <a:ext cx="3982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4">
            <a:extLst>
              <a:ext uri="{FF2B5EF4-FFF2-40B4-BE49-F238E27FC236}">
                <a16:creationId xmlns:a16="http://schemas.microsoft.com/office/drawing/2014/main" id="{D767C8C8-6826-4599-A812-694FC298E396}"/>
              </a:ext>
            </a:extLst>
          </p:cNvPr>
          <p:cNvGrpSpPr/>
          <p:nvPr/>
        </p:nvGrpSpPr>
        <p:grpSpPr>
          <a:xfrm>
            <a:off x="8686800" y="7000568"/>
            <a:ext cx="8877290" cy="2029132"/>
            <a:chOff x="0" y="-28575"/>
            <a:chExt cx="11836387" cy="1785557"/>
          </a:xfrm>
        </p:grpSpPr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16F28BC1-52CD-42D6-BD59-0E251D43DA89}"/>
                </a:ext>
              </a:extLst>
            </p:cNvPr>
            <p:cNvSpPr txBox="1"/>
            <p:nvPr/>
          </p:nvSpPr>
          <p:spPr>
            <a:xfrm>
              <a:off x="0" y="-28575"/>
              <a:ext cx="11600376" cy="440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Post-processing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A2CEBB58-1589-43F3-862D-31748C735A08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1184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모든 기록은 그 자체의 기록보다 해당 매치에서의 순위가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최종 순위 예측에 더 효과적일 것임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</a:t>
              </a:r>
              <a:endPara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Ex. kill &lt; 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매치 내 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kill 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순위</a:t>
              </a:r>
              <a:endPara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F7E9B2-25ED-4021-A627-F12FB6E12011}"/>
              </a:ext>
            </a:extLst>
          </p:cNvPr>
          <p:cNvCxnSpPr>
            <a:cxnSpLocks/>
          </p:cNvCxnSpPr>
          <p:nvPr/>
        </p:nvCxnSpPr>
        <p:spPr>
          <a:xfrm>
            <a:off x="9000000" y="3390900"/>
            <a:ext cx="8182409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D61D1B8-2B43-4F7F-9F9D-E26BDD859032}"/>
              </a:ext>
            </a:extLst>
          </p:cNvPr>
          <p:cNvCxnSpPr>
            <a:cxnSpLocks/>
          </p:cNvCxnSpPr>
          <p:nvPr/>
        </p:nvCxnSpPr>
        <p:spPr>
          <a:xfrm>
            <a:off x="9000000" y="6515100"/>
            <a:ext cx="8182409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52500"/>
            <a:ext cx="12732412" cy="2133600"/>
            <a:chOff x="0" y="66675"/>
            <a:chExt cx="16976549" cy="3029676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Our Strategy.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95424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Reduce memory.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>
            <a:cxnSpLocks/>
          </p:cNvCxnSpPr>
          <p:nvPr/>
        </p:nvCxnSpPr>
        <p:spPr>
          <a:xfrm>
            <a:off x="1081799" y="2247900"/>
            <a:ext cx="77574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4">
            <a:extLst>
              <a:ext uri="{FF2B5EF4-FFF2-40B4-BE49-F238E27FC236}">
                <a16:creationId xmlns:a16="http://schemas.microsoft.com/office/drawing/2014/main" id="{2CE3C86A-B4CD-49EE-80E5-2DE7347F2413}"/>
              </a:ext>
            </a:extLst>
          </p:cNvPr>
          <p:cNvGrpSpPr/>
          <p:nvPr/>
        </p:nvGrpSpPr>
        <p:grpSpPr>
          <a:xfrm>
            <a:off x="1128943" y="3576109"/>
            <a:ext cx="8534882" cy="1706227"/>
            <a:chOff x="0" y="-28575"/>
            <a:chExt cx="11600376" cy="1808663"/>
          </a:xfrm>
        </p:grpSpPr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A67C66D7-63D7-4DAF-9C36-C3422AAE3878}"/>
                </a:ext>
              </a:extLst>
            </p:cNvPr>
            <p:cNvSpPr txBox="1"/>
            <p:nvPr/>
          </p:nvSpPr>
          <p:spPr>
            <a:xfrm>
              <a:off x="0" y="-28575"/>
              <a:ext cx="11600376" cy="530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altLang="ko-KR" sz="40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description</a:t>
              </a:r>
              <a:endParaRPr lang="en-US" sz="40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95C44602-E703-47CF-89B5-7D2FE263C425}"/>
                </a:ext>
              </a:extLst>
            </p:cNvPr>
            <p:cNvSpPr txBox="1"/>
            <p:nvPr/>
          </p:nvSpPr>
          <p:spPr>
            <a:xfrm>
              <a:off x="933179" y="607611"/>
              <a:ext cx="9942617" cy="11724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ko-KR" altLang="en-US" sz="25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변수 </a:t>
              </a:r>
              <a:r>
                <a:rPr lang="en-US" altLang="ko-KR" sz="25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type </a:t>
              </a:r>
              <a:r>
                <a:rPr lang="ko-KR" altLang="en-US" sz="25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변경을 통한 </a:t>
              </a:r>
              <a:r>
                <a:rPr lang="en-US" altLang="ko-KR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memory &amp; time </a:t>
              </a:r>
              <a:r>
                <a:rPr lang="ko-KR" altLang="en-US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절약</a:t>
              </a:r>
              <a:endParaRPr lang="en-US" altLang="ko-KR" sz="25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altLang="ko-KR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ex</a:t>
              </a:r>
              <a:r>
                <a:rPr lang="en-US" altLang="ko-KR" sz="1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)</a:t>
              </a:r>
              <a:r>
                <a:rPr lang="en-US" altLang="ko-KR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</a:t>
              </a:r>
              <a:r>
                <a:rPr lang="en-US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float64 </a:t>
              </a:r>
              <a:r>
                <a:rPr lang="ko-KR" altLang="en-US" sz="2500" b="1" dirty="0">
                  <a:latin typeface="Poppins Light Bold" panose="020B0600000101010101" charset="0"/>
                  <a:cs typeface="Poppins Light Bold" panose="020B0600000101010101" charset="0"/>
                </a:rPr>
                <a:t>→</a:t>
              </a:r>
              <a:r>
                <a:rPr lang="en-US" sz="25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float16</a:t>
              </a:r>
              <a:endParaRPr lang="en-US" sz="25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C675FD-DB33-4CFC-AE82-F947A70C3590}"/>
              </a:ext>
            </a:extLst>
          </p:cNvPr>
          <p:cNvSpPr/>
          <p:nvPr/>
        </p:nvSpPr>
        <p:spPr>
          <a:xfrm>
            <a:off x="3581400" y="6213281"/>
            <a:ext cx="2133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spc="-28" dirty="0">
                <a:latin typeface="Poppins Medium Bold"/>
                <a:cs typeface="Poppins Medium Bold" panose="020B0600000101010101" charset="0"/>
              </a:rPr>
              <a:t>train</a:t>
            </a:r>
            <a:endParaRPr lang="ko-KR" altLang="en-US" sz="5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181D66-457F-482A-A3FC-7484839549B2}"/>
              </a:ext>
            </a:extLst>
          </p:cNvPr>
          <p:cNvSpPr/>
          <p:nvPr/>
        </p:nvSpPr>
        <p:spPr>
          <a:xfrm>
            <a:off x="7281448" y="6290969"/>
            <a:ext cx="297331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spc="-28" dirty="0">
                <a:latin typeface="Poppins Medium Bold"/>
                <a:cs typeface="Poppins Medium Bold" panose="020B0600000101010101" charset="0"/>
              </a:rPr>
              <a:t>3339.02 MB</a:t>
            </a:r>
            <a:endParaRPr lang="ko-KR" altLang="en-US" sz="3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09BE74-F883-4EAB-A94B-B42A54673D46}"/>
              </a:ext>
            </a:extLst>
          </p:cNvPr>
          <p:cNvSpPr/>
          <p:nvPr/>
        </p:nvSpPr>
        <p:spPr>
          <a:xfrm>
            <a:off x="11887200" y="6290969"/>
            <a:ext cx="251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spc="-28" dirty="0">
                <a:latin typeface="Poppins Medium Bold"/>
                <a:cs typeface="Poppins Medium Bold" panose="020B0600000101010101" charset="0"/>
              </a:rPr>
              <a:t>856.67 MB</a:t>
            </a:r>
            <a:endParaRPr lang="ko-KR" altLang="en-US" sz="35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FEB2157-656F-4D20-AFBC-A14C591C74B0}"/>
              </a:ext>
            </a:extLst>
          </p:cNvPr>
          <p:cNvSpPr/>
          <p:nvPr/>
        </p:nvSpPr>
        <p:spPr>
          <a:xfrm>
            <a:off x="10721340" y="6237338"/>
            <a:ext cx="502920" cy="66932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14AB72-5F14-443D-9BF2-B7CDA25A6656}"/>
              </a:ext>
            </a:extLst>
          </p:cNvPr>
          <p:cNvSpPr/>
          <p:nvPr/>
        </p:nvSpPr>
        <p:spPr>
          <a:xfrm>
            <a:off x="9486143" y="5283845"/>
            <a:ext cx="2973313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spc="-28" dirty="0">
                <a:solidFill>
                  <a:srgbClr val="FF9797"/>
                </a:solidFill>
                <a:latin typeface="Poppins Medium Bold"/>
                <a:cs typeface="Poppins Medium Bold" panose="020B0600000101010101" charset="0"/>
              </a:rPr>
              <a:t>Memory reduced</a:t>
            </a:r>
          </a:p>
          <a:p>
            <a:pPr algn="ctr"/>
            <a:r>
              <a:rPr lang="en-US" altLang="ko-KR" sz="2500" spc="-28" dirty="0">
                <a:solidFill>
                  <a:srgbClr val="FF9797"/>
                </a:solidFill>
                <a:latin typeface="Poppins Medium Bold"/>
                <a:cs typeface="Poppins Medium Bold" panose="020B0600000101010101" charset="0"/>
              </a:rPr>
              <a:t> about </a:t>
            </a:r>
            <a:r>
              <a:rPr lang="en-US" altLang="ko-KR" sz="3000" b="1" spc="-28" dirty="0">
                <a:solidFill>
                  <a:srgbClr val="FF0000"/>
                </a:solidFill>
                <a:latin typeface="Poppins Medium Bold"/>
                <a:cs typeface="Poppins Medium Bold" panose="020B0600000101010101" charset="0"/>
              </a:rPr>
              <a:t>74.4%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FBD99C-274F-4D72-8A87-289322158D7B}"/>
              </a:ext>
            </a:extLst>
          </p:cNvPr>
          <p:cNvSpPr/>
          <p:nvPr/>
        </p:nvSpPr>
        <p:spPr>
          <a:xfrm>
            <a:off x="3581400" y="8548926"/>
            <a:ext cx="2133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spc="-28" dirty="0">
                <a:latin typeface="Poppins Medium Bold"/>
                <a:cs typeface="Poppins Medium Bold" panose="020B0600000101010101" charset="0"/>
              </a:rPr>
              <a:t>test</a:t>
            </a:r>
            <a:endParaRPr lang="ko-KR" altLang="en-US" sz="5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31D9B9-4866-4945-BA65-D6249550FF88}"/>
              </a:ext>
            </a:extLst>
          </p:cNvPr>
          <p:cNvSpPr/>
          <p:nvPr/>
        </p:nvSpPr>
        <p:spPr>
          <a:xfrm>
            <a:off x="7281448" y="8626614"/>
            <a:ext cx="277695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spc="-28" dirty="0">
                <a:latin typeface="Poppins Medium Bold"/>
                <a:cs typeface="Poppins Medium Bold" panose="020B0600000101010101" charset="0"/>
              </a:rPr>
              <a:t>1446.14 MB</a:t>
            </a:r>
            <a:endParaRPr lang="ko-KR" altLang="en-US" sz="35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7EF979-27C7-4319-BCD9-8F2A442C3872}"/>
              </a:ext>
            </a:extLst>
          </p:cNvPr>
          <p:cNvSpPr/>
          <p:nvPr/>
        </p:nvSpPr>
        <p:spPr>
          <a:xfrm>
            <a:off x="11887200" y="8626614"/>
            <a:ext cx="251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500" spc="-28" dirty="0">
                <a:latin typeface="Poppins Medium Bold"/>
                <a:cs typeface="Poppins Medium Bold" panose="020B0600000101010101" charset="0"/>
              </a:rPr>
              <a:t>354.16 MB</a:t>
            </a:r>
            <a:endParaRPr lang="ko-KR" altLang="en-US" sz="3500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1476920-823A-49CE-852E-26703775C6D5}"/>
              </a:ext>
            </a:extLst>
          </p:cNvPr>
          <p:cNvSpPr/>
          <p:nvPr/>
        </p:nvSpPr>
        <p:spPr>
          <a:xfrm>
            <a:off x="10721340" y="8572983"/>
            <a:ext cx="502920" cy="66932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7FAAE1-38DC-43A0-9B58-E0D75A32EF1C}"/>
              </a:ext>
            </a:extLst>
          </p:cNvPr>
          <p:cNvSpPr/>
          <p:nvPr/>
        </p:nvSpPr>
        <p:spPr>
          <a:xfrm>
            <a:off x="9486143" y="7517219"/>
            <a:ext cx="2973313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spc="-28" dirty="0">
                <a:solidFill>
                  <a:srgbClr val="FF9797"/>
                </a:solidFill>
                <a:latin typeface="Poppins Medium Bold"/>
                <a:cs typeface="Poppins Medium Bold" panose="020B0600000101010101" charset="0"/>
              </a:rPr>
              <a:t>Memory reduced</a:t>
            </a:r>
          </a:p>
          <a:p>
            <a:pPr algn="ctr"/>
            <a:r>
              <a:rPr lang="en-US" altLang="ko-KR" sz="2500" spc="-28" dirty="0">
                <a:solidFill>
                  <a:srgbClr val="FF9797"/>
                </a:solidFill>
                <a:latin typeface="Poppins Medium Bold"/>
                <a:cs typeface="Poppins Medium Bold" panose="020B0600000101010101" charset="0"/>
              </a:rPr>
              <a:t> about </a:t>
            </a:r>
            <a:r>
              <a:rPr lang="en-US" altLang="ko-KR" sz="3000" b="1" spc="-28" dirty="0">
                <a:solidFill>
                  <a:srgbClr val="FF0000"/>
                </a:solidFill>
                <a:latin typeface="Poppins Medium Bold"/>
                <a:cs typeface="Poppins Medium Bold" panose="020B0600000101010101" charset="0"/>
              </a:rPr>
              <a:t>75.5%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1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52500"/>
            <a:ext cx="12732412" cy="2133600"/>
            <a:chOff x="0" y="66675"/>
            <a:chExt cx="16976549" cy="3029676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Our Strategy.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95424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Get ordered group places.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2479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6">
            <a:extLst>
              <a:ext uri="{FF2B5EF4-FFF2-40B4-BE49-F238E27FC236}">
                <a16:creationId xmlns:a16="http://schemas.microsoft.com/office/drawing/2014/main" id="{68ACEA4B-6C88-406A-8059-6243924F705B}"/>
              </a:ext>
            </a:extLst>
          </p:cNvPr>
          <p:cNvSpPr txBox="1"/>
          <p:nvPr/>
        </p:nvSpPr>
        <p:spPr>
          <a:xfrm>
            <a:off x="1490748" y="3151390"/>
            <a:ext cx="6957435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- killPlace </a:t>
            </a:r>
            <a:r>
              <a:rPr lang="ko-KR" altLang="en-US" sz="2000" dirty="0">
                <a:latin typeface="Poppins Light Bold" panose="020B0600000101010101" charset="0"/>
                <a:cs typeface="Poppins Light Bold" panose="020B0600000101010101" charset="0"/>
              </a:rPr>
              <a:t>변수를 통해서 그룹 간의 순위 관계를 추론함</a:t>
            </a:r>
            <a:r>
              <a:rPr lang="en-US" altLang="ko-KR" sz="2000" dirty="0">
                <a:latin typeface="Poppins Light Bold" panose="020B0600000101010101" charset="0"/>
                <a:cs typeface="Poppins Light Bold" panose="020B0600000101010101" charset="0"/>
              </a:rPr>
              <a:t>.</a:t>
            </a:r>
            <a:endParaRPr lang="ko-KR" altLang="en-US" sz="2000" dirty="0"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EB85F8-787C-4C73-90C1-E438B677B324}"/>
              </a:ext>
            </a:extLst>
          </p:cNvPr>
          <p:cNvGrpSpPr/>
          <p:nvPr/>
        </p:nvGrpSpPr>
        <p:grpSpPr>
          <a:xfrm>
            <a:off x="4054178" y="3828186"/>
            <a:ext cx="10179643" cy="5768464"/>
            <a:chOff x="4054178" y="3828186"/>
            <a:chExt cx="10179643" cy="57684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AF9C33-40BE-4108-9979-FD4BB836E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4178" y="3828186"/>
              <a:ext cx="10179643" cy="576846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E45118-E99B-41D4-974B-98D24B5C0C6A}"/>
                </a:ext>
              </a:extLst>
            </p:cNvPr>
            <p:cNvSpPr/>
            <p:nvPr/>
          </p:nvSpPr>
          <p:spPr>
            <a:xfrm>
              <a:off x="7467600" y="4305300"/>
              <a:ext cx="533400" cy="529135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960EBBD-839D-4ECB-A838-A5138CACA839}"/>
                </a:ext>
              </a:extLst>
            </p:cNvPr>
            <p:cNvSpPr/>
            <p:nvPr/>
          </p:nvSpPr>
          <p:spPr>
            <a:xfrm>
              <a:off x="12277724" y="4317470"/>
              <a:ext cx="533400" cy="364543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615A568-7300-4F7F-B82E-081B638E2A3B}"/>
                </a:ext>
              </a:extLst>
            </p:cNvPr>
            <p:cNvSpPr/>
            <p:nvPr/>
          </p:nvSpPr>
          <p:spPr>
            <a:xfrm>
              <a:off x="8577942" y="4305300"/>
              <a:ext cx="709955" cy="529135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EF4E4ED-6434-40E4-86A4-208C90DE43DD}"/>
                </a:ext>
              </a:extLst>
            </p:cNvPr>
            <p:cNvSpPr/>
            <p:nvPr/>
          </p:nvSpPr>
          <p:spPr>
            <a:xfrm>
              <a:off x="13391422" y="4305299"/>
              <a:ext cx="709955" cy="364542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BF59AC-76F7-4E8B-ABBD-DF459EDF3191}"/>
              </a:ext>
            </a:extLst>
          </p:cNvPr>
          <p:cNvSpPr/>
          <p:nvPr/>
        </p:nvSpPr>
        <p:spPr>
          <a:xfrm>
            <a:off x="12277724" y="7953165"/>
            <a:ext cx="533400" cy="16337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224FC3-FB77-4056-872C-99DBA67778C3}"/>
              </a:ext>
            </a:extLst>
          </p:cNvPr>
          <p:cNvSpPr/>
          <p:nvPr/>
        </p:nvSpPr>
        <p:spPr>
          <a:xfrm>
            <a:off x="13392152" y="7948613"/>
            <a:ext cx="709955" cy="1632409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52500"/>
            <a:ext cx="12732412" cy="2133600"/>
            <a:chOff x="0" y="66675"/>
            <a:chExt cx="16976549" cy="3029676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Our Strategy.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95424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Get ordered group places.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2479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1F0425C9-F591-472D-AAF7-8B91F046A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30185"/>
              </p:ext>
            </p:extLst>
          </p:nvPr>
        </p:nvGraphicFramePr>
        <p:xfrm>
          <a:off x="1527034" y="4598632"/>
          <a:ext cx="4191000" cy="4794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575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3120425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8474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bg1"/>
                          </a:solidFill>
                        </a:rPr>
                        <a:t>Kills</a:t>
                      </a:r>
                      <a:endParaRPr lang="ko-KR" altLang="en-US" sz="30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bg1"/>
                          </a:solidFill>
                        </a:rPr>
                        <a:t>Group order</a:t>
                      </a:r>
                      <a:endParaRPr lang="ko-KR" altLang="en-US" sz="30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986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A, B, C, D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986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B, </a:t>
                      </a:r>
                      <a:r>
                        <a:rPr lang="en-US" altLang="ko-KR" sz="3000" b="1" i="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, C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  <a:tr h="986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, A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84737"/>
                  </a:ext>
                </a:extLst>
              </a:tr>
              <a:tr h="986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37425"/>
                  </a:ext>
                </a:extLst>
              </a:tr>
            </a:tbl>
          </a:graphicData>
        </a:graphic>
      </p:graphicFrame>
      <p:grpSp>
        <p:nvGrpSpPr>
          <p:cNvPr id="11" name="Group 4">
            <a:extLst>
              <a:ext uri="{FF2B5EF4-FFF2-40B4-BE49-F238E27FC236}">
                <a16:creationId xmlns:a16="http://schemas.microsoft.com/office/drawing/2014/main" id="{F146BF9D-2F5E-4CB2-A4E7-9CD6C938DCC9}"/>
              </a:ext>
            </a:extLst>
          </p:cNvPr>
          <p:cNvGrpSpPr/>
          <p:nvPr/>
        </p:nvGrpSpPr>
        <p:grpSpPr>
          <a:xfrm>
            <a:off x="6400800" y="4598632"/>
            <a:ext cx="4876800" cy="908738"/>
            <a:chOff x="0" y="-28575"/>
            <a:chExt cx="11836387" cy="973063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F0BB9D60-D9FA-41A0-B2B3-F7678C0434B2}"/>
                </a:ext>
              </a:extLst>
            </p:cNvPr>
            <p:cNvSpPr txBox="1"/>
            <p:nvPr/>
          </p:nvSpPr>
          <p:spPr>
            <a:xfrm>
              <a:off x="0" y="-28575"/>
              <a:ext cx="11600376" cy="406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3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altLang="ko-KR" sz="30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0 kill</a:t>
              </a:r>
              <a:endParaRPr lang="en-US" sz="30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46CC898F-7BDF-4D8B-92E2-DB64AA696D5F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3723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A &gt; B &gt; C &gt; D 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47A3CCE-B4BF-44FF-8647-53CDBF1B6C46}"/>
              </a:ext>
            </a:extLst>
          </p:cNvPr>
          <p:cNvCxnSpPr>
            <a:cxnSpLocks/>
          </p:cNvCxnSpPr>
          <p:nvPr/>
        </p:nvCxnSpPr>
        <p:spPr>
          <a:xfrm>
            <a:off x="6477000" y="5696968"/>
            <a:ext cx="3070188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63BB1A33-F1DA-4101-9D25-8C507F62CB62}"/>
              </a:ext>
            </a:extLst>
          </p:cNvPr>
          <p:cNvGrpSpPr/>
          <p:nvPr/>
        </p:nvGrpSpPr>
        <p:grpSpPr>
          <a:xfrm>
            <a:off x="6400800" y="5817832"/>
            <a:ext cx="4876800" cy="984156"/>
            <a:chOff x="0" y="-28575"/>
            <a:chExt cx="11836387" cy="1053819"/>
          </a:xfrm>
        </p:grpSpPr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C26C669F-AB84-4D72-A8E5-306D379F1E7C}"/>
                </a:ext>
              </a:extLst>
            </p:cNvPr>
            <p:cNvSpPr txBox="1"/>
            <p:nvPr/>
          </p:nvSpPr>
          <p:spPr>
            <a:xfrm>
              <a:off x="0" y="-28575"/>
              <a:ext cx="11600376" cy="406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3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altLang="ko-KR" sz="30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1 kill</a:t>
              </a:r>
              <a:endParaRPr lang="en-US" sz="30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DB73E8B7-28C6-442E-8D14-B0B1B135A279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453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A &gt; B &gt;  </a:t>
              </a:r>
              <a:r>
                <a:rPr lang="en-US" altLang="ko-KR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E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 &gt; C &gt; D 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FEBC1D-C502-4C86-8BA3-99AFEFDB10B0}"/>
              </a:ext>
            </a:extLst>
          </p:cNvPr>
          <p:cNvCxnSpPr>
            <a:cxnSpLocks/>
          </p:cNvCxnSpPr>
          <p:nvPr/>
        </p:nvCxnSpPr>
        <p:spPr>
          <a:xfrm>
            <a:off x="6477000" y="7024816"/>
            <a:ext cx="3070188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4">
            <a:extLst>
              <a:ext uri="{FF2B5EF4-FFF2-40B4-BE49-F238E27FC236}">
                <a16:creationId xmlns:a16="http://schemas.microsoft.com/office/drawing/2014/main" id="{50D99D01-6605-4563-BA1E-FB087A2F23B2}"/>
              </a:ext>
            </a:extLst>
          </p:cNvPr>
          <p:cNvGrpSpPr/>
          <p:nvPr/>
        </p:nvGrpSpPr>
        <p:grpSpPr>
          <a:xfrm>
            <a:off x="6400800" y="7128472"/>
            <a:ext cx="4876800" cy="984156"/>
            <a:chOff x="0" y="-28575"/>
            <a:chExt cx="11836387" cy="1053819"/>
          </a:xfrm>
        </p:grpSpPr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69EA5A15-BABE-4478-9D25-DF5B7AE28439}"/>
                </a:ext>
              </a:extLst>
            </p:cNvPr>
            <p:cNvSpPr txBox="1"/>
            <p:nvPr/>
          </p:nvSpPr>
          <p:spPr>
            <a:xfrm>
              <a:off x="0" y="-28575"/>
              <a:ext cx="11600376" cy="406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3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altLang="ko-KR" sz="30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2 kill</a:t>
              </a:r>
              <a:endParaRPr lang="en-US" sz="30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E7AF21AE-B2B6-4C11-8628-A3A469C633E0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453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F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 &gt; A &gt; B &gt; F &gt; C &gt; D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D30D18B-4ECF-412B-88EA-B06BFE325B0B}"/>
              </a:ext>
            </a:extLst>
          </p:cNvPr>
          <p:cNvCxnSpPr>
            <a:cxnSpLocks/>
          </p:cNvCxnSpPr>
          <p:nvPr/>
        </p:nvCxnSpPr>
        <p:spPr>
          <a:xfrm>
            <a:off x="6477000" y="8335456"/>
            <a:ext cx="3070188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4">
            <a:extLst>
              <a:ext uri="{FF2B5EF4-FFF2-40B4-BE49-F238E27FC236}">
                <a16:creationId xmlns:a16="http://schemas.microsoft.com/office/drawing/2014/main" id="{84C208D4-357E-4B0C-945E-C67B0B6E1370}"/>
              </a:ext>
            </a:extLst>
          </p:cNvPr>
          <p:cNvGrpSpPr/>
          <p:nvPr/>
        </p:nvGrpSpPr>
        <p:grpSpPr>
          <a:xfrm>
            <a:off x="6400800" y="8484832"/>
            <a:ext cx="4876800" cy="908738"/>
            <a:chOff x="0" y="-28575"/>
            <a:chExt cx="11836387" cy="973063"/>
          </a:xfrm>
        </p:grpSpPr>
        <p:sp>
          <p:nvSpPr>
            <p:cNvPr id="28" name="TextBox 5">
              <a:extLst>
                <a:ext uri="{FF2B5EF4-FFF2-40B4-BE49-F238E27FC236}">
                  <a16:creationId xmlns:a16="http://schemas.microsoft.com/office/drawing/2014/main" id="{4769FB10-3E4F-4340-9C54-69576B755B18}"/>
                </a:ext>
              </a:extLst>
            </p:cNvPr>
            <p:cNvSpPr txBox="1"/>
            <p:nvPr/>
          </p:nvSpPr>
          <p:spPr>
            <a:xfrm>
              <a:off x="0" y="-28575"/>
              <a:ext cx="11600376" cy="406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3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altLang="ko-KR" sz="3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3</a:t>
              </a:r>
              <a:r>
                <a:rPr lang="en-US" altLang="ko-KR" sz="30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 kill</a:t>
              </a:r>
              <a:endParaRPr lang="en-US" sz="30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00799FAA-25C8-433F-92BD-75EAE624918B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3723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G &gt; A &gt; B &gt; F &gt; C &gt; D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graphicFrame>
        <p:nvGraphicFramePr>
          <p:cNvPr id="37" name="표 5">
            <a:extLst>
              <a:ext uri="{FF2B5EF4-FFF2-40B4-BE49-F238E27FC236}">
                <a16:creationId xmlns:a16="http://schemas.microsoft.com/office/drawing/2014/main" id="{05619EFE-E8D5-48BB-983F-403FC3DD2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23090"/>
              </p:ext>
            </p:extLst>
          </p:nvPr>
        </p:nvGraphicFramePr>
        <p:xfrm>
          <a:off x="11375181" y="4573689"/>
          <a:ext cx="5438880" cy="481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41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4049539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876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30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bg1"/>
                          </a:solidFill>
                        </a:rPr>
                        <a:t>winPlacePercPred</a:t>
                      </a: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657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657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  <a:tr h="657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84737"/>
                  </a:ext>
                </a:extLst>
              </a:tr>
              <a:tr h="657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37425"/>
                  </a:ext>
                </a:extLst>
              </a:tr>
              <a:tr h="657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427304"/>
                  </a:ext>
                </a:extLst>
              </a:tr>
              <a:tr h="657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568471"/>
                  </a:ext>
                </a:extLst>
              </a:tr>
            </a:tbl>
          </a:graphicData>
        </a:graphic>
      </p:graphicFrame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AA9CFAD-5110-4718-BA49-73A137728213}"/>
              </a:ext>
            </a:extLst>
          </p:cNvPr>
          <p:cNvSpPr/>
          <p:nvPr/>
        </p:nvSpPr>
        <p:spPr>
          <a:xfrm>
            <a:off x="10107016" y="6733986"/>
            <a:ext cx="669386" cy="669323"/>
          </a:xfrm>
          <a:prstGeom prst="rightArrow">
            <a:avLst/>
          </a:prstGeom>
          <a:solidFill>
            <a:srgbClr val="786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EAF64F-DF01-4AFA-8C3F-A825E30F3D13}"/>
              </a:ext>
            </a:extLst>
          </p:cNvPr>
          <p:cNvSpPr/>
          <p:nvPr/>
        </p:nvSpPr>
        <p:spPr>
          <a:xfrm>
            <a:off x="1028700" y="3390900"/>
            <a:ext cx="118491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4000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case 1 : Can be inferenced exactly</a:t>
            </a:r>
            <a:endParaRPr lang="en-US" altLang="ko-KR" sz="4000" spc="-28" dirty="0">
              <a:solidFill>
                <a:srgbClr val="4D2EB2"/>
              </a:solidFill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902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52500"/>
            <a:ext cx="12732412" cy="2133600"/>
            <a:chOff x="0" y="66675"/>
            <a:chExt cx="16976549" cy="3029676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Our Strategy.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95424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Get ordered group places.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2479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1F0425C9-F591-472D-AAF7-8B91F046A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20283"/>
              </p:ext>
            </p:extLst>
          </p:nvPr>
        </p:nvGraphicFramePr>
        <p:xfrm>
          <a:off x="1028700" y="4730749"/>
          <a:ext cx="4191000" cy="290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575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3120425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9669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bg1"/>
                          </a:solidFill>
                        </a:rPr>
                        <a:t>Kills</a:t>
                      </a:r>
                      <a:endParaRPr lang="ko-KR" altLang="en-US" sz="30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30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9669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A, B, C, D, E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9669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B, </a:t>
                      </a:r>
                      <a:r>
                        <a:rPr lang="en-US" altLang="ko-KR" sz="3000" b="1" i="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ko-KR" sz="3000" b="1" i="0" dirty="0">
                          <a:solidFill>
                            <a:schemeClr val="tx1"/>
                          </a:solidFill>
                        </a:rPr>
                        <a:t>, D</a:t>
                      </a:r>
                      <a:endParaRPr lang="ko-KR" altLang="en-US" sz="3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</a:tbl>
          </a:graphicData>
        </a:graphic>
      </p:graphicFrame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874867C-0917-499F-8E54-BB77DD1A1743}"/>
              </a:ext>
            </a:extLst>
          </p:cNvPr>
          <p:cNvSpPr/>
          <p:nvPr/>
        </p:nvSpPr>
        <p:spPr>
          <a:xfrm>
            <a:off x="11809944" y="5922034"/>
            <a:ext cx="669386" cy="669323"/>
          </a:xfrm>
          <a:prstGeom prst="rightArrow">
            <a:avLst/>
          </a:prstGeom>
          <a:solidFill>
            <a:srgbClr val="786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F9C6B40-2F9A-407E-B6B8-2C4277A6B857}"/>
              </a:ext>
            </a:extLst>
          </p:cNvPr>
          <p:cNvSpPr/>
          <p:nvPr/>
        </p:nvSpPr>
        <p:spPr>
          <a:xfrm>
            <a:off x="5636597" y="5915832"/>
            <a:ext cx="669386" cy="669323"/>
          </a:xfrm>
          <a:prstGeom prst="rightArrow">
            <a:avLst/>
          </a:prstGeom>
          <a:solidFill>
            <a:srgbClr val="786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A394A-43E6-48EE-9C55-E62C0559B834}"/>
              </a:ext>
            </a:extLst>
          </p:cNvPr>
          <p:cNvSpPr/>
          <p:nvPr/>
        </p:nvSpPr>
        <p:spPr>
          <a:xfrm>
            <a:off x="11963400" y="5571932"/>
            <a:ext cx="64179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3640"/>
              </a:lnSpc>
              <a:spcBef>
                <a:spcPct val="0"/>
              </a:spcBef>
            </a:pPr>
            <a:r>
              <a:rPr lang="ko-KR" altLang="en-US" sz="3000" dirty="0">
                <a:latin typeface="Poppins Medium Bold" panose="020B0600000101010101" charset="0"/>
                <a:cs typeface="Poppins Medium Bold" panose="020B0600000101010101" charset="0"/>
              </a:rPr>
              <a:t>순위 관계가 명확하지 않은</a:t>
            </a:r>
            <a:endParaRPr lang="en-US" altLang="ko-KR" sz="3000" dirty="0">
              <a:latin typeface="Poppins Medium Bold" panose="020B0600000101010101" charset="0"/>
              <a:cs typeface="Poppins Medium Bold" panose="020B0600000101010101" charset="0"/>
            </a:endParaRPr>
          </a:p>
          <a:p>
            <a:pPr lvl="0" algn="ctr">
              <a:lnSpc>
                <a:spcPts val="3640"/>
              </a:lnSpc>
              <a:spcBef>
                <a:spcPct val="0"/>
              </a:spcBef>
            </a:pPr>
            <a:r>
              <a:rPr lang="en-US" altLang="ko-KR" sz="3000" dirty="0">
                <a:latin typeface="Poppins Medium Bold" panose="020B0600000101010101" charset="0"/>
                <a:cs typeface="Poppins Medium Bold" panose="020B0600000101010101" charset="0"/>
              </a:rPr>
              <a:t>F </a:t>
            </a:r>
            <a:r>
              <a:rPr lang="ko-KR" altLang="en-US" sz="3000" dirty="0">
                <a:latin typeface="Poppins Medium Bold" panose="020B0600000101010101" charset="0"/>
                <a:cs typeface="Poppins Medium Bold" panose="020B0600000101010101" charset="0"/>
              </a:rPr>
              <a:t>그룹의 경우 </a:t>
            </a:r>
            <a:r>
              <a:rPr lang="en-US" altLang="ko-KR" sz="3000" dirty="0">
                <a:latin typeface="Poppins Medium Bold" panose="020B0600000101010101" charset="0"/>
                <a:cs typeface="Poppins Medium Bold" panose="020B0600000101010101" charset="0"/>
              </a:rPr>
              <a:t>3</a:t>
            </a:r>
            <a:r>
              <a:rPr lang="ko-KR" altLang="en-US" sz="3000" dirty="0">
                <a:latin typeface="Poppins Medium Bold" panose="020B0600000101010101" charset="0"/>
                <a:cs typeface="Poppins Medium Bold" panose="020B0600000101010101" charset="0"/>
              </a:rPr>
              <a:t>과 </a:t>
            </a:r>
            <a:r>
              <a:rPr lang="en-US" altLang="ko-KR" sz="3000" dirty="0">
                <a:latin typeface="Poppins Medium Bold" panose="020B0600000101010101" charset="0"/>
                <a:cs typeface="Poppins Medium Bold" panose="020B0600000101010101" charset="0"/>
              </a:rPr>
              <a:t>4</a:t>
            </a:r>
            <a:r>
              <a:rPr lang="ko-KR" altLang="en-US" sz="3000" dirty="0">
                <a:latin typeface="Poppins Medium Bold" panose="020B0600000101010101" charset="0"/>
                <a:cs typeface="Poppins Medium Bold" panose="020B0600000101010101" charset="0"/>
              </a:rPr>
              <a:t>의 평균인</a:t>
            </a:r>
            <a:endParaRPr lang="en-US" altLang="ko-KR" sz="3000" dirty="0">
              <a:latin typeface="Poppins Medium Bold" panose="020B0600000101010101" charset="0"/>
              <a:cs typeface="Poppins Medium Bold" panose="020B0600000101010101" charset="0"/>
            </a:endParaRPr>
          </a:p>
          <a:p>
            <a:pPr lvl="0" algn="ctr">
              <a:lnSpc>
                <a:spcPts val="364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3.5</a:t>
            </a:r>
            <a:r>
              <a:rPr lang="ko-KR" altLang="en-US" sz="3000" dirty="0">
                <a:latin typeface="Poppins Medium Bold" panose="020B0600000101010101" charset="0"/>
                <a:cs typeface="Poppins Medium Bold" panose="020B0600000101010101" charset="0"/>
              </a:rPr>
              <a:t>를 순위로 부여함</a:t>
            </a:r>
            <a:endParaRPr lang="en-US" altLang="ko-KR" sz="3000" spc="-28" dirty="0">
              <a:latin typeface="Poppins Medium Bold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3BD2BF-E784-4A00-9362-9131BD4FDE4C}"/>
              </a:ext>
            </a:extLst>
          </p:cNvPr>
          <p:cNvGrpSpPr/>
          <p:nvPr/>
        </p:nvGrpSpPr>
        <p:grpSpPr>
          <a:xfrm>
            <a:off x="6649952" y="5110267"/>
            <a:ext cx="5353922" cy="2681075"/>
            <a:chOff x="6823791" y="5143500"/>
            <a:chExt cx="5353922" cy="2681075"/>
          </a:xfrm>
        </p:grpSpPr>
        <p:grpSp>
          <p:nvGrpSpPr>
            <p:cNvPr id="31" name="Group 4">
              <a:extLst>
                <a:ext uri="{FF2B5EF4-FFF2-40B4-BE49-F238E27FC236}">
                  <a16:creationId xmlns:a16="http://schemas.microsoft.com/office/drawing/2014/main" id="{809112B4-96E4-49D1-87E8-AC496CC2F8CB}"/>
                </a:ext>
              </a:extLst>
            </p:cNvPr>
            <p:cNvGrpSpPr/>
            <p:nvPr/>
          </p:nvGrpSpPr>
          <p:grpSpPr>
            <a:xfrm>
              <a:off x="6823791" y="5143500"/>
              <a:ext cx="5353922" cy="1237109"/>
              <a:chOff x="0" y="-28575"/>
              <a:chExt cx="11836387" cy="1379311"/>
            </a:xfrm>
          </p:grpSpPr>
          <p:sp>
            <p:nvSpPr>
              <p:cNvPr id="32" name="TextBox 5">
                <a:extLst>
                  <a:ext uri="{FF2B5EF4-FFF2-40B4-BE49-F238E27FC236}">
                    <a16:creationId xmlns:a16="http://schemas.microsoft.com/office/drawing/2014/main" id="{A6F459C2-7F7A-4FE9-91BD-5478B0AE1D08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11600374" cy="5147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lvl="0">
                  <a:lnSpc>
                    <a:spcPts val="3640"/>
                  </a:lnSpc>
                  <a:spcBef>
                    <a:spcPct val="0"/>
                  </a:spcBef>
                </a:pPr>
                <a:r>
                  <a:rPr lang="ko-KR" altLang="en-US" sz="2800" dirty="0">
                    <a:solidFill>
                      <a:srgbClr val="4D2EB2"/>
                    </a:solidFill>
                    <a:latin typeface="Poppins Medium Bold" panose="020B0600000101010101" charset="0"/>
                    <a:cs typeface="Poppins Medium Bold" panose="020B0600000101010101" charset="0"/>
                  </a:rPr>
                  <a:t>✓</a:t>
                </a:r>
                <a:r>
                  <a:rPr lang="en-US" altLang="ko-KR" sz="2800" dirty="0">
                    <a:solidFill>
                      <a:srgbClr val="4D2EB2"/>
                    </a:solidFill>
                    <a:latin typeface="Poppins Medium Bold" panose="020B0600000101010101" charset="0"/>
                    <a:cs typeface="Poppins Medium Bold" panose="020B0600000101010101" charset="0"/>
                  </a:rPr>
                  <a:t> maximum rank of F is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Poppins Medium Bold" panose="020B0600000101010101" charset="0"/>
                    <a:cs typeface="Poppins Medium Bold" panose="020B0600000101010101" charset="0"/>
                  </a:rPr>
                  <a:t>3</a:t>
                </a:r>
                <a:endParaRPr lang="en-US" sz="2800" u="none" spc="-28" dirty="0">
                  <a:solidFill>
                    <a:srgbClr val="FF0000"/>
                  </a:solidFill>
                  <a:latin typeface="Poppins Medium Bold"/>
                </a:endParaRPr>
              </a:p>
            </p:txBody>
          </p:sp>
          <p:sp>
            <p:nvSpPr>
              <p:cNvPr id="33" name="TextBox 6">
                <a:extLst>
                  <a:ext uri="{FF2B5EF4-FFF2-40B4-BE49-F238E27FC236}">
                    <a16:creationId xmlns:a16="http://schemas.microsoft.com/office/drawing/2014/main" id="{3D97B5BC-6718-4FE9-8A63-8DC8C52E7E89}"/>
                  </a:ext>
                </a:extLst>
              </p:cNvPr>
              <p:cNvSpPr txBox="1"/>
              <p:nvPr/>
            </p:nvSpPr>
            <p:spPr>
              <a:xfrm>
                <a:off x="965199" y="572095"/>
                <a:ext cx="10871188" cy="7786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Poppins Light Bold" panose="020B0600000101010101" charset="0"/>
                    <a:cs typeface="Poppins Light Bold" panose="020B0600000101010101" charset="0"/>
                  </a:rPr>
                  <a:t>A &gt; B &gt; 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Poppins Light Bold" panose="020B0600000101010101" charset="0"/>
                    <a:cs typeface="Poppins Light Bold" panose="020B0600000101010101" charset="0"/>
                  </a:rPr>
                  <a:t>F</a:t>
                </a:r>
                <a:r>
                  <a:rPr lang="en-US" altLang="ko-KR" sz="2000" dirty="0">
                    <a:latin typeface="Poppins Light Bold" panose="020B0600000101010101" charset="0"/>
                    <a:cs typeface="Poppins Light Bold" panose="020B0600000101010101" charset="0"/>
                  </a:rPr>
                  <a:t> &gt; C &gt; D &gt; E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sz="2000" dirty="0">
                  <a:latin typeface="Poppins Light Bold" panose="020B0600000101010101" charset="0"/>
                  <a:cs typeface="Poppins Light Bold" panose="020B0600000101010101" charset="0"/>
                </a:endParaRPr>
              </a:p>
            </p:txBody>
          </p:sp>
        </p:grpSp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66A036F3-D5C8-49A0-815B-F55EC3A682A8}"/>
                </a:ext>
              </a:extLst>
            </p:cNvPr>
            <p:cNvGrpSpPr/>
            <p:nvPr/>
          </p:nvGrpSpPr>
          <p:grpSpPr>
            <a:xfrm>
              <a:off x="6823791" y="6380609"/>
              <a:ext cx="4876800" cy="1443966"/>
              <a:chOff x="0" y="-28575"/>
              <a:chExt cx="11836387" cy="1379311"/>
            </a:xfrm>
          </p:grpSpPr>
          <p:sp>
            <p:nvSpPr>
              <p:cNvPr id="21" name="TextBox 5">
                <a:extLst>
                  <a:ext uri="{FF2B5EF4-FFF2-40B4-BE49-F238E27FC236}">
                    <a16:creationId xmlns:a16="http://schemas.microsoft.com/office/drawing/2014/main" id="{5FD3744C-FF64-4134-B0A8-8349C812261B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11600375" cy="44099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lvl="0">
                  <a:lnSpc>
                    <a:spcPts val="3640"/>
                  </a:lnSpc>
                  <a:spcBef>
                    <a:spcPct val="0"/>
                  </a:spcBef>
                </a:pPr>
                <a:r>
                  <a:rPr lang="ko-KR" altLang="en-US" sz="2800" dirty="0">
                    <a:solidFill>
                      <a:srgbClr val="4D2EB2"/>
                    </a:solidFill>
                    <a:latin typeface="Poppins Medium Bold" panose="020B0600000101010101" charset="0"/>
                    <a:cs typeface="Poppins Medium Bold" panose="020B0600000101010101" charset="0"/>
                  </a:rPr>
                  <a:t>✓</a:t>
                </a:r>
                <a:r>
                  <a:rPr lang="en-US" altLang="ko-KR" sz="2800" dirty="0">
                    <a:solidFill>
                      <a:srgbClr val="4D2EB2"/>
                    </a:solidFill>
                    <a:latin typeface="Poppins Medium Bold" panose="020B0600000101010101" charset="0"/>
                    <a:cs typeface="Poppins Medium Bold" panose="020B0600000101010101" charset="0"/>
                  </a:rPr>
                  <a:t> minimum rank of F is </a:t>
                </a:r>
                <a:r>
                  <a:rPr lang="en-US" altLang="ko-KR" sz="2800" dirty="0">
                    <a:solidFill>
                      <a:srgbClr val="FF0000"/>
                    </a:solidFill>
                    <a:latin typeface="Poppins Medium Bold" panose="020B0600000101010101" charset="0"/>
                    <a:cs typeface="Poppins Medium Bold" panose="020B0600000101010101" charset="0"/>
                  </a:rPr>
                  <a:t>4</a:t>
                </a:r>
                <a:endParaRPr lang="en-US" sz="2800" u="none" spc="-28" dirty="0">
                  <a:solidFill>
                    <a:srgbClr val="4D2EB2"/>
                  </a:solidFill>
                  <a:latin typeface="Poppins Medium Bold"/>
                </a:endParaRPr>
              </a:p>
            </p:txBody>
          </p:sp>
          <p:sp>
            <p:nvSpPr>
              <p:cNvPr id="22" name="TextBox 6">
                <a:extLst>
                  <a:ext uri="{FF2B5EF4-FFF2-40B4-BE49-F238E27FC236}">
                    <a16:creationId xmlns:a16="http://schemas.microsoft.com/office/drawing/2014/main" id="{D46BC3EB-B7F1-4C87-AF41-A65BF60F799D}"/>
                  </a:ext>
                </a:extLst>
              </p:cNvPr>
              <p:cNvSpPr txBox="1"/>
              <p:nvPr/>
            </p:nvSpPr>
            <p:spPr>
              <a:xfrm>
                <a:off x="965199" y="572095"/>
                <a:ext cx="10871188" cy="7786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Poppins Light Bold" panose="020B0600000101010101" charset="0"/>
                    <a:cs typeface="Poppins Light Bold" panose="020B0600000101010101" charset="0"/>
                  </a:rPr>
                  <a:t>A &gt; B &gt; C &gt; 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Poppins Light Bold" panose="020B0600000101010101" charset="0"/>
                    <a:cs typeface="Poppins Light Bold" panose="020B0600000101010101" charset="0"/>
                  </a:rPr>
                  <a:t>F</a:t>
                </a:r>
                <a:r>
                  <a:rPr lang="en-US" altLang="ko-KR" sz="2000" dirty="0">
                    <a:latin typeface="Poppins Light Bold" panose="020B0600000101010101" charset="0"/>
                    <a:cs typeface="Poppins Light Bold" panose="020B0600000101010101" charset="0"/>
                  </a:rPr>
                  <a:t> &gt; D &gt; E</a:t>
                </a:r>
              </a:p>
              <a:p>
                <a:pPr>
                  <a:lnSpc>
                    <a:spcPct val="150000"/>
                  </a:lnSpc>
                </a:pPr>
                <a:endParaRPr lang="ko-KR" altLang="en-US" sz="2000" dirty="0">
                  <a:latin typeface="Poppins Light Bold" panose="020B0600000101010101" charset="0"/>
                  <a:cs typeface="Poppins Light Bold" panose="020B0600000101010101" charset="0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89081E-37CA-4E4C-B5FD-0E965BCF113D}"/>
              </a:ext>
            </a:extLst>
          </p:cNvPr>
          <p:cNvSpPr/>
          <p:nvPr/>
        </p:nvSpPr>
        <p:spPr>
          <a:xfrm>
            <a:off x="847869" y="8267700"/>
            <a:ext cx="16449531" cy="1419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latin typeface="Poppins Light Bold" panose="020B0600000101010101" charset="0"/>
                <a:cs typeface="Poppins Light Bold" panose="020B0600000101010101" charset="0"/>
              </a:rPr>
              <a:t>→ 순위관계가 명확하지 않은 경우</a:t>
            </a:r>
            <a:r>
              <a:rPr lang="en-US" altLang="ko-KR" sz="3000" b="1" dirty="0"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3000" b="1" dirty="0">
                <a:latin typeface="Poppins Light Bold" panose="020B0600000101010101" charset="0"/>
                <a:cs typeface="Poppins Light Bold" panose="020B0600000101010101" charset="0"/>
              </a:rPr>
              <a:t>다른 그룹과의 관계를 통해 </a:t>
            </a:r>
            <a:r>
              <a:rPr lang="ko-KR" altLang="en-US" sz="3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최대 순위</a:t>
            </a:r>
            <a:r>
              <a:rPr lang="en-US" altLang="ko-KR" sz="3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3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최소 순위</a:t>
            </a:r>
            <a:r>
              <a:rPr lang="ko-KR" altLang="en-US" sz="3000" b="1" dirty="0">
                <a:latin typeface="Poppins Light Bold" panose="020B0600000101010101" charset="0"/>
                <a:cs typeface="Poppins Light Bold" panose="020B0600000101010101" charset="0"/>
              </a:rPr>
              <a:t>를 구한 후</a:t>
            </a:r>
            <a:r>
              <a:rPr lang="en-US" altLang="ko-KR" sz="3000" b="1" dirty="0"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3000" b="1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→</a:t>
            </a:r>
            <a:r>
              <a:rPr lang="ko-KR" altLang="en-US" sz="3000" b="1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두 값의 평균을 순위로 부여한 값을</a:t>
            </a:r>
            <a:r>
              <a:rPr lang="en-US" altLang="ko-KR" sz="3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변수로 사용</a:t>
            </a:r>
            <a:r>
              <a:rPr lang="ko-KR" altLang="en-US" sz="3000" b="1" dirty="0">
                <a:latin typeface="Poppins Light Bold" panose="020B0600000101010101" charset="0"/>
                <a:cs typeface="Poppins Light Bold" panose="020B0600000101010101" charset="0"/>
              </a:rPr>
              <a:t>했음</a:t>
            </a:r>
            <a:r>
              <a:rPr lang="en-US" altLang="ko-KR" sz="3000" b="1" dirty="0">
                <a:latin typeface="Poppins Light Bold" panose="020B0600000101010101" charset="0"/>
                <a:cs typeface="Poppins Light Bold" panose="020B0600000101010101" charset="0"/>
              </a:rPr>
              <a:t>.</a:t>
            </a:r>
            <a:endParaRPr lang="ko-KR" altLang="en-US" sz="3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BB8838-4EC1-4C05-ADCD-183C2E6D99C1}"/>
              </a:ext>
            </a:extLst>
          </p:cNvPr>
          <p:cNvSpPr/>
          <p:nvPr/>
        </p:nvSpPr>
        <p:spPr>
          <a:xfrm>
            <a:off x="1028700" y="3408030"/>
            <a:ext cx="118491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4000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case 2 : Cannot be inferenced exactly</a:t>
            </a:r>
            <a:endParaRPr lang="en-US" altLang="ko-KR" sz="4000" spc="-28" dirty="0">
              <a:solidFill>
                <a:srgbClr val="4D2EB2"/>
              </a:solidFill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182350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52500"/>
            <a:ext cx="12732412" cy="2133600"/>
            <a:chOff x="0" y="66675"/>
            <a:chExt cx="16976549" cy="3029676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Our Strategy.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95424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Get ordered group places.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2479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1F0425C9-F591-472D-AAF7-8B91F046A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2349"/>
              </p:ext>
            </p:extLst>
          </p:nvPr>
        </p:nvGraphicFramePr>
        <p:xfrm>
          <a:off x="3436012" y="4457699"/>
          <a:ext cx="4260188" cy="5109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17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2633571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Ordered rank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84737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37425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4698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rgbClr val="FF0000"/>
                          </a:solidFill>
                        </a:rPr>
                        <a:t>3.5</a:t>
                      </a:r>
                      <a:endParaRPr lang="ko-KR" altLang="en-US" sz="25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80316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7E86D2-E832-4E54-A759-A63A266A1EE0}"/>
              </a:ext>
            </a:extLst>
          </p:cNvPr>
          <p:cNvSpPr/>
          <p:nvPr/>
        </p:nvSpPr>
        <p:spPr>
          <a:xfrm>
            <a:off x="1028700" y="3408030"/>
            <a:ext cx="107823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4000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case 2 : Cannot be inferenced exactly</a:t>
            </a:r>
            <a:endParaRPr lang="en-US" altLang="ko-KR" sz="4000" spc="-28" dirty="0">
              <a:solidFill>
                <a:srgbClr val="4D2EB2"/>
              </a:solidFill>
              <a:latin typeface="Poppins Medium Bold"/>
            </a:endParaRPr>
          </a:p>
        </p:txBody>
      </p: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C7AFD8C6-77B2-4E23-9127-BEC9949DF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54571"/>
              </p:ext>
            </p:extLst>
          </p:nvPr>
        </p:nvGraphicFramePr>
        <p:xfrm>
          <a:off x="10591800" y="4457699"/>
          <a:ext cx="4260188" cy="5109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17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2633571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winPlacePercPred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84737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37425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4698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rgbClr val="FF0000"/>
                          </a:solidFill>
                        </a:rPr>
                        <a:t>0.6</a:t>
                      </a:r>
                      <a:endParaRPr lang="ko-KR" altLang="en-US" sz="25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121706" marR="121706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80316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77D417C8-14E7-4B7E-98AA-4356EE257273}"/>
              </a:ext>
            </a:extLst>
          </p:cNvPr>
          <p:cNvSpPr/>
          <p:nvPr/>
        </p:nvSpPr>
        <p:spPr>
          <a:xfrm>
            <a:off x="8809307" y="6677942"/>
            <a:ext cx="669386" cy="669323"/>
          </a:xfrm>
          <a:prstGeom prst="rightArrow">
            <a:avLst/>
          </a:prstGeom>
          <a:solidFill>
            <a:srgbClr val="786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7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52500"/>
            <a:ext cx="12732412" cy="2133600"/>
            <a:chOff x="0" y="66675"/>
            <a:chExt cx="16976549" cy="3029676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Our Strategy.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95424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Post-processing.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2479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C84FBE7B-CDDC-4EAB-9F05-2E764BC88AB5}"/>
              </a:ext>
            </a:extLst>
          </p:cNvPr>
          <p:cNvGraphicFramePr>
            <a:graphicFrameLocks noGrp="1"/>
          </p:cNvGraphicFramePr>
          <p:nvPr/>
        </p:nvGraphicFramePr>
        <p:xfrm>
          <a:off x="2978727" y="4427217"/>
          <a:ext cx="4641273" cy="5109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140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3295133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Predicted winPlacePerc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0.9856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0.7854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0.4249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84737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0.2189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37425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0.0014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4698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0.6514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80316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8A81337-2FBD-4A1D-A2CA-79C6EB05DD48}"/>
              </a:ext>
            </a:extLst>
          </p:cNvPr>
          <p:cNvSpPr/>
          <p:nvPr/>
        </p:nvSpPr>
        <p:spPr>
          <a:xfrm>
            <a:off x="8809307" y="6677942"/>
            <a:ext cx="669386" cy="669323"/>
          </a:xfrm>
          <a:prstGeom prst="rightArrow">
            <a:avLst/>
          </a:prstGeom>
          <a:solidFill>
            <a:srgbClr val="786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F4C88A8C-349C-4279-BB5C-6EB472D6F18C}"/>
              </a:ext>
            </a:extLst>
          </p:cNvPr>
          <p:cNvGraphicFramePr>
            <a:graphicFrameLocks noGrp="1"/>
          </p:cNvGraphicFramePr>
          <p:nvPr/>
        </p:nvGraphicFramePr>
        <p:xfrm>
          <a:off x="10694618" y="4427217"/>
          <a:ext cx="4641273" cy="5109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140">
                  <a:extLst>
                    <a:ext uri="{9D8B030D-6E8A-4147-A177-3AD203B41FA5}">
                      <a16:colId xmlns:a16="http://schemas.microsoft.com/office/drawing/2014/main" val="2159354089"/>
                    </a:ext>
                  </a:extLst>
                </a:gridCol>
                <a:gridCol w="3295133">
                  <a:extLst>
                    <a:ext uri="{9D8B030D-6E8A-4147-A177-3AD203B41FA5}">
                      <a16:colId xmlns:a16="http://schemas.microsoft.com/office/drawing/2014/main" val="1362919027"/>
                    </a:ext>
                  </a:extLst>
                </a:gridCol>
              </a:tblGrid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Group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bg1"/>
                          </a:solidFill>
                        </a:rPr>
                        <a:t>Predicted winPlacePerc</a:t>
                      </a:r>
                      <a:endParaRPr lang="ko-KR" altLang="en-US" sz="2500" b="1" i="0" dirty="0">
                        <a:solidFill>
                          <a:schemeClr val="bg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6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102550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7566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10127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784737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37425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4698"/>
                  </a:ext>
                </a:extLst>
              </a:tr>
              <a:tr h="729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i="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sz="25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8031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DA61AB-91FC-4B3D-A9D7-FDECC3CC46A9}"/>
              </a:ext>
            </a:extLst>
          </p:cNvPr>
          <p:cNvSpPr/>
          <p:nvPr/>
        </p:nvSpPr>
        <p:spPr>
          <a:xfrm>
            <a:off x="1028700" y="3408030"/>
            <a:ext cx="157353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Continuous </a:t>
            </a:r>
            <a:r>
              <a:rPr lang="ko-KR" altLang="en-US" sz="4000" b="1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→</a:t>
            </a:r>
            <a:r>
              <a:rPr lang="en-US" altLang="ko-KR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 Discrete</a:t>
            </a:r>
            <a:endParaRPr lang="en-US" altLang="ko-KR" sz="4000" spc="-28" dirty="0">
              <a:solidFill>
                <a:srgbClr val="4D2EB2"/>
              </a:solidFill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218019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108011"/>
            <a:ext cx="6607357" cy="3016683"/>
            <a:chOff x="0" y="467236"/>
            <a:chExt cx="7546542" cy="3472511"/>
          </a:xfrm>
        </p:grpSpPr>
        <p:sp>
          <p:nvSpPr>
            <p:cNvPr id="3" name="TextBox 3"/>
            <p:cNvSpPr txBox="1"/>
            <p:nvPr/>
          </p:nvSpPr>
          <p:spPr>
            <a:xfrm>
              <a:off x="0" y="467236"/>
              <a:ext cx="7496124" cy="29976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sz="9000" spc="-80" dirty="0">
                  <a:solidFill>
                    <a:srgbClr val="1B1B1B"/>
                  </a:solidFill>
                  <a:latin typeface="Poppins Medium Bold"/>
                </a:rPr>
                <a:t>Contents</a:t>
              </a:r>
              <a:r>
                <a:rPr lang="en-US" sz="9000" spc="-80" dirty="0">
                  <a:solidFill>
                    <a:srgbClr val="FF0000"/>
                  </a:solidFill>
                  <a:latin typeface="Poppins Medium Bold"/>
                </a:rPr>
                <a:t>.</a:t>
              </a:r>
            </a:p>
            <a:p>
              <a:pPr>
                <a:lnSpc>
                  <a:spcPts val="8800"/>
                </a:lnSpc>
              </a:pPr>
              <a:endParaRPr lang="en-US" sz="9000" spc="-80" dirty="0">
                <a:solidFill>
                  <a:srgbClr val="FF0000"/>
                </a:solidFill>
                <a:latin typeface="Poppins Medium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0418" y="1695543"/>
              <a:ext cx="7496124" cy="22442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ct val="150000"/>
                </a:lnSpc>
              </a:pPr>
              <a:r>
                <a:rPr lang="en-US" sz="2500" u="none" dirty="0">
                  <a:solidFill>
                    <a:srgbClr val="1B1B1B"/>
                  </a:solidFill>
                  <a:latin typeface="Poppins Light Bold"/>
                </a:rPr>
                <a:t>Contents of project reports.</a:t>
              </a:r>
            </a:p>
            <a:p>
              <a:pPr marL="0" lvl="0" indent="0">
                <a:lnSpc>
                  <a:spcPct val="150000"/>
                </a:lnSpc>
              </a:pPr>
              <a:r>
                <a:rPr lang="en-US" sz="2500" dirty="0">
                  <a:solidFill>
                    <a:srgbClr val="1B1B1B"/>
                  </a:solidFill>
                  <a:latin typeface="Poppins Light Bold"/>
                </a:rPr>
                <a:t>Project description, project process, </a:t>
              </a:r>
            </a:p>
            <a:p>
              <a:pPr marL="0" lvl="0" indent="0">
                <a:lnSpc>
                  <a:spcPct val="150000"/>
                </a:lnSpc>
              </a:pPr>
              <a:r>
                <a:rPr lang="en-US" sz="2500" dirty="0">
                  <a:solidFill>
                    <a:srgbClr val="1B1B1B"/>
                  </a:solidFill>
                  <a:latin typeface="Poppins Light Bold"/>
                </a:rPr>
                <a:t>our strategies, result &amp; conclusion.</a:t>
              </a:r>
              <a:endParaRPr lang="en-US" sz="25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63765" y="1028700"/>
            <a:ext cx="7506421" cy="1159416"/>
            <a:chOff x="0" y="-66675"/>
            <a:chExt cx="10008561" cy="1561346"/>
          </a:xfrm>
        </p:grpSpPr>
        <p:sp>
          <p:nvSpPr>
            <p:cNvPr id="6" name="TextBox 6"/>
            <p:cNvSpPr txBox="1"/>
            <p:nvPr/>
          </p:nvSpPr>
          <p:spPr>
            <a:xfrm>
              <a:off x="0" y="860010"/>
              <a:ext cx="10008561" cy="634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2500" dirty="0">
                  <a:solidFill>
                    <a:srgbClr val="1B1B1B"/>
                  </a:solidFill>
                  <a:latin typeface="Poppins Light Bold"/>
                </a:rPr>
                <a:t>Project outline, purpose, weekly plan, etc.</a:t>
              </a:r>
              <a:endParaRPr lang="en-US" sz="2500" dirty="0">
                <a:solidFill>
                  <a:srgbClr val="1B1B1B"/>
                </a:solidFill>
                <a:latin typeface="Poppins Light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0008561" cy="777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altLang="ko-KR" sz="3200" b="1" dirty="0">
                  <a:solidFill>
                    <a:srgbClr val="1B1B1B"/>
                  </a:solidFill>
                  <a:latin typeface="Poppins Medium Bold"/>
                </a:rPr>
                <a:t>Project description</a:t>
              </a:r>
              <a:endParaRPr lang="en-US" sz="3200" b="1" dirty="0">
                <a:solidFill>
                  <a:srgbClr val="1B1B1B"/>
                </a:solidFill>
                <a:latin typeface="Poppins Medium Bold"/>
              </a:endParaRP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7187" y="1129600"/>
            <a:ext cx="774562" cy="702740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>
            <a:off x="8263044" y="2399982"/>
            <a:ext cx="8955986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5">
            <a:extLst>
              <a:ext uri="{FF2B5EF4-FFF2-40B4-BE49-F238E27FC236}">
                <a16:creationId xmlns:a16="http://schemas.microsoft.com/office/drawing/2014/main" id="{6A111E83-E1C3-4EB4-815C-FEA7749F9A8B}"/>
              </a:ext>
            </a:extLst>
          </p:cNvPr>
          <p:cNvGrpSpPr/>
          <p:nvPr/>
        </p:nvGrpSpPr>
        <p:grpSpPr>
          <a:xfrm>
            <a:off x="9752879" y="2691485"/>
            <a:ext cx="7506421" cy="1659553"/>
            <a:chOff x="0" y="-66675"/>
            <a:chExt cx="10008561" cy="2234863"/>
          </a:xfrm>
        </p:grpSpPr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AB9AC0E2-08ED-458C-9F24-6CD96768986B}"/>
                </a:ext>
              </a:extLst>
            </p:cNvPr>
            <p:cNvSpPr txBox="1"/>
            <p:nvPr/>
          </p:nvSpPr>
          <p:spPr>
            <a:xfrm>
              <a:off x="0" y="860010"/>
              <a:ext cx="10008561" cy="1308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2500" dirty="0">
                  <a:solidFill>
                    <a:srgbClr val="1B1B1B"/>
                  </a:solidFill>
                  <a:latin typeface="Poppins Light Bold"/>
                </a:rPr>
                <a:t>Hypotheses, EDA</a:t>
              </a:r>
              <a:r>
                <a:rPr lang="en-US" sz="2500" dirty="0">
                  <a:solidFill>
                    <a:srgbClr val="1B1B1B"/>
                  </a:solidFill>
                  <a:latin typeface="Poppins Light Bold"/>
                </a:rPr>
                <a:t>, feature engineering, 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B1B1B"/>
                  </a:solidFill>
                  <a:latin typeface="Poppins Light Bold"/>
                </a:rPr>
                <a:t>model selection, etc.</a:t>
              </a:r>
            </a:p>
          </p:txBody>
        </p:sp>
        <p:sp>
          <p:nvSpPr>
            <p:cNvPr id="36" name="TextBox 7">
              <a:extLst>
                <a:ext uri="{FF2B5EF4-FFF2-40B4-BE49-F238E27FC236}">
                  <a16:creationId xmlns:a16="http://schemas.microsoft.com/office/drawing/2014/main" id="{545ED2F5-9C69-495E-BDD4-08CA16751268}"/>
                </a:ext>
              </a:extLst>
            </p:cNvPr>
            <p:cNvSpPr txBox="1"/>
            <p:nvPr/>
          </p:nvSpPr>
          <p:spPr>
            <a:xfrm>
              <a:off x="0" y="-66675"/>
              <a:ext cx="10008561" cy="777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altLang="ko-KR" sz="3200" dirty="0">
                  <a:solidFill>
                    <a:srgbClr val="1B1B1B"/>
                  </a:solidFill>
                  <a:latin typeface="Poppins Medium Bold"/>
                </a:rPr>
                <a:t>Project process</a:t>
              </a:r>
            </a:p>
          </p:txBody>
        </p:sp>
      </p:grpSp>
      <p:pic>
        <p:nvPicPr>
          <p:cNvPr id="37" name="Picture 14">
            <a:extLst>
              <a:ext uri="{FF2B5EF4-FFF2-40B4-BE49-F238E27FC236}">
                <a16:creationId xmlns:a16="http://schemas.microsoft.com/office/drawing/2014/main" id="{5359A650-5C6B-41CF-8483-F17A8791CF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7187" y="3041323"/>
            <a:ext cx="774562" cy="702740"/>
          </a:xfrm>
          <a:prstGeom prst="rect">
            <a:avLst/>
          </a:prstGeom>
        </p:spPr>
      </p:pic>
      <p:sp>
        <p:nvSpPr>
          <p:cNvPr id="38" name="AutoShape 17">
            <a:extLst>
              <a:ext uri="{FF2B5EF4-FFF2-40B4-BE49-F238E27FC236}">
                <a16:creationId xmlns:a16="http://schemas.microsoft.com/office/drawing/2014/main" id="{28946BCA-7350-44F8-8259-3D4980E2B554}"/>
              </a:ext>
            </a:extLst>
          </p:cNvPr>
          <p:cNvSpPr/>
          <p:nvPr/>
        </p:nvSpPr>
        <p:spPr>
          <a:xfrm>
            <a:off x="8263044" y="4533264"/>
            <a:ext cx="8955986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9" name="Group 5">
            <a:extLst>
              <a:ext uri="{FF2B5EF4-FFF2-40B4-BE49-F238E27FC236}">
                <a16:creationId xmlns:a16="http://schemas.microsoft.com/office/drawing/2014/main" id="{5B30F609-66D7-4736-AE53-78FDF0FCDE93}"/>
              </a:ext>
            </a:extLst>
          </p:cNvPr>
          <p:cNvGrpSpPr/>
          <p:nvPr/>
        </p:nvGrpSpPr>
        <p:grpSpPr>
          <a:xfrm>
            <a:off x="9752879" y="4798921"/>
            <a:ext cx="7506421" cy="1688407"/>
            <a:chOff x="0" y="-66675"/>
            <a:chExt cx="10008561" cy="2273719"/>
          </a:xfrm>
        </p:grpSpPr>
        <p:sp>
          <p:nvSpPr>
            <p:cNvPr id="40" name="TextBox 6">
              <a:extLst>
                <a:ext uri="{FF2B5EF4-FFF2-40B4-BE49-F238E27FC236}">
                  <a16:creationId xmlns:a16="http://schemas.microsoft.com/office/drawing/2014/main" id="{A1306C96-246C-47DC-91AA-3F413149099D}"/>
                </a:ext>
              </a:extLst>
            </p:cNvPr>
            <p:cNvSpPr txBox="1"/>
            <p:nvPr/>
          </p:nvSpPr>
          <p:spPr>
            <a:xfrm>
              <a:off x="0" y="860010"/>
              <a:ext cx="10008561" cy="13470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B1B1B"/>
                  </a:solidFill>
                  <a:latin typeface="Poppins Light Bold"/>
                </a:rPr>
                <a:t>Strategies used to develop performance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B1B1B"/>
                  </a:solidFill>
                  <a:latin typeface="Poppins Light Bold"/>
                </a:rPr>
                <a:t>and save time &amp; memory. </a:t>
              </a:r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78673CAF-8DCD-4C7A-891E-2BA5FDD8596C}"/>
                </a:ext>
              </a:extLst>
            </p:cNvPr>
            <p:cNvSpPr txBox="1"/>
            <p:nvPr/>
          </p:nvSpPr>
          <p:spPr>
            <a:xfrm>
              <a:off x="0" y="-66675"/>
              <a:ext cx="10008561" cy="777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altLang="ko-KR" sz="3200" dirty="0">
                  <a:solidFill>
                    <a:srgbClr val="1B1B1B"/>
                  </a:solidFill>
                  <a:latin typeface="Poppins Medium Bold"/>
                </a:rPr>
                <a:t>Our strategy</a:t>
              </a:r>
              <a:endParaRPr lang="en-US" sz="3200" dirty="0">
                <a:solidFill>
                  <a:srgbClr val="1B1B1B"/>
                </a:solidFill>
                <a:latin typeface="Poppins Medium Bold"/>
              </a:endParaRPr>
            </a:p>
          </p:txBody>
        </p:sp>
      </p:grpSp>
      <p:pic>
        <p:nvPicPr>
          <p:cNvPr id="42" name="Picture 14">
            <a:extLst>
              <a:ext uri="{FF2B5EF4-FFF2-40B4-BE49-F238E27FC236}">
                <a16:creationId xmlns:a16="http://schemas.microsoft.com/office/drawing/2014/main" id="{D54B1E91-2951-4864-9FB1-74855BF4ED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7187" y="5197512"/>
            <a:ext cx="774562" cy="702740"/>
          </a:xfrm>
          <a:prstGeom prst="rect">
            <a:avLst/>
          </a:prstGeom>
        </p:spPr>
      </p:pic>
      <p:sp>
        <p:nvSpPr>
          <p:cNvPr id="43" name="AutoShape 17">
            <a:extLst>
              <a:ext uri="{FF2B5EF4-FFF2-40B4-BE49-F238E27FC236}">
                <a16:creationId xmlns:a16="http://schemas.microsoft.com/office/drawing/2014/main" id="{F2971DCE-0464-4F1A-8686-A8298F43FD22}"/>
              </a:ext>
            </a:extLst>
          </p:cNvPr>
          <p:cNvSpPr/>
          <p:nvPr/>
        </p:nvSpPr>
        <p:spPr>
          <a:xfrm>
            <a:off x="8263044" y="6640700"/>
            <a:ext cx="8955986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4" name="Group 5">
            <a:extLst>
              <a:ext uri="{FF2B5EF4-FFF2-40B4-BE49-F238E27FC236}">
                <a16:creationId xmlns:a16="http://schemas.microsoft.com/office/drawing/2014/main" id="{E28CD3B5-B81D-437B-8EE7-14E89478AA43}"/>
              </a:ext>
            </a:extLst>
          </p:cNvPr>
          <p:cNvGrpSpPr/>
          <p:nvPr/>
        </p:nvGrpSpPr>
        <p:grpSpPr>
          <a:xfrm>
            <a:off x="9752879" y="6897960"/>
            <a:ext cx="7506421" cy="2188544"/>
            <a:chOff x="0" y="-66675"/>
            <a:chExt cx="10008561" cy="2947236"/>
          </a:xfrm>
        </p:grpSpPr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EDE45FE0-E94C-4EE6-9504-FA8F2D6E903A}"/>
                </a:ext>
              </a:extLst>
            </p:cNvPr>
            <p:cNvSpPr txBox="1"/>
            <p:nvPr/>
          </p:nvSpPr>
          <p:spPr>
            <a:xfrm>
              <a:off x="0" y="860010"/>
              <a:ext cx="10008561" cy="2020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1B1B1B"/>
                  </a:solidFill>
                  <a:latin typeface="Poppins Light Bold"/>
                </a:rPr>
                <a:t>Our rank in LB, MAE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1B1B1B"/>
                  </a:solidFill>
                  <a:latin typeface="Poppins Light Bold"/>
                </a:rPr>
                <a:t>Most effective factors in predicting 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1B1B1B"/>
                  </a:solidFill>
                  <a:latin typeface="Poppins Light Bold"/>
                </a:rPr>
                <a:t>finish placement.</a:t>
              </a:r>
            </a:p>
          </p:txBody>
        </p:sp>
        <p:sp>
          <p:nvSpPr>
            <p:cNvPr id="46" name="TextBox 7">
              <a:extLst>
                <a:ext uri="{FF2B5EF4-FFF2-40B4-BE49-F238E27FC236}">
                  <a16:creationId xmlns:a16="http://schemas.microsoft.com/office/drawing/2014/main" id="{26965E91-048C-4986-A07F-3BB85348ADBD}"/>
                </a:ext>
              </a:extLst>
            </p:cNvPr>
            <p:cNvSpPr txBox="1"/>
            <p:nvPr/>
          </p:nvSpPr>
          <p:spPr>
            <a:xfrm>
              <a:off x="0" y="-66675"/>
              <a:ext cx="10008561" cy="777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  <a:r>
                <a:rPr lang="en-US" altLang="ko-KR" sz="3200" dirty="0">
                  <a:solidFill>
                    <a:srgbClr val="1B1B1B"/>
                  </a:solidFill>
                  <a:latin typeface="Poppins Medium Bold"/>
                </a:rPr>
                <a:t>Result &amp; Conclusion</a:t>
              </a:r>
            </a:p>
          </p:txBody>
        </p:sp>
      </p:grpSp>
      <p:pic>
        <p:nvPicPr>
          <p:cNvPr id="47" name="Picture 14">
            <a:extLst>
              <a:ext uri="{FF2B5EF4-FFF2-40B4-BE49-F238E27FC236}">
                <a16:creationId xmlns:a16="http://schemas.microsoft.com/office/drawing/2014/main" id="{EEEC20CD-2A41-49F2-B5BD-90A1DDD9B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07187" y="7559712"/>
            <a:ext cx="774562" cy="702740"/>
          </a:xfrm>
          <a:prstGeom prst="rect">
            <a:avLst/>
          </a:prstGeom>
        </p:spPr>
      </p:pic>
      <p:sp>
        <p:nvSpPr>
          <p:cNvPr id="48" name="AutoShape 17">
            <a:extLst>
              <a:ext uri="{FF2B5EF4-FFF2-40B4-BE49-F238E27FC236}">
                <a16:creationId xmlns:a16="http://schemas.microsoft.com/office/drawing/2014/main" id="{AB50A5E5-ABAC-41EA-B309-1D3EB4488408}"/>
              </a:ext>
            </a:extLst>
          </p:cNvPr>
          <p:cNvSpPr/>
          <p:nvPr/>
        </p:nvSpPr>
        <p:spPr>
          <a:xfrm>
            <a:off x="8263044" y="9257982"/>
            <a:ext cx="8955986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58645" y="2604343"/>
            <a:ext cx="7770709" cy="5078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altLang="ko-KR" sz="9600" dirty="0">
                <a:solidFill>
                  <a:schemeClr val="bg1"/>
                </a:solidFill>
                <a:latin typeface="Poppins Medium Bold"/>
              </a:rPr>
              <a:t>Result </a:t>
            </a:r>
          </a:p>
          <a:p>
            <a:pPr algn="ctr">
              <a:lnSpc>
                <a:spcPts val="13200"/>
              </a:lnSpc>
            </a:pPr>
            <a:r>
              <a:rPr lang="en-US" altLang="ko-KR" sz="9600" dirty="0">
                <a:solidFill>
                  <a:schemeClr val="bg1"/>
                </a:solidFill>
                <a:latin typeface="Poppins Medium Bold"/>
              </a:rPr>
              <a:t>&amp;</a:t>
            </a:r>
          </a:p>
          <a:p>
            <a:pPr algn="ctr">
              <a:lnSpc>
                <a:spcPts val="13200"/>
              </a:lnSpc>
            </a:pPr>
            <a:r>
              <a:rPr lang="en-US" altLang="ko-KR" sz="9600" dirty="0">
                <a:solidFill>
                  <a:schemeClr val="bg1"/>
                </a:solidFill>
                <a:latin typeface="Poppins Medium Bold"/>
              </a:rPr>
              <a:t>Conclusion</a:t>
            </a:r>
            <a:endParaRPr lang="en-US" sz="12000" spc="-120" dirty="0">
              <a:solidFill>
                <a:schemeClr val="bg1"/>
              </a:solidFill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161808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33399" y="571500"/>
            <a:ext cx="10820395" cy="2438400"/>
            <a:chOff x="0" y="66675"/>
            <a:chExt cx="16976549" cy="3834028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3589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altLang="ko-KR" sz="8000" dirty="0">
                  <a:solidFill>
                    <a:srgbClr val="1B1B1B"/>
                  </a:solidFill>
                  <a:latin typeface="Poppins Medium Bold"/>
                </a:rPr>
                <a:t>Result &amp; Conclusion.</a:t>
              </a:r>
            </a:p>
            <a:p>
              <a:pPr>
                <a:lnSpc>
                  <a:spcPts val="8800"/>
                </a:lnSpc>
              </a:pPr>
              <a:endParaRPr lang="en-US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256236"/>
              <a:ext cx="14089409" cy="1644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Most effective factors in 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predicting finish placement.</a:t>
              </a: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4F2AD4AD-A299-4227-97FA-F14A6CF9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0"/>
            <a:ext cx="653415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3">
            <a:extLst>
              <a:ext uri="{FF2B5EF4-FFF2-40B4-BE49-F238E27FC236}">
                <a16:creationId xmlns:a16="http://schemas.microsoft.com/office/drawing/2014/main" id="{DEEA2039-5573-4742-836E-A29A852EA39B}"/>
              </a:ext>
            </a:extLst>
          </p:cNvPr>
          <p:cNvSpPr/>
          <p:nvPr/>
        </p:nvSpPr>
        <p:spPr>
          <a:xfrm rot="-5400000">
            <a:off x="6402956" y="5143500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73D005-4D0B-469C-80C3-6753746FFF46}"/>
              </a:ext>
            </a:extLst>
          </p:cNvPr>
          <p:cNvCxnSpPr>
            <a:cxnSpLocks/>
          </p:cNvCxnSpPr>
          <p:nvPr/>
        </p:nvCxnSpPr>
        <p:spPr>
          <a:xfrm>
            <a:off x="533400" y="1638300"/>
            <a:ext cx="108203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5">
            <a:extLst>
              <a:ext uri="{FF2B5EF4-FFF2-40B4-BE49-F238E27FC236}">
                <a16:creationId xmlns:a16="http://schemas.microsoft.com/office/drawing/2014/main" id="{A4163FD2-3027-4681-806A-A79A22800C61}"/>
              </a:ext>
            </a:extLst>
          </p:cNvPr>
          <p:cNvSpPr txBox="1"/>
          <p:nvPr/>
        </p:nvSpPr>
        <p:spPr>
          <a:xfrm>
            <a:off x="596011" y="6356133"/>
            <a:ext cx="9462387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3000" b="1" dirty="0">
                <a:latin typeface="Poppins Medium Bold" panose="020B0600000101010101" charset="0"/>
                <a:cs typeface="Poppins Medium Bold" panose="020B0600000101010101" charset="0"/>
              </a:rPr>
              <a:t>✓ 변수중요도 순서로 변수 선택을 수행한 결과</a:t>
            </a:r>
            <a:r>
              <a:rPr lang="en-US" altLang="ko-KR" sz="3000" b="1" dirty="0">
                <a:latin typeface="Poppins Medium Bold" panose="020B0600000101010101" charset="0"/>
                <a:cs typeface="Poppins Medium Bold" panose="020B0600000101010101" charset="0"/>
              </a:rPr>
              <a:t>,</a:t>
            </a:r>
          </a:p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3000" b="1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sz="3000" b="1" dirty="0">
                <a:latin typeface="Poppins Medium Bold" panose="020B0600000101010101" charset="0"/>
                <a:cs typeface="Poppins Medium Bold" panose="020B0600000101010101" charset="0"/>
              </a:rPr>
              <a:t> 개인의 기록보다 </a:t>
            </a:r>
            <a:r>
              <a:rPr lang="ko-KR" altLang="en-US" sz="3000" b="1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그룹의 기록</a:t>
            </a:r>
            <a:r>
              <a:rPr lang="ko-KR" altLang="en-US" sz="3000" b="1" dirty="0">
                <a:latin typeface="Poppins Medium Bold" panose="020B0600000101010101" charset="0"/>
                <a:cs typeface="Poppins Medium Bold" panose="020B0600000101010101" charset="0"/>
              </a:rPr>
              <a:t>이 </a:t>
            </a:r>
            <a:endParaRPr lang="en-US" altLang="ko-KR" sz="3000" b="1" dirty="0">
              <a:latin typeface="Poppins Medium Bold" panose="020B0600000101010101" charset="0"/>
              <a:cs typeface="Poppins Medium Bold" panose="020B0600000101010101" charset="0"/>
            </a:endParaRPr>
          </a:p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3000" b="1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3000" b="1" dirty="0">
                <a:latin typeface="Poppins Medium Bold" panose="020B0600000101010101" charset="0"/>
                <a:cs typeface="Poppins Medium Bold" panose="020B0600000101010101" charset="0"/>
              </a:rPr>
              <a:t>상대적으로 </a:t>
            </a:r>
            <a:r>
              <a:rPr lang="ko-KR" altLang="en-US" sz="3000" b="1" spc="-28" dirty="0">
                <a:latin typeface="Poppins Medium Bold"/>
                <a:cs typeface="Poppins Medium Bold" panose="020B0600000101010101" charset="0"/>
              </a:rPr>
              <a:t>중요한 변수로 작용함</a:t>
            </a:r>
            <a:r>
              <a:rPr lang="en-US" altLang="ko-KR" sz="3000" b="1" spc="-28" dirty="0">
                <a:latin typeface="Poppins Medium Bold"/>
                <a:cs typeface="Poppins Medium Bold" panose="020B0600000101010101" charset="0"/>
              </a:rPr>
              <a:t>.</a:t>
            </a:r>
            <a:endParaRPr lang="en-US" sz="3000" b="1" u="none" spc="-28" dirty="0">
              <a:latin typeface="Poppins Medium Bold"/>
            </a:endParaRP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48FD7EA9-5627-409F-8808-4C601DB508D4}"/>
              </a:ext>
            </a:extLst>
          </p:cNvPr>
          <p:cNvSpPr txBox="1"/>
          <p:nvPr/>
        </p:nvSpPr>
        <p:spPr>
          <a:xfrm>
            <a:off x="596011" y="5177971"/>
            <a:ext cx="10231231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3000" dirty="0"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3000" b="1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winPlacePercPred</a:t>
            </a:r>
            <a:r>
              <a:rPr lang="ko-KR" altLang="en-US" sz="3000" b="1" spc="-28" dirty="0">
                <a:latin typeface="Poppins Medium Bold"/>
                <a:cs typeface="Poppins Medium Bold" panose="020B0600000101010101" charset="0"/>
              </a:rPr>
              <a:t>가 가장 중요한 변수로 작용함</a:t>
            </a:r>
            <a:r>
              <a:rPr lang="en-US" altLang="ko-KR" sz="3000" b="1" spc="-28" dirty="0">
                <a:latin typeface="Poppins Medium Bold"/>
                <a:cs typeface="Poppins Medium Bold" panose="020B0600000101010101" charset="0"/>
              </a:rPr>
              <a:t>.</a:t>
            </a:r>
            <a:endParaRPr lang="en-US" sz="3000" b="1" u="none" spc="-28" dirty="0"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78046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>
            <a:extLst>
              <a:ext uri="{FF2B5EF4-FFF2-40B4-BE49-F238E27FC236}">
                <a16:creationId xmlns:a16="http://schemas.microsoft.com/office/drawing/2014/main" id="{DEEA2039-5573-4742-836E-A29A852EA39B}"/>
              </a:ext>
            </a:extLst>
          </p:cNvPr>
          <p:cNvSpPr/>
          <p:nvPr/>
        </p:nvSpPr>
        <p:spPr>
          <a:xfrm rot="-5400000">
            <a:off x="6520187" y="5143500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6DAFA2CB-3EC8-4A51-8826-B5ACF21426EB}"/>
              </a:ext>
            </a:extLst>
          </p:cNvPr>
          <p:cNvSpPr txBox="1"/>
          <p:nvPr/>
        </p:nvSpPr>
        <p:spPr>
          <a:xfrm>
            <a:off x="12115799" y="723900"/>
            <a:ext cx="4343397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3000" b="1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변수 중요도 </a:t>
            </a:r>
            <a:r>
              <a:rPr lang="en-US" altLang="ko-KR" sz="3000" b="1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top10</a:t>
            </a:r>
            <a:r>
              <a:rPr lang="en-US" altLang="ko-KR" sz="32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*</a:t>
            </a:r>
            <a:endParaRPr lang="en-US" sz="3000" b="1" u="none" spc="-28" dirty="0">
              <a:solidFill>
                <a:srgbClr val="4D2EB2"/>
              </a:solidFill>
              <a:latin typeface="Poppins Medium Bold"/>
            </a:endParaRP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61723901-BE8F-4208-A64C-D0231861E5FE}"/>
              </a:ext>
            </a:extLst>
          </p:cNvPr>
          <p:cNvSpPr txBox="1"/>
          <p:nvPr/>
        </p:nvSpPr>
        <p:spPr>
          <a:xfrm>
            <a:off x="12810978" y="1316525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winPlacePercPred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grpSp>
        <p:nvGrpSpPr>
          <p:cNvPr id="31" name="Group 3">
            <a:extLst>
              <a:ext uri="{FF2B5EF4-FFF2-40B4-BE49-F238E27FC236}">
                <a16:creationId xmlns:a16="http://schemas.microsoft.com/office/drawing/2014/main" id="{2517211C-DD31-43F9-A3A2-FBEA1BA800F9}"/>
              </a:ext>
            </a:extLst>
          </p:cNvPr>
          <p:cNvGrpSpPr/>
          <p:nvPr/>
        </p:nvGrpSpPr>
        <p:grpSpPr>
          <a:xfrm>
            <a:off x="533399" y="571500"/>
            <a:ext cx="10820395" cy="2438400"/>
            <a:chOff x="0" y="66675"/>
            <a:chExt cx="16976549" cy="3834028"/>
          </a:xfrm>
        </p:grpSpPr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36D07111-B586-4982-88D8-795BE65E9B37}"/>
                </a:ext>
              </a:extLst>
            </p:cNvPr>
            <p:cNvSpPr txBox="1"/>
            <p:nvPr/>
          </p:nvSpPr>
          <p:spPr>
            <a:xfrm>
              <a:off x="0" y="66675"/>
              <a:ext cx="16976549" cy="3589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altLang="ko-KR" sz="8000" dirty="0">
                  <a:solidFill>
                    <a:srgbClr val="1B1B1B"/>
                  </a:solidFill>
                  <a:latin typeface="Poppins Medium Bold"/>
                </a:rPr>
                <a:t>Result &amp; Conclusion.</a:t>
              </a:r>
            </a:p>
            <a:p>
              <a:pPr>
                <a:lnSpc>
                  <a:spcPts val="8800"/>
                </a:lnSpc>
              </a:pPr>
              <a:endParaRPr lang="en-US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5239FE02-627C-4E89-BD24-2620E2EE5C58}"/>
                </a:ext>
              </a:extLst>
            </p:cNvPr>
            <p:cNvSpPr txBox="1"/>
            <p:nvPr/>
          </p:nvSpPr>
          <p:spPr>
            <a:xfrm>
              <a:off x="0" y="2256236"/>
              <a:ext cx="14089409" cy="1644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Most effective factors in </a:t>
              </a:r>
            </a:p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predicting finish placement.</a:t>
              </a: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0078F35-140D-4B2F-BC73-7463482E7725}"/>
              </a:ext>
            </a:extLst>
          </p:cNvPr>
          <p:cNvCxnSpPr>
            <a:cxnSpLocks/>
          </p:cNvCxnSpPr>
          <p:nvPr/>
        </p:nvCxnSpPr>
        <p:spPr>
          <a:xfrm>
            <a:off x="533400" y="1638300"/>
            <a:ext cx="108203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206B59-EE47-4A78-ADE1-027A2785460C}"/>
              </a:ext>
            </a:extLst>
          </p:cNvPr>
          <p:cNvSpPr/>
          <p:nvPr/>
        </p:nvSpPr>
        <p:spPr>
          <a:xfrm>
            <a:off x="11966353" y="9074968"/>
            <a:ext cx="6218369" cy="888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*</a:t>
            </a:r>
            <a:r>
              <a:rPr lang="en-US" altLang="ko-KR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matchDuration</a:t>
            </a:r>
            <a:r>
              <a:rPr lang="en-US" altLang="ko-KR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,</a:t>
            </a:r>
            <a:r>
              <a:rPr lang="ko-KR" altLang="en-US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en-US" altLang="ko-KR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Distance </a:t>
            </a:r>
            <a:r>
              <a:rPr lang="ko-KR" altLang="en-US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등</a:t>
            </a:r>
            <a:r>
              <a:rPr lang="en-US" altLang="ko-KR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매치가 진행됨에 따라 </a:t>
            </a:r>
            <a:endParaRPr lang="en-US" altLang="ko-KR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*</a:t>
            </a:r>
            <a:r>
              <a:rPr lang="en-US" altLang="ko-KR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필연적으로 증가할 수밖에 없는 변수들은 고려하지 않음</a:t>
            </a:r>
            <a:r>
              <a:rPr lang="en-US" altLang="ko-KR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18FB8-BADD-4599-8DAE-DD6612FC98D7}"/>
              </a:ext>
            </a:extLst>
          </p:cNvPr>
          <p:cNvSpPr/>
          <p:nvPr/>
        </p:nvSpPr>
        <p:spPr>
          <a:xfrm>
            <a:off x="11973582" y="6709708"/>
            <a:ext cx="63144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→ 높은 등수를 차지한 그룹의</a:t>
            </a:r>
            <a:r>
              <a:rPr lang="ko-KR" altLang="en-US" sz="2400" b="1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경우</a:t>
            </a:r>
            <a:r>
              <a:rPr lang="en-US" altLang="ko-KR" sz="2400" b="1" dirty="0">
                <a:latin typeface="Poppins Light Bold" panose="020B0600000101010101" charset="0"/>
                <a:cs typeface="Poppins Light Bold" panose="020B0600000101010101" charset="0"/>
              </a:rPr>
              <a:t>,</a:t>
            </a:r>
          </a:p>
          <a:p>
            <a:r>
              <a:rPr lang="en-US" altLang="ko-KR" sz="2400" b="1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→</a:t>
            </a:r>
            <a:r>
              <a:rPr lang="ko-KR" altLang="en-US" sz="24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전투와 관련된 기록</a:t>
            </a:r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이 높게 나타남</a:t>
            </a:r>
            <a:r>
              <a:rPr lang="en-US" altLang="ko-KR" sz="2400" b="1" dirty="0">
                <a:latin typeface="Poppins Light Bold" panose="020B0600000101010101" charset="0"/>
                <a:cs typeface="Poppins Light Bold" panose="020B0600000101010101" charset="0"/>
              </a:rPr>
              <a:t>.</a:t>
            </a:r>
          </a:p>
          <a:p>
            <a:endParaRPr lang="en-US" altLang="ko-KR" sz="24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→ 매치</a:t>
            </a:r>
            <a:r>
              <a:rPr lang="en-US" altLang="ko-KR" sz="2400" b="1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순위에 영향을 주는 요인은 </a:t>
            </a:r>
            <a:endParaRPr lang="en-US" altLang="ko-KR" sz="24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r>
              <a:rPr lang="en-US" altLang="ko-KR" sz="2400" b="1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Poppins Light Bold" panose="020B0600000101010101" charset="0"/>
                <a:cs typeface="Poppins Light Bold" panose="020B0600000101010101" charset="0"/>
              </a:rPr>
              <a:t>→</a:t>
            </a:r>
            <a:r>
              <a:rPr lang="ko-KR" altLang="en-US" sz="24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그룹</a:t>
            </a:r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의 </a:t>
            </a:r>
            <a:r>
              <a:rPr lang="ko-KR" altLang="en-US" sz="24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전투력</a:t>
            </a:r>
            <a:r>
              <a:rPr lang="ko-KR" altLang="en-US" sz="2400" b="1" dirty="0">
                <a:latin typeface="Poppins Light Bold" panose="020B0600000101010101" charset="0"/>
                <a:cs typeface="Poppins Light Bold" panose="020B0600000101010101" charset="0"/>
              </a:rPr>
              <a:t>이라고 할 수 있음</a:t>
            </a:r>
            <a:r>
              <a:rPr lang="en-US" altLang="ko-KR" sz="2400" b="1" dirty="0">
                <a:latin typeface="Poppins Light Bold" panose="020B0600000101010101" charset="0"/>
                <a:cs typeface="Poppins Light Bold" panose="020B0600000101010101" charset="0"/>
              </a:rPr>
              <a:t>.</a:t>
            </a:r>
            <a:endParaRPr lang="ko-KR" altLang="en-US" sz="2400" dirty="0"/>
          </a:p>
        </p:txBody>
      </p:sp>
      <p:sp>
        <p:nvSpPr>
          <p:cNvPr id="74" name="TextBox 6">
            <a:extLst>
              <a:ext uri="{FF2B5EF4-FFF2-40B4-BE49-F238E27FC236}">
                <a16:creationId xmlns:a16="http://schemas.microsoft.com/office/drawing/2014/main" id="{54DC3ACF-F1B6-44FB-BBB6-93AB163D9165}"/>
              </a:ext>
            </a:extLst>
          </p:cNvPr>
          <p:cNvSpPr txBox="1"/>
          <p:nvPr/>
        </p:nvSpPr>
        <p:spPr>
          <a:xfrm>
            <a:off x="12806690" y="1821383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headshotKills_mean_rank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75" name="TextBox 6">
            <a:extLst>
              <a:ext uri="{FF2B5EF4-FFF2-40B4-BE49-F238E27FC236}">
                <a16:creationId xmlns:a16="http://schemas.microsoft.com/office/drawing/2014/main" id="{96C190D9-0A54-4B81-B179-8A1A4B78B15F}"/>
              </a:ext>
            </a:extLst>
          </p:cNvPr>
          <p:cNvSpPr txBox="1"/>
          <p:nvPr/>
        </p:nvSpPr>
        <p:spPr>
          <a:xfrm>
            <a:off x="12802402" y="2326241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weaponsAcquired_mean_rank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384D5564-16A0-471A-867B-0461E024EB18}"/>
              </a:ext>
            </a:extLst>
          </p:cNvPr>
          <p:cNvSpPr txBox="1"/>
          <p:nvPr/>
        </p:nvSpPr>
        <p:spPr>
          <a:xfrm>
            <a:off x="12798114" y="2831099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assists_mean_rank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77" name="TextBox 6">
            <a:extLst>
              <a:ext uri="{FF2B5EF4-FFF2-40B4-BE49-F238E27FC236}">
                <a16:creationId xmlns:a16="http://schemas.microsoft.com/office/drawing/2014/main" id="{C9013E94-4410-4FC9-BA59-3E184FEEFBA7}"/>
              </a:ext>
            </a:extLst>
          </p:cNvPr>
          <p:cNvSpPr txBox="1"/>
          <p:nvPr/>
        </p:nvSpPr>
        <p:spPr>
          <a:xfrm>
            <a:off x="12793826" y="3335957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killStreaks_mean_rank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78" name="TextBox 6">
            <a:extLst>
              <a:ext uri="{FF2B5EF4-FFF2-40B4-BE49-F238E27FC236}">
                <a16:creationId xmlns:a16="http://schemas.microsoft.com/office/drawing/2014/main" id="{5F9E62CB-E50F-4543-BB6E-9EB1373DF61E}"/>
              </a:ext>
            </a:extLst>
          </p:cNvPr>
          <p:cNvSpPr txBox="1"/>
          <p:nvPr/>
        </p:nvSpPr>
        <p:spPr>
          <a:xfrm>
            <a:off x="12789538" y="3840815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heals_mean_rank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79" name="TextBox 6">
            <a:extLst>
              <a:ext uri="{FF2B5EF4-FFF2-40B4-BE49-F238E27FC236}">
                <a16:creationId xmlns:a16="http://schemas.microsoft.com/office/drawing/2014/main" id="{708C11E2-4257-4625-AB61-F5B107C52314}"/>
              </a:ext>
            </a:extLst>
          </p:cNvPr>
          <p:cNvSpPr txBox="1"/>
          <p:nvPr/>
        </p:nvSpPr>
        <p:spPr>
          <a:xfrm>
            <a:off x="12785250" y="4345673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damageDealt_max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80" name="TextBox 6">
            <a:extLst>
              <a:ext uri="{FF2B5EF4-FFF2-40B4-BE49-F238E27FC236}">
                <a16:creationId xmlns:a16="http://schemas.microsoft.com/office/drawing/2014/main" id="{18376C78-1435-4D3C-8EF7-B004B20570B9}"/>
              </a:ext>
            </a:extLst>
          </p:cNvPr>
          <p:cNvSpPr txBox="1"/>
          <p:nvPr/>
        </p:nvSpPr>
        <p:spPr>
          <a:xfrm>
            <a:off x="12780962" y="4850531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u="none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headshotKills</a:t>
            </a:r>
            <a:r>
              <a:rPr lang="en-US" altLang="ko-KR" sz="2000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81" name="TextBox 6">
            <a:extLst>
              <a:ext uri="{FF2B5EF4-FFF2-40B4-BE49-F238E27FC236}">
                <a16:creationId xmlns:a16="http://schemas.microsoft.com/office/drawing/2014/main" id="{AA998E56-6E76-4C7C-A414-624BA5F5BB94}"/>
              </a:ext>
            </a:extLst>
          </p:cNvPr>
          <p:cNvSpPr txBox="1"/>
          <p:nvPr/>
        </p:nvSpPr>
        <p:spPr>
          <a:xfrm>
            <a:off x="12776674" y="5355389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groupKillplace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82" name="TextBox 6">
            <a:extLst>
              <a:ext uri="{FF2B5EF4-FFF2-40B4-BE49-F238E27FC236}">
                <a16:creationId xmlns:a16="http://schemas.microsoft.com/office/drawing/2014/main" id="{D106DB8A-46E5-44DD-92FF-66281732AD6D}"/>
              </a:ext>
            </a:extLst>
          </p:cNvPr>
          <p:cNvSpPr txBox="1"/>
          <p:nvPr/>
        </p:nvSpPr>
        <p:spPr>
          <a:xfrm>
            <a:off x="12772386" y="5860247"/>
            <a:ext cx="45720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u="none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longestKill_mean_rank</a:t>
            </a:r>
            <a:endParaRPr lang="en-US" sz="2000" u="none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12544A-E156-42B1-9B63-1BC7D5B33D49}"/>
              </a:ext>
            </a:extLst>
          </p:cNvPr>
          <p:cNvGrpSpPr/>
          <p:nvPr/>
        </p:nvGrpSpPr>
        <p:grpSpPr>
          <a:xfrm>
            <a:off x="22454" y="3413658"/>
            <a:ext cx="11493367" cy="6149442"/>
            <a:chOff x="1262266" y="3179912"/>
            <a:chExt cx="8948525" cy="4295308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5B367A17-E86B-4C6A-BEF7-991E539811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7" t="-1" b="70163"/>
            <a:stretch/>
          </p:blipFill>
          <p:spPr bwMode="auto">
            <a:xfrm>
              <a:off x="1262266" y="3179912"/>
              <a:ext cx="8948525" cy="429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0AF8CD-815E-4320-BF3A-B2C1D7BB9409}"/>
                </a:ext>
              </a:extLst>
            </p:cNvPr>
            <p:cNvSpPr/>
            <p:nvPr/>
          </p:nvSpPr>
          <p:spPr>
            <a:xfrm>
              <a:off x="1981200" y="3604837"/>
              <a:ext cx="1219200" cy="16897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DD90337-BAAD-4AD2-8726-9F946324331D}"/>
                </a:ext>
              </a:extLst>
            </p:cNvPr>
            <p:cNvSpPr/>
            <p:nvPr/>
          </p:nvSpPr>
          <p:spPr>
            <a:xfrm>
              <a:off x="1566063" y="4064627"/>
              <a:ext cx="1622755" cy="16897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4FD3887-E754-4BE1-B266-AF7258BEE8BF}"/>
                </a:ext>
              </a:extLst>
            </p:cNvPr>
            <p:cNvSpPr/>
            <p:nvPr/>
          </p:nvSpPr>
          <p:spPr>
            <a:xfrm>
              <a:off x="1262266" y="4288723"/>
              <a:ext cx="1963534" cy="16897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6069FDA-245D-4659-BF79-EEB6A28FDB2E}"/>
                </a:ext>
              </a:extLst>
            </p:cNvPr>
            <p:cNvSpPr/>
            <p:nvPr/>
          </p:nvSpPr>
          <p:spPr>
            <a:xfrm>
              <a:off x="1965960" y="5227947"/>
              <a:ext cx="1219200" cy="168977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A86D7F7-C309-4E42-863F-758D12A908A0}"/>
                </a:ext>
              </a:extLst>
            </p:cNvPr>
            <p:cNvSpPr/>
            <p:nvPr/>
          </p:nvSpPr>
          <p:spPr>
            <a:xfrm>
              <a:off x="1725168" y="5706165"/>
              <a:ext cx="1475232" cy="15361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FB7550-3622-43EE-A4A9-33765AAA6834}"/>
                </a:ext>
              </a:extLst>
            </p:cNvPr>
            <p:cNvSpPr/>
            <p:nvPr/>
          </p:nvSpPr>
          <p:spPr>
            <a:xfrm>
              <a:off x="1945640" y="6385610"/>
              <a:ext cx="1219200" cy="13965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CC0583D-8825-4248-8D2D-B6645C5395C3}"/>
                </a:ext>
              </a:extLst>
            </p:cNvPr>
            <p:cNvSpPr/>
            <p:nvPr/>
          </p:nvSpPr>
          <p:spPr>
            <a:xfrm>
              <a:off x="1981200" y="6604050"/>
              <a:ext cx="1219200" cy="13965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69AD789-FDD2-421A-82A8-061E20DC6AE0}"/>
                </a:ext>
              </a:extLst>
            </p:cNvPr>
            <p:cNvSpPr/>
            <p:nvPr/>
          </p:nvSpPr>
          <p:spPr>
            <a:xfrm>
              <a:off x="2192796" y="6840220"/>
              <a:ext cx="1007604" cy="15361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5641F17-E2CF-4481-ADCE-74900CA8A605}"/>
                </a:ext>
              </a:extLst>
            </p:cNvPr>
            <p:cNvSpPr/>
            <p:nvPr/>
          </p:nvSpPr>
          <p:spPr>
            <a:xfrm>
              <a:off x="1732280" y="7321605"/>
              <a:ext cx="1475232" cy="15361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BE58FAE-BB7C-4EC3-91DE-C3E6EA169ECF}"/>
                </a:ext>
              </a:extLst>
            </p:cNvPr>
            <p:cNvSpPr/>
            <p:nvPr/>
          </p:nvSpPr>
          <p:spPr>
            <a:xfrm>
              <a:off x="2066216" y="5915660"/>
              <a:ext cx="1108364" cy="15361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05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6A99922A-EAF9-43D4-A873-FCBAE9EA0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1" y="3504651"/>
            <a:ext cx="18859501" cy="6286500"/>
          </a:xfrm>
          <a:prstGeom prst="rect">
            <a:avLst/>
          </a:prstGeom>
        </p:spPr>
      </p:pic>
      <p:grpSp>
        <p:nvGrpSpPr>
          <p:cNvPr id="7" name="Group 3">
            <a:extLst>
              <a:ext uri="{FF2B5EF4-FFF2-40B4-BE49-F238E27FC236}">
                <a16:creationId xmlns:a16="http://schemas.microsoft.com/office/drawing/2014/main" id="{2C29A592-F6F3-49EA-A2E8-73A138C25F70}"/>
              </a:ext>
            </a:extLst>
          </p:cNvPr>
          <p:cNvGrpSpPr/>
          <p:nvPr/>
        </p:nvGrpSpPr>
        <p:grpSpPr>
          <a:xfrm>
            <a:off x="1028700" y="941007"/>
            <a:ext cx="12732412" cy="2098493"/>
            <a:chOff x="0" y="66675"/>
            <a:chExt cx="16976549" cy="2979821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DDFCD37D-7095-4A75-953F-E5DA2CD7B3F3}"/>
                </a:ext>
              </a:extLst>
            </p:cNvPr>
            <p:cNvSpPr txBox="1"/>
            <p:nvPr/>
          </p:nvSpPr>
          <p:spPr>
            <a:xfrm>
              <a:off x="0" y="66675"/>
              <a:ext cx="16976549" cy="16388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altLang="ko-KR" sz="8000" dirty="0">
                  <a:solidFill>
                    <a:srgbClr val="1B1B1B"/>
                  </a:solidFill>
                  <a:latin typeface="Poppins Medium Bold"/>
                </a:rPr>
                <a:t>Result &amp; Conclusion.</a:t>
              </a: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3E80D77-043E-4E81-BFFA-66D20A306B44}"/>
                </a:ext>
              </a:extLst>
            </p:cNvPr>
            <p:cNvSpPr txBox="1"/>
            <p:nvPr/>
          </p:nvSpPr>
          <p:spPr>
            <a:xfrm>
              <a:off x="0" y="2295338"/>
              <a:ext cx="14089410" cy="751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Our rank in Leaderboard &amp; MAE.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F47400-EC52-4987-9CC7-8AA42C0CB8D2}"/>
              </a:ext>
            </a:extLst>
          </p:cNvPr>
          <p:cNvCxnSpPr/>
          <p:nvPr/>
        </p:nvCxnSpPr>
        <p:spPr>
          <a:xfrm>
            <a:off x="990600" y="2171700"/>
            <a:ext cx="1127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2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>
            <a:extLst>
              <a:ext uri="{FF2B5EF4-FFF2-40B4-BE49-F238E27FC236}">
                <a16:creationId xmlns:a16="http://schemas.microsoft.com/office/drawing/2014/main" id="{2C29A592-F6F3-49EA-A2E8-73A138C25F70}"/>
              </a:ext>
            </a:extLst>
          </p:cNvPr>
          <p:cNvGrpSpPr/>
          <p:nvPr/>
        </p:nvGrpSpPr>
        <p:grpSpPr>
          <a:xfrm>
            <a:off x="1028700" y="941007"/>
            <a:ext cx="12732412" cy="2098493"/>
            <a:chOff x="0" y="66675"/>
            <a:chExt cx="16976549" cy="2979821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DDFCD37D-7095-4A75-953F-E5DA2CD7B3F3}"/>
                </a:ext>
              </a:extLst>
            </p:cNvPr>
            <p:cNvSpPr txBox="1"/>
            <p:nvPr/>
          </p:nvSpPr>
          <p:spPr>
            <a:xfrm>
              <a:off x="0" y="66675"/>
              <a:ext cx="16976549" cy="16388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altLang="ko-KR" sz="8000" dirty="0">
                  <a:solidFill>
                    <a:srgbClr val="1B1B1B"/>
                  </a:solidFill>
                  <a:latin typeface="Poppins Medium Bold"/>
                </a:rPr>
                <a:t>Result &amp; Conclusion.</a:t>
              </a: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3E80D77-043E-4E81-BFFA-66D20A306B44}"/>
                </a:ext>
              </a:extLst>
            </p:cNvPr>
            <p:cNvSpPr txBox="1"/>
            <p:nvPr/>
          </p:nvSpPr>
          <p:spPr>
            <a:xfrm>
              <a:off x="0" y="2295338"/>
              <a:ext cx="14089410" cy="751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Conclusion.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F47400-EC52-4987-9CC7-8AA42C0CB8D2}"/>
              </a:ext>
            </a:extLst>
          </p:cNvPr>
          <p:cNvCxnSpPr/>
          <p:nvPr/>
        </p:nvCxnSpPr>
        <p:spPr>
          <a:xfrm>
            <a:off x="990600" y="2171700"/>
            <a:ext cx="1127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89B130-4023-4B1A-A1D0-85CE1853748E}"/>
              </a:ext>
            </a:extLst>
          </p:cNvPr>
          <p:cNvSpPr/>
          <p:nvPr/>
        </p:nvSpPr>
        <p:spPr>
          <a:xfrm>
            <a:off x="2359379" y="5369617"/>
            <a:ext cx="12042421" cy="418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높은 순위를 차지하기 위해서 유저들이 취하는 방법에는 크게 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2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가지가 있음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. </a:t>
            </a:r>
          </a:p>
          <a:p>
            <a:pPr>
              <a:lnSpc>
                <a:spcPct val="114000"/>
              </a:lnSpc>
            </a:pPr>
            <a:endParaRPr lang="en-US" altLang="ko-KR" sz="26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교전을 통해서 적을 제거하는 방법 </a:t>
            </a:r>
            <a:endParaRPr lang="en-US" altLang="ko-KR" sz="26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교전을 피하면서 오래 살아남는 방법 </a:t>
            </a:r>
            <a:endParaRPr lang="en-US" altLang="ko-KR" sz="26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14000"/>
              </a:lnSpc>
            </a:pPr>
            <a:endParaRPr lang="en-US" altLang="ko-KR" sz="26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분석 결과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높은 등수를 차지한 그룹은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교전을 피하는 그룹이 아니라 </a:t>
            </a:r>
            <a:endParaRPr lang="en-US" altLang="ko-KR" sz="26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전투력이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높고 교전을 많이 진행한 그룹이었음을 확인할 수 있었음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600" b="1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14000"/>
              </a:lnSpc>
            </a:pP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따라서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26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매치</a:t>
            </a:r>
            <a:r>
              <a:rPr lang="en-US" altLang="ko-KR" sz="26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6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순위에 영향을 주는 요인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은 </a:t>
            </a:r>
            <a:r>
              <a:rPr lang="ko-KR" altLang="en-US" sz="26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그룹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의 </a:t>
            </a:r>
            <a:r>
              <a:rPr lang="ko-KR" altLang="en-US" sz="26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rPr>
              <a:t>전투력</a:t>
            </a:r>
            <a:r>
              <a:rPr lang="ko-KR" altLang="en-US" sz="2600" b="1" dirty="0">
                <a:latin typeface="Poppins Light Bold" panose="020B0600000101010101" charset="0"/>
                <a:cs typeface="Poppins Light Bold" panose="020B0600000101010101" charset="0"/>
              </a:rPr>
              <a:t>이라고 할 수 있음</a:t>
            </a:r>
            <a:r>
              <a:rPr lang="en-US" altLang="ko-KR" sz="2600" b="1" dirty="0">
                <a:latin typeface="Poppins Light Bold" panose="020B0600000101010101" charset="0"/>
                <a:cs typeface="Poppins Light Bold" panose="020B0600000101010101" charset="0"/>
              </a:rPr>
              <a:t>.</a:t>
            </a:r>
            <a:endParaRPr lang="ko-KR" altLang="en-US" sz="2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5FFAF-66D1-4E75-BB0E-FF82E71C04A0}"/>
              </a:ext>
            </a:extLst>
          </p:cNvPr>
          <p:cNvSpPr/>
          <p:nvPr/>
        </p:nvSpPr>
        <p:spPr>
          <a:xfrm>
            <a:off x="1676400" y="3619500"/>
            <a:ext cx="84934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b="1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4000" b="1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최종 성적 </a:t>
            </a:r>
            <a:r>
              <a:rPr lang="en-US" altLang="ko-KR" sz="4000" b="1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: 5 / 1528 ( top 0.3%)</a:t>
            </a:r>
            <a:endParaRPr lang="en-US" altLang="ko-KR" sz="4000" b="1" spc="-28" dirty="0">
              <a:solidFill>
                <a:srgbClr val="4D2EB2"/>
              </a:solidFill>
              <a:latin typeface="Poppins Medium Bold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E323EE-1385-4E2C-ABB8-0314077FCA0B}"/>
              </a:ext>
            </a:extLst>
          </p:cNvPr>
          <p:cNvSpPr/>
          <p:nvPr/>
        </p:nvSpPr>
        <p:spPr>
          <a:xfrm>
            <a:off x="1676399" y="4686300"/>
            <a:ext cx="187185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4000" b="1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4000" b="1" spc="-28" dirty="0">
                <a:solidFill>
                  <a:srgbClr val="4D2EB2"/>
                </a:solidFill>
                <a:latin typeface="Poppins Medium Bold"/>
                <a:cs typeface="Poppins Medium Bold" panose="020B0600000101010101" charset="0"/>
              </a:rPr>
              <a:t>결론</a:t>
            </a:r>
            <a:endParaRPr lang="en-US" altLang="ko-KR" sz="4000" b="1" spc="-28" dirty="0">
              <a:solidFill>
                <a:srgbClr val="4D2EB2"/>
              </a:solidFill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287333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6056911" y="2400300"/>
            <a:ext cx="6174177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spc="-80" dirty="0">
                <a:solidFill>
                  <a:srgbClr val="FFFFFF"/>
                </a:solidFill>
                <a:latin typeface="Poppins Medium Bold"/>
              </a:rPr>
              <a:t>Contact Us</a:t>
            </a:r>
          </a:p>
        </p:txBody>
      </p:sp>
      <p:pic>
        <p:nvPicPr>
          <p:cNvPr id="23" name="그래픽 22" descr="사용자">
            <a:extLst>
              <a:ext uri="{FF2B5EF4-FFF2-40B4-BE49-F238E27FC236}">
                <a16:creationId xmlns:a16="http://schemas.microsoft.com/office/drawing/2014/main" id="{3B1DBB68-E725-453A-A0A6-A41EC0663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101" y="4457700"/>
            <a:ext cx="1219200" cy="12192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63B8B1-BA3F-4440-8E5A-B85B6FA38FB8}"/>
              </a:ext>
            </a:extLst>
          </p:cNvPr>
          <p:cNvSpPr/>
          <p:nvPr/>
        </p:nvSpPr>
        <p:spPr>
          <a:xfrm>
            <a:off x="2247901" y="5547826"/>
            <a:ext cx="5943599" cy="164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Kyungjun Kang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3500" b="1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kangjun205@gmail.com</a:t>
            </a:r>
          </a:p>
        </p:txBody>
      </p:sp>
      <p:pic>
        <p:nvPicPr>
          <p:cNvPr id="31" name="그래픽 30" descr="사용자">
            <a:extLst>
              <a:ext uri="{FF2B5EF4-FFF2-40B4-BE49-F238E27FC236}">
                <a16:creationId xmlns:a16="http://schemas.microsoft.com/office/drawing/2014/main" id="{83D11661-DBC5-4816-B6C5-BD08B114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8700" y="4457700"/>
            <a:ext cx="1219200" cy="12192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7D49EA-97CB-407A-AFC6-56F93D75AACE}"/>
              </a:ext>
            </a:extLst>
          </p:cNvPr>
          <p:cNvSpPr/>
          <p:nvPr/>
        </p:nvSpPr>
        <p:spPr>
          <a:xfrm>
            <a:off x="10096500" y="5547826"/>
            <a:ext cx="5943599" cy="164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Mingyu Park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3500" b="1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mg4432@naver.com</a:t>
            </a:r>
          </a:p>
        </p:txBody>
      </p:sp>
    </p:spTree>
    <p:extLst>
      <p:ext uri="{BB962C8B-B14F-4D97-AF65-F5344CB8AC3E}">
        <p14:creationId xmlns:p14="http://schemas.microsoft.com/office/powerpoint/2010/main" val="176225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40092" y="3495675"/>
            <a:ext cx="13407817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altLang="ko-KR" sz="9600" b="1" dirty="0">
                <a:solidFill>
                  <a:schemeClr val="bg1"/>
                </a:solidFill>
                <a:latin typeface="Poppins Medium Bold"/>
              </a:rPr>
              <a:t>Project </a:t>
            </a:r>
          </a:p>
          <a:p>
            <a:pPr algn="ctr">
              <a:lnSpc>
                <a:spcPts val="13200"/>
              </a:lnSpc>
            </a:pPr>
            <a:r>
              <a:rPr lang="en-US" altLang="ko-KR" sz="9600" b="1" dirty="0">
                <a:solidFill>
                  <a:schemeClr val="bg1"/>
                </a:solidFill>
                <a:latin typeface="Poppins Medium Bold"/>
              </a:rPr>
              <a:t>Description</a:t>
            </a:r>
            <a:endParaRPr lang="en-US" sz="12000" spc="-120" dirty="0">
              <a:solidFill>
                <a:schemeClr val="bg1"/>
              </a:solidFill>
              <a:latin typeface="Poppins Medium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41007"/>
            <a:ext cx="12732412" cy="1914656"/>
            <a:chOff x="0" y="66675"/>
            <a:chExt cx="16976549" cy="2718778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6976549" cy="16388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00"/>
                </a:lnSpc>
              </a:pPr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Project description.</a:t>
              </a:r>
              <a:endParaRPr lang="en-US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184526"/>
              <a:ext cx="14089410" cy="600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Project </a:t>
              </a:r>
              <a:r>
                <a:rPr lang="en-US" altLang="ko-KR" sz="4000" dirty="0" err="1">
                  <a:solidFill>
                    <a:srgbClr val="1B1B1B"/>
                  </a:solidFill>
                  <a:latin typeface="Poppins Light Bold"/>
                </a:rPr>
                <a:t>outlinepurpose</a:t>
              </a:r>
              <a:r>
                <a:rPr lang="en-US" altLang="ko-KR" sz="4000" dirty="0">
                  <a:solidFill>
                    <a:srgbClr val="1B1B1B"/>
                  </a:solidFill>
                  <a:latin typeface="Poppins Light Bold"/>
                </a:rPr>
                <a:t> &amp; weekly plan.</a:t>
              </a:r>
              <a:endParaRPr lang="en-US" sz="4000" u="none" dirty="0">
                <a:solidFill>
                  <a:srgbClr val="1B1B1B"/>
                </a:solidFill>
                <a:latin typeface="Poppins Light Bold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E323C7-392A-4969-ABD5-5B218035B439}"/>
              </a:ext>
            </a:extLst>
          </p:cNvPr>
          <p:cNvCxnSpPr/>
          <p:nvPr/>
        </p:nvCxnSpPr>
        <p:spPr>
          <a:xfrm>
            <a:off x="1028700" y="2093792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4">
            <a:extLst>
              <a:ext uri="{FF2B5EF4-FFF2-40B4-BE49-F238E27FC236}">
                <a16:creationId xmlns:a16="http://schemas.microsoft.com/office/drawing/2014/main" id="{0148939C-2977-47F6-85DF-3782754A5A1C}"/>
              </a:ext>
            </a:extLst>
          </p:cNvPr>
          <p:cNvGrpSpPr/>
          <p:nvPr/>
        </p:nvGrpSpPr>
        <p:grpSpPr>
          <a:xfrm>
            <a:off x="1295400" y="3626408"/>
            <a:ext cx="10260962" cy="1593292"/>
            <a:chOff x="0" y="-28575"/>
            <a:chExt cx="11856145" cy="1731485"/>
          </a:xfrm>
        </p:grpSpPr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CA9ED544-603E-44A9-84DD-AA659BDC0DF9}"/>
                </a:ext>
              </a:extLst>
            </p:cNvPr>
            <p:cNvSpPr txBox="1"/>
            <p:nvPr/>
          </p:nvSpPr>
          <p:spPr>
            <a:xfrm>
              <a:off x="0" y="-28575"/>
              <a:ext cx="11600376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28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ko-KR" altLang="en-US" sz="2800" b="1" u="none" spc="-28" dirty="0">
                  <a:solidFill>
                    <a:srgbClr val="4D2EB2"/>
                  </a:solidFill>
                  <a:latin typeface="Poppins Medium Bold"/>
                </a:rPr>
                <a:t>프로젝트 목적</a:t>
              </a:r>
              <a:endParaRPr lang="en-US" sz="2800" b="1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CED8C38A-9357-4231-991F-35422ECAA1C3}"/>
                </a:ext>
              </a:extLst>
            </p:cNvPr>
            <p:cNvSpPr txBox="1"/>
            <p:nvPr/>
          </p:nvSpPr>
          <p:spPr>
            <a:xfrm>
              <a:off x="255769" y="741304"/>
              <a:ext cx="11600376" cy="961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fontAlgn="base">
                <a:lnSpc>
                  <a:spcPct val="150000"/>
                </a:lnSpc>
                <a:buFontTx/>
                <a:buChar char="-"/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기계학습을 통한 </a:t>
              </a: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매치 순위에 영향을 미치는 요인 파악</a:t>
              </a:r>
              <a:endParaRPr lang="en-US" altLang="ko-KR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 marL="342900" indent="-342900" fontAlgn="base">
                <a:lnSpc>
                  <a:spcPct val="150000"/>
                </a:lnSpc>
                <a:buFontTx/>
                <a:buChar char="-"/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2018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년 대회 당시 리더보드 기준 </a:t>
              </a: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상위 </a:t>
              </a:r>
              <a:r>
                <a:rPr lang="en-US" altLang="ko-KR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5%(76/1528)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의 성능을 가진 모델 개발</a:t>
              </a:r>
              <a:endParaRPr lang="en-US" altLang="ko-KR" sz="2000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33" name="AutoShape 2">
            <a:extLst>
              <a:ext uri="{FF2B5EF4-FFF2-40B4-BE49-F238E27FC236}">
                <a16:creationId xmlns:a16="http://schemas.microsoft.com/office/drawing/2014/main" id="{48A5046C-6947-45CC-B1EC-230B46380330}"/>
              </a:ext>
            </a:extLst>
          </p:cNvPr>
          <p:cNvSpPr/>
          <p:nvPr/>
        </p:nvSpPr>
        <p:spPr>
          <a:xfrm>
            <a:off x="1543486" y="7718095"/>
            <a:ext cx="15406219" cy="0"/>
          </a:xfrm>
          <a:prstGeom prst="line">
            <a:avLst/>
          </a:prstGeom>
          <a:ln w="15875" cap="flat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C1D53F27-810E-4096-A1F5-366A0A87C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55136" y="7500300"/>
            <a:ext cx="208388" cy="416244"/>
          </a:xfrm>
          <a:prstGeom prst="rect">
            <a:avLst/>
          </a:prstGeom>
        </p:spPr>
      </p:pic>
      <p:sp>
        <p:nvSpPr>
          <p:cNvPr id="35" name="TextBox 11">
            <a:extLst>
              <a:ext uri="{FF2B5EF4-FFF2-40B4-BE49-F238E27FC236}">
                <a16:creationId xmlns:a16="http://schemas.microsoft.com/office/drawing/2014/main" id="{D89B9302-9EBF-4635-A730-4655B686D2E2}"/>
              </a:ext>
            </a:extLst>
          </p:cNvPr>
          <p:cNvSpPr txBox="1"/>
          <p:nvPr/>
        </p:nvSpPr>
        <p:spPr>
          <a:xfrm>
            <a:off x="1542065" y="6643456"/>
            <a:ext cx="3047992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2500" dirty="0">
                <a:latin typeface="Poppins Bold"/>
              </a:rPr>
              <a:t>Week 1 </a:t>
            </a:r>
            <a:r>
              <a:rPr lang="en-US" altLang="ko-KR" sz="1500" dirty="0">
                <a:latin typeface="Poppins Bold"/>
              </a:rPr>
              <a:t>(</a:t>
            </a:r>
            <a:r>
              <a:rPr lang="en-US" sz="1500" dirty="0">
                <a:latin typeface="Poppins Bold"/>
              </a:rPr>
              <a:t>2/27~3/5)</a:t>
            </a:r>
          </a:p>
        </p:txBody>
      </p:sp>
      <p:sp>
        <p:nvSpPr>
          <p:cNvPr id="36" name="AutoShape 14">
            <a:extLst>
              <a:ext uri="{FF2B5EF4-FFF2-40B4-BE49-F238E27FC236}">
                <a16:creationId xmlns:a16="http://schemas.microsoft.com/office/drawing/2014/main" id="{9AE8AEDD-E784-499F-91A4-4A4AB870979B}"/>
              </a:ext>
            </a:extLst>
          </p:cNvPr>
          <p:cNvSpPr/>
          <p:nvPr/>
        </p:nvSpPr>
        <p:spPr>
          <a:xfrm rot="-5400000">
            <a:off x="1327305" y="7718094"/>
            <a:ext cx="429521" cy="0"/>
          </a:xfrm>
          <a:prstGeom prst="line">
            <a:avLst/>
          </a:prstGeom>
          <a:ln w="1587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15">
            <a:extLst>
              <a:ext uri="{FF2B5EF4-FFF2-40B4-BE49-F238E27FC236}">
                <a16:creationId xmlns:a16="http://schemas.microsoft.com/office/drawing/2014/main" id="{13D3DB3A-CA9E-404B-AD24-5DEE89E5CDAE}"/>
              </a:ext>
            </a:extLst>
          </p:cNvPr>
          <p:cNvSpPr/>
          <p:nvPr/>
        </p:nvSpPr>
        <p:spPr>
          <a:xfrm rot="-5400000">
            <a:off x="5061105" y="7738070"/>
            <a:ext cx="429521" cy="0"/>
          </a:xfrm>
          <a:prstGeom prst="line">
            <a:avLst/>
          </a:prstGeom>
          <a:ln w="1587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15">
            <a:extLst>
              <a:ext uri="{FF2B5EF4-FFF2-40B4-BE49-F238E27FC236}">
                <a16:creationId xmlns:a16="http://schemas.microsoft.com/office/drawing/2014/main" id="{9909C5C7-A273-4C70-BFB7-D3947D66561D}"/>
              </a:ext>
            </a:extLst>
          </p:cNvPr>
          <p:cNvSpPr/>
          <p:nvPr/>
        </p:nvSpPr>
        <p:spPr>
          <a:xfrm rot="-5400000">
            <a:off x="8871104" y="7759541"/>
            <a:ext cx="429521" cy="0"/>
          </a:xfrm>
          <a:prstGeom prst="line">
            <a:avLst/>
          </a:prstGeom>
          <a:ln w="1587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15">
            <a:extLst>
              <a:ext uri="{FF2B5EF4-FFF2-40B4-BE49-F238E27FC236}">
                <a16:creationId xmlns:a16="http://schemas.microsoft.com/office/drawing/2014/main" id="{85155D9D-1332-4D38-8E77-3EFD0698B1F4}"/>
              </a:ext>
            </a:extLst>
          </p:cNvPr>
          <p:cNvSpPr/>
          <p:nvPr/>
        </p:nvSpPr>
        <p:spPr>
          <a:xfrm rot="-5400000">
            <a:off x="12681104" y="7745928"/>
            <a:ext cx="429521" cy="0"/>
          </a:xfrm>
          <a:prstGeom prst="line">
            <a:avLst/>
          </a:prstGeom>
          <a:ln w="1587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9B9C1721-56C1-472D-B477-01147A38574B}"/>
              </a:ext>
            </a:extLst>
          </p:cNvPr>
          <p:cNvSpPr txBox="1"/>
          <p:nvPr/>
        </p:nvSpPr>
        <p:spPr>
          <a:xfrm>
            <a:off x="9085864" y="6638240"/>
            <a:ext cx="3428993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endParaRPr lang="en-US" sz="4000" dirty="0">
              <a:solidFill>
                <a:srgbClr val="4D2EB2"/>
              </a:solidFill>
              <a:latin typeface="Poppins Bold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BA1DCA-CFAB-4127-BC28-35446E9682AD}"/>
              </a:ext>
            </a:extLst>
          </p:cNvPr>
          <p:cNvSpPr/>
          <p:nvPr/>
        </p:nvSpPr>
        <p:spPr>
          <a:xfrm>
            <a:off x="1513037" y="8028824"/>
            <a:ext cx="3688830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데이터 내 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cheating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유저 파악 </a:t>
            </a:r>
            <a:endParaRPr lang="en-US" altLang="ko-KR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 EDA</a:t>
            </a:r>
            <a:endParaRPr lang="ko-KR" altLang="en-US" dirty="0">
              <a:latin typeface="Poppins Light Bold" panose="020B0600000101010101" charset="0"/>
              <a:cs typeface="Poppins Light Bold" panose="020B0600000101010101" charset="0"/>
            </a:endParaRP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5979434D-A6E8-4DDA-826F-572D1DB81B29}"/>
              </a:ext>
            </a:extLst>
          </p:cNvPr>
          <p:cNvSpPr txBox="1"/>
          <p:nvPr/>
        </p:nvSpPr>
        <p:spPr>
          <a:xfrm>
            <a:off x="5275865" y="6635687"/>
            <a:ext cx="3047992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2500" dirty="0">
                <a:latin typeface="Poppins Bold"/>
              </a:rPr>
              <a:t>Week 2 </a:t>
            </a:r>
            <a:r>
              <a:rPr lang="en-US" altLang="ko-KR" sz="1500" dirty="0">
                <a:latin typeface="Poppins Bold"/>
              </a:rPr>
              <a:t>(</a:t>
            </a:r>
            <a:r>
              <a:rPr lang="en-US" sz="1500" dirty="0">
                <a:latin typeface="Poppins Bold"/>
              </a:rPr>
              <a:t>3/6~3/12</a:t>
            </a:r>
            <a:r>
              <a:rPr lang="en-US" altLang="ko-KR" sz="1500" dirty="0">
                <a:latin typeface="Poppins Bold"/>
              </a:rPr>
              <a:t>)</a:t>
            </a:r>
            <a:endParaRPr lang="en-US" sz="1500" dirty="0">
              <a:latin typeface="Poppins Bold"/>
            </a:endParaRPr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5D53789D-0E9B-4516-8208-6B65F07FB0DA}"/>
              </a:ext>
            </a:extLst>
          </p:cNvPr>
          <p:cNvSpPr txBox="1"/>
          <p:nvPr/>
        </p:nvSpPr>
        <p:spPr>
          <a:xfrm>
            <a:off x="9009664" y="6627918"/>
            <a:ext cx="3276599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2500" dirty="0">
                <a:latin typeface="Poppins Bold"/>
              </a:rPr>
              <a:t>Week 3 </a:t>
            </a:r>
            <a:r>
              <a:rPr lang="en-US" altLang="ko-KR" sz="1500" dirty="0">
                <a:latin typeface="Poppins Bold"/>
              </a:rPr>
              <a:t>(</a:t>
            </a:r>
            <a:r>
              <a:rPr lang="en-US" sz="1500" dirty="0">
                <a:latin typeface="Poppins Bold"/>
              </a:rPr>
              <a:t>3/13~3/19</a:t>
            </a:r>
            <a:r>
              <a:rPr lang="en-US" altLang="ko-KR" sz="1500" dirty="0">
                <a:latin typeface="Poppins Bold"/>
              </a:rPr>
              <a:t>)</a:t>
            </a:r>
            <a:endParaRPr lang="en-US" sz="1500" dirty="0">
              <a:latin typeface="Poppins Bold"/>
            </a:endParaRPr>
          </a:p>
        </p:txBody>
      </p:sp>
      <p:sp>
        <p:nvSpPr>
          <p:cNvPr id="54" name="TextBox 11">
            <a:extLst>
              <a:ext uri="{FF2B5EF4-FFF2-40B4-BE49-F238E27FC236}">
                <a16:creationId xmlns:a16="http://schemas.microsoft.com/office/drawing/2014/main" id="{9647520C-9AC1-4A6E-A776-18625D23D071}"/>
              </a:ext>
            </a:extLst>
          </p:cNvPr>
          <p:cNvSpPr txBox="1"/>
          <p:nvPr/>
        </p:nvSpPr>
        <p:spPr>
          <a:xfrm>
            <a:off x="12743464" y="6620149"/>
            <a:ext cx="3657599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2500" dirty="0">
                <a:latin typeface="Poppins Bold"/>
              </a:rPr>
              <a:t>Week 4 </a:t>
            </a:r>
            <a:r>
              <a:rPr lang="en-US" altLang="ko-KR" sz="1500" dirty="0">
                <a:latin typeface="Poppins Bold"/>
              </a:rPr>
              <a:t>(</a:t>
            </a:r>
            <a:r>
              <a:rPr lang="en-US" sz="1500" dirty="0">
                <a:latin typeface="Poppins Bold"/>
              </a:rPr>
              <a:t>3/20~3/26)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C03376-8075-4A0C-8728-7D73DCEEB03A}"/>
              </a:ext>
            </a:extLst>
          </p:cNvPr>
          <p:cNvSpPr/>
          <p:nvPr/>
        </p:nvSpPr>
        <p:spPr>
          <a:xfrm>
            <a:off x="5275865" y="8030423"/>
            <a:ext cx="2751074" cy="1685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 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Feature Engineering</a:t>
            </a:r>
          </a:p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 Baseline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모델 생성</a:t>
            </a:r>
            <a:endParaRPr lang="en-US" altLang="ko-KR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분석 계획 수립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F048D9-2306-4448-8ED4-16BCA5DAC7E0}"/>
              </a:ext>
            </a:extLst>
          </p:cNvPr>
          <p:cNvSpPr/>
          <p:nvPr/>
        </p:nvSpPr>
        <p:spPr>
          <a:xfrm>
            <a:off x="9085864" y="8025507"/>
            <a:ext cx="2537874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분석 모델 선정</a:t>
            </a:r>
            <a:endParaRPr lang="en-US" altLang="ko-KR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학습 및 성능 고도화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F4142F-6AFF-441F-9C0F-D73B0D649498}"/>
              </a:ext>
            </a:extLst>
          </p:cNvPr>
          <p:cNvSpPr/>
          <p:nvPr/>
        </p:nvSpPr>
        <p:spPr>
          <a:xfrm>
            <a:off x="12895863" y="8020591"/>
            <a:ext cx="4172937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분석 결과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한계점 및 개선사항 정리 </a:t>
            </a:r>
            <a:endParaRPr lang="en-US" altLang="ko-KR" dirty="0">
              <a:latin typeface="Poppins Light Bold" panose="020B0600000101010101" charset="0"/>
              <a:cs typeface="Poppins Light Bold" panose="020B0600000101010101" charset="0"/>
            </a:endParaRPr>
          </a:p>
          <a:p>
            <a:pPr fontAlgn="base" latinLnBrk="1">
              <a:lnSpc>
                <a:spcPct val="20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en-US" altLang="ko-KR" dirty="0"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dirty="0">
                <a:latin typeface="Poppins Light Bold" panose="020B0600000101010101" charset="0"/>
                <a:cs typeface="Poppins Light Bold" panose="020B0600000101010101" charset="0"/>
              </a:rPr>
              <a:t>보고서 작성</a:t>
            </a:r>
          </a:p>
        </p:txBody>
      </p:sp>
      <p:sp>
        <p:nvSpPr>
          <p:cNvPr id="58" name="TextBox 5">
            <a:extLst>
              <a:ext uri="{FF2B5EF4-FFF2-40B4-BE49-F238E27FC236}">
                <a16:creationId xmlns:a16="http://schemas.microsoft.com/office/drawing/2014/main" id="{E4608DD0-A9FC-4610-8195-B6502BA36DE6}"/>
              </a:ext>
            </a:extLst>
          </p:cNvPr>
          <p:cNvSpPr txBox="1"/>
          <p:nvPr/>
        </p:nvSpPr>
        <p:spPr>
          <a:xfrm>
            <a:off x="1295400" y="5934349"/>
            <a:ext cx="10039605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640"/>
              </a:lnSpc>
              <a:spcBef>
                <a:spcPct val="0"/>
              </a:spcBef>
            </a:pPr>
            <a:r>
              <a:rPr lang="ko-KR" altLang="en-US" sz="2800" dirty="0">
                <a:solidFill>
                  <a:srgbClr val="4D2EB2"/>
                </a:solidFill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2800" b="1" u="none" spc="-28" dirty="0">
                <a:solidFill>
                  <a:srgbClr val="4D2EB2"/>
                </a:solidFill>
                <a:latin typeface="Poppins Medium Bold"/>
              </a:rPr>
              <a:t>주간 계획</a:t>
            </a:r>
            <a:endParaRPr lang="en-US" sz="2800" b="1" u="none" spc="-28" dirty="0">
              <a:solidFill>
                <a:srgbClr val="4D2EB2"/>
              </a:solidFill>
              <a:latin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19141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2E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40092" y="3495675"/>
            <a:ext cx="13407817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altLang="ko-KR" sz="9600" dirty="0">
                <a:solidFill>
                  <a:schemeClr val="bg1"/>
                </a:solidFill>
                <a:latin typeface="Poppins Medium Bold"/>
              </a:rPr>
              <a:t>Project </a:t>
            </a:r>
          </a:p>
          <a:p>
            <a:pPr algn="ctr">
              <a:lnSpc>
                <a:spcPts val="13200"/>
              </a:lnSpc>
            </a:pPr>
            <a:r>
              <a:rPr lang="en-US" altLang="ko-KR" sz="9600" dirty="0">
                <a:solidFill>
                  <a:schemeClr val="bg1"/>
                </a:solidFill>
                <a:latin typeface="Poppins Medium Bold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81891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3">
            <a:extLst>
              <a:ext uri="{FF2B5EF4-FFF2-40B4-BE49-F238E27FC236}">
                <a16:creationId xmlns:a16="http://schemas.microsoft.com/office/drawing/2014/main" id="{B5F8A27C-7209-4092-89CA-0C5F9C1ADCAA}"/>
              </a:ext>
            </a:extLst>
          </p:cNvPr>
          <p:cNvSpPr txBox="1"/>
          <p:nvPr/>
        </p:nvSpPr>
        <p:spPr>
          <a:xfrm>
            <a:off x="989306" y="5717278"/>
            <a:ext cx="3423239" cy="423193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en-US" altLang="ko-KR" sz="200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Baseline</a:t>
            </a:r>
            <a:r>
              <a:rPr lang="en-US" altLang="ko-KR" sz="2000"/>
              <a:t> </a:t>
            </a:r>
            <a:r>
              <a:rPr lang="ko-KR" altLang="en-US" sz="2000"/>
              <a:t>모델 생성</a:t>
            </a:r>
            <a:endParaRPr lang="en-US" altLang="ko-KR" sz="2000" dirty="0"/>
          </a:p>
        </p:txBody>
      </p:sp>
      <p:grpSp>
        <p:nvGrpSpPr>
          <p:cNvPr id="28" name="Group 6">
            <a:extLst>
              <a:ext uri="{FF2B5EF4-FFF2-40B4-BE49-F238E27FC236}">
                <a16:creationId xmlns:a16="http://schemas.microsoft.com/office/drawing/2014/main" id="{F03B8D6F-564A-42E4-A056-5AA868660185}"/>
              </a:ext>
            </a:extLst>
          </p:cNvPr>
          <p:cNvGrpSpPr/>
          <p:nvPr/>
        </p:nvGrpSpPr>
        <p:grpSpPr>
          <a:xfrm>
            <a:off x="987303" y="4381500"/>
            <a:ext cx="3425337" cy="909829"/>
            <a:chOff x="-3838" y="0"/>
            <a:chExt cx="6264035" cy="1213106"/>
          </a:xfrm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D6367726-192B-4563-9935-72244F0FFA15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1C047E24-95CD-4A82-B024-AA15A7F60A75}"/>
                </a:ext>
              </a:extLst>
            </p:cNvPr>
            <p:cNvSpPr txBox="1"/>
            <p:nvPr/>
          </p:nvSpPr>
          <p:spPr>
            <a:xfrm>
              <a:off x="-3838" y="296885"/>
              <a:ext cx="6260201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Baseline</a:t>
              </a:r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685192D-268C-48D6-974E-18ACB27F6DEB}"/>
              </a:ext>
            </a:extLst>
          </p:cNvPr>
          <p:cNvSpPr/>
          <p:nvPr/>
        </p:nvSpPr>
        <p:spPr>
          <a:xfrm>
            <a:off x="4596521" y="5359433"/>
            <a:ext cx="502920" cy="669323"/>
          </a:xfrm>
          <a:prstGeom prst="rightArrow">
            <a:avLst/>
          </a:prstGeom>
          <a:solidFill>
            <a:srgbClr val="4D2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3">
            <a:extLst>
              <a:ext uri="{FF2B5EF4-FFF2-40B4-BE49-F238E27FC236}">
                <a16:creationId xmlns:a16="http://schemas.microsoft.com/office/drawing/2014/main" id="{CBB6688A-9FED-40B6-B3E7-5322334FD8DE}"/>
              </a:ext>
            </a:extLst>
          </p:cNvPr>
          <p:cNvSpPr txBox="1"/>
          <p:nvPr/>
        </p:nvSpPr>
        <p:spPr>
          <a:xfrm>
            <a:off x="5278633" y="5732900"/>
            <a:ext cx="3570460" cy="1259319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19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그룹의 대푯값</a:t>
            </a:r>
            <a:r>
              <a:rPr lang="en-US" altLang="ko-KR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 *</a:t>
            </a:r>
            <a:r>
              <a:rPr lang="ko-KR" altLang="en-US" sz="19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변수 생성</a:t>
            </a:r>
            <a:endParaRPr lang="en-US" altLang="ko-KR" sz="1900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50000"/>
              </a:lnSpc>
            </a:pPr>
            <a:endParaRPr lang="en-US" altLang="ko-KR" sz="1900" dirty="0"/>
          </a:p>
          <a:p>
            <a:pPr marL="0" lvl="0" indent="0">
              <a:lnSpc>
                <a:spcPts val="2840"/>
              </a:lnSpc>
            </a:pPr>
            <a:endParaRPr lang="en-US" sz="1900" u="none" dirty="0">
              <a:solidFill>
                <a:srgbClr val="1B1B1B"/>
              </a:solidFill>
              <a:latin typeface="Poppins Light Bold"/>
            </a:endParaRPr>
          </a:p>
        </p:txBody>
      </p:sp>
      <p:grpSp>
        <p:nvGrpSpPr>
          <p:cNvPr id="81" name="Group 6">
            <a:extLst>
              <a:ext uri="{FF2B5EF4-FFF2-40B4-BE49-F238E27FC236}">
                <a16:creationId xmlns:a16="http://schemas.microsoft.com/office/drawing/2014/main" id="{E19D68DE-C857-4798-B57A-AA768F15FB0E}"/>
              </a:ext>
            </a:extLst>
          </p:cNvPr>
          <p:cNvGrpSpPr/>
          <p:nvPr/>
        </p:nvGrpSpPr>
        <p:grpSpPr>
          <a:xfrm>
            <a:off x="5283324" y="4381500"/>
            <a:ext cx="3425335" cy="909829"/>
            <a:chOff x="-3834" y="0"/>
            <a:chExt cx="6264031" cy="1213106"/>
          </a:xfrm>
        </p:grpSpPr>
        <p:sp>
          <p:nvSpPr>
            <p:cNvPr id="82" name="AutoShape 7">
              <a:extLst>
                <a:ext uri="{FF2B5EF4-FFF2-40B4-BE49-F238E27FC236}">
                  <a16:creationId xmlns:a16="http://schemas.microsoft.com/office/drawing/2014/main" id="{7A128237-C879-4AA5-B30F-122A81AC30CE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83" name="TextBox 8">
              <a:extLst>
                <a:ext uri="{FF2B5EF4-FFF2-40B4-BE49-F238E27FC236}">
                  <a16:creationId xmlns:a16="http://schemas.microsoft.com/office/drawing/2014/main" id="{82E74B0F-58BC-4B52-82D3-C4A22727F083}"/>
                </a:ext>
              </a:extLst>
            </p:cNvPr>
            <p:cNvSpPr txBox="1"/>
            <p:nvPr/>
          </p:nvSpPr>
          <p:spPr>
            <a:xfrm>
              <a:off x="-3834" y="296885"/>
              <a:ext cx="6260199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Pre-processing</a:t>
              </a:r>
            </a:p>
          </p:txBody>
        </p:sp>
      </p:grp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0BE82D51-33BB-41A4-B362-42577D262C7A}"/>
              </a:ext>
            </a:extLst>
          </p:cNvPr>
          <p:cNvSpPr/>
          <p:nvPr/>
        </p:nvSpPr>
        <p:spPr>
          <a:xfrm>
            <a:off x="8892540" y="5359433"/>
            <a:ext cx="502920" cy="669323"/>
          </a:xfrm>
          <a:prstGeom prst="rightArrow">
            <a:avLst/>
          </a:prstGeom>
          <a:solidFill>
            <a:srgbClr val="4D2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3">
            <a:extLst>
              <a:ext uri="{FF2B5EF4-FFF2-40B4-BE49-F238E27FC236}">
                <a16:creationId xmlns:a16="http://schemas.microsoft.com/office/drawing/2014/main" id="{E04B6499-A138-4C99-9D03-5FECF025EEDD}"/>
              </a:ext>
            </a:extLst>
          </p:cNvPr>
          <p:cNvSpPr txBox="1"/>
          <p:nvPr/>
        </p:nvSpPr>
        <p:spPr>
          <a:xfrm>
            <a:off x="9610163" y="5716958"/>
            <a:ext cx="3423239" cy="1346522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winPlacePercPred</a:t>
            </a:r>
            <a:r>
              <a:rPr lang="en-US" altLang="ko-KR" sz="2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 *</a:t>
            </a:r>
            <a:endParaRPr lang="en-US" altLang="ko-KR" sz="2000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변수 생성</a:t>
            </a:r>
            <a:endParaRPr lang="en-US" altLang="ko-KR" sz="2000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 algn="ctr">
              <a:lnSpc>
                <a:spcPct val="150000"/>
              </a:lnSpc>
            </a:pPr>
            <a:endParaRPr lang="en-US" sz="2000" u="none" dirty="0">
              <a:solidFill>
                <a:srgbClr val="1B1B1B"/>
              </a:solidFill>
              <a:latin typeface="Poppins Light Bold"/>
            </a:endParaRPr>
          </a:p>
        </p:txBody>
      </p:sp>
      <p:grpSp>
        <p:nvGrpSpPr>
          <p:cNvPr id="86" name="Group 6">
            <a:extLst>
              <a:ext uri="{FF2B5EF4-FFF2-40B4-BE49-F238E27FC236}">
                <a16:creationId xmlns:a16="http://schemas.microsoft.com/office/drawing/2014/main" id="{678CC1B5-BF24-4A21-BA0E-ACA0D0B2CF45}"/>
              </a:ext>
            </a:extLst>
          </p:cNvPr>
          <p:cNvGrpSpPr/>
          <p:nvPr/>
        </p:nvGrpSpPr>
        <p:grpSpPr>
          <a:xfrm>
            <a:off x="9579343" y="4381500"/>
            <a:ext cx="3425336" cy="909829"/>
            <a:chOff x="-3834" y="0"/>
            <a:chExt cx="6264033" cy="1213106"/>
          </a:xfrm>
        </p:grpSpPr>
        <p:sp>
          <p:nvSpPr>
            <p:cNvPr id="87" name="AutoShape 7">
              <a:extLst>
                <a:ext uri="{FF2B5EF4-FFF2-40B4-BE49-F238E27FC236}">
                  <a16:creationId xmlns:a16="http://schemas.microsoft.com/office/drawing/2014/main" id="{A06B4DC0-9D88-4AF0-B151-AB01CF1F70A0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88" name="TextBox 8">
              <a:extLst>
                <a:ext uri="{FF2B5EF4-FFF2-40B4-BE49-F238E27FC236}">
                  <a16:creationId xmlns:a16="http://schemas.microsoft.com/office/drawing/2014/main" id="{C00B3413-113A-45F4-816F-DB4C1C42F019}"/>
                </a:ext>
              </a:extLst>
            </p:cNvPr>
            <p:cNvSpPr txBox="1"/>
            <p:nvPr/>
          </p:nvSpPr>
          <p:spPr>
            <a:xfrm>
              <a:off x="-3834" y="296885"/>
              <a:ext cx="6264033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Group place</a:t>
              </a:r>
            </a:p>
          </p:txBody>
        </p:sp>
      </p:grp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DDD3F17D-AE24-48EB-86AF-A9315DF44A2A}"/>
              </a:ext>
            </a:extLst>
          </p:cNvPr>
          <p:cNvSpPr/>
          <p:nvPr/>
        </p:nvSpPr>
        <p:spPr>
          <a:xfrm>
            <a:off x="13188559" y="5359433"/>
            <a:ext cx="502920" cy="669323"/>
          </a:xfrm>
          <a:prstGeom prst="rightArrow">
            <a:avLst/>
          </a:prstGeom>
          <a:solidFill>
            <a:srgbClr val="4D2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8D6888A-61CC-4912-8504-A60F70D3C1CF}"/>
              </a:ext>
            </a:extLst>
          </p:cNvPr>
          <p:cNvSpPr txBox="1"/>
          <p:nvPr/>
        </p:nvSpPr>
        <p:spPr>
          <a:xfrm>
            <a:off x="13875362" y="5704878"/>
            <a:ext cx="3425335" cy="1282402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oppins Medium Bold" panose="020B0600000101010101" charset="0"/>
                <a:cs typeface="Poppins Medium Bold" panose="020B0600000101010101" charset="0"/>
              </a:rPr>
              <a:t>✓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최종 </a:t>
            </a:r>
            <a:r>
              <a:rPr lang="ko-KR" altLang="en-US" sz="2000" dirty="0" err="1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예측값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endParaRPr lang="en-US" altLang="ko-KR" sz="2000" dirty="0">
              <a:solidFill>
                <a:srgbClr val="1B1B1B"/>
              </a:solidFill>
              <a:latin typeface="Poppins Light Bold" panose="020B0600000101010101" charset="0"/>
              <a:cs typeface="Poppins Light Bold" panose="020B0600000101010101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Poppins Medium Bold" panose="020B0600000101010101" charset="0"/>
                <a:cs typeface="Poppins Medium Bold" panose="020B0600000101010101" charset="0"/>
              </a:rPr>
              <a:t>✓</a:t>
            </a:r>
            <a:r>
              <a:rPr lang="ko-KR" altLang="en-US" sz="2000" dirty="0">
                <a:latin typeface="Poppins Medium Bold" panose="020B0600000101010101" charset="0"/>
                <a:cs typeface="Poppins Medium Bold" panose="020B0600000101010101" charset="0"/>
              </a:rPr>
              <a:t> 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post-processing</a:t>
            </a:r>
            <a:r>
              <a:rPr lang="en-US" altLang="ko-KR" sz="2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 *</a:t>
            </a:r>
            <a:endParaRPr lang="en-US" altLang="ko-KR" sz="2000" dirty="0"/>
          </a:p>
          <a:p>
            <a:pPr marL="0" lvl="0" indent="0">
              <a:lnSpc>
                <a:spcPts val="2840"/>
              </a:lnSpc>
            </a:pPr>
            <a:endParaRPr lang="en-US" sz="2000" u="none" dirty="0">
              <a:solidFill>
                <a:srgbClr val="1B1B1B"/>
              </a:solidFill>
              <a:latin typeface="Poppins Light Bold"/>
            </a:endParaRPr>
          </a:p>
        </p:txBody>
      </p:sp>
      <p:grpSp>
        <p:nvGrpSpPr>
          <p:cNvPr id="91" name="Group 6">
            <a:extLst>
              <a:ext uri="{FF2B5EF4-FFF2-40B4-BE49-F238E27FC236}">
                <a16:creationId xmlns:a16="http://schemas.microsoft.com/office/drawing/2014/main" id="{886675F9-9AC0-4958-898E-80A004EB1DB6}"/>
              </a:ext>
            </a:extLst>
          </p:cNvPr>
          <p:cNvGrpSpPr/>
          <p:nvPr/>
        </p:nvGrpSpPr>
        <p:grpSpPr>
          <a:xfrm>
            <a:off x="13875362" y="4381500"/>
            <a:ext cx="3425335" cy="909829"/>
            <a:chOff x="-3834" y="0"/>
            <a:chExt cx="6264031" cy="1213106"/>
          </a:xfrm>
        </p:grpSpPr>
        <p:sp>
          <p:nvSpPr>
            <p:cNvPr id="92" name="AutoShape 7">
              <a:extLst>
                <a:ext uri="{FF2B5EF4-FFF2-40B4-BE49-F238E27FC236}">
                  <a16:creationId xmlns:a16="http://schemas.microsoft.com/office/drawing/2014/main" id="{9770D11A-8B82-42A1-839B-953496177081}"/>
                </a:ext>
              </a:extLst>
            </p:cNvPr>
            <p:cNvSpPr/>
            <p:nvPr/>
          </p:nvSpPr>
          <p:spPr>
            <a:xfrm>
              <a:off x="0" y="0"/>
              <a:ext cx="6260197" cy="1213106"/>
            </a:xfrm>
            <a:prstGeom prst="rect">
              <a:avLst/>
            </a:prstGeom>
            <a:solidFill>
              <a:srgbClr val="4D2EB2"/>
            </a:solidFill>
          </p:spPr>
        </p:sp>
        <p:sp>
          <p:nvSpPr>
            <p:cNvPr id="93" name="TextBox 8">
              <a:extLst>
                <a:ext uri="{FF2B5EF4-FFF2-40B4-BE49-F238E27FC236}">
                  <a16:creationId xmlns:a16="http://schemas.microsoft.com/office/drawing/2014/main" id="{679CE458-5F73-4D67-B225-5DFF4C212BCC}"/>
                </a:ext>
              </a:extLst>
            </p:cNvPr>
            <p:cNvSpPr txBox="1"/>
            <p:nvPr/>
          </p:nvSpPr>
          <p:spPr>
            <a:xfrm>
              <a:off x="-3834" y="296885"/>
              <a:ext cx="6260195" cy="615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800" u="none" spc="-28" dirty="0">
                  <a:solidFill>
                    <a:srgbClr val="FFFFFF"/>
                  </a:solidFill>
                  <a:latin typeface="Poppins Medium Bold"/>
                </a:rPr>
                <a:t>Post-processing</a:t>
              </a:r>
            </a:p>
          </p:txBody>
        </p: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A7AE3E4-C3A1-421C-8127-BF2A00C11A1D}"/>
              </a:ext>
            </a:extLst>
          </p:cNvPr>
          <p:cNvCxnSpPr>
            <a:cxnSpLocks/>
          </p:cNvCxnSpPr>
          <p:nvPr/>
        </p:nvCxnSpPr>
        <p:spPr>
          <a:xfrm>
            <a:off x="942630" y="6936478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75F7B74-CAEC-45F4-A48D-CCDD5660326A}"/>
              </a:ext>
            </a:extLst>
          </p:cNvPr>
          <p:cNvCxnSpPr>
            <a:cxnSpLocks/>
          </p:cNvCxnSpPr>
          <p:nvPr/>
        </p:nvCxnSpPr>
        <p:spPr>
          <a:xfrm>
            <a:off x="5238650" y="6926953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ADA9929-4C66-483E-8A88-625C050023EB}"/>
              </a:ext>
            </a:extLst>
          </p:cNvPr>
          <p:cNvCxnSpPr>
            <a:cxnSpLocks/>
          </p:cNvCxnSpPr>
          <p:nvPr/>
        </p:nvCxnSpPr>
        <p:spPr>
          <a:xfrm>
            <a:off x="9534670" y="6917428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6D9662-9AC8-4E1A-929C-5B2246B8EEFD}"/>
              </a:ext>
            </a:extLst>
          </p:cNvPr>
          <p:cNvCxnSpPr>
            <a:cxnSpLocks/>
          </p:cNvCxnSpPr>
          <p:nvPr/>
        </p:nvCxnSpPr>
        <p:spPr>
          <a:xfrm>
            <a:off x="13830690" y="6907903"/>
            <a:ext cx="347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3">
            <a:extLst>
              <a:ext uri="{FF2B5EF4-FFF2-40B4-BE49-F238E27FC236}">
                <a16:creationId xmlns:a16="http://schemas.microsoft.com/office/drawing/2014/main" id="{56EB2E05-184E-4E99-9B07-F5D1436EBFE0}"/>
              </a:ext>
            </a:extLst>
          </p:cNvPr>
          <p:cNvSpPr txBox="1"/>
          <p:nvPr/>
        </p:nvSpPr>
        <p:spPr>
          <a:xfrm>
            <a:off x="1100364" y="7732486"/>
            <a:ext cx="16501836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*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해당 변수의 그룹별 평균값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최댓값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평균값의 순위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,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최댓값의 순위를 의미함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*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winPlacePercPred</a:t>
            </a:r>
            <a:r>
              <a:rPr lang="en-US" altLang="ko-KR" sz="2000" dirty="0"/>
              <a:t> </a:t>
            </a:r>
            <a:r>
              <a:rPr lang="ko-KR" altLang="en-US" sz="2000" dirty="0"/>
              <a:t>변수는 </a:t>
            </a:r>
            <a:r>
              <a:rPr lang="en-US" altLang="ko-KR" sz="2000" dirty="0"/>
              <a:t>killPlace </a:t>
            </a:r>
            <a:r>
              <a:rPr lang="ko-KR" altLang="en-US" sz="2000" dirty="0"/>
              <a:t>변수를 바탕으로 추론한 그룹 순위를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의미함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*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 post-processing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은 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continuous variable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인 예측값을 이용해 그룹을 재정렬한 후</a:t>
            </a:r>
            <a:r>
              <a:rPr lang="en-US" altLang="ko-KR" sz="2000" dirty="0">
                <a:solidFill>
                  <a:srgbClr val="FF0000"/>
                </a:solidFill>
                <a:latin typeface="Poppins Medium Bold" panose="020B0600000101010101" charset="0"/>
                <a:cs typeface="Poppins Medium Bold" panose="020B0600000101010101" charset="0"/>
              </a:rPr>
              <a:t> </a:t>
            </a:r>
            <a:r>
              <a:rPr lang="ko-KR" altLang="en-US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해당 매치에서 존재할 수 있는 순위로 재정렬한 것을 의미함</a:t>
            </a:r>
            <a:r>
              <a: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rPr>
              <a:t>.</a:t>
            </a:r>
            <a:endParaRPr lang="en-US" altLang="ko-KR" sz="2000" dirty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8745BF71-AC60-4AB2-8DC9-260F6185F295}"/>
              </a:ext>
            </a:extLst>
          </p:cNvPr>
          <p:cNvGrpSpPr/>
          <p:nvPr/>
        </p:nvGrpSpPr>
        <p:grpSpPr>
          <a:xfrm>
            <a:off x="1028700" y="941007"/>
            <a:ext cx="12732412" cy="2068893"/>
            <a:chOff x="0" y="66675"/>
            <a:chExt cx="16976549" cy="2937790"/>
          </a:xfrm>
        </p:grpSpPr>
        <p:sp>
          <p:nvSpPr>
            <p:cNvPr id="36" name="TextBox 4">
              <a:extLst>
                <a:ext uri="{FF2B5EF4-FFF2-40B4-BE49-F238E27FC236}">
                  <a16:creationId xmlns:a16="http://schemas.microsoft.com/office/drawing/2014/main" id="{2FF2256B-54AE-49D3-AC2F-CC0D94B009E5}"/>
                </a:ext>
              </a:extLst>
            </p:cNvPr>
            <p:cNvSpPr txBox="1"/>
            <p:nvPr/>
          </p:nvSpPr>
          <p:spPr>
            <a:xfrm>
              <a:off x="0" y="66675"/>
              <a:ext cx="16976549" cy="174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altLang="ko-KR" sz="8000" b="1" dirty="0">
                  <a:solidFill>
                    <a:srgbClr val="1B1B1B"/>
                  </a:solidFill>
                  <a:latin typeface="Poppins Medium Bold"/>
                </a:rPr>
                <a:t>Project process.</a:t>
              </a:r>
              <a:endParaRPr lang="en-US" altLang="ko-KR" sz="8000" spc="-80" dirty="0">
                <a:solidFill>
                  <a:srgbClr val="1B1B1B"/>
                </a:solidFill>
                <a:latin typeface="Poppins Medium Bold"/>
              </a:endParaRPr>
            </a:p>
          </p:txBody>
        </p:sp>
        <p:sp>
          <p:nvSpPr>
            <p:cNvPr id="37" name="TextBox 5">
              <a:extLst>
                <a:ext uri="{FF2B5EF4-FFF2-40B4-BE49-F238E27FC236}">
                  <a16:creationId xmlns:a16="http://schemas.microsoft.com/office/drawing/2014/main" id="{1545F015-3F31-4922-9057-12F6B9E85AB0}"/>
                </a:ext>
              </a:extLst>
            </p:cNvPr>
            <p:cNvSpPr txBox="1"/>
            <p:nvPr/>
          </p:nvSpPr>
          <p:spPr>
            <a:xfrm>
              <a:off x="0" y="2403539"/>
              <a:ext cx="14089410" cy="600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40"/>
                </a:lnSpc>
              </a:pPr>
              <a:r>
                <a:rPr lang="en-US" altLang="ko-KR" sz="4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Overall process.</a:t>
              </a: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4A6E7DB-79E7-4A99-A7A4-8C2FFD47551D}"/>
              </a:ext>
            </a:extLst>
          </p:cNvPr>
          <p:cNvCxnSpPr/>
          <p:nvPr/>
        </p:nvCxnSpPr>
        <p:spPr>
          <a:xfrm>
            <a:off x="1028700" y="2171700"/>
            <a:ext cx="1024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2679064"/>
            <a:ext cx="43053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Project</a:t>
            </a:r>
          </a:p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process.</a:t>
            </a:r>
            <a:endParaRPr lang="en-US" altLang="ko-KR" sz="7000" spc="-80" dirty="0">
              <a:solidFill>
                <a:srgbClr val="1B1B1B"/>
              </a:solidFill>
              <a:latin typeface="Poppins Medium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8686800" y="1409700"/>
            <a:ext cx="9067799" cy="1706086"/>
            <a:chOff x="0" y="-28575"/>
            <a:chExt cx="11600376" cy="1473529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1160037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Hypothesis 1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26079" y="571513"/>
              <a:ext cx="9748216" cy="873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개인의 기록보다는 그룹 평균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그룹의 최댓값 등 그룹의 대푯값이 </a:t>
              </a:r>
              <a:endPara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 marL="0" lvl="0" indent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최종 순위 예측에 더 효과적일 것임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</a:t>
              </a:r>
              <a:endParaRPr lang="en-US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13" name="AutoShape 13"/>
          <p:cNvSpPr/>
          <p:nvPr/>
        </p:nvSpPr>
        <p:spPr>
          <a:xfrm rot="-5400000">
            <a:off x="1790700" y="5138738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773A9C-FB08-444A-8A07-F3AFA230FF56}"/>
              </a:ext>
            </a:extLst>
          </p:cNvPr>
          <p:cNvSpPr/>
          <p:nvPr/>
        </p:nvSpPr>
        <p:spPr>
          <a:xfrm>
            <a:off x="1066800" y="5267877"/>
            <a:ext cx="3390519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840"/>
              </a:lnSpc>
            </a:pPr>
            <a:r>
              <a:rPr lang="en-US" altLang="ko-KR" sz="4000" dirty="0">
                <a:solidFill>
                  <a:srgbClr val="1B1B1B"/>
                </a:solidFill>
                <a:latin typeface="Poppins Light Bold"/>
              </a:rPr>
              <a:t>Hypotheses.</a:t>
            </a:r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7BC109CB-FCDE-43A8-A946-32AA751D18C1}"/>
              </a:ext>
            </a:extLst>
          </p:cNvPr>
          <p:cNvGrpSpPr/>
          <p:nvPr/>
        </p:nvGrpSpPr>
        <p:grpSpPr>
          <a:xfrm>
            <a:off x="8686800" y="4044252"/>
            <a:ext cx="8877290" cy="2166048"/>
            <a:chOff x="0" y="-28575"/>
            <a:chExt cx="11836387" cy="1906038"/>
          </a:xfrm>
        </p:grpSpPr>
        <p:sp>
          <p:nvSpPr>
            <p:cNvPr id="22" name="TextBox 5">
              <a:extLst>
                <a:ext uri="{FF2B5EF4-FFF2-40B4-BE49-F238E27FC236}">
                  <a16:creationId xmlns:a16="http://schemas.microsoft.com/office/drawing/2014/main" id="{C5BC07E0-3503-4CF7-963D-45248F761AD7}"/>
                </a:ext>
              </a:extLst>
            </p:cNvPr>
            <p:cNvSpPr txBox="1"/>
            <p:nvPr/>
          </p:nvSpPr>
          <p:spPr>
            <a:xfrm>
              <a:off x="0" y="-28575"/>
              <a:ext cx="1160037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Hypothesis 2</a:t>
              </a: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F1FCD1DD-5DE6-4DFF-B478-7D1B8588513A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13053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매치 내의 킬 순위를 나타내는 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killPlace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변수의 변수중요도가 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Baseline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모델에서 매우 높게 나타남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따라서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해당 변수가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최종 순위에 대해 중요한 정보를 갖고 있을 것임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56B026-CD09-4E01-9457-73DE8DD6FC31}"/>
              </a:ext>
            </a:extLst>
          </p:cNvPr>
          <p:cNvCxnSpPr/>
          <p:nvPr/>
        </p:nvCxnSpPr>
        <p:spPr>
          <a:xfrm>
            <a:off x="1086020" y="4914900"/>
            <a:ext cx="3982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4">
            <a:extLst>
              <a:ext uri="{FF2B5EF4-FFF2-40B4-BE49-F238E27FC236}">
                <a16:creationId xmlns:a16="http://schemas.microsoft.com/office/drawing/2014/main" id="{D767C8C8-6826-4599-A812-694FC298E396}"/>
              </a:ext>
            </a:extLst>
          </p:cNvPr>
          <p:cNvGrpSpPr/>
          <p:nvPr/>
        </p:nvGrpSpPr>
        <p:grpSpPr>
          <a:xfrm>
            <a:off x="8686800" y="7000568"/>
            <a:ext cx="8877290" cy="2029132"/>
            <a:chOff x="0" y="-28575"/>
            <a:chExt cx="11836387" cy="1785557"/>
          </a:xfrm>
        </p:grpSpPr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16F28BC1-52CD-42D6-BD59-0E251D43DA89}"/>
                </a:ext>
              </a:extLst>
            </p:cNvPr>
            <p:cNvSpPr txBox="1"/>
            <p:nvPr/>
          </p:nvSpPr>
          <p:spPr>
            <a:xfrm>
              <a:off x="0" y="-28575"/>
              <a:ext cx="11600376" cy="440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Hypothesis 3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A2CEBB58-1589-43F3-862D-31748C735A08}"/>
                </a:ext>
              </a:extLst>
            </p:cNvPr>
            <p:cNvSpPr txBox="1"/>
            <p:nvPr/>
          </p:nvSpPr>
          <p:spPr>
            <a:xfrm>
              <a:off x="965199" y="572095"/>
              <a:ext cx="10871188" cy="1184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모든 기록은 그 자체의 기록보다 해당 매치에서의 순위가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최종 순위 예측에 더 효과적일 것임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</a:t>
              </a:r>
              <a:endPara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Ex. kill &lt; 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매치 내 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kill 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순위</a:t>
              </a:r>
              <a:endPara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F7E9B2-25ED-4021-A627-F12FB6E12011}"/>
              </a:ext>
            </a:extLst>
          </p:cNvPr>
          <p:cNvCxnSpPr>
            <a:cxnSpLocks/>
          </p:cNvCxnSpPr>
          <p:nvPr/>
        </p:nvCxnSpPr>
        <p:spPr>
          <a:xfrm>
            <a:off x="9000000" y="3390900"/>
            <a:ext cx="8182409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D61D1B8-2B43-4F7F-9F9D-E26BDD859032}"/>
              </a:ext>
            </a:extLst>
          </p:cNvPr>
          <p:cNvCxnSpPr>
            <a:cxnSpLocks/>
          </p:cNvCxnSpPr>
          <p:nvPr/>
        </p:nvCxnSpPr>
        <p:spPr>
          <a:xfrm>
            <a:off x="9000000" y="6515100"/>
            <a:ext cx="8182409" cy="0"/>
          </a:xfrm>
          <a:prstGeom prst="line">
            <a:avLst/>
          </a:prstGeom>
          <a:ln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3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2679064"/>
            <a:ext cx="43053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Project</a:t>
            </a:r>
          </a:p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process.</a:t>
            </a:r>
            <a:endParaRPr lang="en-US" altLang="ko-KR" sz="7000" spc="-80" dirty="0">
              <a:solidFill>
                <a:srgbClr val="1B1B1B"/>
              </a:solidFill>
              <a:latin typeface="Poppins Medium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918984" y="2101579"/>
            <a:ext cx="8534882" cy="1670321"/>
            <a:chOff x="0" y="-28575"/>
            <a:chExt cx="11600376" cy="1770600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11600376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Hypothesis 1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32776" y="791577"/>
              <a:ext cx="9942617" cy="950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개인의 기록보다는 그룹 평균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그룹의 최댓값 등 </a:t>
              </a:r>
              <a:endParaRPr lang="en-US" altLang="ko-KR" sz="2000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 marL="0" lvl="0" indent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그룹의 대푯값이 최종 순위 예측에 더 효과적일 것임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 </a:t>
              </a:r>
              <a:endParaRPr lang="en-US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13" name="AutoShape 13"/>
          <p:cNvSpPr/>
          <p:nvPr/>
        </p:nvSpPr>
        <p:spPr>
          <a:xfrm rot="-5400000">
            <a:off x="1790700" y="5138738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773A9C-FB08-444A-8A07-F3AFA230FF56}"/>
              </a:ext>
            </a:extLst>
          </p:cNvPr>
          <p:cNvSpPr/>
          <p:nvPr/>
        </p:nvSpPr>
        <p:spPr>
          <a:xfrm>
            <a:off x="1066800" y="5267877"/>
            <a:ext cx="3390519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840"/>
              </a:lnSpc>
            </a:pPr>
            <a:r>
              <a:rPr lang="en-US" altLang="ko-KR" sz="4000" dirty="0">
                <a:solidFill>
                  <a:srgbClr val="1B1B1B"/>
                </a:solidFill>
                <a:latin typeface="Poppins Light Bold"/>
              </a:rPr>
              <a:t>Hypotheses.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56B026-CD09-4E01-9457-73DE8DD6FC31}"/>
              </a:ext>
            </a:extLst>
          </p:cNvPr>
          <p:cNvCxnSpPr/>
          <p:nvPr/>
        </p:nvCxnSpPr>
        <p:spPr>
          <a:xfrm>
            <a:off x="1086020" y="4914900"/>
            <a:ext cx="3982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4">
            <a:extLst>
              <a:ext uri="{FF2B5EF4-FFF2-40B4-BE49-F238E27FC236}">
                <a16:creationId xmlns:a16="http://schemas.microsoft.com/office/drawing/2014/main" id="{CA891D46-1F44-4471-A9CC-A439F5B696D2}"/>
              </a:ext>
            </a:extLst>
          </p:cNvPr>
          <p:cNvGrpSpPr/>
          <p:nvPr/>
        </p:nvGrpSpPr>
        <p:grpSpPr>
          <a:xfrm>
            <a:off x="8536398" y="4610100"/>
            <a:ext cx="8158777" cy="987877"/>
            <a:chOff x="0" y="-28575"/>
            <a:chExt cx="11600376" cy="1019034"/>
          </a:xfrm>
        </p:grpSpPr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CB35244F-33CF-4BE3-8748-E35282241374}"/>
                </a:ext>
              </a:extLst>
            </p:cNvPr>
            <p:cNvSpPr txBox="1"/>
            <p:nvPr/>
          </p:nvSpPr>
          <p:spPr>
            <a:xfrm>
              <a:off x="0" y="-28575"/>
              <a:ext cx="11600376" cy="496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en-US" altLang="ko-KR" sz="35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Result</a:t>
              </a:r>
              <a:endParaRPr lang="en-US" sz="35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C882C160-E27F-4641-85C9-806621A53CF9}"/>
                </a:ext>
              </a:extLst>
            </p:cNvPr>
            <p:cNvSpPr txBox="1"/>
            <p:nvPr/>
          </p:nvSpPr>
          <p:spPr>
            <a:xfrm>
              <a:off x="976197" y="553919"/>
              <a:ext cx="10075494" cy="4365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그룹의 대푯값을 사용하는 것이 최종 순위 예측에 더 </a:t>
              </a: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효과적</a:t>
              </a: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임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en-US" sz="2000" b="1" u="none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grpSp>
        <p:nvGrpSpPr>
          <p:cNvPr id="29" name="Group 4">
            <a:extLst>
              <a:ext uri="{FF2B5EF4-FFF2-40B4-BE49-F238E27FC236}">
                <a16:creationId xmlns:a16="http://schemas.microsoft.com/office/drawing/2014/main" id="{C4B199F3-FEB2-4743-A308-3F84747D9DF0}"/>
              </a:ext>
            </a:extLst>
          </p:cNvPr>
          <p:cNvGrpSpPr/>
          <p:nvPr/>
        </p:nvGrpSpPr>
        <p:grpSpPr>
          <a:xfrm>
            <a:off x="8536398" y="6546384"/>
            <a:ext cx="9294402" cy="1471624"/>
            <a:chOff x="0" y="-28575"/>
            <a:chExt cx="11600376" cy="1705271"/>
          </a:xfrm>
        </p:grpSpPr>
        <p:sp>
          <p:nvSpPr>
            <p:cNvPr id="30" name="TextBox 5">
              <a:extLst>
                <a:ext uri="{FF2B5EF4-FFF2-40B4-BE49-F238E27FC236}">
                  <a16:creationId xmlns:a16="http://schemas.microsoft.com/office/drawing/2014/main" id="{4C6CBBA8-365C-476E-8E02-19ED8F501638}"/>
                </a:ext>
              </a:extLst>
            </p:cNvPr>
            <p:cNvSpPr txBox="1"/>
            <p:nvPr/>
          </p:nvSpPr>
          <p:spPr>
            <a:xfrm>
              <a:off x="0" y="-28575"/>
              <a:ext cx="11600376" cy="557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en-US" altLang="ko-KR" sz="35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Reason</a:t>
              </a:r>
              <a:endParaRPr lang="en-US" sz="35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1492A016-E8A0-4B4C-A5E2-87D41458F3B2}"/>
                </a:ext>
              </a:extLst>
            </p:cNvPr>
            <p:cNvSpPr txBox="1"/>
            <p:nvPr/>
          </p:nvSpPr>
          <p:spPr>
            <a:xfrm>
              <a:off x="853454" y="651350"/>
              <a:ext cx="10182983" cy="10253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매치 순위와의 상관계수가 개인의 기록보다 그룹의 대푯값에서 더 높음</a:t>
              </a:r>
              <a:r>
                <a:rPr lang="en-US" altLang="ko-KR" sz="2000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</a:p>
            <a:p>
              <a:pPr lvl="0">
                <a:lnSpc>
                  <a:spcPct val="150000"/>
                </a:lnSpc>
              </a:pPr>
              <a:r>
                <a:rPr lang="ko-KR" altLang="en-US" sz="20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예측 모델에서 그룹의 대푯값의 변수 중요도가 개인의 기록보다 우세함</a:t>
              </a:r>
              <a:r>
                <a:rPr lang="en-US" altLang="ko-KR" sz="2000" u="none" dirty="0">
                  <a:solidFill>
                    <a:srgbClr val="1B1B1B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en-US" sz="2000" b="1" u="none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A8FDE2-4895-4457-9AE0-D3EF67BDC9D6}"/>
              </a:ext>
            </a:extLst>
          </p:cNvPr>
          <p:cNvCxnSpPr>
            <a:cxnSpLocks/>
          </p:cNvCxnSpPr>
          <p:nvPr/>
        </p:nvCxnSpPr>
        <p:spPr>
          <a:xfrm>
            <a:off x="8305800" y="4428497"/>
            <a:ext cx="0" cy="1290386"/>
          </a:xfrm>
          <a:prstGeom prst="line">
            <a:avLst/>
          </a:prstGeom>
          <a:ln w="25400"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C44B302-CB59-4876-BE10-DD2FECFAFF63}"/>
              </a:ext>
            </a:extLst>
          </p:cNvPr>
          <p:cNvCxnSpPr>
            <a:cxnSpLocks/>
          </p:cNvCxnSpPr>
          <p:nvPr/>
        </p:nvCxnSpPr>
        <p:spPr>
          <a:xfrm>
            <a:off x="8305800" y="6438900"/>
            <a:ext cx="0" cy="1419425"/>
          </a:xfrm>
          <a:prstGeom prst="line">
            <a:avLst/>
          </a:prstGeom>
          <a:ln w="25400"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2679064"/>
            <a:ext cx="43053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Project</a:t>
            </a:r>
          </a:p>
          <a:p>
            <a:r>
              <a:rPr lang="en-US" altLang="ko-KR" sz="7000" b="1" dirty="0">
                <a:solidFill>
                  <a:srgbClr val="1B1B1B"/>
                </a:solidFill>
                <a:latin typeface="Poppins Medium Bold"/>
              </a:rPr>
              <a:t>process.</a:t>
            </a:r>
            <a:endParaRPr lang="en-US" altLang="ko-KR" sz="7000" spc="-80" dirty="0">
              <a:solidFill>
                <a:srgbClr val="1B1B1B"/>
              </a:solidFill>
              <a:latin typeface="Poppins Medium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918984" y="2101579"/>
            <a:ext cx="8534882" cy="2581889"/>
            <a:chOff x="0" y="-28575"/>
            <a:chExt cx="11600376" cy="2736895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11600376" cy="530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D2EB2"/>
                  </a:solidFill>
                  <a:latin typeface="Poppins Medium Bold" panose="020B0600000101010101" charset="0"/>
                  <a:cs typeface="Poppins Medium Bold" panose="020B0600000101010101" charset="0"/>
                </a:rPr>
                <a:t>✓ </a:t>
              </a:r>
              <a:r>
                <a:rPr lang="en-US" sz="4000" u="none" spc="-28" dirty="0">
                  <a:solidFill>
                    <a:srgbClr val="4D2EB2"/>
                  </a:solidFill>
                  <a:latin typeface="Poppins Medium Bold"/>
                </a:rPr>
                <a:t>Hypothesis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932776" y="791577"/>
              <a:ext cx="9942617" cy="19167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매치 내의 킬 순위를 나타내는 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killPlace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변수의 변수중요도가 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Baseline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모델에서 매우 높게 나타남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따라서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해당 변수가</a:t>
              </a:r>
              <a:endParaRPr lang="en-US" altLang="ko-KR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최종 순위에 대해 중요한 정보를 갖고 있을 것임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  <a:p>
              <a:pPr marL="0" lvl="0" indent="0">
                <a:lnSpc>
                  <a:spcPct val="150000"/>
                </a:lnSpc>
              </a:pPr>
              <a:endParaRPr lang="en-US" sz="2000" u="none" dirty="0">
                <a:solidFill>
                  <a:srgbClr val="1B1B1B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sp>
        <p:nvSpPr>
          <p:cNvPr id="13" name="AutoShape 13"/>
          <p:cNvSpPr/>
          <p:nvPr/>
        </p:nvSpPr>
        <p:spPr>
          <a:xfrm rot="-5400000">
            <a:off x="1790700" y="5138738"/>
            <a:ext cx="10287000" cy="0"/>
          </a:xfrm>
          <a:prstGeom prst="line">
            <a:avLst/>
          </a:prstGeom>
          <a:ln w="9525" cap="rnd">
            <a:solidFill>
              <a:srgbClr val="1B1B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773A9C-FB08-444A-8A07-F3AFA230FF56}"/>
              </a:ext>
            </a:extLst>
          </p:cNvPr>
          <p:cNvSpPr/>
          <p:nvPr/>
        </p:nvSpPr>
        <p:spPr>
          <a:xfrm>
            <a:off x="1066800" y="5267877"/>
            <a:ext cx="3390519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840"/>
              </a:lnSpc>
            </a:pPr>
            <a:r>
              <a:rPr lang="en-US" altLang="ko-KR" sz="4000" dirty="0">
                <a:solidFill>
                  <a:srgbClr val="1B1B1B"/>
                </a:solidFill>
                <a:latin typeface="Poppins Light Bold"/>
              </a:rPr>
              <a:t>Hypotheses.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56B026-CD09-4E01-9457-73DE8DD6FC31}"/>
              </a:ext>
            </a:extLst>
          </p:cNvPr>
          <p:cNvCxnSpPr/>
          <p:nvPr/>
        </p:nvCxnSpPr>
        <p:spPr>
          <a:xfrm>
            <a:off x="1086020" y="4914900"/>
            <a:ext cx="3982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4">
            <a:extLst>
              <a:ext uri="{FF2B5EF4-FFF2-40B4-BE49-F238E27FC236}">
                <a16:creationId xmlns:a16="http://schemas.microsoft.com/office/drawing/2014/main" id="{CA891D46-1F44-4471-A9CC-A439F5B696D2}"/>
              </a:ext>
            </a:extLst>
          </p:cNvPr>
          <p:cNvGrpSpPr/>
          <p:nvPr/>
        </p:nvGrpSpPr>
        <p:grpSpPr>
          <a:xfrm>
            <a:off x="8533924" y="4610100"/>
            <a:ext cx="8534876" cy="987877"/>
            <a:chOff x="0" y="-28575"/>
            <a:chExt cx="12135124" cy="1019033"/>
          </a:xfrm>
        </p:grpSpPr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CB35244F-33CF-4BE3-8748-E35282241374}"/>
                </a:ext>
              </a:extLst>
            </p:cNvPr>
            <p:cNvSpPr txBox="1"/>
            <p:nvPr/>
          </p:nvSpPr>
          <p:spPr>
            <a:xfrm>
              <a:off x="0" y="-28575"/>
              <a:ext cx="11600376" cy="496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en-US" altLang="ko-KR" sz="35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Result</a:t>
              </a:r>
              <a:endParaRPr lang="en-US" sz="35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C882C160-E27F-4641-85C9-806621A53CF9}"/>
                </a:ext>
              </a:extLst>
            </p:cNvPr>
            <p:cNvSpPr txBox="1"/>
            <p:nvPr/>
          </p:nvSpPr>
          <p:spPr>
            <a:xfrm>
              <a:off x="976197" y="553918"/>
              <a:ext cx="11158927" cy="43654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fontAlgn="base" latinLnBrk="1"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Kill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이 같은 그룹 간에는 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killPlace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변수를 통해 </a:t>
              </a: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순위 관계를 알 수 있음</a:t>
              </a:r>
              <a:r>
                <a:rPr lang="en-US" altLang="ko-KR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ko-KR" altLang="en-US" sz="2000" b="1" dirty="0">
                <a:solidFill>
                  <a:srgbClr val="FF0000"/>
                </a:solidFill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C2EF601A-F992-49F4-87D6-36B40C494AA5}"/>
              </a:ext>
            </a:extLst>
          </p:cNvPr>
          <p:cNvGrpSpPr/>
          <p:nvPr/>
        </p:nvGrpSpPr>
        <p:grpSpPr>
          <a:xfrm>
            <a:off x="8533924" y="6546384"/>
            <a:ext cx="8534876" cy="1588338"/>
            <a:chOff x="0" y="-28575"/>
            <a:chExt cx="12135124" cy="1638431"/>
          </a:xfrm>
        </p:grpSpPr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2AAC118D-8929-49A0-8643-FEE56D5A25B3}"/>
                </a:ext>
              </a:extLst>
            </p:cNvPr>
            <p:cNvSpPr txBox="1"/>
            <p:nvPr/>
          </p:nvSpPr>
          <p:spPr>
            <a:xfrm>
              <a:off x="0" y="-28575"/>
              <a:ext cx="11600376" cy="496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40"/>
                </a:lnSpc>
                <a:spcBef>
                  <a:spcPct val="0"/>
                </a:spcBef>
              </a:pPr>
              <a:r>
                <a:rPr lang="en-US" altLang="ko-KR" sz="3500" spc="-28" dirty="0">
                  <a:solidFill>
                    <a:srgbClr val="4D2EB2"/>
                  </a:solidFill>
                  <a:latin typeface="Poppins Medium Bold"/>
                  <a:cs typeface="Poppins Medium Bold" panose="020B0600000101010101" charset="0"/>
                </a:rPr>
                <a:t>Reason</a:t>
              </a:r>
              <a:endParaRPr lang="en-US" sz="3500" u="none" spc="-28" dirty="0">
                <a:solidFill>
                  <a:srgbClr val="4D2EB2"/>
                </a:solidFill>
                <a:latin typeface="Poppins Medium Bold"/>
              </a:endParaRPr>
            </a:p>
          </p:txBody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868FFD48-60AD-4878-89A4-9DC953241320}"/>
                </a:ext>
              </a:extLst>
            </p:cNvPr>
            <p:cNvSpPr txBox="1"/>
            <p:nvPr/>
          </p:nvSpPr>
          <p:spPr>
            <a:xfrm>
              <a:off x="976197" y="697091"/>
              <a:ext cx="11158927" cy="9127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fontAlgn="base" latinLnBrk="1">
                <a:lnSpc>
                  <a:spcPct val="150000"/>
                </a:lnSpc>
              </a:pP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Kill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이 같은 그룹이 존재하는 경우 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killPlace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가 같지 않고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, </a:t>
              </a:r>
            </a:p>
            <a:p>
              <a:pPr fontAlgn="base" latinLnBrk="1"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FF0000"/>
                  </a:solidFill>
                  <a:latin typeface="Poppins Light Bold" panose="020B0600000101010101" charset="0"/>
                  <a:cs typeface="Poppins Light Bold" panose="020B0600000101010101" charset="0"/>
                </a:rPr>
                <a:t>매치 순위와 동일한 순서로 </a:t>
              </a:r>
              <a:r>
                <a:rPr lang="ko-KR" altLang="en-US" sz="2000" dirty="0">
                  <a:latin typeface="Poppins Light Bold" panose="020B0600000101010101" charset="0"/>
                  <a:cs typeface="Poppins Light Bold" panose="020B0600000101010101" charset="0"/>
                </a:rPr>
                <a:t>주어짐</a:t>
              </a:r>
              <a:r>
                <a:rPr lang="en-US" altLang="ko-KR" sz="2000" dirty="0">
                  <a:latin typeface="Poppins Light Bold" panose="020B0600000101010101" charset="0"/>
                  <a:cs typeface="Poppins Light Bold" panose="020B0600000101010101" charset="0"/>
                </a:rPr>
                <a:t>.</a:t>
              </a:r>
              <a:endParaRPr lang="ko-KR" altLang="en-US" sz="2000" dirty="0">
                <a:latin typeface="Poppins Light Bold" panose="020B0600000101010101" charset="0"/>
                <a:cs typeface="Poppins Light Bold" panose="020B0600000101010101" charset="0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464191-2513-45C4-B790-E8F1692B7233}"/>
              </a:ext>
            </a:extLst>
          </p:cNvPr>
          <p:cNvCxnSpPr>
            <a:cxnSpLocks/>
          </p:cNvCxnSpPr>
          <p:nvPr/>
        </p:nvCxnSpPr>
        <p:spPr>
          <a:xfrm>
            <a:off x="8305800" y="4428497"/>
            <a:ext cx="0" cy="1290386"/>
          </a:xfrm>
          <a:prstGeom prst="line">
            <a:avLst/>
          </a:prstGeom>
          <a:ln w="25400"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6E904D-A60E-4C5D-AF1B-06169AD38485}"/>
              </a:ext>
            </a:extLst>
          </p:cNvPr>
          <p:cNvCxnSpPr>
            <a:cxnSpLocks/>
          </p:cNvCxnSpPr>
          <p:nvPr/>
        </p:nvCxnSpPr>
        <p:spPr>
          <a:xfrm>
            <a:off x="8305800" y="6399664"/>
            <a:ext cx="0" cy="1717505"/>
          </a:xfrm>
          <a:prstGeom prst="line">
            <a:avLst/>
          </a:prstGeom>
          <a:ln w="25400">
            <a:solidFill>
              <a:srgbClr val="4D2E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6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1340</Words>
  <Application>Microsoft Office PowerPoint</Application>
  <PresentationFormat>사용자 지정</PresentationFormat>
  <Paragraphs>340</Paragraphs>
  <Slides>25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Calibri</vt:lpstr>
      <vt:lpstr>Poppins Medium Bold</vt:lpstr>
      <vt:lpstr>Poppins Light Bold</vt:lpstr>
      <vt:lpstr>Arial</vt:lpstr>
      <vt:lpstr>Poppins 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Violet White Clean Professional Technology Pitch Deck Presentation</dc:title>
  <cp:lastModifiedBy>박민규</cp:lastModifiedBy>
  <cp:revision>121</cp:revision>
  <dcterms:created xsi:type="dcterms:W3CDTF">2006-08-16T00:00:00Z</dcterms:created>
  <dcterms:modified xsi:type="dcterms:W3CDTF">2023-03-26T14:30:30Z</dcterms:modified>
  <dc:identifier>DAFeGaJKijk</dc:identifier>
</cp:coreProperties>
</file>