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6"/>
  </p:notesMasterIdLst>
  <p:sldIdLst>
    <p:sldId id="912" r:id="rId2"/>
    <p:sldId id="902" r:id="rId3"/>
    <p:sldId id="908" r:id="rId4"/>
    <p:sldId id="909" r:id="rId5"/>
  </p:sldIdLst>
  <p:sldSz cx="9144000" cy="6858000" type="screen4x3"/>
  <p:notesSz cx="6950075" cy="9236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민규" initials="서" lastIdx="2" clrIdx="0">
    <p:extLst>
      <p:ext uri="{19B8F6BF-5375-455C-9EA6-DF929625EA0E}">
        <p15:presenceInfo xmlns:p15="http://schemas.microsoft.com/office/powerpoint/2012/main" userId="서민규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C6E4"/>
    <a:srgbClr val="F27C61"/>
    <a:srgbClr val="FFD579"/>
    <a:srgbClr val="2EADCE"/>
    <a:srgbClr val="0070C0"/>
    <a:srgbClr val="0000FF"/>
    <a:srgbClr val="FF0000"/>
    <a:srgbClr val="002060"/>
    <a:srgbClr val="00FF0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12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11699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36768" y="1"/>
            <a:ext cx="3011699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D7F7F-865E-472D-960B-95D303967459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772668"/>
            <a:ext cx="3011699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A7766-FEDF-49F7-B5AA-B28B8B102F01}" type="slidenum">
              <a:rPr lang="ko-KR" altLang="en-US" smtClean="0"/>
              <a:pPr/>
              <a:t>‹#›</a:t>
            </a:fld>
            <a:r>
              <a:rPr lang="en-US" altLang="ko-KR" dirty="0"/>
              <a:t>/97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31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23FA-0ACA-4D10-AFCA-79856FD32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98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23FA-0ACA-4D10-AFCA-79856FD32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92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23FA-0ACA-4D10-AFCA-79856FD32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086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rot="10800000" flipV="1">
            <a:off x="-26970" y="6625730"/>
            <a:ext cx="9197938" cy="2415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70"/>
          </a:p>
        </p:txBody>
      </p:sp>
      <p:sp>
        <p:nvSpPr>
          <p:cNvPr id="8" name="직사각형 7"/>
          <p:cNvSpPr/>
          <p:nvPr userDrawn="1"/>
        </p:nvSpPr>
        <p:spPr>
          <a:xfrm flipV="1">
            <a:off x="4" y="640900"/>
            <a:ext cx="9143999" cy="214602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44000">
                <a:srgbClr val="EF9A89"/>
              </a:gs>
              <a:gs pos="100000">
                <a:schemeClr val="bg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70"/>
          </a:p>
        </p:txBody>
      </p:sp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-1" y="75050"/>
            <a:ext cx="9144002" cy="476455"/>
          </a:xfrm>
        </p:spPr>
        <p:txBody>
          <a:bodyPr>
            <a:noAutofit/>
          </a:bodyPr>
          <a:lstStyle>
            <a:lvl1pPr algn="l">
              <a:defRPr sz="1688" b="1" i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pic>
        <p:nvPicPr>
          <p:cNvPr id="10" name="Picture 2" descr="C:\Users\Heejae\Desktop\cig_eng_jpg\18-3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458" y="640900"/>
            <a:ext cx="1868604" cy="21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876256" y="6563918"/>
            <a:ext cx="21336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F4193FDF-55DB-4C46-A3E6-B4044D858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바닥글 개체 틀 4"/>
          <p:cNvSpPr txBox="1">
            <a:spLocks/>
          </p:cNvSpPr>
          <p:nvPr userDrawn="1"/>
        </p:nvSpPr>
        <p:spPr>
          <a:xfrm>
            <a:off x="-75947" y="6650581"/>
            <a:ext cx="4117979" cy="206690"/>
          </a:xfrm>
          <a:prstGeom prst="rect">
            <a:avLst/>
          </a:prstGeom>
        </p:spPr>
        <p:txBody>
          <a:bodyPr vert="horz" lIns="28932" tIns="14467" rIns="28932" bIns="1446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28931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 System &amp; Smart Energy Network Laboratory</a:t>
            </a:r>
          </a:p>
        </p:txBody>
      </p:sp>
    </p:spTree>
    <p:extLst>
      <p:ext uri="{BB962C8B-B14F-4D97-AF65-F5344CB8AC3E}">
        <p14:creationId xmlns:p14="http://schemas.microsoft.com/office/powerpoint/2010/main" val="294088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23FA-0ACA-4D10-AFCA-79856FD32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5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23FA-0ACA-4D10-AFCA-79856FD32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67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23FA-0ACA-4D10-AFCA-79856FD32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54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23FA-0ACA-4D10-AFCA-79856FD32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77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23FA-0ACA-4D10-AFCA-79856FD32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39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23FA-0ACA-4D10-AFCA-79856FD32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64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23FA-0ACA-4D10-AFCA-79856FD32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37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23FA-0ACA-4D10-AFCA-79856FD32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39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C23FA-0ACA-4D10-AFCA-79856FD32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9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-1" y="75050"/>
            <a:ext cx="9144002" cy="476455"/>
          </a:xfrm>
        </p:spPr>
        <p:txBody>
          <a:bodyPr/>
          <a:lstStyle/>
          <a:p>
            <a:r>
              <a:rPr lang="en-US" altLang="ko-KR" dirty="0" smtClean="0"/>
              <a:t>Interaction Flow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-1" y="3429000"/>
            <a:ext cx="9144002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867857" y="4736187"/>
            <a:ext cx="1837113" cy="1221971"/>
          </a:xfrm>
          <a:prstGeom prst="roundRect">
            <a:avLst/>
          </a:prstGeom>
          <a:solidFill>
            <a:srgbClr val="98C6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TEMS.jar/</a:t>
            </a:r>
            <a:r>
              <a:rPr lang="en-US" altLang="ko-KR" dirty="0" err="1" smtClean="0"/>
              <a:t>dll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568685" y="5047335"/>
            <a:ext cx="789709" cy="565266"/>
          </a:xfrm>
          <a:prstGeom prst="roundRect">
            <a:avLst/>
          </a:prstGeom>
          <a:solidFill>
            <a:srgbClr val="98C6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Logs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208318" y="1292631"/>
            <a:ext cx="1837113" cy="1221971"/>
            <a:chOff x="4343400" y="1344299"/>
            <a:chExt cx="1837113" cy="1221971"/>
          </a:xfrm>
          <a:solidFill>
            <a:srgbClr val="98C6E4"/>
          </a:solidFill>
        </p:grpSpPr>
        <p:sp>
          <p:nvSpPr>
            <p:cNvPr id="37" name="모서리가 둥근 직사각형 36"/>
            <p:cNvSpPr/>
            <p:nvPr/>
          </p:nvSpPr>
          <p:spPr>
            <a:xfrm>
              <a:off x="4343400" y="1344299"/>
              <a:ext cx="1837113" cy="122197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0163D03-A54E-49E5-AE83-7C3055370F9B}"/>
                </a:ext>
              </a:extLst>
            </p:cNvPr>
            <p:cNvSpPr/>
            <p:nvPr/>
          </p:nvSpPr>
          <p:spPr>
            <a:xfrm>
              <a:off x="4493301" y="1616293"/>
              <a:ext cx="1537309" cy="24930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 smtClean="0">
                  <a:solidFill>
                    <a:schemeClr val="tx1"/>
                  </a:solidFill>
                </a:rPr>
                <a:t>CSV files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7">
              <a:extLst>
                <a:ext uri="{FF2B5EF4-FFF2-40B4-BE49-F238E27FC236}">
                  <a16:creationId xmlns:a16="http://schemas.microsoft.com/office/drawing/2014/main" id="{B0163D03-A54E-49E5-AE83-7C3055370F9B}"/>
                </a:ext>
              </a:extLst>
            </p:cNvPr>
            <p:cNvSpPr/>
            <p:nvPr/>
          </p:nvSpPr>
          <p:spPr>
            <a:xfrm>
              <a:off x="4493300" y="2044971"/>
              <a:ext cx="1537309" cy="24930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 smtClean="0">
                  <a:solidFill>
                    <a:schemeClr val="tx1"/>
                  </a:solidFill>
                </a:rPr>
                <a:t>Flags / Operation Codes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모서리가 둥근 사각형 설명선 4"/>
          <p:cNvSpPr/>
          <p:nvPr/>
        </p:nvSpPr>
        <p:spPr>
          <a:xfrm>
            <a:off x="7281949" y="933888"/>
            <a:ext cx="1770611" cy="1753986"/>
          </a:xfrm>
          <a:prstGeom prst="wedgeRoundRectCallout">
            <a:avLst>
              <a:gd name="adj1" fmla="val -125666"/>
              <a:gd name="adj2" fmla="val -76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00" b="1" dirty="0"/>
          </a:p>
          <a:p>
            <a:r>
              <a:rPr kumimoji="1" lang="en-US" altLang="ja-JP" sz="1100" b="1" dirty="0"/>
              <a:t>Model Development</a:t>
            </a:r>
          </a:p>
          <a:p>
            <a:r>
              <a:rPr kumimoji="1" lang="en-US" altLang="ja-JP" sz="900" dirty="0"/>
              <a:t>LongTermDemandData.csv</a:t>
            </a:r>
          </a:p>
          <a:p>
            <a:r>
              <a:rPr kumimoji="1" lang="en-US" altLang="ja-JP" sz="900" dirty="0"/>
              <a:t>LongTermEVData.csv</a:t>
            </a:r>
            <a:endParaRPr lang="ja-JP" altLang="en-US" sz="900" dirty="0"/>
          </a:p>
          <a:p>
            <a:r>
              <a:rPr kumimoji="1" lang="en-US" altLang="ja-JP" sz="900" dirty="0"/>
              <a:t>LongTermPVData.csv</a:t>
            </a:r>
          </a:p>
          <a:p>
            <a:r>
              <a:rPr kumimoji="1" lang="en-US" altLang="ja-JP" sz="1100" b="1" dirty="0"/>
              <a:t>Forecast and Optimize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ja-JP" altLang="en-US" sz="900" dirty="0"/>
              <a:t>shortTerm</a:t>
            </a:r>
            <a:r>
              <a:rPr lang="en-US" altLang="ja-JP" sz="900" dirty="0"/>
              <a:t>Demand</a:t>
            </a:r>
            <a:r>
              <a:rPr lang="ja-JP" altLang="en-US" sz="900" dirty="0"/>
              <a:t>Data.csv</a:t>
            </a:r>
            <a:r>
              <a:rPr lang="en-US" altLang="ja-JP" sz="900" dirty="0"/>
              <a:t/>
            </a:r>
            <a:br>
              <a:rPr lang="en-US" altLang="ja-JP" sz="900" dirty="0"/>
            </a:br>
            <a:r>
              <a:rPr lang="ja-JP" altLang="en-US" sz="900" dirty="0"/>
              <a:t>forecast</a:t>
            </a:r>
            <a:r>
              <a:rPr lang="en-US" altLang="ja-JP" sz="900" dirty="0"/>
              <a:t>Demand</a:t>
            </a:r>
            <a:r>
              <a:rPr lang="ja-JP" altLang="en-US" sz="900" dirty="0"/>
              <a:t>Data.csv</a:t>
            </a:r>
            <a:endParaRPr lang="en-US" altLang="ja-JP" sz="900" dirty="0"/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ja-JP" altLang="en-US" sz="900" dirty="0"/>
              <a:t>shortTerm</a:t>
            </a:r>
            <a:r>
              <a:rPr lang="en-US" altLang="ja-JP" sz="900" dirty="0"/>
              <a:t>EV</a:t>
            </a:r>
            <a:r>
              <a:rPr lang="ja-JP" altLang="en-US" sz="900" dirty="0"/>
              <a:t>Data.csv</a:t>
            </a:r>
            <a:r>
              <a:rPr lang="en-US" altLang="ja-JP" sz="900" dirty="0"/>
              <a:t/>
            </a:r>
            <a:br>
              <a:rPr lang="en-US" altLang="ja-JP" sz="900" dirty="0"/>
            </a:br>
            <a:r>
              <a:rPr lang="ja-JP" altLang="en-US" sz="900" dirty="0"/>
              <a:t>forecast</a:t>
            </a:r>
            <a:r>
              <a:rPr lang="en-US" altLang="ja-JP" sz="900" dirty="0"/>
              <a:t>EV</a:t>
            </a:r>
            <a:r>
              <a:rPr lang="ja-JP" altLang="en-US" sz="900" dirty="0"/>
              <a:t>Data.csv</a:t>
            </a:r>
            <a:endParaRPr lang="en-US" altLang="ja-JP" sz="900" dirty="0"/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ja-JP" altLang="en-US" sz="900" dirty="0"/>
              <a:t>shortTerm</a:t>
            </a:r>
            <a:r>
              <a:rPr lang="en-US" altLang="ja-JP" sz="900" dirty="0"/>
              <a:t>PV</a:t>
            </a:r>
            <a:r>
              <a:rPr lang="ja-JP" altLang="en-US" sz="900" dirty="0"/>
              <a:t>Data.csv</a:t>
            </a:r>
            <a:r>
              <a:rPr lang="en-US" altLang="ja-JP" sz="900" dirty="0"/>
              <a:t/>
            </a:r>
            <a:br>
              <a:rPr lang="en-US" altLang="ja-JP" sz="900" dirty="0"/>
            </a:br>
            <a:r>
              <a:rPr lang="ja-JP" altLang="en-US" sz="900" dirty="0"/>
              <a:t>forecast</a:t>
            </a:r>
            <a:r>
              <a:rPr lang="en-US" altLang="ja-JP" sz="900" dirty="0"/>
              <a:t>PV</a:t>
            </a:r>
            <a:r>
              <a:rPr lang="ja-JP" altLang="en-US" sz="900" dirty="0"/>
              <a:t>Data.csv</a:t>
            </a:r>
            <a:endParaRPr lang="en-US" altLang="ja-JP" sz="900" dirty="0"/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altLang="ja-JP" sz="900" dirty="0"/>
              <a:t>EV_Config_xxx.csv</a:t>
            </a:r>
            <a:endParaRPr lang="ko-KR" altLang="en-US" sz="1100" dirty="0"/>
          </a:p>
        </p:txBody>
      </p:sp>
      <p:sp>
        <p:nvSpPr>
          <p:cNvPr id="44" name="모서리가 둥근 사각형 설명선 43"/>
          <p:cNvSpPr/>
          <p:nvPr/>
        </p:nvSpPr>
        <p:spPr>
          <a:xfrm>
            <a:off x="6045431" y="2454186"/>
            <a:ext cx="1136765" cy="863376"/>
          </a:xfrm>
          <a:prstGeom prst="wedgeRoundRectCallout">
            <a:avLst>
              <a:gd name="adj1" fmla="val -60890"/>
              <a:gd name="adj2" fmla="val -726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00" b="1" dirty="0"/>
          </a:p>
          <a:p>
            <a:endParaRPr kumimoji="1" lang="en-US" altLang="ja-JP" sz="100" b="1" dirty="0"/>
          </a:p>
          <a:p>
            <a:r>
              <a:rPr kumimoji="1" lang="en-US" altLang="ja-JP" sz="1100" b="1" dirty="0"/>
              <a:t>EX</a:t>
            </a:r>
          </a:p>
          <a:p>
            <a:r>
              <a:rPr kumimoji="1" lang="en-US" altLang="ko-KR" sz="900" dirty="0"/>
              <a:t>Flag 0 : Success</a:t>
            </a:r>
          </a:p>
          <a:p>
            <a:r>
              <a:rPr kumimoji="1" lang="en-US" altLang="ko-KR" sz="900" dirty="0"/>
              <a:t>Flag 1 : </a:t>
            </a:r>
            <a:r>
              <a:rPr kumimoji="1" lang="en-US" altLang="ko-KR" sz="900" dirty="0" smtClean="0"/>
              <a:t>Operation</a:t>
            </a:r>
            <a:endParaRPr kumimoji="1" lang="en-US" altLang="ko-KR" sz="900" dirty="0"/>
          </a:p>
          <a:p>
            <a:r>
              <a:rPr kumimoji="1" lang="en-US" altLang="ko-KR" sz="900" dirty="0"/>
              <a:t>Flag 2 : Fail</a:t>
            </a:r>
            <a:endParaRPr kumimoji="1" lang="ko-KR" altLang="en-US" sz="9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208318" y="4752159"/>
            <a:ext cx="1837113" cy="1221971"/>
          </a:xfrm>
          <a:prstGeom prst="roundRect">
            <a:avLst/>
          </a:prstGeom>
          <a:solidFill>
            <a:srgbClr val="98C6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Grid OS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257153" y="5904906"/>
            <a:ext cx="17394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Shell Java script</a:t>
            </a:r>
            <a:endParaRPr lang="ko-KR" altLang="en-US" sz="135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1592282" y="3640120"/>
            <a:ext cx="2397643" cy="975062"/>
            <a:chOff x="922036" y="768652"/>
            <a:chExt cx="2397643" cy="975062"/>
          </a:xfrm>
        </p:grpSpPr>
        <p:sp>
          <p:nvSpPr>
            <p:cNvPr id="48" name="Rectangle 3">
              <a:extLst>
                <a:ext uri="{FF2B5EF4-FFF2-40B4-BE49-F238E27FC236}">
                  <a16:creationId xmlns:a16="http://schemas.microsoft.com/office/drawing/2014/main" id="{8B3CDC79-1F2B-47A8-9647-102CF48409D7}"/>
                </a:ext>
              </a:extLst>
            </p:cNvPr>
            <p:cNvSpPr/>
            <p:nvPr/>
          </p:nvSpPr>
          <p:spPr>
            <a:xfrm>
              <a:off x="1782370" y="768652"/>
              <a:ext cx="1537309" cy="3042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tx1"/>
                  </a:solidFill>
                </a:rPr>
                <a:t>demandModelDev.dll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31">
              <a:extLst>
                <a:ext uri="{FF2B5EF4-FFF2-40B4-BE49-F238E27FC236}">
                  <a16:creationId xmlns:a16="http://schemas.microsoft.com/office/drawing/2014/main" id="{970265C1-7222-47E3-917E-3F3F31183AAA}"/>
                </a:ext>
              </a:extLst>
            </p:cNvPr>
            <p:cNvSpPr/>
            <p:nvPr/>
          </p:nvSpPr>
          <p:spPr>
            <a:xfrm>
              <a:off x="1782370" y="1121625"/>
              <a:ext cx="1537309" cy="276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tx1"/>
                  </a:solidFill>
                </a:rPr>
                <a:t>EVModelDev.dll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34">
              <a:extLst>
                <a:ext uri="{FF2B5EF4-FFF2-40B4-BE49-F238E27FC236}">
                  <a16:creationId xmlns:a16="http://schemas.microsoft.com/office/drawing/2014/main" id="{8F74E5AF-C2C0-40A5-BD75-683EA94BD364}"/>
                </a:ext>
              </a:extLst>
            </p:cNvPr>
            <p:cNvSpPr/>
            <p:nvPr/>
          </p:nvSpPr>
          <p:spPr>
            <a:xfrm>
              <a:off x="1782370" y="1451213"/>
              <a:ext cx="1537309" cy="292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tx1"/>
                  </a:solidFill>
                </a:rPr>
                <a:t>PVModelDev.dll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922036" y="1034069"/>
              <a:ext cx="1009650" cy="4635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Model Dev</a:t>
              </a:r>
              <a:endParaRPr lang="ko-KR" altLang="en-US" sz="12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66912" y="4634504"/>
            <a:ext cx="1537309" cy="1227403"/>
            <a:chOff x="1782370" y="1814810"/>
            <a:chExt cx="1537309" cy="1227403"/>
          </a:xfrm>
        </p:grpSpPr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id="{766DA045-79FE-4816-9426-A7554F9B23F9}"/>
                </a:ext>
              </a:extLst>
            </p:cNvPr>
            <p:cNvSpPr/>
            <p:nvPr/>
          </p:nvSpPr>
          <p:spPr>
            <a:xfrm>
              <a:off x="1782370" y="2221473"/>
              <a:ext cx="1537309" cy="2493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tx1"/>
                  </a:solidFill>
                </a:rPr>
                <a:t>demandForecast.dll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43">
              <a:extLst>
                <a:ext uri="{FF2B5EF4-FFF2-40B4-BE49-F238E27FC236}">
                  <a16:creationId xmlns:a16="http://schemas.microsoft.com/office/drawing/2014/main" id="{A62D06C1-4A8F-4F98-B01F-908AE19858CC}"/>
                </a:ext>
              </a:extLst>
            </p:cNvPr>
            <p:cNvSpPr/>
            <p:nvPr/>
          </p:nvSpPr>
          <p:spPr>
            <a:xfrm>
              <a:off x="1782370" y="2507190"/>
              <a:ext cx="1537309" cy="2493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tx1"/>
                  </a:solidFill>
                </a:rPr>
                <a:t>EVForecast.dll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24">
              <a:extLst>
                <a:ext uri="{FF2B5EF4-FFF2-40B4-BE49-F238E27FC236}">
                  <a16:creationId xmlns:a16="http://schemas.microsoft.com/office/drawing/2014/main" id="{A1EFAFFA-22FC-424A-A453-98FB5DFBC089}"/>
                </a:ext>
              </a:extLst>
            </p:cNvPr>
            <p:cNvSpPr/>
            <p:nvPr/>
          </p:nvSpPr>
          <p:spPr>
            <a:xfrm>
              <a:off x="1782370" y="2792907"/>
              <a:ext cx="1537309" cy="2493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tx1"/>
                  </a:solidFill>
                </a:rPr>
                <a:t>PVForecast.dll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2046199" y="1814810"/>
              <a:ext cx="1009650" cy="4635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Model</a:t>
              </a:r>
              <a:r>
                <a:rPr lang="en-US" altLang="ko-KR" sz="1200" dirty="0"/>
                <a:t/>
              </a:r>
              <a:br>
                <a:rPr lang="en-US" altLang="ko-KR" sz="1200" dirty="0"/>
              </a:br>
              <a:r>
                <a:rPr lang="en-US" altLang="ko-KR" sz="1200" dirty="0"/>
                <a:t>Forecast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583418" y="6079163"/>
            <a:ext cx="2397643" cy="463550"/>
            <a:chOff x="922036" y="3305392"/>
            <a:chExt cx="2397643" cy="463550"/>
          </a:xfrm>
        </p:grpSpPr>
        <p:sp>
          <p:nvSpPr>
            <p:cNvPr id="74" name="Rectangle 13">
              <a:extLst>
                <a:ext uri="{FF2B5EF4-FFF2-40B4-BE49-F238E27FC236}">
                  <a16:creationId xmlns:a16="http://schemas.microsoft.com/office/drawing/2014/main" id="{1D99D20F-D67B-4C82-B563-6F2B3AE17A27}"/>
                </a:ext>
              </a:extLst>
            </p:cNvPr>
            <p:cNvSpPr/>
            <p:nvPr/>
          </p:nvSpPr>
          <p:spPr>
            <a:xfrm>
              <a:off x="1782370" y="3387277"/>
              <a:ext cx="1537309" cy="299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tx1"/>
                  </a:solidFill>
                </a:rPr>
                <a:t>objV2X.dll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22036" y="3305392"/>
              <a:ext cx="1009650" cy="4635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Model Optimize</a:t>
              </a:r>
              <a:endParaRPr lang="ko-KR" altLang="en-US" sz="1200" dirty="0"/>
            </a:p>
          </p:txBody>
        </p:sp>
      </p:grpSp>
      <p:cxnSp>
        <p:nvCxnSpPr>
          <p:cNvPr id="15" name="직선 화살표 연결선 14"/>
          <p:cNvCxnSpPr/>
          <p:nvPr/>
        </p:nvCxnSpPr>
        <p:spPr>
          <a:xfrm>
            <a:off x="3798702" y="5326884"/>
            <a:ext cx="3158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6149116" y="5333585"/>
            <a:ext cx="3158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3" idx="3"/>
          </p:cNvCxnSpPr>
          <p:nvPr/>
        </p:nvCxnSpPr>
        <p:spPr>
          <a:xfrm>
            <a:off x="1704221" y="5451537"/>
            <a:ext cx="163636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33" idx="0"/>
          </p:cNvCxnSpPr>
          <p:nvPr/>
        </p:nvCxnSpPr>
        <p:spPr>
          <a:xfrm flipH="1" flipV="1">
            <a:off x="2786413" y="4615182"/>
            <a:ext cx="1" cy="121005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33" idx="2"/>
          </p:cNvCxnSpPr>
          <p:nvPr/>
        </p:nvCxnSpPr>
        <p:spPr>
          <a:xfrm flipH="1">
            <a:off x="2786413" y="5958158"/>
            <a:ext cx="1" cy="20289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798702" y="1903616"/>
            <a:ext cx="3158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1867857" y="1292631"/>
            <a:ext cx="1837113" cy="1221971"/>
          </a:xfrm>
          <a:prstGeom prst="roundRect">
            <a:avLst/>
          </a:prstGeom>
          <a:solidFill>
            <a:srgbClr val="98C6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GyeYoung</a:t>
            </a:r>
            <a:endParaRPr lang="ko-KR" altLang="en-US" dirty="0"/>
          </a:p>
          <a:p>
            <a:pPr algn="ctr"/>
            <a:r>
              <a:rPr lang="en-US" altLang="ko-KR" dirty="0" smtClean="0"/>
              <a:t>Application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-1" y="3119374"/>
            <a:ext cx="7315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b="1" dirty="0" smtClean="0"/>
              <a:t>계영</a:t>
            </a:r>
            <a:endParaRPr lang="ko-KR" altLang="en-US" sz="135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-2" y="3517228"/>
            <a:ext cx="7315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b="1" dirty="0" smtClean="0"/>
              <a:t>경북대</a:t>
            </a:r>
            <a:endParaRPr lang="ko-KR" altLang="en-US" sz="1350" b="1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904515" y="2687874"/>
            <a:ext cx="0" cy="1867501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5328453" y="2687874"/>
            <a:ext cx="0" cy="1867501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089652" y="2644216"/>
            <a:ext cx="8518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 smtClean="0"/>
              <a:t>Input</a:t>
            </a:r>
          </a:p>
          <a:p>
            <a:pPr algn="ctr"/>
            <a:r>
              <a:rPr lang="en-US" altLang="ko-KR" sz="1350" dirty="0" smtClean="0"/>
              <a:t>CSV,</a:t>
            </a:r>
            <a:br>
              <a:rPr lang="en-US" altLang="ko-KR" sz="1350" dirty="0" smtClean="0"/>
            </a:br>
            <a:r>
              <a:rPr lang="en-US" altLang="ko-KR" sz="1350" dirty="0" smtClean="0"/>
              <a:t>OP codes</a:t>
            </a:r>
            <a:endParaRPr lang="ko-KR" altLang="en-US" sz="1350" dirty="0"/>
          </a:p>
        </p:txBody>
      </p:sp>
      <p:sp>
        <p:nvSpPr>
          <p:cNvPr id="87" name="TextBox 86"/>
          <p:cNvSpPr txBox="1"/>
          <p:nvPr/>
        </p:nvSpPr>
        <p:spPr>
          <a:xfrm>
            <a:off x="5266101" y="3728796"/>
            <a:ext cx="8518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 smtClean="0"/>
              <a:t>Output</a:t>
            </a:r>
          </a:p>
          <a:p>
            <a:pPr algn="ctr"/>
            <a:r>
              <a:rPr lang="en-US" altLang="ko-KR" sz="1350" dirty="0" smtClean="0"/>
              <a:t>CSV,</a:t>
            </a:r>
            <a:br>
              <a:rPr lang="en-US" altLang="ko-KR" sz="1350" dirty="0" smtClean="0"/>
            </a:br>
            <a:r>
              <a:rPr lang="en-US" altLang="ko-KR" sz="1350" dirty="0" smtClean="0"/>
              <a:t>Flags</a:t>
            </a:r>
            <a:endParaRPr lang="ko-KR" altLang="en-US" sz="1350" dirty="0"/>
          </a:p>
        </p:txBody>
      </p:sp>
      <p:sp>
        <p:nvSpPr>
          <p:cNvPr id="92" name="TextBox 91"/>
          <p:cNvSpPr txBox="1"/>
          <p:nvPr/>
        </p:nvSpPr>
        <p:spPr>
          <a:xfrm>
            <a:off x="1741415" y="1053198"/>
            <a:ext cx="1044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ⓐ 계영 </a:t>
            </a:r>
            <a:r>
              <a:rPr lang="en-US" altLang="ko-KR" sz="1100" dirty="0" smtClean="0"/>
              <a:t>APP</a:t>
            </a:r>
            <a:endParaRPr lang="ko-KR" alt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4221103" y="1053198"/>
            <a:ext cx="1674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ⓑ </a:t>
            </a:r>
            <a:r>
              <a:rPr lang="en-US" altLang="ko-KR" sz="1100" dirty="0" err="1" smtClean="0"/>
              <a:t>Input/Output</a:t>
            </a:r>
            <a:r>
              <a:rPr lang="en-US" altLang="ko-KR" sz="1100" dirty="0" smtClean="0"/>
              <a:t> Interface</a:t>
            </a:r>
            <a:endParaRPr lang="ko-KR" alt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4208318" y="4529168"/>
            <a:ext cx="1674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ⓒ </a:t>
            </a:r>
            <a:r>
              <a:rPr lang="en-US" altLang="ko-KR" sz="1100" dirty="0" smtClean="0"/>
              <a:t>Shell java script</a:t>
            </a:r>
            <a:endParaRPr lang="ko-KR" alt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1327857" y="4511327"/>
            <a:ext cx="1674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ⓓ </a:t>
            </a:r>
            <a:r>
              <a:rPr lang="en-US" altLang="ko-KR" sz="1100" dirty="0" smtClean="0"/>
              <a:t>API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5969126" y="4805091"/>
            <a:ext cx="1674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ⓔ </a:t>
            </a:r>
            <a:r>
              <a:rPr lang="en-US" altLang="ko-KR" sz="1100" dirty="0" smtClean="0"/>
              <a:t>Logs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3586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HMI Review: </a:t>
            </a:r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3FDF-55DB-4C46-A3E6-B4044D858DE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7793" y="1565343"/>
            <a:ext cx="1432614" cy="23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</a:rPr>
              <a:t>Today amount of electricity from KEPCO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791" y="2044275"/>
            <a:ext cx="1432614" cy="23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</a:rPr>
              <a:t>4.5% less than the previous day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8491" y="1565343"/>
            <a:ext cx="1432614" cy="23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</a:rPr>
              <a:t>Today amount of PV generation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2384" y="2067817"/>
            <a:ext cx="1432614" cy="207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00" dirty="0">
                <a:solidFill>
                  <a:schemeClr val="bg1"/>
                </a:solidFill>
              </a:rPr>
              <a:t>4.5% </a:t>
            </a:r>
            <a:r>
              <a:rPr lang="en-US" altLang="ko-KR" sz="500" dirty="0" smtClean="0">
                <a:solidFill>
                  <a:schemeClr val="bg1"/>
                </a:solidFill>
              </a:rPr>
              <a:t>more </a:t>
            </a:r>
            <a:r>
              <a:rPr lang="en-US" altLang="ko-KR" sz="500" dirty="0">
                <a:solidFill>
                  <a:schemeClr val="bg1"/>
                </a:solidFill>
              </a:rPr>
              <a:t>than the previous day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89190" y="1584644"/>
            <a:ext cx="1432614" cy="23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</a:rPr>
              <a:t>Today amount of EV charging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35592" y="1583461"/>
            <a:ext cx="1432614" cy="23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</a:rPr>
              <a:t>Today amount of EV discharging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3080" y="2044607"/>
            <a:ext cx="1432614" cy="23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>
                <a:solidFill>
                  <a:schemeClr val="bg1"/>
                </a:solidFill>
              </a:rPr>
              <a:t>4.5% </a:t>
            </a:r>
            <a:r>
              <a:rPr lang="en-US" altLang="ko-KR" sz="600" dirty="0" smtClean="0">
                <a:solidFill>
                  <a:schemeClr val="bg1"/>
                </a:solidFill>
              </a:rPr>
              <a:t>less </a:t>
            </a:r>
            <a:r>
              <a:rPr lang="en-US" altLang="ko-KR" sz="600" dirty="0">
                <a:solidFill>
                  <a:schemeClr val="bg1"/>
                </a:solidFill>
              </a:rPr>
              <a:t>than the previous day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47673" y="2041647"/>
            <a:ext cx="1432614" cy="23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>
                <a:solidFill>
                  <a:schemeClr val="bg1"/>
                </a:solidFill>
              </a:rPr>
              <a:t>4.5% </a:t>
            </a:r>
            <a:r>
              <a:rPr lang="en-US" altLang="ko-KR" sz="600" dirty="0" smtClean="0">
                <a:solidFill>
                  <a:schemeClr val="bg1"/>
                </a:solidFill>
              </a:rPr>
              <a:t>more </a:t>
            </a:r>
            <a:r>
              <a:rPr lang="en-US" altLang="ko-KR" sz="600" dirty="0">
                <a:solidFill>
                  <a:schemeClr val="bg1"/>
                </a:solidFill>
              </a:rPr>
              <a:t>than the previous day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874"/>
            <a:ext cx="9144000" cy="580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HMI Review: </a:t>
            </a:r>
            <a:r>
              <a:rPr lang="en-US" altLang="ko-KR" dirty="0" smtClean="0"/>
              <a:t>EVCS 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3FDF-55DB-4C46-A3E6-B4044D858DE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4" y="929884"/>
            <a:ext cx="8988136" cy="56340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4250" y="1392264"/>
            <a:ext cx="1161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Char/</a:t>
            </a:r>
            <a:r>
              <a:rPr lang="en-US" altLang="ko-KR" sz="800" dirty="0" err="1" smtClean="0">
                <a:solidFill>
                  <a:schemeClr val="bg1"/>
                </a:solidFill>
              </a:rPr>
              <a:t>dischar</a:t>
            </a:r>
            <a:r>
              <a:rPr lang="en-US" altLang="ko-KR" sz="800" dirty="0" smtClean="0">
                <a:solidFill>
                  <a:schemeClr val="bg1"/>
                </a:solidFill>
              </a:rPr>
              <a:t> status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004" y="1719389"/>
            <a:ext cx="105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Charge / discharge history management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004" y="2056042"/>
            <a:ext cx="1161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Optimal charge / discharge schedule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33620" y="2184986"/>
            <a:ext cx="2170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Charge / discharge history management</a:t>
            </a:r>
          </a:p>
          <a:p>
            <a:r>
              <a:rPr lang="en-US" altLang="ko-KR" sz="800" dirty="0"/>
              <a:t>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4668" y="2483207"/>
            <a:ext cx="6855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Charger ID   Charger type                             status           char/</a:t>
            </a:r>
            <a:r>
              <a:rPr lang="en-US" altLang="ko-KR" sz="800" dirty="0" err="1" smtClean="0"/>
              <a:t>dischar</a:t>
            </a:r>
            <a:r>
              <a:rPr lang="en-US" altLang="ko-KR" sz="800" dirty="0" smtClean="0"/>
              <a:t> start time         duration        required energy         charging time               price                   user ID</a:t>
            </a:r>
            <a:endParaRPr lang="en-US" altLang="ko-KR" sz="800" dirty="0"/>
          </a:p>
          <a:p>
            <a:r>
              <a:rPr lang="en-US" altLang="ko-KR" sz="800" dirty="0"/>
              <a:t>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095069" y="2681157"/>
            <a:ext cx="14769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Charge method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4583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87633"/>
            <a:ext cx="9144002" cy="476455"/>
          </a:xfrm>
        </p:spPr>
        <p:txBody>
          <a:bodyPr/>
          <a:lstStyle/>
          <a:p>
            <a:r>
              <a:rPr lang="en-US" altLang="ko-KR" dirty="0"/>
              <a:t>HMI Review: </a:t>
            </a:r>
            <a:r>
              <a:rPr lang="en-US" altLang="ko-KR" dirty="0" smtClean="0"/>
              <a:t>EVCS 3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3FDF-55DB-4C46-A3E6-B4044D858DE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0" y="914400"/>
            <a:ext cx="8925826" cy="5593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8304" y="1541377"/>
            <a:ext cx="11719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Char/</a:t>
            </a:r>
            <a:r>
              <a:rPr lang="en-US" altLang="ko-KR" sz="800" dirty="0" err="1" smtClean="0">
                <a:solidFill>
                  <a:schemeClr val="bg1"/>
                </a:solidFill>
              </a:rPr>
              <a:t>dischar</a:t>
            </a:r>
            <a:r>
              <a:rPr lang="en-US" altLang="ko-KR" sz="800" dirty="0" smtClean="0">
                <a:solidFill>
                  <a:schemeClr val="bg1"/>
                </a:solidFill>
              </a:rPr>
              <a:t> status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8681" y="1911981"/>
            <a:ext cx="1084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Charge / discharge history management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1540" y="2339258"/>
            <a:ext cx="1038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Optimal charge / discharge schedule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40227" y="1933976"/>
            <a:ext cx="21900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EV Charge </a:t>
            </a:r>
            <a:r>
              <a:rPr lang="en-US" altLang="ko-KR" sz="800" dirty="0"/>
              <a:t>/ discharge schedule </a:t>
            </a:r>
            <a:r>
              <a:rPr lang="en-US" altLang="ko-KR" sz="800" dirty="0" smtClean="0"/>
              <a:t>information</a:t>
            </a:r>
            <a:r>
              <a:rPr lang="en-US" altLang="ko-KR" sz="800" dirty="0"/>
              <a:t>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9043" y="2258230"/>
            <a:ext cx="13941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Amount of charging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5238801" y="2258230"/>
            <a:ext cx="13941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Amount of discharging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6368559" y="2245898"/>
            <a:ext cx="13941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Charge / discharge </a:t>
            </a:r>
            <a:r>
              <a:rPr lang="en-US" altLang="ko-KR" sz="900" dirty="0" smtClean="0"/>
              <a:t>gains</a:t>
            </a:r>
            <a:endParaRPr lang="en-US" altLang="ko-KR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7612730" y="2245898"/>
            <a:ext cx="13941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Peak savings</a:t>
            </a:r>
            <a:endParaRPr lang="ko-KR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1740227" y="3820435"/>
            <a:ext cx="1665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Charge / discharge </a:t>
            </a:r>
            <a:r>
              <a:rPr lang="en-US" altLang="ko-KR" sz="900" dirty="0" smtClean="0"/>
              <a:t>schedule</a:t>
            </a:r>
            <a:endParaRPr lang="en-US" altLang="ko-KR" sz="900" dirty="0"/>
          </a:p>
        </p:txBody>
      </p:sp>
      <p:pic>
        <p:nvPicPr>
          <p:cNvPr id="16" name="그림 3"/>
          <p:cNvPicPr>
            <a:picLocks noChangeAspect="1"/>
          </p:cNvPicPr>
          <p:nvPr/>
        </p:nvPicPr>
        <p:blipFill rotWithShape="1">
          <a:blip r:embed="rId3"/>
          <a:srcRect l="19382" t="52406" r="2439" b="1"/>
          <a:stretch/>
        </p:blipFill>
        <p:spPr>
          <a:xfrm>
            <a:off x="1799439" y="3867324"/>
            <a:ext cx="6992224" cy="269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2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38472</TotalTime>
  <Words>225</Words>
  <Application>Microsoft Office PowerPoint</Application>
  <PresentationFormat>화면 슬라이드 쇼(4:3)</PresentationFormat>
  <Paragraphs>81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ＭＳ Ｐゴシック</vt:lpstr>
      <vt:lpstr>맑은 고딕</vt:lpstr>
      <vt:lpstr>Arial</vt:lpstr>
      <vt:lpstr>Calibri</vt:lpstr>
      <vt:lpstr>Calibri Light</vt:lpstr>
      <vt:lpstr>Office 테마</vt:lpstr>
      <vt:lpstr>Interaction Flow</vt:lpstr>
      <vt:lpstr>HMI Review: Main</vt:lpstr>
      <vt:lpstr>HMI Review: EVCS 2</vt:lpstr>
      <vt:lpstr>HMI Review: EVCS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SGS EMS 종합제어 알고리즘 및 BEMS 개발 실증</dc:title>
  <dc:creator>son</dc:creator>
  <cp:lastModifiedBy>서민규</cp:lastModifiedBy>
  <cp:revision>1513</cp:revision>
  <cp:lastPrinted>2018-03-08T01:46:43Z</cp:lastPrinted>
  <dcterms:created xsi:type="dcterms:W3CDTF">2016-03-25T05:40:17Z</dcterms:created>
  <dcterms:modified xsi:type="dcterms:W3CDTF">2019-01-02T03:03:20Z</dcterms:modified>
</cp:coreProperties>
</file>