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9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4" r:id="rId31"/>
    <p:sldId id="285" r:id="rId32"/>
    <p:sldId id="287" r:id="rId33"/>
    <p:sldId id="281" r:id="rId34"/>
    <p:sldId id="289" r:id="rId35"/>
  </p:sldIdLst>
  <p:sldSz cx="12188825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83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32192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0260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0788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8568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6672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7128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25992000" y="54851760"/>
            <a:ext cx="21297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16551000" y="54851760"/>
            <a:ext cx="6069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19084320" y="54851760"/>
            <a:ext cx="101232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5181480" y="360"/>
            <a:ext cx="37558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96252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426744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7120" y="5034600"/>
            <a:ext cx="12187080" cy="117288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87120" y="3467160"/>
            <a:ext cx="12187080" cy="88776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71280" y="5640120"/>
            <a:ext cx="4002480" cy="120852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7120" y="5284440"/>
            <a:ext cx="12187080" cy="147528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952000" y="5131800"/>
            <a:ext cx="9305640" cy="171756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405200">
            <a:off x="432648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 rot="1405200">
            <a:off x="529092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405200">
            <a:off x="5303520" y="16225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405200">
            <a:off x="4300560" y="355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 rot="1405200">
            <a:off x="6281640" y="5413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rot="1405200">
            <a:off x="-187200" y="4231440"/>
            <a:ext cx="1584000" cy="1468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 rot="1405200">
            <a:off x="364680" y="5432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 rot="1405200">
            <a:off x="402840" y="287964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rot="1405200">
            <a:off x="136800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7"/>
          <p:cNvSpPr/>
          <p:nvPr/>
        </p:nvSpPr>
        <p:spPr>
          <a:xfrm rot="1405200">
            <a:off x="2345400" y="5441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rot="1405200">
            <a:off x="237096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9"/>
          <p:cNvSpPr/>
          <p:nvPr/>
        </p:nvSpPr>
        <p:spPr>
          <a:xfrm rot="1405200">
            <a:off x="1393200" y="15937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30"/>
          <p:cNvSpPr/>
          <p:nvPr/>
        </p:nvSpPr>
        <p:spPr>
          <a:xfrm rot="1405200">
            <a:off x="9405360" y="41749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31"/>
          <p:cNvSpPr/>
          <p:nvPr/>
        </p:nvSpPr>
        <p:spPr>
          <a:xfrm rot="1405200">
            <a:off x="10395360" y="545148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32"/>
          <p:cNvSpPr/>
          <p:nvPr/>
        </p:nvSpPr>
        <p:spPr>
          <a:xfrm rot="1405200">
            <a:off x="10395360" y="2898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3"/>
          <p:cNvSpPr/>
          <p:nvPr/>
        </p:nvSpPr>
        <p:spPr>
          <a:xfrm rot="1405200">
            <a:off x="11392560" y="4085640"/>
            <a:ext cx="1561320" cy="146844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405200">
            <a:off x="11392920" y="1541880"/>
            <a:ext cx="1559520" cy="146880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5" hidden="1"/>
          <p:cNvSpPr/>
          <p:nvPr/>
        </p:nvSpPr>
        <p:spPr>
          <a:xfrm>
            <a:off x="609120" y="333000"/>
            <a:ext cx="10967400" cy="6182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36" hidden="1"/>
          <p:cNvSpPr/>
          <p:nvPr/>
        </p:nvSpPr>
        <p:spPr>
          <a:xfrm>
            <a:off x="6079680" y="-21240"/>
            <a:ext cx="4902120" cy="6966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7" hidden="1"/>
          <p:cNvSpPr/>
          <p:nvPr/>
        </p:nvSpPr>
        <p:spPr>
          <a:xfrm>
            <a:off x="6197040" y="-21240"/>
            <a:ext cx="46699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121860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30384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178236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56340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86760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25888320" y="54851760"/>
            <a:ext cx="21297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16447320" y="54851760"/>
            <a:ext cx="6069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18980640" y="54851760"/>
            <a:ext cx="101232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5078160" y="360"/>
            <a:ext cx="37558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385920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416376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-15480" y="5034600"/>
            <a:ext cx="12187080" cy="117288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-15480" y="3467160"/>
            <a:ext cx="12187080" cy="88776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-31320" y="5640120"/>
            <a:ext cx="4002480" cy="120852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-15480" y="5284440"/>
            <a:ext cx="12187080" cy="147528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849400" y="5131800"/>
            <a:ext cx="9305640" cy="171756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5"/>
          <p:cNvSpPr/>
          <p:nvPr/>
        </p:nvSpPr>
        <p:spPr>
          <a:xfrm rot="1405200">
            <a:off x="422244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56"/>
          <p:cNvSpPr/>
          <p:nvPr/>
        </p:nvSpPr>
        <p:spPr>
          <a:xfrm rot="1405200">
            <a:off x="518796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7"/>
          <p:cNvSpPr/>
          <p:nvPr/>
        </p:nvSpPr>
        <p:spPr>
          <a:xfrm rot="1405200">
            <a:off x="5200200" y="16225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8"/>
          <p:cNvSpPr/>
          <p:nvPr/>
        </p:nvSpPr>
        <p:spPr>
          <a:xfrm rot="1405200">
            <a:off x="4197240" y="355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59"/>
          <p:cNvSpPr/>
          <p:nvPr/>
        </p:nvSpPr>
        <p:spPr>
          <a:xfrm rot="1405200">
            <a:off x="6178680" y="5413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60"/>
          <p:cNvSpPr/>
          <p:nvPr/>
        </p:nvSpPr>
        <p:spPr>
          <a:xfrm rot="1405200">
            <a:off x="-290160" y="4231440"/>
            <a:ext cx="1584000" cy="1468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61"/>
          <p:cNvSpPr/>
          <p:nvPr/>
        </p:nvSpPr>
        <p:spPr>
          <a:xfrm rot="1405200">
            <a:off x="261000" y="5432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62"/>
          <p:cNvSpPr/>
          <p:nvPr/>
        </p:nvSpPr>
        <p:spPr>
          <a:xfrm rot="1405200">
            <a:off x="299160" y="287964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63"/>
          <p:cNvSpPr/>
          <p:nvPr/>
        </p:nvSpPr>
        <p:spPr>
          <a:xfrm rot="1405200">
            <a:off x="126468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64"/>
          <p:cNvSpPr/>
          <p:nvPr/>
        </p:nvSpPr>
        <p:spPr>
          <a:xfrm rot="1405200">
            <a:off x="2241720" y="5441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5"/>
          <p:cNvSpPr/>
          <p:nvPr/>
        </p:nvSpPr>
        <p:spPr>
          <a:xfrm rot="1405200">
            <a:off x="226728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6"/>
          <p:cNvSpPr/>
          <p:nvPr/>
        </p:nvSpPr>
        <p:spPr>
          <a:xfrm rot="1405200">
            <a:off x="1289520" y="15937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67"/>
          <p:cNvSpPr/>
          <p:nvPr/>
        </p:nvSpPr>
        <p:spPr>
          <a:xfrm rot="1405200">
            <a:off x="9302040" y="41749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68"/>
          <p:cNvSpPr/>
          <p:nvPr/>
        </p:nvSpPr>
        <p:spPr>
          <a:xfrm rot="1405200">
            <a:off x="10292040" y="545148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9"/>
          <p:cNvSpPr/>
          <p:nvPr/>
        </p:nvSpPr>
        <p:spPr>
          <a:xfrm rot="1405200">
            <a:off x="10292040" y="2898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70"/>
          <p:cNvSpPr/>
          <p:nvPr/>
        </p:nvSpPr>
        <p:spPr>
          <a:xfrm rot="1405200">
            <a:off x="11288520" y="4085640"/>
            <a:ext cx="1561320" cy="146844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71"/>
          <p:cNvSpPr/>
          <p:nvPr/>
        </p:nvSpPr>
        <p:spPr>
          <a:xfrm rot="1405200">
            <a:off x="11289600" y="1541880"/>
            <a:ext cx="1559520" cy="146880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6079680" y="-21240"/>
            <a:ext cx="4902120" cy="62690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6197040" y="-21240"/>
            <a:ext cx="4669920" cy="231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6199560" y="6087960"/>
            <a:ext cx="4669920" cy="78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6199560" y="6087960"/>
            <a:ext cx="4669920" cy="78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2192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0260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0788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1885680" y="360"/>
            <a:ext cx="21304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66672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97128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 rot="10800000">
            <a:off x="25992000" y="54851760"/>
            <a:ext cx="21297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 rot="10800000">
            <a:off x="16551000" y="54851760"/>
            <a:ext cx="60696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 rot="10800000">
            <a:off x="19084320" y="54851760"/>
            <a:ext cx="1012320" cy="68547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5181480" y="360"/>
            <a:ext cx="375588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3962520" y="360"/>
            <a:ext cx="60660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4267440" y="360"/>
            <a:ext cx="1013040" cy="68551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87120" y="5034600"/>
            <a:ext cx="12187080" cy="117288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>
            <a:off x="87120" y="3467160"/>
            <a:ext cx="12187080" cy="88776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>
            <a:off x="71280" y="5640120"/>
            <a:ext cx="4002480" cy="120852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87120" y="5284440"/>
            <a:ext cx="12187080" cy="147528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7"/>
          <p:cNvSpPr/>
          <p:nvPr/>
        </p:nvSpPr>
        <p:spPr>
          <a:xfrm>
            <a:off x="2952000" y="5131800"/>
            <a:ext cx="9305640" cy="171756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8"/>
          <p:cNvSpPr/>
          <p:nvPr/>
        </p:nvSpPr>
        <p:spPr>
          <a:xfrm rot="1405200">
            <a:off x="432648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9"/>
          <p:cNvSpPr/>
          <p:nvPr/>
        </p:nvSpPr>
        <p:spPr>
          <a:xfrm rot="1405200">
            <a:off x="529092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0"/>
          <p:cNvSpPr/>
          <p:nvPr/>
        </p:nvSpPr>
        <p:spPr>
          <a:xfrm rot="1405200">
            <a:off x="5303520" y="16225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1"/>
          <p:cNvSpPr/>
          <p:nvPr/>
        </p:nvSpPr>
        <p:spPr>
          <a:xfrm rot="1405200">
            <a:off x="4300560" y="355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2"/>
          <p:cNvSpPr/>
          <p:nvPr/>
        </p:nvSpPr>
        <p:spPr>
          <a:xfrm rot="1405200">
            <a:off x="6281640" y="54133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3"/>
          <p:cNvSpPr/>
          <p:nvPr/>
        </p:nvSpPr>
        <p:spPr>
          <a:xfrm rot="1405200">
            <a:off x="-187200" y="4231440"/>
            <a:ext cx="1584000" cy="1468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4"/>
          <p:cNvSpPr/>
          <p:nvPr/>
        </p:nvSpPr>
        <p:spPr>
          <a:xfrm rot="1405200">
            <a:off x="364680" y="5432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5"/>
          <p:cNvSpPr/>
          <p:nvPr/>
        </p:nvSpPr>
        <p:spPr>
          <a:xfrm rot="1405200">
            <a:off x="402840" y="287964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6"/>
          <p:cNvSpPr/>
          <p:nvPr/>
        </p:nvSpPr>
        <p:spPr>
          <a:xfrm rot="1405200">
            <a:off x="1368000" y="41562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7"/>
          <p:cNvSpPr/>
          <p:nvPr/>
        </p:nvSpPr>
        <p:spPr>
          <a:xfrm rot="1405200">
            <a:off x="2345400" y="544140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8"/>
          <p:cNvSpPr/>
          <p:nvPr/>
        </p:nvSpPr>
        <p:spPr>
          <a:xfrm rot="1405200">
            <a:off x="2370960" y="2889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9"/>
          <p:cNvSpPr/>
          <p:nvPr/>
        </p:nvSpPr>
        <p:spPr>
          <a:xfrm rot="1405200">
            <a:off x="1393200" y="15937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0"/>
          <p:cNvSpPr/>
          <p:nvPr/>
        </p:nvSpPr>
        <p:spPr>
          <a:xfrm rot="1405200">
            <a:off x="9405360" y="417492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1"/>
          <p:cNvSpPr/>
          <p:nvPr/>
        </p:nvSpPr>
        <p:spPr>
          <a:xfrm rot="1405200">
            <a:off x="10395360" y="545148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2"/>
          <p:cNvSpPr/>
          <p:nvPr/>
        </p:nvSpPr>
        <p:spPr>
          <a:xfrm rot="1405200">
            <a:off x="10395360" y="2898360"/>
            <a:ext cx="2011680" cy="1468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3"/>
          <p:cNvSpPr/>
          <p:nvPr/>
        </p:nvSpPr>
        <p:spPr>
          <a:xfrm rot="1405200">
            <a:off x="11392560" y="4085640"/>
            <a:ext cx="1561320" cy="146844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4"/>
          <p:cNvSpPr/>
          <p:nvPr/>
        </p:nvSpPr>
        <p:spPr>
          <a:xfrm rot="1405200">
            <a:off x="11392920" y="1541880"/>
            <a:ext cx="1559520" cy="146880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5"/>
          <p:cNvSpPr/>
          <p:nvPr/>
        </p:nvSpPr>
        <p:spPr>
          <a:xfrm>
            <a:off x="609120" y="333000"/>
            <a:ext cx="10967400" cy="6182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6"/>
          <p:cNvSpPr/>
          <p:nvPr/>
        </p:nvSpPr>
        <p:spPr>
          <a:xfrm>
            <a:off x="6079680" y="-21240"/>
            <a:ext cx="4902120" cy="6966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7"/>
          <p:cNvSpPr/>
          <p:nvPr/>
        </p:nvSpPr>
        <p:spPr>
          <a:xfrm>
            <a:off x="6197040" y="-21240"/>
            <a:ext cx="46699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38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51" name="PlaceHolder 3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udytrails.com/java/xml/jdom2/java-xml-jdom2-introduction/" TargetMode="External"/><Relationship Id="rId13" Type="http://schemas.openxmlformats.org/officeDocument/2006/relationships/hyperlink" Target="https://empleotoday.com/technology/csv-vs-xml-vs-json-cual-es-el-mejor-formato-de-datos-de-respuesta/" TargetMode="External"/><Relationship Id="rId3" Type="http://schemas.openxmlformats.org/officeDocument/2006/relationships/hyperlink" Target="http://xerces.apache.org/xerces2-j/" TargetMode="External"/><Relationship Id="rId7" Type="http://schemas.openxmlformats.org/officeDocument/2006/relationships/hyperlink" Target="http://www.jdom.org/docs/faq.html#a0000" TargetMode="External"/><Relationship Id="rId12" Type="http://schemas.openxmlformats.org/officeDocument/2006/relationships/hyperlink" Target="https://geekytheory.com/json-i-que-es-y-para-que-sirve-json/" TargetMode="External"/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osmosislatina.com/xml/domsax.htm" TargetMode="External"/><Relationship Id="rId11" Type="http://schemas.openxmlformats.org/officeDocument/2006/relationships/hyperlink" Target="http://www.blog.teraswap.com/xstream-introduccion/" TargetMode="External"/><Relationship Id="rId5" Type="http://schemas.openxmlformats.org/officeDocument/2006/relationships/hyperlink" Target="https://www.w3schools.com/js/js_htmldom.asp" TargetMode="External"/><Relationship Id="rId10" Type="http://schemas.openxmlformats.org/officeDocument/2006/relationships/hyperlink" Target="http://www.oracle.com/technetwork/es/articles/java/api-java-para-json-2251318-esa.html" TargetMode="External"/><Relationship Id="rId4" Type="http://schemas.openxmlformats.org/officeDocument/2006/relationships/hyperlink" Target="https://www.w3.org/2005/03/DOM3Core-es/introduccion.html" TargetMode="External"/><Relationship Id="rId9" Type="http://schemas.openxmlformats.org/officeDocument/2006/relationships/hyperlink" Target="http://www.juntadeandalucia.es/servicios/madeja/contenido/recurso/227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26440" y="404280"/>
            <a:ext cx="4029840" cy="12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EXPORTACIÓN E</a:t>
            </a:r>
            <a:endParaRPr lang="es-E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IMPORTACIÓN XML</a:t>
            </a:r>
            <a:endParaRPr lang="es-ES" sz="4800" b="0" strike="noStrike" spc="-1">
              <a:latin typeface="Arial"/>
            </a:endParaRPr>
          </a:p>
        </p:txBody>
      </p:sp>
      <p:pic>
        <p:nvPicPr>
          <p:cNvPr id="189" name="188 Imagen"/>
          <p:cNvPicPr/>
          <p:nvPr/>
        </p:nvPicPr>
        <p:blipFill>
          <a:blip r:embed="rId2"/>
          <a:stretch/>
        </p:blipFill>
        <p:spPr>
          <a:xfrm rot="124200">
            <a:off x="-56520" y="920160"/>
            <a:ext cx="7142040" cy="47613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6310440" y="4796640"/>
            <a:ext cx="426672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Baltasar Rangel Pinilla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Jesús A. González Merín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Carlos de la Rosa García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Luis Manuel Becerra Álvarez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128920" y="360"/>
            <a:ext cx="705708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SQL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47640" y="863280"/>
            <a:ext cx="107982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es-ES" sz="2400" spc="-1" dirty="0" smtClean="0">
              <a:solidFill>
                <a:srgbClr val="3E3D2D"/>
              </a:solidFill>
              <a:latin typeface="Century Gothic"/>
              <a:ea typeface="DejaVu Sans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Implementación flexible, dinámica y automatizada.</a:t>
            </a: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Desarrollo ágil de bases de datos.</a:t>
            </a:r>
            <a:endParaRPr lang="es-ES" sz="24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1" spc="-1" dirty="0">
              <a:solidFill>
                <a:srgbClr val="3E3D2D"/>
              </a:solidFill>
              <a:latin typeface="Century Gothic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Desv</a:t>
            </a:r>
            <a:r>
              <a:rPr lang="es-ES" sz="2400" b="1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entajas:</a:t>
            </a:r>
            <a:endParaRPr lang="es-ES" sz="24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Falta de experiencia, o experiencia insuficiente por parte del personal.</a:t>
            </a:r>
          </a:p>
        </p:txBody>
      </p:sp>
      <p:pic>
        <p:nvPicPr>
          <p:cNvPr id="4" name="Picture 2" descr="Resultado de imagen de sq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16" y="575179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29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598440" y="-99000"/>
            <a:ext cx="39578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JSON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7640" y="791280"/>
            <a:ext cx="10870200" cy="56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JSON (JavaScript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Object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Notation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). Es un formato ligero de intercambio de datos. Leerlo y escribirlo es simple para humanos, mientras que para las máquinas es simple interpretarlo y generarlo. 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Está basado en JavaScript.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un formato de texto completamente independiente del lenguaje, pero utiliza convenciones que son ampliamente conocidos. Estas propiedades hacen que sea un lenguaje ideal para el intercambio de datos.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5504232"/>
            <a:ext cx="877817" cy="8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598440" y="-99000"/>
            <a:ext cx="39578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JSON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47640" y="791280"/>
            <a:ext cx="10870200" cy="56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Ventajas:</a:t>
            </a: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Es un formato de datos muy ligero.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Independiente.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Archivos de pequeño tamaño.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Desventajas: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Su estructura es difícil de entender a simple vista.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171" y="5504232"/>
            <a:ext cx="877817" cy="8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JSON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93000" y="1079280"/>
            <a:ext cx="5545428" cy="539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Está constituido por dos estructuras: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Una colección de pares de nombre/valor (objeto, registro, estructura).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Una lista ordenada de valores (vectores, listas).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7776000" y="1008000"/>
            <a:ext cx="3166200" cy="3352320"/>
          </a:xfrm>
          <a:prstGeom prst="rect">
            <a:avLst/>
          </a:prstGeom>
          <a:ln>
            <a:noFill/>
          </a:ln>
        </p:spPr>
      </p:pic>
      <p:pic>
        <p:nvPicPr>
          <p:cNvPr id="213" name="212 Imagen"/>
          <p:cNvPicPr/>
          <p:nvPr/>
        </p:nvPicPr>
        <p:blipFill>
          <a:blip r:embed="rId3"/>
          <a:stretch/>
        </p:blipFill>
        <p:spPr>
          <a:xfrm>
            <a:off x="7560000" y="4833360"/>
            <a:ext cx="3646080" cy="114084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171" y="5504232"/>
            <a:ext cx="877817" cy="8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XSTREAM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46560" y="1007280"/>
            <a:ext cx="1079928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Es una librería open-source que permite serializar objetos Java a un XML. También permite realizar la operación inversa.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Ha ganado gran popularidad dentro de la comunidad debido a su eficiencia, simplicidad a la hora de utilizarla. En últimas versiones se ha añadido soporte para la interpretación y generación de JSON.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5122" name="Picture 2" descr="Resultado de imagen de xstre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5445224"/>
            <a:ext cx="19907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de xstre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32" y="6164282"/>
            <a:ext cx="878602" cy="4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XSTREAM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47640" y="1079280"/>
            <a:ext cx="10870200" cy="539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Ventajas: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No requiere modificación o creación de un objeto particular para el XML.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Soporta anotaciones, lo cual facilita su configuración.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La conversión de objetos a XML o viceversa es sencilla.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Sencilla de aprender y utilizar.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Desventajas: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No se pueden generar clases Java a partir de un esquema de datos.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XERCES2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47640" y="1079280"/>
            <a:ext cx="10870200" cy="539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una librería de Apache que nos permite el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parseo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de documentos XML mediante la implementación de los estándares de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parseo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SAX y DOM</a:t>
            </a: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Ventajas: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Introduce un nuevo componente llamado XNI (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Xerces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Native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Interface). Framework  que permite crear nuevos </a:t>
            </a:r>
            <a:r>
              <a:rPr lang="es-ES" sz="2400" b="0" strike="noStrike" spc="-1" dirty="0" err="1">
                <a:solidFill>
                  <a:srgbClr val="3E3D2D"/>
                </a:solidFill>
                <a:latin typeface="Century Gothic"/>
                <a:ea typeface="DejaVu Sans"/>
              </a:rPr>
              <a:t>parsers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o componentes a los ya existentes.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Dado que Xerces2 es compatible con JAXP, podemos utilizarlo a través de dicha API. Con JAXP independizaríamos nuestra aplicación frente a los posibles cambios de versión del componente Xerces2.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9218" name="Picture 2" descr="Resultado de imagen de xerces2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3" y="5904498"/>
            <a:ext cx="1368151" cy="6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47640" y="1007280"/>
            <a:ext cx="10870200" cy="54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DOM (Document Object Model). Es una interfaz de programación para los documentos HTML y XML facilita una representación estructurada del documento y define de que manera los programas puede acceder, al fin de modificar, tanto su estructura, estilo y contenido. 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Da una representación del documento cómo un grupo de nodos y objetos estructurados que tienen propiedades y métodos. </a:t>
            </a:r>
            <a:r>
              <a:rPr lang="es-ES" sz="2400" b="0" u="sng" strike="noStrike" spc="-1">
                <a:solidFill>
                  <a:srgbClr val="3E3D2D"/>
                </a:solidFill>
                <a:uFillTx/>
                <a:latin typeface="Century Gothic"/>
                <a:ea typeface="DejaVu Sans"/>
              </a:rPr>
              <a:t>Esencialmente, conecta las páginas Web a Scripts o lenguajes de programación</a:t>
            </a: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0242" name="Picture 2" descr="Resultado de imagen de dom logo x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5613024"/>
            <a:ext cx="87572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7640" y="863280"/>
            <a:ext cx="108702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Definición</a:t>
            </a:r>
            <a:r>
              <a:rPr lang="es-ES" sz="2400" b="1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: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una biblioteca de código abierto para manipulaciones de datos XML optimizado y creado especialmente para Java.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Proporciona un forma de representar un documento para una lectura, manipulación, redacción fácil  y eficiente.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Licencia: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Está disponible bajo una licencia de código abierto de estilo Apache.</a:t>
            </a:r>
            <a:endParaRPr lang="es-ES" sz="2400" b="0" strike="noStrike" spc="-1" dirty="0">
              <a:latin typeface="Arial"/>
            </a:endParaRPr>
          </a:p>
          <a:p>
            <a:pPr marL="914400" lvl="2" indent="-225720" algn="just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0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Esta licencia se encuentra entre las menos restrictivas disponibles, lo que permite a los desarrolladores utilizar JDOM en la creación de nuevos productos sin que tengan que lanzar sus propios productos como de código abierto.</a:t>
            </a:r>
            <a:endParaRPr lang="es-ES" sz="20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0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000" b="0" strike="noStrike" spc="-1" dirty="0">
              <a:latin typeface="Arial"/>
            </a:endParaRPr>
          </a:p>
        </p:txBody>
      </p:sp>
      <p:sp>
        <p:nvSpPr>
          <p:cNvPr id="2" name="AutoShape 2" descr="Resultado de imagen de jdo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jdom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jdom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71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5761178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46920" y="935280"/>
            <a:ext cx="1087056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¿Qué querían conseguir?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Querían ofrecer una solución para usar XML en Java que sea tan simple y se comporte como tal, usando sus colecciones.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JDOM se integra bien con los estándares existentes como la API para XML (SAX) y el </a:t>
            </a: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M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odelo de </a:t>
            </a: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O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bjeto de </a:t>
            </a: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</a:t>
            </a: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ocumentos(DOM), no es una capa de abstracción o una mejora de esas API.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4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343640" y="360"/>
            <a:ext cx="316584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 TIPOS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47640" y="1007280"/>
            <a:ext cx="10942560" cy="54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SAX / SAXP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EXCEL / CSV </a:t>
            </a:r>
            <a:endParaRPr lang="es-ES" sz="3200" b="0" strike="noStrike" spc="-1" dirty="0" smtClean="0">
              <a:solidFill>
                <a:srgbClr val="3E3D2D"/>
              </a:solidFill>
              <a:latin typeface="Century Gothic"/>
              <a:ea typeface="DejaVu Sans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es-ES" sz="3200" spc="-1" dirty="0">
              <a:solidFill>
                <a:srgbClr val="3E3D2D"/>
              </a:solidFill>
              <a:latin typeface="Century Gothic"/>
              <a:ea typeface="DejaVu Sans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 SQL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JSON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XSTREAM / XSERCES2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 dirty="0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64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32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 DOM / JDOM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47640" y="935280"/>
            <a:ext cx="107982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¿Cómo funciona con DOM y SAX?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Los documentos JDOM pueden construirse a partir de archivos XML, árboles DOM, eventos SAX o cualquier otra fuente. 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Se pueden convertir a archivos XML, árboles DOM, eventos SAX o cualquier otro destino. Esta capacidad es útil cuando se integra con un programa que espera eventos SAX.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4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Ventajas: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Tiene una API directa. Es liviana, rápida y está optimizada para programar en Java. Es una alternativa a DOM  y SAX aunque se integra bien con estas dos.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Diferencias: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muy similar a DOM, pero éste fue creado para ser un lenguaje neutral e inicialmente usado para la manipulación de páginas HTML con JavaScript.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JDOM se creó específicamente para Java.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4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57434" y="1340768"/>
            <a:ext cx="10942920" cy="4298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Como configurar </a:t>
            </a:r>
            <a:r>
              <a:rPr lang="es-ES" sz="2400" b="1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el proyecto para implementar JDOM</a:t>
            </a:r>
            <a:r>
              <a:rPr lang="es-ES" sz="2400" b="1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:</a:t>
            </a:r>
            <a:endParaRPr lang="es-ES" sz="2400" b="0" strike="noStrike" spc="-1" dirty="0">
              <a:latin typeface="Arial"/>
            </a:endParaRPr>
          </a:p>
          <a:p>
            <a:pPr marL="716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Descargar librería JDOM (2.0.6</a:t>
            </a: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). Implementarla al proyecto.</a:t>
            </a: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Crear la base de datos.</a:t>
            </a: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Crear una clase JDOM.</a:t>
            </a: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Implementación de métodos importar y exportar en la clase creada anteriormente.</a:t>
            </a: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4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7170" name="Picture 2" descr="C:\Users\dj_ma\Documents\DAM2\2 - Acceso a Datos\TRABAJO JDOM\JDOM CAPTURAS\01_Importació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59" y="2708920"/>
            <a:ext cx="102651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837828" y="935280"/>
            <a:ext cx="10381836" cy="1437880"/>
          </a:xfrm>
        </p:spPr>
        <p:txBody>
          <a:bodyPr/>
          <a:lstStyle/>
          <a:p>
            <a:r>
              <a:rPr lang="es-ES" b="1" dirty="0" smtClean="0"/>
              <a:t>MÉTODO IMPORTACIÓN: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Pasaremos por parámetro la ruta del archivo.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Creamos los </a:t>
            </a:r>
            <a:r>
              <a:rPr lang="es-ES" dirty="0" err="1" smtClean="0"/>
              <a:t>Arrays</a:t>
            </a:r>
            <a:r>
              <a:rPr lang="es-ES" dirty="0" smtClean="0"/>
              <a:t> correspondientes a las tablas existentes en la base de datos.</a:t>
            </a:r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36" name="235 Imagen"/>
          <p:cNvPicPr/>
          <p:nvPr/>
        </p:nvPicPr>
        <p:blipFill>
          <a:blip r:embed="rId2"/>
          <a:stretch/>
        </p:blipFill>
        <p:spPr>
          <a:xfrm>
            <a:off x="5806380" y="726840"/>
            <a:ext cx="5609160" cy="5750280"/>
          </a:xfrm>
          <a:prstGeom prst="rect">
            <a:avLst/>
          </a:prstGeom>
          <a:ln>
            <a:noFill/>
          </a:ln>
        </p:spPr>
      </p:pic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693812" y="935280"/>
            <a:ext cx="5112568" cy="5014000"/>
          </a:xfrm>
        </p:spPr>
        <p:txBody>
          <a:bodyPr anchor="t"/>
          <a:lstStyle/>
          <a:p>
            <a:endParaRPr lang="es-ES" sz="1600" dirty="0" smtClean="0"/>
          </a:p>
          <a:p>
            <a:endParaRPr lang="es-ES" sz="1600" dirty="0" smtClean="0"/>
          </a:p>
          <a:p>
            <a:pPr algn="just"/>
            <a:r>
              <a:rPr lang="es-ES" sz="1600" dirty="0" smtClean="0"/>
              <a:t>- Creamos el documento a través del archivo que hemos pasado por parámetros. En este caso, cuando se haga la llamada desde la interfaz, se abrirá un gestor de archivos.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- Obtenemos la raíz academia del XML.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- Recorremos la lista de la raíz Alumnos.</a:t>
            </a:r>
          </a:p>
          <a:p>
            <a:pPr marL="285750" indent="-285750" algn="just">
              <a:buFontTx/>
              <a:buChar char="-"/>
            </a:pPr>
            <a:endParaRPr lang="es-ES" sz="1600" dirty="0"/>
          </a:p>
          <a:p>
            <a:pPr algn="just"/>
            <a:r>
              <a:rPr lang="es-ES" sz="1600" dirty="0" smtClean="0"/>
              <a:t>- Mediante un bucle, recorremos la lista.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- Por cada elemento alumno existente, se guarda en el </a:t>
            </a:r>
            <a:r>
              <a:rPr lang="es-ES" sz="1600" dirty="0" err="1" smtClean="0"/>
              <a:t>Array</a:t>
            </a:r>
            <a:r>
              <a:rPr lang="es-ES" sz="1600" dirty="0" smtClean="0"/>
              <a:t> creado anteriormente.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1026" name="Picture 2" descr="C:\Users\dj_ma\Documents\DAM2\2 - Acceso a Datos\TRABAJO JDOM\JDOM CAPTURAS\3_Importació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874046"/>
            <a:ext cx="6143500" cy="56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765820" y="1196752"/>
            <a:ext cx="4320480" cy="4385048"/>
          </a:xfrm>
        </p:spPr>
        <p:txBody>
          <a:bodyPr anchor="ctr"/>
          <a:lstStyle/>
          <a:p>
            <a:pPr algn="just"/>
            <a:r>
              <a:rPr lang="es-ES" dirty="0" smtClean="0"/>
              <a:t>- Por cada elemento curso, se guarda en el </a:t>
            </a:r>
            <a:r>
              <a:rPr lang="es-ES" dirty="0" err="1" smtClean="0"/>
              <a:t>Array</a:t>
            </a:r>
            <a:r>
              <a:rPr lang="es-ES" dirty="0" smtClean="0"/>
              <a:t> creado anteriormente.</a:t>
            </a:r>
          </a:p>
          <a:p>
            <a:endParaRPr lang="es-ES" dirty="0"/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050" name="Picture 2" descr="C:\Users\dj_ma\Documents\DAM2\2 - Acceso a Datos\TRABAJO JDOM\JDOM CAPTURAS\4_Importació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89" y="854838"/>
            <a:ext cx="5581342" cy="56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693812" y="1604520"/>
            <a:ext cx="5112568" cy="3977280"/>
          </a:xfrm>
        </p:spPr>
        <p:txBody>
          <a:bodyPr anchor="ctr"/>
          <a:lstStyle/>
          <a:p>
            <a:pPr algn="just"/>
            <a:r>
              <a:rPr lang="es-ES" dirty="0" smtClean="0"/>
              <a:t>- Por cada elemento </a:t>
            </a:r>
            <a:r>
              <a:rPr lang="es-ES" dirty="0" err="1" smtClean="0"/>
              <a:t>cursoAlumno</a:t>
            </a:r>
            <a:r>
              <a:rPr lang="es-ES" dirty="0" smtClean="0"/>
              <a:t> existente, se guarda en el </a:t>
            </a:r>
            <a:r>
              <a:rPr lang="es-ES" dirty="0" err="1" smtClean="0"/>
              <a:t>Array</a:t>
            </a:r>
            <a:r>
              <a:rPr lang="es-ES" dirty="0" smtClean="0"/>
              <a:t> creado anteriormente.</a:t>
            </a:r>
          </a:p>
          <a:p>
            <a:endParaRPr lang="es-ES" dirty="0"/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05264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074" name="Picture 2" descr="C:\Users\dj_ma\Documents\DAM2\2 - Acceso a Datos\TRABAJO JDOM\JDOM CAPTURAS\5_Exportació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"/>
          <a:stretch/>
        </p:blipFill>
        <p:spPr bwMode="auto">
          <a:xfrm>
            <a:off x="4778058" y="994765"/>
            <a:ext cx="6788961" cy="54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693812" y="1340768"/>
            <a:ext cx="4248472" cy="4752528"/>
          </a:xfrm>
        </p:spPr>
        <p:txBody>
          <a:bodyPr anchor="t"/>
          <a:lstStyle/>
          <a:p>
            <a:r>
              <a:rPr lang="es-ES" b="1" dirty="0" smtClean="0"/>
              <a:t>MÉTODO EXPORTACIÓN:</a:t>
            </a:r>
          </a:p>
          <a:p>
            <a:endParaRPr lang="es-ES" dirty="0" smtClean="0"/>
          </a:p>
          <a:p>
            <a:r>
              <a:rPr lang="es-ES" dirty="0" smtClean="0"/>
              <a:t>- Pasamos por parámetro la ruta del fichero, al igual que en el método de importación.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 smtClean="0"/>
              <a:t>- Creamos las listas correspondientes.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33186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741800" y="1124744"/>
            <a:ext cx="10585176" cy="1008112"/>
          </a:xfrm>
        </p:spPr>
        <p:txBody>
          <a:bodyPr anchor="t"/>
          <a:lstStyle/>
          <a:p>
            <a:pPr algn="l"/>
            <a:r>
              <a:rPr lang="es-ES" dirty="0" smtClean="0"/>
              <a:t> - Exportación cursos.</a:t>
            </a:r>
            <a:endParaRPr lang="es-ES" dirty="0"/>
          </a:p>
        </p:txBody>
      </p:sp>
      <p:pic>
        <p:nvPicPr>
          <p:cNvPr id="4098" name="Picture 2" descr="C:\Users\dj_ma\Documents\DAM2\2 - Acceso a Datos\TRABAJO JDOM\JDOM CAPTURAS\6_Exportació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99" y="1988840"/>
            <a:ext cx="10105088" cy="30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33186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09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646920" y="1124744"/>
            <a:ext cx="10585176" cy="1008112"/>
          </a:xfrm>
        </p:spPr>
        <p:txBody>
          <a:bodyPr anchor="t"/>
          <a:lstStyle/>
          <a:p>
            <a:pPr algn="l"/>
            <a:r>
              <a:rPr lang="es-ES" dirty="0" smtClean="0"/>
              <a:t> - Exportación </a:t>
            </a:r>
            <a:r>
              <a:rPr lang="es-ES" dirty="0" smtClean="0"/>
              <a:t>cursos-Alumnos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122" name="Picture 2" descr="C:\Users\dj_ma\Documents\DAM2\2 - Acceso a Datos\TRABAJO JDOM\JDOM CAPTURAS\7_Exportació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1"/>
          <a:stretch/>
        </p:blipFill>
        <p:spPr bwMode="auto">
          <a:xfrm>
            <a:off x="1557908" y="1772816"/>
            <a:ext cx="8784976" cy="424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33186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68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598440" y="360"/>
            <a:ext cx="381384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SAX / SAXP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09120" y="804240"/>
            <a:ext cx="10908360" cy="56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SAX (Simple API XML). Originalmente una API, únicamente para el lenguaje de programación Java. Después se convirtió en la API estándar para usar XML en Java.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API orientada a eventos (soportada por la mayoría de procesadores).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Diferencias con JDOM: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No conlleva la generación de estructuras internas.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SAX no fue diseñado pensando en Java, al contrario de JDOM.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Es una herramienta más versátil, más veloz y menos potente que un analizador JDOM.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6920" y="935280"/>
            <a:ext cx="1094292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1092485" y="1412776"/>
            <a:ext cx="9610439" cy="1008112"/>
          </a:xfrm>
        </p:spPr>
        <p:txBody>
          <a:bodyPr anchor="t"/>
          <a:lstStyle/>
          <a:p>
            <a:pPr algn="l"/>
            <a:r>
              <a:rPr lang="es-ES" dirty="0" smtClean="0"/>
              <a:t>- Para probar el funcionamiento, haremos uso de la clase Test.</a:t>
            </a:r>
            <a:endParaRPr lang="es-ES" dirty="0"/>
          </a:p>
        </p:txBody>
      </p:sp>
      <p:pic>
        <p:nvPicPr>
          <p:cNvPr id="6146" name="Picture 2" descr="C:\Users\dj_ma\Documents\DAM2\2 - Acceso a Datos\TRABAJO JDOM\JDOM CAPTURAS\8_PruebaFuncionami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5" y="2218251"/>
            <a:ext cx="6899269" cy="289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33186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13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01720" y="-243000"/>
            <a:ext cx="6409080" cy="9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JDOM</a:t>
            </a:r>
            <a:endParaRPr lang="es-ES" sz="4800" b="0" strike="noStrike" spc="-1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2"/>
          <a:stretch/>
        </p:blipFill>
        <p:spPr>
          <a:xfrm>
            <a:off x="5950396" y="1095663"/>
            <a:ext cx="5374829" cy="533163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6" r="12518"/>
          <a:stretch/>
        </p:blipFill>
        <p:spPr>
          <a:xfrm>
            <a:off x="837828" y="1100252"/>
            <a:ext cx="4745640" cy="5327050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21804" y="273600"/>
            <a:ext cx="10956876" cy="779136"/>
          </a:xfrm>
        </p:spPr>
        <p:txBody>
          <a:bodyPr/>
          <a:lstStyle/>
          <a:p>
            <a:r>
              <a:rPr lang="es-ES" dirty="0"/>
              <a:t>   </a:t>
            </a:r>
            <a:r>
              <a:rPr lang="es-ES" dirty="0" smtClean="0"/>
              <a:t>- </a:t>
            </a:r>
            <a:r>
              <a:rPr lang="es-ES" sz="1600" dirty="0" smtClean="0"/>
              <a:t>Documento XML formado con la estructura deseada.</a:t>
            </a:r>
            <a:endParaRPr lang="es-ES" sz="1600" dirty="0"/>
          </a:p>
        </p:txBody>
      </p:sp>
      <p:pic>
        <p:nvPicPr>
          <p:cNvPr id="6" name="Picture 7" descr="C:\Users\dj_ma\Documents\DAM2\2 - Acceso a Datos\TRABAJO JDOM\descarg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54" y="5833186"/>
            <a:ext cx="692158" cy="6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867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301720" y="-143640"/>
            <a:ext cx="628740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BIBLIOGRAFÍA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936000" y="388080"/>
            <a:ext cx="10582920" cy="47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2"/>
              </a:rPr>
              <a:t>https://www.w3schools.com/js/js_json_intro.asp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3"/>
              </a:rPr>
              <a:t>http://xerces.apache.org/xerces2-j/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4"/>
              </a:rPr>
              <a:t>https://www.w3.org/2005/03/DOM3Core-es/introduccion.html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5"/>
              </a:rPr>
              <a:t>https://www.w3schools.com/js/js_htmldom.asp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6"/>
              </a:rPr>
              <a:t>https://www.osmosislatina.com/xml/domsax.htm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7"/>
              </a:rPr>
              <a:t>http://www.jdom.org/docs/faq.html#a0000</a:t>
            </a: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8"/>
              </a:rPr>
              <a:t>http://www.studytrails.com/java/xml/jdom2/java-xml-jdom2-introduction/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9"/>
              </a:rPr>
              <a:t>http://www.juntadeandalucia.es/servicios/madeja/contenido/recurso/227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10"/>
              </a:rPr>
              <a:t>http://www.oracle.com/technetwork/es/articles/java/api-java-para-json-2251318-esa.html</a:t>
            </a:r>
            <a:r>
              <a:rPr lang="es-ES" sz="1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s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11"/>
              </a:rPr>
              <a:t>http://www.blog.teraswap.com/xstream-introduccion/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12"/>
              </a:rPr>
              <a:t>https://geekytheory.com/json-i-que-es-y-para-que-sirve-json/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1400" b="1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13"/>
              </a:rPr>
              <a:t>https://empleotoday.com/technology/csv-vs-xml-vs-json-cual-es-el-mejor-formato-de-datos-de-respuesta/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26440" y="404280"/>
            <a:ext cx="4029840" cy="12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FIN</a:t>
            </a:r>
            <a:endParaRPr lang="es-ES" sz="4800" b="0" strike="noStrike" spc="-1" dirty="0">
              <a:latin typeface="Arial"/>
            </a:endParaRPr>
          </a:p>
        </p:txBody>
      </p:sp>
      <p:pic>
        <p:nvPicPr>
          <p:cNvPr id="189" name="188 Imagen"/>
          <p:cNvPicPr/>
          <p:nvPr/>
        </p:nvPicPr>
        <p:blipFill>
          <a:blip r:embed="rId2"/>
          <a:stretch/>
        </p:blipFill>
        <p:spPr>
          <a:xfrm rot="124200">
            <a:off x="-56520" y="920160"/>
            <a:ext cx="7142040" cy="47613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6310440" y="4796640"/>
            <a:ext cx="426672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Baltasar Rangel Pinilla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Jesús A. González Merín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Carlos de la Rosa García</a:t>
            </a:r>
            <a:endParaRPr lang="es-E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es-ES" sz="1600" b="0" strike="noStrike" spc="-1">
                <a:solidFill>
                  <a:srgbClr val="424242"/>
                </a:solidFill>
                <a:latin typeface="Century Gothic"/>
                <a:ea typeface="DejaVu Sans"/>
              </a:rPr>
              <a:t>Luis Manuel Becerra Álvarez</a:t>
            </a:r>
            <a:endParaRPr lang="es-ES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7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598440" y="360"/>
            <a:ext cx="381384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SAX / SAXP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21360" y="1051920"/>
            <a:ext cx="10870560" cy="54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Funcionamiento: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Define una serie de interfaces, cuyos métodos son controladores de evento.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Cuando se analiza un documento, el procesador notifica a los controladores de evento, los distintos sucesos que tienen lugar.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Todas las operaciones de la aplicación se ejecutan durante la fase de análisis.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598440" y="360"/>
            <a:ext cx="381384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SAX / SAXP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21360" y="1051920"/>
            <a:ext cx="10870560" cy="54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Ventaja: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No consume mucha memoria ya que va procesando el documento en serie.</a:t>
            </a:r>
            <a:endParaRPr lang="es-E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Desventajas: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Es poco intuitivo para el desarrollador.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Requiere una serie de controles de estado adicionales que complican el procesado.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No permite construir XML. Sólo permite parsearlos.</a:t>
            </a:r>
            <a:endParaRPr lang="es-ES" sz="2400" b="0" strike="noStrike" spc="-1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No permite el acceso aleatorio al documento XML.</a:t>
            </a: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598440" y="360"/>
            <a:ext cx="381384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SAX / SAXP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21360" y="1051920"/>
            <a:ext cx="5038200" cy="51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>
                <a:solidFill>
                  <a:srgbClr val="3E3D2D"/>
                </a:solidFill>
                <a:latin typeface="Century Gothic"/>
                <a:ea typeface="DejaVu Sans"/>
              </a:rPr>
              <a:t>Interfaces SAX:</a:t>
            </a: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Las más importantes son tres:</a:t>
            </a: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DocumentHandler.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DTDHandler.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343080" indent="-2714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>
                <a:solidFill>
                  <a:srgbClr val="3E3D2D"/>
                </a:solidFill>
                <a:latin typeface="Century Gothic"/>
                <a:ea typeface="DejaVu Sans"/>
              </a:rPr>
              <a:t>ErrorHandler.</a:t>
            </a: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tretch/>
        </p:blipFill>
        <p:spPr>
          <a:xfrm>
            <a:off x="6336720" y="1655640"/>
            <a:ext cx="4748760" cy="345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128920" y="360"/>
            <a:ext cx="705708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EXCEL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47640" y="863280"/>
            <a:ext cx="53991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1" spc="-1" dirty="0">
              <a:solidFill>
                <a:srgbClr val="3E3D2D"/>
              </a:solidFill>
              <a:latin typeface="Century Gothic"/>
              <a:ea typeface="DejaVu Sans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Definición</a:t>
            </a: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: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un tipo de documento en formato abierto sencillo para representar datos en forma de tabla, en las que las columnas se separan con comas (o punto y coma donde la coma es el separador decimal) y las filas por salto de línea.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</p:txBody>
      </p:sp>
      <p:pic>
        <p:nvPicPr>
          <p:cNvPr id="1026" name="Picture 2" descr="Resultado de imagen de exc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412776"/>
            <a:ext cx="410775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79" y="5733256"/>
            <a:ext cx="625009" cy="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CustomShape 1"/>
          <p:cNvSpPr/>
          <p:nvPr/>
        </p:nvSpPr>
        <p:spPr>
          <a:xfrm>
            <a:off x="5128920" y="360"/>
            <a:ext cx="705708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CSV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47640" y="863280"/>
            <a:ext cx="107982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Es un tipo de documento en formato abierto sencillo para representar datos en forma de tabla, en las que las columnas se separan con comas (o punto y coma donde la coma es el separador decimal) y las filas por salto de línea.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Ventajas: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En general, los formatos CSV ocupan la mitad de tamaño que el formato XML y JSON. Esta es la principal ventaja, puesto que ayuda a reducir el ancho de banda.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128920" y="360"/>
            <a:ext cx="705708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SQL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47640" y="863280"/>
            <a:ext cx="10798200" cy="55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760"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Definición:</a:t>
            </a:r>
            <a:endParaRPr lang="es-ES" sz="2400" b="0" strike="noStrike" spc="-1" dirty="0">
              <a:latin typeface="Arial"/>
            </a:endParaRPr>
          </a:p>
          <a:p>
            <a:pPr marL="68760"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b="0" strike="noStrike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Es un lenguaje específico del dominio que da acceso a un sistema de gestión de base de datos relacionales que permite especificar diversos tipos de operaciones en ellos.</a:t>
            </a:r>
            <a:endParaRPr lang="es-ES" sz="24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3E3D2D"/>
                </a:solidFill>
                <a:latin typeface="Century Gothic"/>
                <a:ea typeface="DejaVu Sans"/>
              </a:rPr>
              <a:t>Ventajas:</a:t>
            </a:r>
            <a:endParaRPr lang="es-E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latin typeface="Arial"/>
            </a:endParaRPr>
          </a:p>
          <a:p>
            <a:pPr marL="343080" indent="-271440" algn="just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es-ES" sz="2400" spc="-1" dirty="0" smtClean="0">
                <a:solidFill>
                  <a:srgbClr val="3E3D2D"/>
                </a:solidFill>
                <a:latin typeface="Century Gothic"/>
                <a:ea typeface="DejaVu Sans"/>
              </a:rPr>
              <a:t>Una de sus características es el manejo de álgebra y cálculo relacional que permite efectuar consultas con el fin de recuperar, de forma sencilla, información en la base de datos, así cómo poder realizar cambios.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1026" name="Picture 2" descr="Resultado de imagen de sq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16" y="575179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40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569</TotalTime>
  <Words>1509</Words>
  <Application>Microsoft Office PowerPoint</Application>
  <PresentationFormat>Personalizado</PresentationFormat>
  <Paragraphs>286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- Documento XML formado con la estructura deseada.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carlos De La Rosa Garcia</cp:lastModifiedBy>
  <cp:revision>68</cp:revision>
  <dcterms:created xsi:type="dcterms:W3CDTF">2017-10-23T07:31:20Z</dcterms:created>
  <dcterms:modified xsi:type="dcterms:W3CDTF">2017-10-31T18:51:24Z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Personalizado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14</vt:i4>
  </property>
</Properties>
</file>