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43" autoAdjust="0"/>
  </p:normalViewPr>
  <p:slideViewPr>
    <p:cSldViewPr>
      <p:cViewPr>
        <p:scale>
          <a:sx n="112" d="100"/>
          <a:sy n="112" d="100"/>
        </p:scale>
        <p:origin x="-968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FB4-D8C3-4DA9-BAD0-2A337D235C51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1BE2-AD4A-466F-8896-3E361E4E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7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FB4-D8C3-4DA9-BAD0-2A337D235C51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1BE2-AD4A-466F-8896-3E361E4E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5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FB4-D8C3-4DA9-BAD0-2A337D235C51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1BE2-AD4A-466F-8896-3E361E4E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67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FB4-D8C3-4DA9-BAD0-2A337D235C51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1BE2-AD4A-466F-8896-3E361E4E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2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FB4-D8C3-4DA9-BAD0-2A337D235C51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1BE2-AD4A-466F-8896-3E361E4E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2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FB4-D8C3-4DA9-BAD0-2A337D235C51}" type="datetimeFigureOut">
              <a:rPr lang="en-US" smtClean="0"/>
              <a:t>5/27/15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1BE2-AD4A-466F-8896-3E361E4E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FB4-D8C3-4DA9-BAD0-2A337D235C51}" type="datetimeFigureOut">
              <a:rPr lang="en-US" smtClean="0"/>
              <a:t>5/27/15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1BE2-AD4A-466F-8896-3E361E4E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8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FB4-D8C3-4DA9-BAD0-2A337D235C51}" type="datetimeFigureOut">
              <a:rPr lang="en-US" smtClean="0"/>
              <a:t>5/27/15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1BE2-AD4A-466F-8896-3E361E4E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9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FB4-D8C3-4DA9-BAD0-2A337D235C51}" type="datetimeFigureOut">
              <a:rPr lang="en-US" smtClean="0"/>
              <a:t>5/27/15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1BE2-AD4A-466F-8896-3E361E4E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03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FB4-D8C3-4DA9-BAD0-2A337D235C51}" type="datetimeFigureOut">
              <a:rPr lang="en-US" smtClean="0"/>
              <a:t>5/27/15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1BE2-AD4A-466F-8896-3E361E4E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7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FB4-D8C3-4DA9-BAD0-2A337D235C51}" type="datetimeFigureOut">
              <a:rPr lang="en-US" smtClean="0"/>
              <a:t>5/27/15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1BE2-AD4A-466F-8896-3E361E4E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9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B5FB4-D8C3-4DA9-BAD0-2A337D235C51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01BE2-AD4A-466F-8896-3E361E4E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9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95550" y="5334000"/>
            <a:ext cx="2895600" cy="533400"/>
          </a:xfrm>
          <a:prstGeom prst="roundRect">
            <a:avLst>
              <a:gd name="adj" fmla="val 1904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Yeoman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89829" y="5310908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gency FB" panose="020B0503020202020204" pitchFamily="34" charset="0"/>
              </a:rPr>
              <a:t>Development / Build Environment</a:t>
            </a:r>
            <a:endParaRPr lang="en-US" sz="1400" dirty="0">
              <a:latin typeface="Agency FB" panose="020B05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828" y="3737417"/>
            <a:ext cx="1234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gency FB" panose="020B0503020202020204" pitchFamily="34" charset="0"/>
              </a:rPr>
              <a:t>Frameworks</a:t>
            </a:r>
            <a:endParaRPr lang="en-US" sz="1200" dirty="0"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829" y="2365829"/>
            <a:ext cx="1019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Agency FB" panose="020B0503020202020204" pitchFamily="34" charset="0"/>
              </a:rPr>
              <a:t>Javascript</a:t>
            </a:r>
            <a:r>
              <a:rPr lang="en-US" sz="1200" dirty="0" smtClean="0">
                <a:latin typeface="Agency FB" panose="020B0503020202020204" pitchFamily="34" charset="0"/>
              </a:rPr>
              <a:t> / CSS</a:t>
            </a:r>
            <a:endParaRPr lang="en-US" sz="1200" dirty="0">
              <a:latin typeface="Agency FB" panose="020B0503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495550" y="3990811"/>
            <a:ext cx="2895600" cy="535417"/>
          </a:xfrm>
          <a:prstGeom prst="roundRect">
            <a:avLst>
              <a:gd name="adj" fmla="val 253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Angular JS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514600" y="3390914"/>
            <a:ext cx="2895600" cy="408831"/>
          </a:xfrm>
          <a:prstGeom prst="roundRect">
            <a:avLst>
              <a:gd name="adj" fmla="val 31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Bootstrap UI for Angular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495551" y="2365829"/>
            <a:ext cx="673100" cy="285749"/>
          </a:xfrm>
          <a:prstGeom prst="roundRect">
            <a:avLst>
              <a:gd name="adj" fmla="val 357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jQuery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3219450" y="2365829"/>
            <a:ext cx="914400" cy="286865"/>
          </a:xfrm>
          <a:prstGeom prst="roundRect">
            <a:avLst>
              <a:gd name="adj" fmla="val 357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SASS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4210050" y="2365829"/>
            <a:ext cx="1200150" cy="286865"/>
          </a:xfrm>
          <a:prstGeom prst="roundRect">
            <a:avLst>
              <a:gd name="adj" fmla="val 357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Wijmo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89829" y="1225894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gency FB" panose="020B0503020202020204" pitchFamily="34" charset="0"/>
              </a:rPr>
              <a:t>Testing</a:t>
            </a:r>
            <a:endParaRPr lang="en-US" sz="1200" dirty="0">
              <a:latin typeface="Agency FB" panose="020B050302020202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508250" y="1078645"/>
            <a:ext cx="1320800" cy="285749"/>
          </a:xfrm>
          <a:prstGeom prst="roundRect">
            <a:avLst>
              <a:gd name="adj" fmla="val 357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Karma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2495550" y="1477579"/>
            <a:ext cx="1320800" cy="285749"/>
          </a:xfrm>
          <a:prstGeom prst="roundRect">
            <a:avLst>
              <a:gd name="adj" fmla="val 357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Jasmine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4019550" y="1078645"/>
            <a:ext cx="1320800" cy="2929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Selenium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89829" y="147251"/>
            <a:ext cx="3977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gency FB" panose="020B0503020202020204" pitchFamily="34" charset="0"/>
              </a:rPr>
              <a:t>UI Architecture for 360 </a:t>
            </a:r>
            <a:r>
              <a:rPr lang="en-US" sz="1000" dirty="0" smtClean="0">
                <a:latin typeface="Agency FB" panose="020B0503020202020204" pitchFamily="34" charset="0"/>
              </a:rPr>
              <a:t>Version: 3.1</a:t>
            </a:r>
            <a:endParaRPr lang="en-US" sz="1000" dirty="0">
              <a:latin typeface="Agency FB" panose="020B0503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2600" y="5110853"/>
            <a:ext cx="3429000" cy="1064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 smtClean="0">
                <a:latin typeface="Arial"/>
                <a:cs typeface="Arial"/>
              </a:rPr>
              <a:t>Modern, large-scale applications require a complex development environment which itself is complex and requires management. Using Yeoman gives us out-of-the-box  scaffolding, dependency management, and a task runner. Yeoman also has a wide user base, plenty of existing modules and </a:t>
            </a:r>
            <a:r>
              <a:rPr lang="en-US" sz="1000" dirty="0" err="1" smtClean="0">
                <a:latin typeface="Arial"/>
                <a:cs typeface="Arial"/>
              </a:rPr>
              <a:t>gists</a:t>
            </a:r>
            <a:r>
              <a:rPr lang="en-US" sz="1000" dirty="0" smtClean="0">
                <a:latin typeface="Arial"/>
                <a:cs typeface="Arial"/>
              </a:rPr>
              <a:t> and is configurable down to the granularity we require.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62600" y="3914641"/>
            <a:ext cx="3352800" cy="1064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 smtClean="0">
                <a:latin typeface="Arial"/>
                <a:cs typeface="Arial"/>
              </a:rPr>
              <a:t>The MVC pattern for app structure is not only what the current products are using, but and industry standard as well. Angular has a wide user base, is backed by Google and has proven itself for large applications. Angular will supply out-of-the-box functionality and also have the flexibility to customize to suit our specific needs.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62600" y="3318331"/>
            <a:ext cx="3124200" cy="648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 smtClean="0">
                <a:latin typeface="Arial"/>
                <a:cs typeface="Arial"/>
              </a:rPr>
              <a:t>Bootstrap, like angular, is a widely adopted framework which is backed by internet giant Twitter. We get out-of-the-box default styling which is easily theme-able, and a host of common components. 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62600" y="2289629"/>
            <a:ext cx="3124200" cy="787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 smtClean="0">
                <a:latin typeface="Arial"/>
                <a:cs typeface="Arial"/>
              </a:rPr>
              <a:t>There will be a need for a number of third party libraries, most notably in the charting and graphing category. We should be using a </a:t>
            </a:r>
            <a:r>
              <a:rPr lang="en-US" sz="1000" dirty="0" err="1" smtClean="0">
                <a:latin typeface="Arial"/>
                <a:cs typeface="Arial"/>
              </a:rPr>
              <a:t>css</a:t>
            </a:r>
            <a:r>
              <a:rPr lang="en-US" sz="1000" dirty="0" smtClean="0">
                <a:latin typeface="Arial"/>
                <a:cs typeface="Arial"/>
              </a:rPr>
              <a:t>-processor for optimal style sheets. </a:t>
            </a:r>
            <a:r>
              <a:rPr lang="en-US" sz="1000" dirty="0" err="1" smtClean="0">
                <a:latin typeface="Arial"/>
                <a:cs typeface="Arial"/>
              </a:rPr>
              <a:t>jquery</a:t>
            </a:r>
            <a:r>
              <a:rPr lang="en-US" sz="1000" dirty="0" smtClean="0">
                <a:latin typeface="Arial"/>
                <a:cs typeface="Arial"/>
              </a:rPr>
              <a:t> is a default include as it would be needed for any application.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62600" y="987711"/>
            <a:ext cx="3124200" cy="925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 smtClean="0">
                <a:latin typeface="Arial"/>
                <a:cs typeface="Arial"/>
              </a:rPr>
              <a:t>Any application of this complexity should integrate testing into the development process to insure the stability of the product. Using a two pronged approach, one for unit and end-to-end testing, another for scenario testing. Jasmine and Selenium are industry standards in these respective areas.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62600" y="152400"/>
            <a:ext cx="179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gency FB" panose="020B0503020202020204" pitchFamily="34" charset="0"/>
              </a:rPr>
              <a:t>Date: 4/18/14</a:t>
            </a:r>
          </a:p>
          <a:p>
            <a:r>
              <a:rPr lang="en-US" sz="1200" dirty="0" smtClean="0">
                <a:latin typeface="Agency FB" panose="020B0503020202020204" pitchFamily="34" charset="0"/>
              </a:rPr>
              <a:t>Author: M. Gable</a:t>
            </a:r>
            <a:endParaRPr lang="en-US" sz="1200" dirty="0">
              <a:latin typeface="Agency FB" panose="020B050302020202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28600"/>
            <a:ext cx="1209844" cy="142895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2495550" y="5943601"/>
            <a:ext cx="2895600" cy="533400"/>
          </a:xfrm>
          <a:prstGeom prst="roundRect">
            <a:avLst>
              <a:gd name="adj" fmla="val 1904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JS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62600" y="6153090"/>
            <a:ext cx="3124200" cy="371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 smtClean="0">
                <a:latin typeface="Arial"/>
                <a:cs typeface="Arial"/>
              </a:rPr>
              <a:t>Node JS will give the ability to quickly make mock endpoints to test all XHR operations.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013200" y="1466851"/>
            <a:ext cx="1320800" cy="285749"/>
          </a:xfrm>
          <a:prstGeom prst="roundRect">
            <a:avLst>
              <a:gd name="adj" fmla="val 357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Protractor</a:t>
            </a:r>
            <a:endParaRPr lang="en-US" sz="1200" dirty="0"/>
          </a:p>
        </p:txBody>
      </p:sp>
      <p:sp>
        <p:nvSpPr>
          <p:cNvPr id="31" name="Rounded Rectangle 30"/>
          <p:cNvSpPr/>
          <p:nvPr/>
        </p:nvSpPr>
        <p:spPr>
          <a:xfrm>
            <a:off x="2514600" y="2743200"/>
            <a:ext cx="673100" cy="304800"/>
          </a:xfrm>
          <a:prstGeom prst="roundRect">
            <a:avLst>
              <a:gd name="adj" fmla="val 357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D3</a:t>
            </a:r>
            <a:endParaRPr lang="en-US" sz="1200" dirty="0"/>
          </a:p>
        </p:txBody>
      </p:sp>
      <p:sp>
        <p:nvSpPr>
          <p:cNvPr id="32" name="Rounded Rectangle 31"/>
          <p:cNvSpPr/>
          <p:nvPr/>
        </p:nvSpPr>
        <p:spPr>
          <a:xfrm>
            <a:off x="3276600" y="2743200"/>
            <a:ext cx="977900" cy="304800"/>
          </a:xfrm>
          <a:prstGeom prst="roundRect">
            <a:avLst>
              <a:gd name="adj" fmla="val 357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Underscore</a:t>
            </a:r>
            <a:endParaRPr lang="en-US" sz="1200" dirty="0"/>
          </a:p>
        </p:txBody>
      </p:sp>
      <p:sp>
        <p:nvSpPr>
          <p:cNvPr id="33" name="Rounded Rectangle 32"/>
          <p:cNvSpPr/>
          <p:nvPr/>
        </p:nvSpPr>
        <p:spPr>
          <a:xfrm>
            <a:off x="4343400" y="2743200"/>
            <a:ext cx="1066800" cy="304800"/>
          </a:xfrm>
          <a:prstGeom prst="roundRect">
            <a:avLst>
              <a:gd name="adj" fmla="val 357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UI-Utilities</a:t>
            </a:r>
            <a:endParaRPr lang="en-US" sz="1200" dirty="0"/>
          </a:p>
        </p:txBody>
      </p:sp>
      <p:sp>
        <p:nvSpPr>
          <p:cNvPr id="34" name="Rounded Rectangle 33"/>
          <p:cNvSpPr/>
          <p:nvPr/>
        </p:nvSpPr>
        <p:spPr>
          <a:xfrm>
            <a:off x="2514600" y="2762251"/>
            <a:ext cx="673100" cy="285749"/>
          </a:xfrm>
          <a:prstGeom prst="roundRect">
            <a:avLst>
              <a:gd name="adj" fmla="val 357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55064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342</Words>
  <Application>Microsoft Macintosh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Mark</cp:lastModifiedBy>
  <cp:revision>30</cp:revision>
  <cp:lastPrinted>2014-04-25T20:33:24Z</cp:lastPrinted>
  <dcterms:created xsi:type="dcterms:W3CDTF">2014-04-18T00:11:05Z</dcterms:created>
  <dcterms:modified xsi:type="dcterms:W3CDTF">2015-05-27T17:02:34Z</dcterms:modified>
</cp:coreProperties>
</file>