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74" d="100"/>
          <a:sy n="74" d="100"/>
        </p:scale>
        <p:origin x="5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850C26D-A68F-488C-8232-D0374CC60F11}"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39227085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0C26D-A68F-488C-8232-D0374CC60F11}"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142472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0C26D-A68F-488C-8232-D0374CC60F11}"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528725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850C26D-A68F-488C-8232-D0374CC60F11}"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120251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850C26D-A68F-488C-8232-D0374CC60F11}" type="datetimeFigureOut">
              <a:rPr lang="en-US" smtClean="0"/>
              <a:t>9/5/2025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3633078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850C26D-A68F-488C-8232-D0374CC60F11}"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2816087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850C26D-A68F-488C-8232-D0374CC60F11}" type="datetimeFigureOut">
              <a:rPr lang="en-US" smtClean="0"/>
              <a:t>9/5/2025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15081160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850C26D-A68F-488C-8232-D0374CC60F11}" type="datetimeFigureOut">
              <a:rPr lang="en-US" smtClean="0"/>
              <a:t>9/5/2025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638649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850C26D-A68F-488C-8232-D0374CC60F11}" type="datetimeFigureOut">
              <a:rPr lang="en-US" smtClean="0"/>
              <a:t>9/5/2025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3954362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0C26D-A68F-488C-8232-D0374CC60F11}"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2555188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850C26D-A68F-488C-8232-D0374CC60F11}" type="datetimeFigureOut">
              <a:rPr lang="en-US" smtClean="0"/>
              <a:t>9/5/2025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B048FD-C3A9-4EF4-A6BC-9108EC280CA5}" type="slidenum">
              <a:rPr lang="en-US" smtClean="0"/>
              <a:t>‹#›</a:t>
            </a:fld>
            <a:endParaRPr lang="en-US"/>
          </a:p>
        </p:txBody>
      </p:sp>
    </p:spTree>
    <p:extLst>
      <p:ext uri="{BB962C8B-B14F-4D97-AF65-F5344CB8AC3E}">
        <p14:creationId xmlns:p14="http://schemas.microsoft.com/office/powerpoint/2010/main" val="4021678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850C26D-A68F-488C-8232-D0374CC60F11}" type="datetimeFigureOut">
              <a:rPr lang="en-US" smtClean="0"/>
              <a:t>9/5/2025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B048FD-C3A9-4EF4-A6BC-9108EC280CA5}" type="slidenum">
              <a:rPr lang="en-US" smtClean="0"/>
              <a:t>‹#›</a:t>
            </a:fld>
            <a:endParaRPr lang="en-US"/>
          </a:p>
        </p:txBody>
      </p:sp>
    </p:spTree>
    <p:extLst>
      <p:ext uri="{BB962C8B-B14F-4D97-AF65-F5344CB8AC3E}">
        <p14:creationId xmlns:p14="http://schemas.microsoft.com/office/powerpoint/2010/main" val="14506007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3124779" y="891460"/>
            <a:ext cx="5754029" cy="1446550"/>
          </a:xfrm>
          <a:prstGeom prst="rect">
            <a:avLst/>
          </a:prstGeom>
          <a:noFill/>
        </p:spPr>
        <p:txBody>
          <a:bodyPr wrap="square" rtlCol="0">
            <a:spAutoFit/>
          </a:bodyPr>
          <a:lstStyle/>
          <a:p>
            <a:r>
              <a:rPr lang="en-US" sz="8800" dirty="0" smtClean="0">
                <a:latin typeface="Edwardian Script ITC" panose="030303020407070D0804" pitchFamily="66" charset="0"/>
              </a:rPr>
              <a:t>Welcome</a:t>
            </a:r>
            <a:endParaRPr lang="en-US" sz="7200" dirty="0">
              <a:latin typeface="Edwardian Script ITC" panose="030303020407070D0804" pitchFamily="66" charset="0"/>
            </a:endParaRPr>
          </a:p>
        </p:txBody>
      </p:sp>
      <p:sp>
        <p:nvSpPr>
          <p:cNvPr id="5" name="TextBox 4"/>
          <p:cNvSpPr txBox="1"/>
          <p:nvPr/>
        </p:nvSpPr>
        <p:spPr>
          <a:xfrm>
            <a:off x="5273650" y="2627813"/>
            <a:ext cx="3055434" cy="1200329"/>
          </a:xfrm>
          <a:prstGeom prst="rect">
            <a:avLst/>
          </a:prstGeom>
          <a:noFill/>
        </p:spPr>
        <p:txBody>
          <a:bodyPr wrap="square" rtlCol="0">
            <a:spAutoFit/>
          </a:bodyPr>
          <a:lstStyle/>
          <a:p>
            <a:r>
              <a:rPr lang="en-US" sz="7200" dirty="0" smtClean="0">
                <a:latin typeface="Edwardian Script ITC" panose="030303020407070D0804" pitchFamily="66" charset="0"/>
              </a:rPr>
              <a:t>To</a:t>
            </a:r>
            <a:endParaRPr lang="en-US" sz="7200" dirty="0">
              <a:latin typeface="Edwardian Script ITC" panose="030303020407070D0804" pitchFamily="66" charset="0"/>
            </a:endParaRPr>
          </a:p>
        </p:txBody>
      </p:sp>
      <p:sp>
        <p:nvSpPr>
          <p:cNvPr id="6" name="TextBox 5"/>
          <p:cNvSpPr txBox="1"/>
          <p:nvPr/>
        </p:nvSpPr>
        <p:spPr>
          <a:xfrm>
            <a:off x="3877485" y="4117945"/>
            <a:ext cx="4248615" cy="1446550"/>
          </a:xfrm>
          <a:prstGeom prst="rect">
            <a:avLst/>
          </a:prstGeom>
          <a:noFill/>
        </p:spPr>
        <p:txBody>
          <a:bodyPr wrap="square" rtlCol="0">
            <a:spAutoFit/>
          </a:bodyPr>
          <a:lstStyle/>
          <a:p>
            <a:r>
              <a:rPr lang="en-US" sz="8800" dirty="0" smtClean="0">
                <a:latin typeface="Edwardian Script ITC" panose="030303020407070D0804" pitchFamily="66" charset="0"/>
              </a:rPr>
              <a:t>Digital </a:t>
            </a:r>
            <a:endParaRPr lang="en-US" sz="8800" dirty="0">
              <a:latin typeface="Edwardian Script ITC" panose="030303020407070D0804" pitchFamily="66" charset="0"/>
            </a:endParaRPr>
          </a:p>
        </p:txBody>
      </p:sp>
      <p:sp>
        <p:nvSpPr>
          <p:cNvPr id="8" name="TextBox 7"/>
          <p:cNvSpPr txBox="1"/>
          <p:nvPr/>
        </p:nvSpPr>
        <p:spPr>
          <a:xfrm>
            <a:off x="6586531" y="4161527"/>
            <a:ext cx="3485106" cy="1446550"/>
          </a:xfrm>
          <a:prstGeom prst="rect">
            <a:avLst/>
          </a:prstGeom>
          <a:noFill/>
        </p:spPr>
        <p:txBody>
          <a:bodyPr wrap="square" rtlCol="0">
            <a:spAutoFit/>
          </a:bodyPr>
          <a:lstStyle/>
          <a:p>
            <a:r>
              <a:rPr lang="en-US" sz="8800" dirty="0" smtClean="0">
                <a:latin typeface="Edwardian Script ITC" panose="030303020407070D0804" pitchFamily="66" charset="0"/>
              </a:rPr>
              <a:t>Portfolio</a:t>
            </a:r>
            <a:endParaRPr lang="en-US" sz="8800" dirty="0">
              <a:latin typeface="Edwardian Script ITC" panose="030303020407070D0804" pitchFamily="66" charset="0"/>
            </a:endParaRPr>
          </a:p>
        </p:txBody>
      </p:sp>
    </p:spTree>
    <p:extLst>
      <p:ext uri="{BB962C8B-B14F-4D97-AF65-F5344CB8AC3E}">
        <p14:creationId xmlns:p14="http://schemas.microsoft.com/office/powerpoint/2010/main" val="28724435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387796" y="635492"/>
            <a:ext cx="8172450" cy="984885"/>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Results And Screenshots</a:t>
            </a:r>
          </a:p>
          <a:p>
            <a:endParaRPr lang="en-US" dirty="0">
              <a:solidFill>
                <a:schemeClr val="accent5"/>
              </a:solidFill>
              <a:latin typeface="Monotype Corsiva" panose="03010101010201010101"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6687" y="1955228"/>
            <a:ext cx="9075313" cy="3788749"/>
          </a:xfrm>
          <a:prstGeom prst="rect">
            <a:avLst/>
          </a:prstGeom>
        </p:spPr>
      </p:pic>
    </p:spTree>
    <p:extLst>
      <p:ext uri="{BB962C8B-B14F-4D97-AF65-F5344CB8AC3E}">
        <p14:creationId xmlns:p14="http://schemas.microsoft.com/office/powerpoint/2010/main" val="3482826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5514975" y="857250"/>
            <a:ext cx="6972300"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Results And Screenshots</a:t>
            </a:r>
            <a:endParaRPr lang="en-US" sz="4000" dirty="0">
              <a:solidFill>
                <a:schemeClr val="accent5"/>
              </a:solidFill>
              <a:latin typeface="Monotype Corsiva" panose="03010101010201010101" pitchFamily="66" charset="0"/>
            </a:endParaRP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33600" y="2057401"/>
            <a:ext cx="10058400" cy="3857624"/>
          </a:xfrm>
          <a:prstGeom prst="rect">
            <a:avLst/>
          </a:prstGeom>
        </p:spPr>
      </p:pic>
    </p:spTree>
    <p:extLst>
      <p:ext uri="{BB962C8B-B14F-4D97-AF65-F5344CB8AC3E}">
        <p14:creationId xmlns:p14="http://schemas.microsoft.com/office/powerpoint/2010/main" val="2355012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5329237" y="728663"/>
            <a:ext cx="7058025" cy="1323439"/>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Results And Screenshots</a:t>
            </a:r>
          </a:p>
          <a:p>
            <a:endParaRPr lang="en-US" sz="4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00325" y="1817500"/>
            <a:ext cx="9591675" cy="4154675"/>
          </a:xfrm>
          <a:prstGeom prst="rect">
            <a:avLst/>
          </a:prstGeom>
        </p:spPr>
      </p:pic>
    </p:spTree>
    <p:extLst>
      <p:ext uri="{BB962C8B-B14F-4D97-AF65-F5344CB8AC3E}">
        <p14:creationId xmlns:p14="http://schemas.microsoft.com/office/powerpoint/2010/main" val="3871103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3" name="TextBox 2"/>
          <p:cNvSpPr txBox="1"/>
          <p:nvPr/>
        </p:nvSpPr>
        <p:spPr>
          <a:xfrm>
            <a:off x="5329239" y="742950"/>
            <a:ext cx="7615237"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Results And Screenshots</a:t>
            </a:r>
            <a:endParaRPr lang="en-US" sz="4000" dirty="0">
              <a:solidFill>
                <a:schemeClr val="accent5"/>
              </a:solidFill>
              <a:latin typeface="Monotype Corsiva" panose="03010101010201010101" pitchFamily="66" charset="0"/>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14675" y="1900917"/>
            <a:ext cx="9077325" cy="4265839"/>
          </a:xfrm>
          <a:prstGeom prst="rect">
            <a:avLst/>
          </a:prstGeom>
        </p:spPr>
      </p:pic>
    </p:spTree>
    <p:extLst>
      <p:ext uri="{BB962C8B-B14F-4D97-AF65-F5344CB8AC3E}">
        <p14:creationId xmlns:p14="http://schemas.microsoft.com/office/powerpoint/2010/main" val="824931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86063" y="1400175"/>
            <a:ext cx="9405937" cy="5086350"/>
          </a:xfrm>
          <a:prstGeom prst="rect">
            <a:avLst/>
          </a:prstGeom>
        </p:spPr>
      </p:pic>
      <p:sp>
        <p:nvSpPr>
          <p:cNvPr id="3" name="TextBox 2"/>
          <p:cNvSpPr txBox="1"/>
          <p:nvPr/>
        </p:nvSpPr>
        <p:spPr>
          <a:xfrm>
            <a:off x="5143501" y="400050"/>
            <a:ext cx="7286625"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Results And Screenshots</a:t>
            </a:r>
            <a:endParaRPr lang="en-US" sz="4000" dirty="0">
              <a:solidFill>
                <a:schemeClr val="accent5"/>
              </a:solidFill>
              <a:latin typeface="Monotype Corsiva" panose="03010101010201010101" pitchFamily="66" charset="0"/>
            </a:endParaRPr>
          </a:p>
        </p:txBody>
      </p:sp>
    </p:spTree>
    <p:extLst>
      <p:ext uri="{BB962C8B-B14F-4D97-AF65-F5344CB8AC3E}">
        <p14:creationId xmlns:p14="http://schemas.microsoft.com/office/powerpoint/2010/main" val="2629602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7000" b="-17000"/>
          </a:stretch>
        </a:blipFill>
        <a:effectLst/>
      </p:bgPr>
    </p:bg>
    <p:spTree>
      <p:nvGrpSpPr>
        <p:cNvPr id="1" name=""/>
        <p:cNvGrpSpPr/>
        <p:nvPr/>
      </p:nvGrpSpPr>
      <p:grpSpPr>
        <a:xfrm>
          <a:off x="0" y="0"/>
          <a:ext cx="0" cy="0"/>
          <a:chOff x="0" y="0"/>
          <a:chExt cx="0" cy="0"/>
        </a:xfrm>
      </p:grpSpPr>
      <p:sp>
        <p:nvSpPr>
          <p:cNvPr id="2" name="TextBox 1"/>
          <p:cNvSpPr txBox="1"/>
          <p:nvPr/>
        </p:nvSpPr>
        <p:spPr>
          <a:xfrm>
            <a:off x="6757988" y="1014412"/>
            <a:ext cx="7400925" cy="830997"/>
          </a:xfrm>
          <a:prstGeom prst="rect">
            <a:avLst/>
          </a:prstGeom>
          <a:noFill/>
        </p:spPr>
        <p:txBody>
          <a:bodyPr wrap="square" rtlCol="0">
            <a:spAutoFit/>
          </a:bodyPr>
          <a:lstStyle/>
          <a:p>
            <a:r>
              <a:rPr lang="en-US" sz="4800" dirty="0" smtClean="0">
                <a:solidFill>
                  <a:schemeClr val="accent5"/>
                </a:solidFill>
                <a:latin typeface="Monotype Corsiva" panose="03010101010201010101" pitchFamily="66" charset="0"/>
              </a:rPr>
              <a:t>Conclusion</a:t>
            </a:r>
            <a:endParaRPr lang="en-US" sz="4800" dirty="0">
              <a:solidFill>
                <a:schemeClr val="accent5"/>
              </a:solidFill>
              <a:latin typeface="Monotype Corsiva" panose="03010101010201010101" pitchFamily="66" charset="0"/>
            </a:endParaRPr>
          </a:p>
        </p:txBody>
      </p:sp>
      <p:sp>
        <p:nvSpPr>
          <p:cNvPr id="3" name="TextBox 2"/>
          <p:cNvSpPr txBox="1"/>
          <p:nvPr/>
        </p:nvSpPr>
        <p:spPr>
          <a:xfrm>
            <a:off x="4986338" y="2471738"/>
            <a:ext cx="7086600" cy="2308324"/>
          </a:xfrm>
          <a:prstGeom prst="rect">
            <a:avLst/>
          </a:prstGeom>
          <a:noFill/>
        </p:spPr>
        <p:txBody>
          <a:bodyPr wrap="square" rtlCol="0">
            <a:spAutoFit/>
          </a:bodyPr>
          <a:lstStyle/>
          <a:p>
            <a:r>
              <a:rPr lang="en-US" sz="2400" dirty="0">
                <a:latin typeface="Bahnschrift" panose="020B0502040204020203" pitchFamily="34" charset="0"/>
              </a:rPr>
              <a:t>In conclusion, HTML, CSS, and JavaScript form the </a:t>
            </a:r>
            <a:r>
              <a:rPr lang="en-US" sz="2400" b="1" dirty="0">
                <a:latin typeface="Bahnschrift" panose="020B0502040204020203" pitchFamily="34" charset="0"/>
              </a:rPr>
              <a:t>trifecta of web development languages</a:t>
            </a:r>
            <a:r>
              <a:rPr lang="en-US" sz="2400" dirty="0">
                <a:latin typeface="Bahnschrift" panose="020B0502040204020203" pitchFamily="34" charset="0"/>
              </a:rPr>
              <a:t> that not only pave the way for creating dynamic and visually appealing websites but also ensure that learning these skills is accessible and integrated into broader educational goals.</a:t>
            </a:r>
            <a:endParaRPr lang="en-US" sz="2400" dirty="0">
              <a:latin typeface="Bahnschrift" panose="020B0502040204020203" pitchFamily="34" charset="0"/>
            </a:endParaRPr>
          </a:p>
        </p:txBody>
      </p:sp>
    </p:spTree>
    <p:extLst>
      <p:ext uri="{BB962C8B-B14F-4D97-AF65-F5344CB8AC3E}">
        <p14:creationId xmlns:p14="http://schemas.microsoft.com/office/powerpoint/2010/main" val="3890396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4200526" y="1643062"/>
            <a:ext cx="7572375" cy="1323439"/>
          </a:xfrm>
          <a:prstGeom prst="rect">
            <a:avLst/>
          </a:prstGeom>
          <a:noFill/>
        </p:spPr>
        <p:txBody>
          <a:bodyPr wrap="square" rtlCol="0">
            <a:spAutoFit/>
          </a:bodyPr>
          <a:lstStyle/>
          <a:p>
            <a:r>
              <a:rPr lang="en-US" sz="8000" dirty="0" smtClean="0">
                <a:latin typeface="Edwardian Script ITC" panose="030303020407070D0804" pitchFamily="66" charset="0"/>
              </a:rPr>
              <a:t>My Drawing Portfolio</a:t>
            </a:r>
            <a:endParaRPr lang="en-US" sz="8000" dirty="0">
              <a:latin typeface="Edwardian Script ITC" panose="030303020407070D0804" pitchFamily="66" charset="0"/>
            </a:endParaRPr>
          </a:p>
        </p:txBody>
      </p:sp>
      <p:sp>
        <p:nvSpPr>
          <p:cNvPr id="5" name="TextBox 4"/>
          <p:cNvSpPr txBox="1"/>
          <p:nvPr/>
        </p:nvSpPr>
        <p:spPr>
          <a:xfrm>
            <a:off x="4200526" y="4300537"/>
            <a:ext cx="6572250" cy="1477328"/>
          </a:xfrm>
          <a:prstGeom prst="rect">
            <a:avLst/>
          </a:prstGeom>
          <a:noFill/>
        </p:spPr>
        <p:txBody>
          <a:bodyPr wrap="square" rtlCol="0">
            <a:spAutoFit/>
          </a:bodyPr>
          <a:lstStyle/>
          <a:p>
            <a:pPr marL="285750" indent="-285750">
              <a:buFont typeface="Wingdings" panose="05000000000000000000" pitchFamily="2" charset="2"/>
              <a:buChar char="v"/>
            </a:pPr>
            <a:r>
              <a:rPr lang="en-US" dirty="0" smtClean="0">
                <a:latin typeface="Mongolian Baiti" panose="03000500000000000000" pitchFamily="66" charset="0"/>
                <a:cs typeface="Mongolian Baiti" panose="03000500000000000000" pitchFamily="66" charset="0"/>
              </a:rPr>
              <a:t>U.LOGESH</a:t>
            </a:r>
          </a:p>
          <a:p>
            <a:pPr marL="285750" indent="-285750">
              <a:buFont typeface="Wingdings" panose="05000000000000000000" pitchFamily="2" charset="2"/>
              <a:buChar char="v"/>
            </a:pPr>
            <a:r>
              <a:rPr lang="en-US" dirty="0" smtClean="0">
                <a:latin typeface="Mongolian Baiti" panose="03000500000000000000" pitchFamily="66" charset="0"/>
                <a:cs typeface="Mongolian Baiti" panose="03000500000000000000" pitchFamily="66" charset="0"/>
              </a:rPr>
              <a:t>32124U18034</a:t>
            </a:r>
          </a:p>
          <a:p>
            <a:pPr marL="285750" indent="-285750">
              <a:buFont typeface="Wingdings" panose="05000000000000000000" pitchFamily="2" charset="2"/>
              <a:buChar char="v"/>
            </a:pPr>
            <a:r>
              <a:rPr lang="en-US" dirty="0" smtClean="0">
                <a:latin typeface="Mongolian Baiti" panose="03000500000000000000" pitchFamily="66" charset="0"/>
                <a:cs typeface="Mongolian Baiti" panose="03000500000000000000" pitchFamily="66" charset="0"/>
              </a:rPr>
              <a:t>II B.SC.COMPUTER SCINECE</a:t>
            </a:r>
          </a:p>
          <a:p>
            <a:pPr marL="285750" indent="-285750">
              <a:buFont typeface="Wingdings" panose="05000000000000000000" pitchFamily="2" charset="2"/>
              <a:buChar char="v"/>
            </a:pPr>
            <a:r>
              <a:rPr lang="en-US" dirty="0" smtClean="0">
                <a:latin typeface="Mongolian Baiti" panose="03000500000000000000" pitchFamily="66" charset="0"/>
                <a:cs typeface="Mongolian Baiti" panose="03000500000000000000" pitchFamily="66" charset="0"/>
              </a:rPr>
              <a:t>MUTHURANGAM GOVT ARTS COLLEGE</a:t>
            </a:r>
          </a:p>
          <a:p>
            <a:pPr marL="285750" indent="-285750">
              <a:buFont typeface="Wingdings" panose="05000000000000000000" pitchFamily="2" charset="2"/>
              <a:buChar char="v"/>
            </a:pPr>
            <a:r>
              <a:rPr lang="en-US" dirty="0" smtClean="0">
                <a:latin typeface="Mongolian Baiti" panose="03000500000000000000" pitchFamily="66" charset="0"/>
                <a:cs typeface="Mongolian Baiti" panose="03000500000000000000" pitchFamily="66" charset="0"/>
              </a:rPr>
              <a:t>THIRUVALLUVAR UNIVERSITY</a:t>
            </a:r>
            <a:endParaRPr lang="en-US" dirty="0">
              <a:latin typeface="Mongolian Baiti" panose="03000500000000000000" pitchFamily="66" charset="0"/>
              <a:cs typeface="Mongolian Baiti" panose="03000500000000000000" pitchFamily="66" charset="0"/>
            </a:endParaRPr>
          </a:p>
        </p:txBody>
      </p:sp>
    </p:spTree>
    <p:extLst>
      <p:ext uri="{BB962C8B-B14F-4D97-AF65-F5344CB8AC3E}">
        <p14:creationId xmlns:p14="http://schemas.microsoft.com/office/powerpoint/2010/main" val="7606690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5886450" y="571501"/>
            <a:ext cx="5886450"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AGENDA</a:t>
            </a:r>
            <a:endParaRPr lang="en-US" sz="4000" dirty="0">
              <a:solidFill>
                <a:schemeClr val="accent5"/>
              </a:solidFill>
              <a:latin typeface="Monotype Corsiva" panose="03010101010201010101" pitchFamily="66" charset="0"/>
            </a:endParaRPr>
          </a:p>
        </p:txBody>
      </p:sp>
      <p:sp>
        <p:nvSpPr>
          <p:cNvPr id="5" name="TextBox 4"/>
          <p:cNvSpPr txBox="1"/>
          <p:nvPr/>
        </p:nvSpPr>
        <p:spPr>
          <a:xfrm>
            <a:off x="4257675" y="1928813"/>
            <a:ext cx="7743825" cy="4031873"/>
          </a:xfrm>
          <a:prstGeom prst="rect">
            <a:avLst/>
          </a:prstGeom>
          <a:noFill/>
        </p:spPr>
        <p:txBody>
          <a:bodyPr wrap="square" rtlCol="0">
            <a:spAutoFit/>
          </a:bodyPr>
          <a:lstStyle/>
          <a:p>
            <a:pPr marL="285750" indent="-285750">
              <a:buFont typeface="Wingdings" panose="05000000000000000000" pitchFamily="2" charset="2"/>
              <a:buChar char="Ø"/>
            </a:pPr>
            <a:r>
              <a:rPr lang="en-US" sz="3200" dirty="0" smtClean="0">
                <a:latin typeface="Bell MT" panose="02020503060305020303" pitchFamily="18" charset="0"/>
              </a:rPr>
              <a:t>Portfolio design and layout</a:t>
            </a:r>
          </a:p>
          <a:p>
            <a:pPr marL="285750" indent="-285750">
              <a:buFont typeface="Wingdings" panose="05000000000000000000" pitchFamily="2" charset="2"/>
              <a:buChar char="Ø"/>
            </a:pPr>
            <a:r>
              <a:rPr lang="en-US" sz="3200" dirty="0" smtClean="0">
                <a:latin typeface="Bell MT" panose="02020503060305020303" pitchFamily="18" charset="0"/>
              </a:rPr>
              <a:t>Tools and Technologies</a:t>
            </a:r>
          </a:p>
          <a:p>
            <a:pPr marL="285750" indent="-285750">
              <a:buFont typeface="Wingdings" panose="05000000000000000000" pitchFamily="2" charset="2"/>
              <a:buChar char="Ø"/>
            </a:pPr>
            <a:r>
              <a:rPr lang="en-US" sz="3200" dirty="0" smtClean="0">
                <a:latin typeface="Bell MT" panose="02020503060305020303" pitchFamily="18" charset="0"/>
              </a:rPr>
              <a:t>Problem Statement</a:t>
            </a:r>
          </a:p>
          <a:p>
            <a:pPr marL="285750" indent="-285750">
              <a:buFont typeface="Wingdings" panose="05000000000000000000" pitchFamily="2" charset="2"/>
              <a:buChar char="Ø"/>
            </a:pPr>
            <a:r>
              <a:rPr lang="en-US" sz="3200" dirty="0" smtClean="0">
                <a:latin typeface="Bell MT" panose="02020503060305020303" pitchFamily="18" charset="0"/>
              </a:rPr>
              <a:t>Features and Functionality</a:t>
            </a:r>
          </a:p>
          <a:p>
            <a:pPr marL="285750" indent="-285750">
              <a:buFont typeface="Wingdings" panose="05000000000000000000" pitchFamily="2" charset="2"/>
              <a:buChar char="Ø"/>
            </a:pPr>
            <a:r>
              <a:rPr lang="en-US" sz="3200" dirty="0" smtClean="0">
                <a:latin typeface="Bell MT" panose="02020503060305020303" pitchFamily="18" charset="0"/>
              </a:rPr>
              <a:t>Project Overview</a:t>
            </a:r>
          </a:p>
          <a:p>
            <a:pPr marL="285750" indent="-285750">
              <a:buFont typeface="Wingdings" panose="05000000000000000000" pitchFamily="2" charset="2"/>
              <a:buChar char="Ø"/>
            </a:pPr>
            <a:r>
              <a:rPr lang="en-US" sz="3200" dirty="0" smtClean="0">
                <a:latin typeface="Bell MT" panose="02020503060305020303" pitchFamily="18" charset="0"/>
              </a:rPr>
              <a:t>Result and Screenshots</a:t>
            </a:r>
          </a:p>
          <a:p>
            <a:pPr marL="285750" indent="-285750">
              <a:buFont typeface="Wingdings" panose="05000000000000000000" pitchFamily="2" charset="2"/>
              <a:buChar char="Ø"/>
            </a:pPr>
            <a:r>
              <a:rPr lang="en-US" sz="3200" dirty="0" smtClean="0">
                <a:latin typeface="Bell MT" panose="02020503060305020303" pitchFamily="18" charset="0"/>
              </a:rPr>
              <a:t>Conclusion</a:t>
            </a:r>
          </a:p>
          <a:p>
            <a:pPr marL="285750" indent="-285750">
              <a:buFont typeface="Wingdings" panose="05000000000000000000" pitchFamily="2" charset="2"/>
              <a:buChar char="Ø"/>
            </a:pPr>
            <a:r>
              <a:rPr lang="en-US" sz="3200" dirty="0" err="1" smtClean="0">
                <a:latin typeface="Bell MT" panose="02020503060305020303" pitchFamily="18" charset="0"/>
              </a:rPr>
              <a:t>Github</a:t>
            </a:r>
            <a:r>
              <a:rPr lang="en-US" sz="3200" dirty="0" smtClean="0">
                <a:latin typeface="Bell MT" panose="02020503060305020303" pitchFamily="18" charset="0"/>
              </a:rPr>
              <a:t> Link</a:t>
            </a:r>
            <a:endParaRPr lang="en-US" sz="3200" dirty="0">
              <a:latin typeface="Bell MT" panose="02020503060305020303" pitchFamily="18" charset="0"/>
            </a:endParaRPr>
          </a:p>
        </p:txBody>
      </p:sp>
    </p:spTree>
    <p:extLst>
      <p:ext uri="{BB962C8B-B14F-4D97-AF65-F5344CB8AC3E}">
        <p14:creationId xmlns:p14="http://schemas.microsoft.com/office/powerpoint/2010/main" val="2607793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5643564" y="1653838"/>
            <a:ext cx="6272212" cy="1446550"/>
          </a:xfrm>
          <a:prstGeom prst="rect">
            <a:avLst/>
          </a:prstGeom>
          <a:noFill/>
        </p:spPr>
        <p:txBody>
          <a:bodyPr wrap="square" rtlCol="0">
            <a:spAutoFit/>
          </a:bodyPr>
          <a:lstStyle/>
          <a:p>
            <a:r>
              <a:rPr lang="en-US" sz="4800" dirty="0" smtClean="0">
                <a:solidFill>
                  <a:schemeClr val="accent5"/>
                </a:solidFill>
                <a:latin typeface="Monotype Corsiva" panose="03010101010201010101" pitchFamily="66" charset="0"/>
              </a:rPr>
              <a:t>Problem</a:t>
            </a:r>
            <a:r>
              <a:rPr lang="en-US" sz="4000" dirty="0" smtClean="0">
                <a:solidFill>
                  <a:schemeClr val="accent5"/>
                </a:solidFill>
                <a:latin typeface="Algerian" panose="04020705040A02060702" pitchFamily="82" charset="0"/>
              </a:rPr>
              <a:t> </a:t>
            </a:r>
            <a:r>
              <a:rPr lang="en-US" sz="4800" dirty="0" smtClean="0">
                <a:solidFill>
                  <a:schemeClr val="accent5"/>
                </a:solidFill>
                <a:latin typeface="Monotype Corsiva" panose="03010101010201010101" pitchFamily="66" charset="0"/>
              </a:rPr>
              <a:t>Statement</a:t>
            </a:r>
            <a:endParaRPr lang="en-US" sz="4000" dirty="0" smtClean="0">
              <a:solidFill>
                <a:schemeClr val="accent5"/>
              </a:solidFill>
              <a:latin typeface="Monotype Corsiva" panose="03010101010201010101" pitchFamily="66" charset="0"/>
            </a:endParaRPr>
          </a:p>
          <a:p>
            <a:endParaRPr lang="en-US" sz="4000" dirty="0">
              <a:latin typeface="Algerian" panose="04020705040A02060702" pitchFamily="82" charset="0"/>
            </a:endParaRPr>
          </a:p>
        </p:txBody>
      </p:sp>
      <p:sp>
        <p:nvSpPr>
          <p:cNvPr id="5" name="TextBox 4"/>
          <p:cNvSpPr txBox="1"/>
          <p:nvPr/>
        </p:nvSpPr>
        <p:spPr>
          <a:xfrm>
            <a:off x="4362450" y="3100388"/>
            <a:ext cx="7829550" cy="2677656"/>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Light" panose="020B0502040204020203" pitchFamily="34" charset="0"/>
              </a:rPr>
              <a:t>An HTML problem statement defines a specific challenge or task that needs to be solved using HTML, often in conjunction with CSS and JavaScript for web development projects. These statements outline the requirements and desired outcome of a web page or component, serving as a guide for developers.</a:t>
            </a:r>
          </a:p>
        </p:txBody>
      </p:sp>
    </p:spTree>
    <p:extLst>
      <p:ext uri="{BB962C8B-B14F-4D97-AF65-F5344CB8AC3E}">
        <p14:creationId xmlns:p14="http://schemas.microsoft.com/office/powerpoint/2010/main" val="21860093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114800" y="2214562"/>
            <a:ext cx="7572375" cy="4247317"/>
          </a:xfrm>
          <a:prstGeom prst="rect">
            <a:avLst/>
          </a:prstGeom>
          <a:noFill/>
        </p:spPr>
        <p:txBody>
          <a:bodyPr wrap="square" rtlCol="0">
            <a:spAutoFit/>
          </a:bodyPr>
          <a:lstStyle/>
          <a:p>
            <a:pPr marL="285750" indent="-285750" fontAlgn="ctr">
              <a:buFont typeface="Wingdings" panose="05000000000000000000" pitchFamily="2" charset="2"/>
              <a:buChar char="Ø"/>
            </a:pPr>
            <a:r>
              <a:rPr lang="en-US" dirty="0">
                <a:latin typeface="Bahnschrift SemiLight" panose="020B0502040204020203" pitchFamily="34" charset="0"/>
              </a:rPr>
              <a:t>A project overview involving CSS typically refers to a project where Cascading Style Sheets (CSS) is a primary technology used to define the visual presentation and layout of web pages. This type of project focuses on applying styles to HTML elements to control aspects such as:</a:t>
            </a:r>
          </a:p>
          <a:p>
            <a:pPr marL="285750" indent="-285750">
              <a:buFont typeface="Wingdings" panose="05000000000000000000" pitchFamily="2" charset="2"/>
              <a:buChar char="Ø"/>
            </a:pPr>
            <a:r>
              <a:rPr lang="en-US" b="1" dirty="0">
                <a:latin typeface="Bahnschrift SemiLight" panose="020B0502040204020203" pitchFamily="34" charset="0"/>
              </a:rPr>
              <a:t>Layout and Positioning:</a:t>
            </a:r>
            <a:r>
              <a:rPr lang="en-US" dirty="0">
                <a:latin typeface="Bahnschrift SemiLight" panose="020B0502040204020203" pitchFamily="34" charset="0"/>
              </a:rPr>
              <a:t> Arranging elements on the page, creating multi-column layouts, and controlling spacing and alignment.</a:t>
            </a:r>
          </a:p>
          <a:p>
            <a:pPr marL="285750" indent="-285750">
              <a:buFont typeface="Wingdings" panose="05000000000000000000" pitchFamily="2" charset="2"/>
              <a:buChar char="Ø"/>
            </a:pPr>
            <a:r>
              <a:rPr lang="en-US" b="1" dirty="0">
                <a:latin typeface="Bahnschrift SemiLight" panose="020B0502040204020203" pitchFamily="34" charset="0"/>
              </a:rPr>
              <a:t>Typography:</a:t>
            </a:r>
            <a:r>
              <a:rPr lang="en-US" dirty="0">
                <a:latin typeface="Bahnschrift SemiLight" panose="020B0502040204020203" pitchFamily="34" charset="0"/>
              </a:rPr>
              <a:t> Setting font families, sizes, colors, and text decorations.</a:t>
            </a:r>
          </a:p>
          <a:p>
            <a:pPr marL="285750" indent="-285750">
              <a:buFont typeface="Wingdings" panose="05000000000000000000" pitchFamily="2" charset="2"/>
              <a:buChar char="Ø"/>
            </a:pPr>
            <a:r>
              <a:rPr lang="en-US" b="1" dirty="0">
                <a:latin typeface="Bahnschrift SemiLight" panose="020B0502040204020203" pitchFamily="34" charset="0"/>
              </a:rPr>
              <a:t>Colors and Backgrounds:</a:t>
            </a:r>
            <a:r>
              <a:rPr lang="en-US" dirty="0">
                <a:latin typeface="Bahnschrift SemiLight" panose="020B0502040204020203" pitchFamily="34" charset="0"/>
              </a:rPr>
              <a:t> Defining color schemes for text, backgrounds, and other elements.</a:t>
            </a:r>
          </a:p>
          <a:p>
            <a:pPr marL="342900" indent="-342900">
              <a:buFont typeface="Wingdings" panose="05000000000000000000" pitchFamily="2" charset="2"/>
              <a:buChar char="Ø"/>
            </a:pPr>
            <a:r>
              <a:rPr lang="en-US" b="1" dirty="0">
                <a:latin typeface="Bahnschrift SemiLight" panose="020B0502040204020203" pitchFamily="34" charset="0"/>
              </a:rPr>
              <a:t>Visual Effects:</a:t>
            </a:r>
            <a:r>
              <a:rPr lang="en-US" dirty="0">
                <a:latin typeface="Bahnschrift SemiLight" panose="020B0502040204020203" pitchFamily="34" charset="0"/>
              </a:rPr>
              <a:t> Adding transitions, animations, shadows, and other decorative features.</a:t>
            </a:r>
          </a:p>
          <a:p>
            <a:pPr marL="285750" indent="-285750">
              <a:buFont typeface="Wingdings" panose="05000000000000000000" pitchFamily="2" charset="2"/>
              <a:buChar char="Ø"/>
            </a:pPr>
            <a:r>
              <a:rPr lang="en-US" b="1" dirty="0">
                <a:latin typeface="Bahnschrift SemiLight" panose="020B0502040204020203" pitchFamily="34" charset="0"/>
              </a:rPr>
              <a:t>Responsiveness:</a:t>
            </a:r>
            <a:r>
              <a:rPr lang="en-US" dirty="0">
                <a:latin typeface="Bahnschrift SemiLight" panose="020B0502040204020203" pitchFamily="34" charset="0"/>
              </a:rPr>
              <a:t> Ensuring the design adapts and displays correctly across various screen sizes and devices.</a:t>
            </a:r>
          </a:p>
          <a:p>
            <a:endParaRPr lang="en-US" dirty="0"/>
          </a:p>
        </p:txBody>
      </p:sp>
      <p:sp>
        <p:nvSpPr>
          <p:cNvPr id="3" name="TextBox 2"/>
          <p:cNvSpPr txBox="1"/>
          <p:nvPr/>
        </p:nvSpPr>
        <p:spPr>
          <a:xfrm>
            <a:off x="5886450" y="1000126"/>
            <a:ext cx="6529387"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Project Overview</a:t>
            </a:r>
            <a:endParaRPr lang="en-US" sz="4000" dirty="0">
              <a:solidFill>
                <a:schemeClr val="accent5"/>
              </a:solidFill>
              <a:latin typeface="Monotype Corsiva" panose="03010101010201010101" pitchFamily="66" charset="0"/>
            </a:endParaRPr>
          </a:p>
        </p:txBody>
      </p:sp>
    </p:spTree>
    <p:extLst>
      <p:ext uri="{BB962C8B-B14F-4D97-AF65-F5344CB8AC3E}">
        <p14:creationId xmlns:p14="http://schemas.microsoft.com/office/powerpoint/2010/main" val="9211577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4605338" y="1343025"/>
            <a:ext cx="7586662"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Portfolio Design And Layout</a:t>
            </a:r>
            <a:endParaRPr lang="en-US" sz="4000" dirty="0">
              <a:solidFill>
                <a:schemeClr val="accent5"/>
              </a:solidFill>
              <a:latin typeface="Monotype Corsiva" panose="03010101010201010101" pitchFamily="66" charset="0"/>
            </a:endParaRPr>
          </a:p>
        </p:txBody>
      </p:sp>
      <p:sp>
        <p:nvSpPr>
          <p:cNvPr id="3" name="TextBox 2"/>
          <p:cNvSpPr txBox="1"/>
          <p:nvPr/>
        </p:nvSpPr>
        <p:spPr>
          <a:xfrm>
            <a:off x="4605338" y="2843213"/>
            <a:ext cx="7296150" cy="1938992"/>
          </a:xfrm>
          <a:prstGeom prst="rect">
            <a:avLst/>
          </a:prstGeom>
          <a:noFill/>
        </p:spPr>
        <p:txBody>
          <a:bodyPr wrap="square" rtlCol="0">
            <a:spAutoFit/>
          </a:bodyPr>
          <a:lstStyle/>
          <a:p>
            <a:pPr marL="342900" indent="-342900">
              <a:buFont typeface="Wingdings" panose="05000000000000000000" pitchFamily="2" charset="2"/>
              <a:buChar char="Ø"/>
            </a:pPr>
            <a:r>
              <a:rPr lang="en-US" sz="2400" dirty="0">
                <a:latin typeface="Bahnschrift SemiLight" panose="020B0502040204020203" pitchFamily="34" charset="0"/>
              </a:rPr>
              <a:t>Designing and laying out a portfolio using JavaScript typically involves dynamic elements and enhanced user interactions, complementing the structural foundation of HTML and the styling of CSS.</a:t>
            </a:r>
          </a:p>
        </p:txBody>
      </p:sp>
    </p:spTree>
    <p:extLst>
      <p:ext uri="{BB962C8B-B14F-4D97-AF65-F5344CB8AC3E}">
        <p14:creationId xmlns:p14="http://schemas.microsoft.com/office/powerpoint/2010/main" val="14072004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229225" y="1714500"/>
            <a:ext cx="7529512" cy="707886"/>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Tools And Techniques</a:t>
            </a:r>
            <a:endParaRPr lang="en-US" sz="4000" dirty="0">
              <a:solidFill>
                <a:schemeClr val="accent5"/>
              </a:solidFill>
              <a:latin typeface="Monotype Corsiva" panose="03010101010201010101" pitchFamily="66" charset="0"/>
            </a:endParaRPr>
          </a:p>
        </p:txBody>
      </p:sp>
      <p:sp>
        <p:nvSpPr>
          <p:cNvPr id="3" name="TextBox 2"/>
          <p:cNvSpPr txBox="1"/>
          <p:nvPr/>
        </p:nvSpPr>
        <p:spPr>
          <a:xfrm>
            <a:off x="4129088" y="2886075"/>
            <a:ext cx="8401050" cy="1015663"/>
          </a:xfrm>
          <a:prstGeom prst="rect">
            <a:avLst/>
          </a:prstGeom>
          <a:noFill/>
        </p:spPr>
        <p:txBody>
          <a:bodyPr wrap="square" rtlCol="0">
            <a:spAutoFit/>
          </a:bodyPr>
          <a:lstStyle/>
          <a:p>
            <a:pPr marL="342900" indent="-342900">
              <a:buFont typeface="Wingdings" panose="05000000000000000000" pitchFamily="2" charset="2"/>
              <a:buChar char="Ø"/>
            </a:pPr>
            <a:r>
              <a:rPr lang="en-US" sz="2000" dirty="0">
                <a:latin typeface="Bahnschrift SemiLight" panose="020B0502040204020203" pitchFamily="34" charset="0"/>
              </a:rPr>
              <a:t>Developing with HTML and CSS involves using various tools and applying specific techniques to structure and style web pages effectively.</a:t>
            </a:r>
          </a:p>
        </p:txBody>
      </p:sp>
    </p:spTree>
    <p:extLst>
      <p:ext uri="{BB962C8B-B14F-4D97-AF65-F5344CB8AC3E}">
        <p14:creationId xmlns:p14="http://schemas.microsoft.com/office/powerpoint/2010/main" val="3377909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386387" y="1328737"/>
            <a:ext cx="7715250" cy="984885"/>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Who Are The End Users</a:t>
            </a:r>
          </a:p>
          <a:p>
            <a:endParaRPr lang="en-US" dirty="0">
              <a:solidFill>
                <a:schemeClr val="accent5"/>
              </a:solidFill>
            </a:endParaRPr>
          </a:p>
        </p:txBody>
      </p:sp>
      <p:sp>
        <p:nvSpPr>
          <p:cNvPr id="3" name="TextBox 2"/>
          <p:cNvSpPr txBox="1"/>
          <p:nvPr/>
        </p:nvSpPr>
        <p:spPr>
          <a:xfrm>
            <a:off x="4357688" y="2743200"/>
            <a:ext cx="7458075" cy="3693319"/>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Bahnschrift SemiLight" panose="020B0502040204020203" pitchFamily="34" charset="0"/>
              </a:rPr>
              <a:t>Direct Interaction:</a:t>
            </a:r>
            <a:r>
              <a:rPr lang="en-US" dirty="0">
                <a:latin typeface="Bahnschrift SemiLight" panose="020B0502040204020203" pitchFamily="34" charset="0"/>
              </a:rPr>
              <a:t> </a:t>
            </a:r>
          </a:p>
          <a:p>
            <a:pPr fontAlgn="ctr"/>
            <a:r>
              <a:rPr lang="en-US" dirty="0">
                <a:latin typeface="Bahnschrift SemiLight" panose="020B0502040204020203" pitchFamily="34" charset="0"/>
              </a:rPr>
              <a:t>They are the ones who actively use the software application, hardware device, or digital service.</a:t>
            </a:r>
          </a:p>
          <a:p>
            <a:pPr marL="285750" indent="-285750">
              <a:buFont typeface="Wingdings" panose="05000000000000000000" pitchFamily="2" charset="2"/>
              <a:buChar char="Ø"/>
            </a:pPr>
            <a:r>
              <a:rPr lang="en-US" b="1" dirty="0">
                <a:latin typeface="Bahnschrift SemiLight" panose="020B0502040204020203" pitchFamily="34" charset="0"/>
              </a:rPr>
              <a:t>Focus on Functionality:</a:t>
            </a:r>
            <a:r>
              <a:rPr lang="en-US" dirty="0">
                <a:latin typeface="Bahnschrift SemiLight" panose="020B0502040204020203" pitchFamily="34" charset="0"/>
              </a:rPr>
              <a:t> </a:t>
            </a:r>
          </a:p>
          <a:p>
            <a:pPr fontAlgn="ctr"/>
            <a:r>
              <a:rPr lang="en-US" dirty="0">
                <a:latin typeface="Bahnschrift SemiLight" panose="020B0502040204020203" pitchFamily="34" charset="0"/>
              </a:rPr>
              <a:t>Their primary concern is how the product helps them achieve their specific tasks or goals.</a:t>
            </a:r>
          </a:p>
          <a:p>
            <a:pPr marL="285750" indent="-285750">
              <a:buFont typeface="Wingdings" panose="05000000000000000000" pitchFamily="2" charset="2"/>
              <a:buChar char="Ø"/>
            </a:pPr>
            <a:r>
              <a:rPr lang="en-US" b="1" dirty="0">
                <a:latin typeface="Bahnschrift SemiLight" panose="020B0502040204020203" pitchFamily="34" charset="0"/>
              </a:rPr>
              <a:t>Varying Technical Expertise:</a:t>
            </a:r>
            <a:r>
              <a:rPr lang="en-US" dirty="0">
                <a:latin typeface="Bahnschrift SemiLight" panose="020B0502040204020203" pitchFamily="34" charset="0"/>
              </a:rPr>
              <a:t> </a:t>
            </a:r>
          </a:p>
          <a:p>
            <a:pPr fontAlgn="ctr"/>
            <a:r>
              <a:rPr lang="en-US" dirty="0">
                <a:latin typeface="Bahnschrift SemiLight" panose="020B0502040204020203" pitchFamily="34" charset="0"/>
              </a:rPr>
              <a:t>End users can range from novices with limited technical knowledge to experts in a particular system. </a:t>
            </a:r>
          </a:p>
          <a:p>
            <a:pPr marL="285750" indent="-285750">
              <a:buFont typeface="Wingdings" panose="05000000000000000000" pitchFamily="2" charset="2"/>
              <a:buChar char="Ø"/>
            </a:pPr>
            <a:r>
              <a:rPr lang="en-US" b="1" dirty="0">
                <a:latin typeface="Bahnschrift SemiLight" panose="020B0502040204020203" pitchFamily="34" charset="0"/>
              </a:rPr>
              <a:t>Influence on Product Success:</a:t>
            </a:r>
            <a:r>
              <a:rPr lang="en-US" dirty="0">
                <a:latin typeface="Bahnschrift SemiLight" panose="020B0502040204020203" pitchFamily="34" charset="0"/>
              </a:rPr>
              <a:t> </a:t>
            </a:r>
          </a:p>
          <a:p>
            <a:r>
              <a:rPr lang="en-US" dirty="0">
                <a:latin typeface="Bahnschrift SemiLight" panose="020B0502040204020203" pitchFamily="34" charset="0"/>
              </a:rPr>
              <a:t>Their satisfaction, feedback, and needs are crucial for guiding product development, ensuring usability, and determining market success.</a:t>
            </a:r>
          </a:p>
          <a:p>
            <a:endParaRPr lang="en-US" dirty="0"/>
          </a:p>
        </p:txBody>
      </p:sp>
    </p:spTree>
    <p:extLst>
      <p:ext uri="{BB962C8B-B14F-4D97-AF65-F5344CB8AC3E}">
        <p14:creationId xmlns:p14="http://schemas.microsoft.com/office/powerpoint/2010/main" val="4127083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2"/>
          <a:stretch>
            <a:fillRect/>
          </a:stretch>
        </a:blipFill>
        <a:effectLst/>
      </p:bgPr>
    </p:bg>
    <p:spTree>
      <p:nvGrpSpPr>
        <p:cNvPr id="1" name=""/>
        <p:cNvGrpSpPr/>
        <p:nvPr/>
      </p:nvGrpSpPr>
      <p:grpSpPr>
        <a:xfrm>
          <a:off x="0" y="0"/>
          <a:ext cx="0" cy="0"/>
          <a:chOff x="0" y="0"/>
          <a:chExt cx="0" cy="0"/>
        </a:xfrm>
      </p:grpSpPr>
      <p:sp>
        <p:nvSpPr>
          <p:cNvPr id="2" name="TextBox 1"/>
          <p:cNvSpPr txBox="1"/>
          <p:nvPr/>
        </p:nvSpPr>
        <p:spPr>
          <a:xfrm>
            <a:off x="5286375" y="414338"/>
            <a:ext cx="6543675" cy="984885"/>
          </a:xfrm>
          <a:prstGeom prst="rect">
            <a:avLst/>
          </a:prstGeom>
          <a:noFill/>
        </p:spPr>
        <p:txBody>
          <a:bodyPr wrap="square" rtlCol="0">
            <a:spAutoFit/>
          </a:bodyPr>
          <a:lstStyle/>
          <a:p>
            <a:r>
              <a:rPr lang="en-US" sz="4000" dirty="0" smtClean="0">
                <a:solidFill>
                  <a:schemeClr val="accent5"/>
                </a:solidFill>
                <a:latin typeface="Monotype Corsiva" panose="03010101010201010101" pitchFamily="66" charset="0"/>
              </a:rPr>
              <a:t>Features And Functionality</a:t>
            </a:r>
          </a:p>
          <a:p>
            <a:endParaRPr lang="en-US" dirty="0">
              <a:solidFill>
                <a:schemeClr val="accent5"/>
              </a:solidFill>
            </a:endParaRPr>
          </a:p>
        </p:txBody>
      </p:sp>
      <p:sp>
        <p:nvSpPr>
          <p:cNvPr id="3" name="TextBox 2"/>
          <p:cNvSpPr txBox="1"/>
          <p:nvPr/>
        </p:nvSpPr>
        <p:spPr>
          <a:xfrm>
            <a:off x="4714875" y="1399223"/>
            <a:ext cx="7115175" cy="5632311"/>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Bahnschrift SemiLight" panose="020B0502040204020203" pitchFamily="34" charset="0"/>
              </a:rPr>
              <a:t>Lightweight and Interpreted:</a:t>
            </a:r>
            <a:r>
              <a:rPr lang="en-US" dirty="0">
                <a:latin typeface="Bahnschrift SemiLight" panose="020B0502040204020203" pitchFamily="34" charset="0"/>
              </a:rPr>
              <a:t> </a:t>
            </a:r>
          </a:p>
          <a:p>
            <a:r>
              <a:rPr lang="en-US" dirty="0">
                <a:latin typeface="Bahnschrift SemiLight" panose="020B0502040204020203" pitchFamily="34" charset="0"/>
              </a:rPr>
              <a:t>JavaScript is designed to be a lightweight scripting language, executed directly by web browsers without a separate compilation step.</a:t>
            </a:r>
          </a:p>
          <a:p>
            <a:pPr marL="285750" indent="-285750">
              <a:buFont typeface="Wingdings" panose="05000000000000000000" pitchFamily="2" charset="2"/>
              <a:buChar char="Ø"/>
            </a:pPr>
            <a:r>
              <a:rPr lang="en-US" b="1" dirty="0">
                <a:latin typeface="Bahnschrift SemiLight" panose="020B0502040204020203" pitchFamily="34" charset="0"/>
              </a:rPr>
              <a:t>Dynamic Typing:</a:t>
            </a:r>
            <a:r>
              <a:rPr lang="en-US" dirty="0">
                <a:latin typeface="Bahnschrift SemiLight" panose="020B0502040204020203" pitchFamily="34" charset="0"/>
              </a:rPr>
              <a:t> </a:t>
            </a:r>
          </a:p>
          <a:p>
            <a:r>
              <a:rPr lang="en-US" dirty="0">
                <a:latin typeface="Bahnschrift SemiLight" panose="020B0502040204020203" pitchFamily="34" charset="0"/>
              </a:rPr>
              <a:t>Variables are not strictly typed, allowing flexibility in data types during runtime.</a:t>
            </a:r>
          </a:p>
          <a:p>
            <a:pPr marL="285750" indent="-285750">
              <a:buFont typeface="Wingdings" panose="05000000000000000000" pitchFamily="2" charset="2"/>
              <a:buChar char="Ø"/>
            </a:pPr>
            <a:r>
              <a:rPr lang="en-US" b="1" dirty="0">
                <a:latin typeface="Bahnschrift SemiLight" panose="020B0502040204020203" pitchFamily="34" charset="0"/>
              </a:rPr>
              <a:t>Object-Oriented and Prototype-Based:</a:t>
            </a:r>
            <a:r>
              <a:rPr lang="en-US" dirty="0">
                <a:latin typeface="Bahnschrift SemiLight" panose="020B0502040204020203" pitchFamily="34" charset="0"/>
              </a:rPr>
              <a:t> </a:t>
            </a:r>
          </a:p>
          <a:p>
            <a:r>
              <a:rPr lang="en-US" dirty="0">
                <a:latin typeface="Bahnschrift SemiLight" panose="020B0502040204020203" pitchFamily="34" charset="0"/>
              </a:rPr>
              <a:t>While it supports object-oriented programming concepts, it utilizes a prototype-based inheritance model rather than traditional class-based inheritance.</a:t>
            </a:r>
          </a:p>
          <a:p>
            <a:pPr marL="285750" indent="-285750">
              <a:buFont typeface="Wingdings" panose="05000000000000000000" pitchFamily="2" charset="2"/>
              <a:buChar char="Ø"/>
            </a:pPr>
            <a:r>
              <a:rPr lang="en-US" b="1" dirty="0">
                <a:latin typeface="Bahnschrift SemiLight" panose="020B0502040204020203" pitchFamily="34" charset="0"/>
              </a:rPr>
              <a:t>Functional Programming Support:</a:t>
            </a:r>
            <a:r>
              <a:rPr lang="en-US" dirty="0">
                <a:latin typeface="Bahnschrift SemiLight" panose="020B0502040204020203" pitchFamily="34" charset="0"/>
              </a:rPr>
              <a:t> </a:t>
            </a:r>
          </a:p>
          <a:p>
            <a:r>
              <a:rPr lang="en-US" dirty="0">
                <a:latin typeface="Bahnschrift SemiLight" panose="020B0502040204020203" pitchFamily="34" charset="0"/>
              </a:rPr>
              <a:t>Functions are first-class citizens, meaning they can be treated like any other variable, passed as arguments, and returned from other functions.</a:t>
            </a:r>
          </a:p>
          <a:p>
            <a:pPr marL="285750" indent="-285750">
              <a:buFont typeface="Wingdings" panose="05000000000000000000" pitchFamily="2" charset="2"/>
              <a:buChar char="Ø"/>
            </a:pPr>
            <a:r>
              <a:rPr lang="en-US" b="1" dirty="0">
                <a:latin typeface="Bahnschrift SemiLight" panose="020B0502040204020203" pitchFamily="34" charset="0"/>
              </a:rPr>
              <a:t>Event Handling:</a:t>
            </a:r>
            <a:r>
              <a:rPr lang="en-US" dirty="0">
                <a:latin typeface="Bahnschrift SemiLight" panose="020B0502040204020203" pitchFamily="34" charset="0"/>
              </a:rPr>
              <a:t> </a:t>
            </a:r>
          </a:p>
          <a:p>
            <a:r>
              <a:rPr lang="en-US" dirty="0">
                <a:latin typeface="Bahnschrift SemiLight" panose="020B0502040204020203" pitchFamily="34" charset="0"/>
              </a:rPr>
              <a:t>It enables the creation of interactive web pages by responding to user actions and browser events (e.g., clicks, key presses, page loading).</a:t>
            </a:r>
          </a:p>
          <a:p>
            <a:endParaRPr lang="en-US" dirty="0"/>
          </a:p>
        </p:txBody>
      </p:sp>
    </p:spTree>
    <p:extLst>
      <p:ext uri="{BB962C8B-B14F-4D97-AF65-F5344CB8AC3E}">
        <p14:creationId xmlns:p14="http://schemas.microsoft.com/office/powerpoint/2010/main" val="14899522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354</TotalTime>
  <Words>205</Words>
  <Application>Microsoft Office PowerPoint</Application>
  <PresentationFormat>Widescreen</PresentationFormat>
  <Paragraphs>59</Paragraphs>
  <Slides>15</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15</vt:i4>
      </vt:variant>
    </vt:vector>
  </HeadingPairs>
  <TitlesOfParts>
    <vt:vector size="27" baseType="lpstr">
      <vt:lpstr>Algerian</vt:lpstr>
      <vt:lpstr>Arial</vt:lpstr>
      <vt:lpstr>Bahnschrift</vt:lpstr>
      <vt:lpstr>Bahnschrift SemiLight</vt:lpstr>
      <vt:lpstr>Bell MT</vt:lpstr>
      <vt:lpstr>Calibri</vt:lpstr>
      <vt:lpstr>Calibri Light</vt:lpstr>
      <vt:lpstr>Edwardian Script ITC</vt:lpstr>
      <vt:lpstr>Mongolian Baiti</vt:lpstr>
      <vt:lpstr>Monotype Corsiva</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15</cp:revision>
  <dcterms:created xsi:type="dcterms:W3CDTF">2025-09-05T08:16:04Z</dcterms:created>
  <dcterms:modified xsi:type="dcterms:W3CDTF">2025-09-05T15:58:38Z</dcterms:modified>
</cp:coreProperties>
</file>