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1" r:id="rId33"/>
    <p:sldId id="292" r:id="rId34"/>
    <p:sldId id="286" r:id="rId35"/>
    <p:sldId id="287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0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:Dropbox:Project: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Code Performance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7158126355245"/>
          <c:y val="0.15322580645161299"/>
          <c:w val="0.64849987526944997"/>
          <c:h val="0.68436415206163703"/>
        </c:manualLayout>
      </c:layout>
      <c:scatterChart>
        <c:scatterStyle val="smoothMarker"/>
        <c:varyColors val="0"/>
        <c:ser>
          <c:idx val="0"/>
          <c:order val="0"/>
          <c:tx>
            <c:v>CPU</c:v>
          </c:tx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9.9999999999999995E-7</c:v>
                </c:pt>
                <c:pt idx="1">
                  <c:v>3.0000000000000001E-6</c:v>
                </c:pt>
                <c:pt idx="2">
                  <c:v>1.0000000000000001E-5</c:v>
                </c:pt>
                <c:pt idx="3">
                  <c:v>3.8999999999999999E-5</c:v>
                </c:pt>
                <c:pt idx="4">
                  <c:v>1.9799999999999999E-4</c:v>
                </c:pt>
                <c:pt idx="5">
                  <c:v>8.6799999999999996E-4</c:v>
                </c:pt>
                <c:pt idx="6">
                  <c:v>3.0920000000000001E-3</c:v>
                </c:pt>
                <c:pt idx="7">
                  <c:v>1.2050999999999999E-2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64C-4FFF-8979-17D864C4EA50}"/>
            </c:ext>
          </c:extLst>
        </c:ser>
        <c:ser>
          <c:idx val="1"/>
          <c:order val="1"/>
          <c:tx>
            <c:v>GPU Simple</c:v>
          </c:tx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</c:numCache>
            </c:numRef>
          </c:xVal>
          <c:yVal>
            <c:numRef>
              <c:f>Sheet1!$D$14:$D$21</c:f>
              <c:numCache>
                <c:formatCode>General</c:formatCode>
                <c:ptCount val="8"/>
                <c:pt idx="0">
                  <c:v>1.85E-4</c:v>
                </c:pt>
                <c:pt idx="1">
                  <c:v>3.1500000000000001E-4</c:v>
                </c:pt>
                <c:pt idx="2">
                  <c:v>6.1700000000000004E-4</c:v>
                </c:pt>
                <c:pt idx="3">
                  <c:v>1.431E-3</c:v>
                </c:pt>
                <c:pt idx="4">
                  <c:v>3.8249999999999998E-3</c:v>
                </c:pt>
                <c:pt idx="5">
                  <c:v>1.1431E-2</c:v>
                </c:pt>
                <c:pt idx="6">
                  <c:v>2.4112000000000001E-2</c:v>
                </c:pt>
                <c:pt idx="7">
                  <c:v>6.2205999999999997E-2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64C-4FFF-8979-17D864C4EA50}"/>
            </c:ext>
          </c:extLst>
        </c:ser>
        <c:ser>
          <c:idx val="2"/>
          <c:order val="2"/>
          <c:tx>
            <c:v>GPU Complex 1</c:v>
          </c:tx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</c:numCache>
            </c:numRef>
          </c:xVal>
          <c:yVal>
            <c:numRef>
              <c:f>Sheet1!$D$26:$D$33</c:f>
              <c:numCache>
                <c:formatCode>General</c:formatCode>
                <c:ptCount val="8"/>
                <c:pt idx="0">
                  <c:v>1.17E-4</c:v>
                </c:pt>
                <c:pt idx="1">
                  <c:v>1.7000000000000001E-4</c:v>
                </c:pt>
                <c:pt idx="2">
                  <c:v>2.8600000000000001E-4</c:v>
                </c:pt>
                <c:pt idx="3">
                  <c:v>5.71E-4</c:v>
                </c:pt>
                <c:pt idx="4">
                  <c:v>1.627E-3</c:v>
                </c:pt>
                <c:pt idx="5">
                  <c:v>4.6880000000000003E-3</c:v>
                </c:pt>
                <c:pt idx="6">
                  <c:v>1.5514999999999999E-2</c:v>
                </c:pt>
                <c:pt idx="7">
                  <c:v>4.5142000000000002E-2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64C-4FFF-8979-17D864C4EA50}"/>
            </c:ext>
          </c:extLst>
        </c:ser>
        <c:ser>
          <c:idx val="3"/>
          <c:order val="3"/>
          <c:tx>
            <c:v>GPU Complex 2</c:v>
          </c:tx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</c:numCache>
            </c:numRef>
          </c:xVal>
          <c:yVal>
            <c:numRef>
              <c:f>Sheet1!$D$38:$D$45</c:f>
              <c:numCache>
                <c:formatCode>General</c:formatCode>
                <c:ptCount val="8"/>
                <c:pt idx="0">
                  <c:v>1.03E-4</c:v>
                </c:pt>
                <c:pt idx="1">
                  <c:v>1.2799999999999999E-4</c:v>
                </c:pt>
                <c:pt idx="2">
                  <c:v>1.66E-4</c:v>
                </c:pt>
                <c:pt idx="3">
                  <c:v>3.1100000000000002E-4</c:v>
                </c:pt>
                <c:pt idx="4">
                  <c:v>1.289E-3</c:v>
                </c:pt>
                <c:pt idx="5">
                  <c:v>6.7660000000000003E-3</c:v>
                </c:pt>
                <c:pt idx="6">
                  <c:v>4.2644000000000001E-2</c:v>
                </c:pt>
                <c:pt idx="7">
                  <c:v>0.314608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64C-4FFF-8979-17D864C4EA50}"/>
            </c:ext>
          </c:extLst>
        </c:ser>
        <c:ser>
          <c:idx val="4"/>
          <c:order val="4"/>
          <c:tx>
            <c:v>GPU Complex 2 Optimized</c:v>
          </c:tx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</c:numCache>
            </c:numRef>
          </c:xVal>
          <c:yVal>
            <c:numRef>
              <c:f>Sheet1!$D$50:$D$57</c:f>
              <c:numCache>
                <c:formatCode>General</c:formatCode>
                <c:ptCount val="8"/>
                <c:pt idx="0">
                  <c:v>1.05E-4</c:v>
                </c:pt>
                <c:pt idx="1">
                  <c:v>1.25E-4</c:v>
                </c:pt>
                <c:pt idx="2">
                  <c:v>1.5300000000000001E-4</c:v>
                </c:pt>
                <c:pt idx="3">
                  <c:v>2.6899999999999998E-4</c:v>
                </c:pt>
                <c:pt idx="4">
                  <c:v>9.7799999999999992E-4</c:v>
                </c:pt>
                <c:pt idx="5">
                  <c:v>4.3140000000000001E-3</c:v>
                </c:pt>
                <c:pt idx="6">
                  <c:v>2.4353E-2</c:v>
                </c:pt>
                <c:pt idx="7">
                  <c:v>0.15923999999999999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64C-4FFF-8979-17D864C4E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8231272"/>
        <c:axId val="-2098225560"/>
      </c:scatterChart>
      <c:valAx>
        <c:axId val="-2098231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Dataset row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8225560"/>
        <c:crosses val="autoZero"/>
        <c:crossBetween val="midCat"/>
      </c:valAx>
      <c:valAx>
        <c:axId val="-20982255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8231272"/>
        <c:crosses val="autoZero"/>
        <c:crossBetween val="midCat"/>
      </c:valAx>
      <c:spPr>
        <a:ln w="12700" cmpd="sng"/>
      </c:spPr>
    </c:plotArea>
    <c:legend>
      <c:legendPos val="r"/>
      <c:layout>
        <c:manualLayout>
          <c:xMode val="edge"/>
          <c:yMode val="edge"/>
          <c:x val="0.75223395613322497"/>
          <c:y val="0.39009847811362303"/>
          <c:w val="0.23151909017059299"/>
          <c:h val="0.3999105706544749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C5000-A1DE-7842-BE2A-F53CE468FC67}" type="datetime1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4989D-34DA-3644-9FF0-95F2D565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8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62DD8-4598-C74A-817A-92B7C7D41C81}" type="datetime1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5637A-BA40-834A-961B-0778BBE8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19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637A-BA40-834A-961B-0778BBE8C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1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A7D7-9128-F747-9E8C-E8776E2FDF17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4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9C94-29AE-8C4E-95FE-47B94A86F6B8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7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627-2B45-D945-B68F-05D378661E15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7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2B86-B846-424A-8D2E-AA10BCA337FF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6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363B-7C04-C548-A3FC-C8B7C81E2947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4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1228-D2E8-8843-86FE-CF173040E159}" type="datetime1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0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42B7-2847-C541-9DF3-A4226F1E6E13}" type="datetime1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2730-855D-AA47-A8D1-ED13E52A8EEB}" type="datetime1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1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D06-60B0-C14B-88E3-D2ACA5468BF9}" type="datetime1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9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8AF0-4C14-7549-8FF8-6D0DED06EFB1}" type="datetime1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F8C-B2F7-E34E-BEE3-60967EC71355}" type="datetime1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DCFF-16B0-9543-8E99-57436388FB80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B4EC7-4F31-274A-B907-4BB1B2D7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9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Algorithmic Techniques</a:t>
            </a:r>
            <a:br>
              <a:rPr lang="en-US" dirty="0"/>
            </a:br>
            <a:r>
              <a:rPr lang="en-US" b="1" dirty="0"/>
              <a:t>Dense Lower Triangular Solver</a:t>
            </a:r>
            <a:br>
              <a:rPr lang="en-US" b="1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Complex 1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6" b="1441"/>
          <a:stretch/>
        </p:blipFill>
        <p:spPr bwMode="auto">
          <a:xfrm>
            <a:off x="457200" y="1325880"/>
            <a:ext cx="8229600" cy="49834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Complex </a:t>
            </a:r>
            <a:r>
              <a:rPr lang="en-US" dirty="0" smtClean="0"/>
              <a:t>1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117" r="-2225" b="111"/>
          <a:stretch/>
        </p:blipFill>
        <p:spPr bwMode="auto">
          <a:xfrm>
            <a:off x="457200" y="1354344"/>
            <a:ext cx="8412480" cy="50200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1 Summary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" r="16004"/>
          <a:stretch/>
        </p:blipFill>
        <p:spPr>
          <a:xfrm>
            <a:off x="166323" y="1630436"/>
            <a:ext cx="8778240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Complex 1 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825" b="937"/>
          <a:stretch/>
        </p:blipFill>
        <p:spPr>
          <a:xfrm>
            <a:off x="478190" y="1234440"/>
            <a:ext cx="8229600" cy="516636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Complex 1 (Cont.)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825" b="937"/>
          <a:stretch/>
        </p:blipFill>
        <p:spPr>
          <a:xfrm>
            <a:off x="478190" y="1234440"/>
            <a:ext cx="8229600" cy="516636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Complex 1 (Cont.)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825" b="2705"/>
          <a:stretch/>
        </p:blipFill>
        <p:spPr>
          <a:xfrm>
            <a:off x="478190" y="1234440"/>
            <a:ext cx="8229600" cy="507492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Complex 1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824" r="-1111" b="936"/>
          <a:stretch/>
        </p:blipFill>
        <p:spPr>
          <a:xfrm>
            <a:off x="478190" y="1234440"/>
            <a:ext cx="8321040" cy="516636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Complex 1 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824" b="936"/>
          <a:stretch/>
        </p:blipFill>
        <p:spPr>
          <a:xfrm>
            <a:off x="478190" y="1234440"/>
            <a:ext cx="8229600" cy="516636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Complex 1 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825" b="937"/>
          <a:stretch/>
        </p:blipFill>
        <p:spPr>
          <a:xfrm>
            <a:off x="478190" y="1234440"/>
            <a:ext cx="8229600" cy="516636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(Pseudo Code)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033" r="52716"/>
          <a:stretch/>
        </p:blipFill>
        <p:spPr>
          <a:xfrm>
            <a:off x="112291" y="1866760"/>
            <a:ext cx="8906256" cy="423272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Triangular Matrix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2817" y="5146794"/>
            <a:ext cx="725113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Description: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Square </a:t>
            </a:r>
            <a:r>
              <a:rPr lang="en-US" sz="2400" dirty="0"/>
              <a:t>matrix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Elements above the diagonal are zero.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331" t="1" r="33973" b="-7022"/>
          <a:stretch/>
        </p:blipFill>
        <p:spPr>
          <a:xfrm>
            <a:off x="877867" y="1297810"/>
            <a:ext cx="7607808" cy="399592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Complex 2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1" t="-367" r="-2223" b="1442"/>
          <a:stretch/>
        </p:blipFill>
        <p:spPr bwMode="auto">
          <a:xfrm>
            <a:off x="365760" y="1325880"/>
            <a:ext cx="8503920" cy="49834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Complex </a:t>
            </a:r>
            <a:r>
              <a:rPr lang="en-US" dirty="0" smtClean="0"/>
              <a:t>2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7" b="1442"/>
          <a:stretch/>
        </p:blipFill>
        <p:spPr bwMode="auto">
          <a:xfrm>
            <a:off x="457200" y="1325880"/>
            <a:ext cx="8229600" cy="49834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Complex 2 (Cont.)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7" b="3257"/>
          <a:stretch/>
        </p:blipFill>
        <p:spPr bwMode="auto">
          <a:xfrm>
            <a:off x="457200" y="1325880"/>
            <a:ext cx="8229600" cy="48920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Complex 2 (Cont.)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7" b="2533"/>
          <a:stretch/>
        </p:blipFill>
        <p:spPr bwMode="auto">
          <a:xfrm>
            <a:off x="457200" y="1283896"/>
            <a:ext cx="8229600" cy="49743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Complex 2 (Cont.)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7" b="4376"/>
          <a:stretch/>
        </p:blipFill>
        <p:spPr bwMode="auto">
          <a:xfrm>
            <a:off x="457200" y="1286014"/>
            <a:ext cx="8229600" cy="48737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Complex 2 (Cont.)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7" b="2533"/>
          <a:stretch/>
        </p:blipFill>
        <p:spPr bwMode="auto">
          <a:xfrm>
            <a:off x="457200" y="1283896"/>
            <a:ext cx="8229600" cy="49560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Complex 2 (Cont.)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7" b="-1155"/>
          <a:stretch/>
        </p:blipFill>
        <p:spPr bwMode="auto">
          <a:xfrm>
            <a:off x="457200" y="1294392"/>
            <a:ext cx="8229600" cy="51206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Complex 2 (Cont.)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6" b="2532"/>
          <a:stretch/>
        </p:blipFill>
        <p:spPr bwMode="auto">
          <a:xfrm>
            <a:off x="457200" y="1294392"/>
            <a:ext cx="8229600" cy="48920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Complex 2 (Cont.)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49" b="1975"/>
          <a:stretch/>
        </p:blipFill>
        <p:spPr bwMode="auto">
          <a:xfrm>
            <a:off x="457200" y="1252408"/>
            <a:ext cx="8229600" cy="49560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Complex 2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29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747" b="1973"/>
          <a:stretch/>
        </p:blipFill>
        <p:spPr>
          <a:xfrm>
            <a:off x="457200" y="1249056"/>
            <a:ext cx="8229600" cy="4968864"/>
          </a:xfrm>
        </p:spPr>
      </p:pic>
    </p:spTree>
    <p:extLst>
      <p:ext uri="{BB962C8B-B14F-4D97-AF65-F5344CB8AC3E}">
        <p14:creationId xmlns:p14="http://schemas.microsoft.com/office/powerpoint/2010/main" val="14010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8408"/>
          </a:xfrm>
        </p:spPr>
        <p:txBody>
          <a:bodyPr/>
          <a:lstStyle/>
          <a:p>
            <a:r>
              <a:rPr lang="en-US" dirty="0" smtClean="0"/>
              <a:t>Elements of L matrix provided.</a:t>
            </a:r>
          </a:p>
          <a:p>
            <a:r>
              <a:rPr lang="en-US" dirty="0" smtClean="0"/>
              <a:t>Elements of b vector provided.</a:t>
            </a:r>
          </a:p>
          <a:p>
            <a:r>
              <a:rPr lang="en-US" dirty="0" smtClean="0"/>
              <a:t>To calculate: Elements of x vector.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7" t="-147" r="28323" b="-2187"/>
          <a:stretch/>
        </p:blipFill>
        <p:spPr bwMode="auto">
          <a:xfrm>
            <a:off x="982818" y="3533420"/>
            <a:ext cx="7251135" cy="26968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Complex 2 (Cont.)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48" b="3840"/>
          <a:stretch/>
        </p:blipFill>
        <p:spPr bwMode="auto">
          <a:xfrm>
            <a:off x="457200" y="1252408"/>
            <a:ext cx="8229600" cy="48737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GPU Complex 2 (Cont.)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" r="-2157"/>
          <a:stretch/>
        </p:blipFill>
        <p:spPr bwMode="auto">
          <a:xfrm>
            <a:off x="274320" y="1600200"/>
            <a:ext cx="8778240" cy="45259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2 Second Kernel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2" r="33857"/>
          <a:stretch/>
        </p:blipFill>
        <p:spPr>
          <a:xfrm>
            <a:off x="699125" y="1417638"/>
            <a:ext cx="7772400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2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atrix </a:t>
            </a:r>
            <a:r>
              <a:rPr lang="en-US" dirty="0"/>
              <a:t>multiplication </a:t>
            </a:r>
            <a:r>
              <a:rPr lang="en-US" dirty="0" smtClean="0"/>
              <a:t>is a fundamental operation</a:t>
            </a:r>
          </a:p>
          <a:p>
            <a:r>
              <a:rPr lang="en-US" dirty="0"/>
              <a:t>S</a:t>
            </a:r>
            <a:r>
              <a:rPr lang="en-US" dirty="0" smtClean="0"/>
              <a:t>hared </a:t>
            </a:r>
            <a:r>
              <a:rPr lang="en-US" dirty="0"/>
              <a:t>memory </a:t>
            </a:r>
            <a:r>
              <a:rPr lang="en-US" dirty="0" smtClean="0"/>
              <a:t>tiling</a:t>
            </a:r>
          </a:p>
          <a:p>
            <a:r>
              <a:rPr lang="en-US" dirty="0"/>
              <a:t>B</a:t>
            </a:r>
            <a:r>
              <a:rPr lang="en-US" dirty="0" smtClean="0"/>
              <a:t>lock and tile size are 32x32</a:t>
            </a:r>
          </a:p>
          <a:p>
            <a:r>
              <a:rPr lang="en-US" dirty="0"/>
              <a:t>M</a:t>
            </a:r>
            <a:r>
              <a:rPr lang="en-US" dirty="0" smtClean="0"/>
              <a:t>ultiplier </a:t>
            </a:r>
            <a:r>
              <a:rPr lang="en-US" dirty="0"/>
              <a:t>and result matrices are all </a:t>
            </a:r>
            <a:r>
              <a:rPr lang="en-US" dirty="0" err="1"/>
              <a:t>submatrices</a:t>
            </a:r>
            <a:r>
              <a:rPr lang="en-US" dirty="0"/>
              <a:t> </a:t>
            </a:r>
            <a:r>
              <a:rPr lang="en-US" dirty="0" smtClean="0"/>
              <a:t>of L matrix</a:t>
            </a:r>
          </a:p>
          <a:p>
            <a:r>
              <a:rPr lang="en-US" dirty="0"/>
              <a:t>I</a:t>
            </a:r>
            <a:r>
              <a:rPr lang="en-US" dirty="0" smtClean="0"/>
              <a:t>ndexed </a:t>
            </a:r>
            <a:r>
              <a:rPr lang="en-US" dirty="0"/>
              <a:t>using modular </a:t>
            </a:r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No linear mapping from global to shared memory indexing</a:t>
            </a:r>
          </a:p>
          <a:p>
            <a:r>
              <a:rPr lang="en-US" dirty="0"/>
              <a:t>B</a:t>
            </a:r>
            <a:r>
              <a:rPr lang="en-US" dirty="0" smtClean="0"/>
              <a:t>ecomes </a:t>
            </a:r>
            <a:r>
              <a:rPr lang="en-US" dirty="0"/>
              <a:t>a problem when the block overlaps valid and invalid rows and columns, </a:t>
            </a:r>
            <a:endParaRPr lang="en-US" dirty="0" smtClean="0"/>
          </a:p>
          <a:p>
            <a:pPr lvl="1"/>
            <a:r>
              <a:rPr lang="en-US" dirty="0" smtClean="0"/>
              <a:t>Occurs when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smtClean="0"/>
              <a:t>32</a:t>
            </a:r>
          </a:p>
          <a:p>
            <a:pPr lvl="1"/>
            <a:r>
              <a:rPr lang="en-US" dirty="0" smtClean="0"/>
              <a:t>Only tile for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≥ </a:t>
            </a:r>
            <a:r>
              <a:rPr lang="en-US" dirty="0" smtClean="0"/>
              <a:t>32</a:t>
            </a:r>
          </a:p>
          <a:p>
            <a:r>
              <a:rPr lang="en-US" dirty="0" smtClean="0"/>
              <a:t>Since </a:t>
            </a:r>
            <a:r>
              <a:rPr lang="en-US" dirty="0"/>
              <a:t>the number of sequential global memory loads is proportional to </a:t>
            </a:r>
            <a:r>
              <a:rPr lang="en-US" dirty="0" err="1"/>
              <a:t>i</a:t>
            </a:r>
            <a:r>
              <a:rPr lang="en-US" dirty="0"/>
              <a:t>, this is less of an issue since there are fewer sequential global memory loads in these early </a:t>
            </a:r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most </a:t>
            </a:r>
            <a:r>
              <a:rPr lang="en-US" dirty="0"/>
              <a:t>complex implementation is not always the </a:t>
            </a:r>
            <a:r>
              <a:rPr lang="en-US" dirty="0" smtClean="0"/>
              <a:t>best</a:t>
            </a:r>
          </a:p>
          <a:p>
            <a:r>
              <a:rPr lang="en-US" dirty="0" smtClean="0"/>
              <a:t>Takes longer </a:t>
            </a:r>
            <a:r>
              <a:rPr lang="en-US" dirty="0"/>
              <a:t>to allocate the data on the device </a:t>
            </a:r>
            <a:r>
              <a:rPr lang="en-US" dirty="0" smtClean="0"/>
              <a:t>than to </a:t>
            </a:r>
            <a:r>
              <a:rPr lang="en-US" dirty="0"/>
              <a:t>run </a:t>
            </a:r>
            <a:r>
              <a:rPr lang="en-US" dirty="0" smtClean="0"/>
              <a:t>CPU implementation</a:t>
            </a:r>
          </a:p>
          <a:p>
            <a:pPr lvl="1"/>
            <a:r>
              <a:rPr lang="en-US" dirty="0" smtClean="0"/>
              <a:t>GPU implementations must be performed with other GPU operations</a:t>
            </a:r>
          </a:p>
          <a:p>
            <a:r>
              <a:rPr lang="en-US" dirty="0"/>
              <a:t>O</a:t>
            </a:r>
            <a:r>
              <a:rPr lang="en-US" dirty="0" smtClean="0"/>
              <a:t>ur </a:t>
            </a:r>
            <a:r>
              <a:rPr lang="en-US" dirty="0"/>
              <a:t>GPU </a:t>
            </a:r>
            <a:r>
              <a:rPr lang="en-US" dirty="0" smtClean="0"/>
              <a:t>Complex 2 implementation had </a:t>
            </a:r>
            <a:r>
              <a:rPr lang="en-US" dirty="0"/>
              <a:t>too many global memory accesses compared to the other GPU </a:t>
            </a:r>
            <a:r>
              <a:rPr lang="en-US" dirty="0" smtClean="0"/>
              <a:t>implementations</a:t>
            </a:r>
          </a:p>
          <a:p>
            <a:r>
              <a:rPr lang="en-US" dirty="0"/>
              <a:t>S</a:t>
            </a:r>
            <a:r>
              <a:rPr lang="en-US" dirty="0" smtClean="0"/>
              <a:t>hared </a:t>
            </a:r>
            <a:r>
              <a:rPr lang="en-US" dirty="0"/>
              <a:t>memory provided us with a speedup of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Still slower than other GPU and CPU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Serial Solution Through Algebraic equations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4669" r="59334" b="-13660"/>
          <a:stretch/>
        </p:blipFill>
        <p:spPr>
          <a:xfrm>
            <a:off x="0" y="1768832"/>
            <a:ext cx="5918390" cy="436916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7" t="-147" r="28323" b="-2187"/>
          <a:stretch/>
        </p:blipFill>
        <p:spPr bwMode="auto">
          <a:xfrm>
            <a:off x="3689353" y="1768831"/>
            <a:ext cx="5454647" cy="20258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Simple Solver (naïve)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" b="524"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57600" y="6126480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Simple Solver </a:t>
            </a:r>
            <a:r>
              <a:rPr lang="en-US" dirty="0" smtClean="0"/>
              <a:t>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" b="524"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57600" y="6126480"/>
            <a:ext cx="173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Simple Solver (cont.)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" b="524"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57600" y="6126480"/>
            <a:ext cx="1538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Third </a:t>
            </a:r>
            <a:r>
              <a:rPr lang="en-US" dirty="0"/>
              <a:t>Iteration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Simple Solver (cont.)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" b="524"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57600" y="6126480"/>
            <a:ext cx="1900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Fifteenth Iteration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(Pseudo Code)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57" r="46844"/>
          <a:stretch/>
        </p:blipFill>
        <p:spPr>
          <a:xfrm>
            <a:off x="182880" y="1600200"/>
            <a:ext cx="8961120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4EC7-4F31-274A-B907-4BB1B2D7AC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421</Words>
  <Application>Microsoft Office PowerPoint</Application>
  <PresentationFormat>On-screen Show (4:3)</PresentationFormat>
  <Paragraphs>102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Algorithmic Techniques Dense Lower Triangular Solver   </vt:lpstr>
      <vt:lpstr>Lower Triangular Matrix</vt:lpstr>
      <vt:lpstr>Problem Description</vt:lpstr>
      <vt:lpstr>Serial Solution Through Algebraic equations</vt:lpstr>
      <vt:lpstr>GPU Simple Solver (naïve)</vt:lpstr>
      <vt:lpstr>GPU Simple Solver (cont.)</vt:lpstr>
      <vt:lpstr>GPU Simple Solver (cont.)</vt:lpstr>
      <vt:lpstr>GPU Simple Solver (cont.)</vt:lpstr>
      <vt:lpstr>Summary (Pseudo Code)</vt:lpstr>
      <vt:lpstr>GPU Complex 1</vt:lpstr>
      <vt:lpstr>GPU Complex 1 (Cont.)</vt:lpstr>
      <vt:lpstr>Kernel 1 Summary</vt:lpstr>
      <vt:lpstr>GPU Complex 1 (Cont.)</vt:lpstr>
      <vt:lpstr>GPU Complex 1 (Cont.)</vt:lpstr>
      <vt:lpstr>GPU Complex 1 (Cont.)</vt:lpstr>
      <vt:lpstr>GPU Complex 1 (Cont.)</vt:lpstr>
      <vt:lpstr>GPU Complex 1 (Cont.)</vt:lpstr>
      <vt:lpstr>GPU Complex 1 (Cont.)</vt:lpstr>
      <vt:lpstr>Summary (Pseudo Code)</vt:lpstr>
      <vt:lpstr>GPU Complex 2</vt:lpstr>
      <vt:lpstr>GPU Complex 2 (Cont.)</vt:lpstr>
      <vt:lpstr>GPU Complex 2 (Cont.)</vt:lpstr>
      <vt:lpstr>GPU Complex 2 (Cont.)</vt:lpstr>
      <vt:lpstr>GPU Complex 2 (Cont.)</vt:lpstr>
      <vt:lpstr>GPU Complex 2 (Cont.)</vt:lpstr>
      <vt:lpstr>GPU Complex 2 (Cont.)</vt:lpstr>
      <vt:lpstr>GPU Complex 2 (Cont.)</vt:lpstr>
      <vt:lpstr>GPU Complex 2 (Cont.)</vt:lpstr>
      <vt:lpstr>GPU Complex 2 (Cont.)</vt:lpstr>
      <vt:lpstr>GPU Complex 2 (Cont.)</vt:lpstr>
      <vt:lpstr>GPU Complex 2 (Cont.)</vt:lpstr>
      <vt:lpstr>GPU 2 Second Kernel Summary</vt:lpstr>
      <vt:lpstr>GPU 2 Optimizations</vt:lpstr>
      <vt:lpstr>Results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Richardson</dc:creator>
  <cp:lastModifiedBy>Carl Pearson</cp:lastModifiedBy>
  <cp:revision>51</cp:revision>
  <dcterms:created xsi:type="dcterms:W3CDTF">2014-12-09T21:07:52Z</dcterms:created>
  <dcterms:modified xsi:type="dcterms:W3CDTF">2016-03-31T14:43:43Z</dcterms:modified>
</cp:coreProperties>
</file>