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c3aad99401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c3aad99401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3aad99401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c3aad99401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c3aad99401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c3aad9940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e02f0a237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e02f0a237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2.jpg"/><Relationship Id="rId11" Type="http://schemas.openxmlformats.org/officeDocument/2006/relationships/hyperlink" Target="https://www.thetrainline.com/via/europe/uk/england/london/day-trips-from-london-to-wales" TargetMode="External"/><Relationship Id="rId10" Type="http://schemas.openxmlformats.org/officeDocument/2006/relationships/hyperlink" Target="https://www.thetrainline.com/via/europe/uk/england/london/day-trips-from-london-to-wales" TargetMode="External"/><Relationship Id="rId12" Type="http://schemas.openxmlformats.org/officeDocument/2006/relationships/hyperlink" Target="https://www.thetrainline.com/via/europe/uk/england/london/day-trips-from-london-to-wales" TargetMode="External"/><Relationship Id="rId9" Type="http://schemas.openxmlformats.org/officeDocument/2006/relationships/hyperlink" Target="https://www.thetrainline.com/via/europe/uk/england/london/day-trips-from-london-to-wales" TargetMode="External"/><Relationship Id="rId5" Type="http://schemas.openxmlformats.org/officeDocument/2006/relationships/image" Target="../media/image4.png"/><Relationship Id="rId6" Type="http://schemas.openxmlformats.org/officeDocument/2006/relationships/hyperlink" Target="https://www.thetrainline.com/via/europe/uk/england/london/day-trips-from-london-to-wales" TargetMode="External"/><Relationship Id="rId7" Type="http://schemas.openxmlformats.org/officeDocument/2006/relationships/hyperlink" Target="https://www.thetrainline.com/via/europe/uk/england/london/day-trips-from-london-to-wales" TargetMode="External"/><Relationship Id="rId8" Type="http://schemas.openxmlformats.org/officeDocument/2006/relationships/hyperlink" Target="https://www.thetrainline.com/via/europe/uk/england/london/day-trips-from-london-to-wale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76200" y="653825"/>
            <a:ext cx="6549000" cy="3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</a:rPr>
              <a:t>Descripción</a:t>
            </a:r>
            <a:r>
              <a:rPr lang="es-419" sz="1800">
                <a:solidFill>
                  <a:schemeClr val="dk1"/>
                </a:solidFill>
              </a:rPr>
              <a:t> del caso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s-419" sz="1300">
                <a:solidFill>
                  <a:schemeClr val="dk1"/>
                </a:solidFill>
              </a:rPr>
              <a:t>Desarrollo de un sistema inteligente para la gestión del tráfico urbano</a:t>
            </a:r>
            <a:endParaRPr sz="13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s-419" sz="1300">
                <a:solidFill>
                  <a:schemeClr val="dk1"/>
                </a:solidFill>
              </a:rPr>
              <a:t>IA, IoT y análisis en real time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solidFill>
                <a:srgbClr val="595959"/>
              </a:solidFill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8675" y="2477425"/>
            <a:ext cx="5175326" cy="266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0" y="263100"/>
            <a:ext cx="6549000" cy="48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</a:rPr>
              <a:t>Problemas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s-419" sz="1300">
                <a:solidFill>
                  <a:schemeClr val="dk1"/>
                </a:solidFill>
              </a:rPr>
              <a:t>Congestión del tráfico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s-419" sz="1300">
                <a:solidFill>
                  <a:schemeClr val="dk1"/>
                </a:solidFill>
              </a:rPr>
              <a:t>Contaminación (Ambiental, </a:t>
            </a:r>
            <a:r>
              <a:rPr lang="es-419" sz="1300">
                <a:solidFill>
                  <a:schemeClr val="dk1"/>
                </a:solidFill>
              </a:rPr>
              <a:t>Acústica</a:t>
            </a:r>
            <a:r>
              <a:rPr lang="es-419" sz="1300">
                <a:solidFill>
                  <a:schemeClr val="dk1"/>
                </a:solidFill>
              </a:rPr>
              <a:t>)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s-419" sz="1300">
                <a:solidFill>
                  <a:schemeClr val="dk1"/>
                </a:solidFill>
              </a:rPr>
              <a:t>Pérdida de calidad de vida de los ciudadanos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s-419" sz="1300">
                <a:solidFill>
                  <a:schemeClr val="dk1"/>
                </a:solidFill>
              </a:rPr>
              <a:t>Creciente urbanización y problemas de congestión</a:t>
            </a:r>
            <a:endParaRPr sz="13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s-419" sz="1300">
                <a:solidFill>
                  <a:schemeClr val="dk1"/>
                </a:solidFill>
              </a:rPr>
              <a:t>Seguridad vial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solidFill>
                <a:srgbClr val="595959"/>
              </a:solidFill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1900" y="2788350"/>
            <a:ext cx="4047900" cy="226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1900" y="263100"/>
            <a:ext cx="4047900" cy="2537064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78375" y="1648375"/>
            <a:ext cx="171450" cy="17145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5730775" y="180077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uFill>
                <a:noFill/>
              </a:uFill>
              <a:hlinkClick r:id="rId6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s-419" sz="1300" u="sng">
                <a:solidFill>
                  <a:schemeClr val="hlink"/>
                </a:solidFill>
                <a:hlinkClick r:id="rId7"/>
              </a:rPr>
              <a:t>3 of the Best Day Trips from London to Wales | Trainline</a:t>
            </a:r>
            <a:endParaRPr b="1" sz="1300" u="sng">
              <a:solidFill>
                <a:schemeClr val="hlink"/>
              </a:solidFill>
              <a:hlinkClick r:id="rId8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s-419" sz="1100" u="sng">
                <a:solidFill>
                  <a:schemeClr val="hlink"/>
                </a:solidFill>
                <a:hlinkClick r:id="rId9"/>
              </a:rPr>
              <a:t>Trainline</a:t>
            </a:r>
            <a:endParaRPr sz="1100" u="sng">
              <a:solidFill>
                <a:schemeClr val="hlink"/>
              </a:solidFill>
              <a:hlinkClick r:id="rId10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 u="sng">
                <a:solidFill>
                  <a:schemeClr val="hlink"/>
                </a:solidFill>
                <a:hlinkClick r:id="rId11"/>
              </a:rPr>
              <a:t>https://www.thetrainline.com › via › europe › england</a:t>
            </a:r>
            <a:endParaRPr sz="1100" u="sng">
              <a:solidFill>
                <a:schemeClr val="hlink"/>
              </a:solidFill>
              <a:hlinkClick r:id="rId1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/>
        </p:nvSpPr>
        <p:spPr>
          <a:xfrm>
            <a:off x="0" y="703650"/>
            <a:ext cx="6735300" cy="37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s-419" sz="1800">
                <a:solidFill>
                  <a:schemeClr val="dk1"/>
                </a:solidFill>
              </a:rPr>
              <a:t>Soluciones propuestas</a:t>
            </a:r>
            <a:endParaRPr sz="18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s-419" sz="1300">
                <a:solidFill>
                  <a:schemeClr val="dk1"/>
                </a:solidFill>
              </a:rPr>
              <a:t>Sensores de Proximidad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s-419" sz="1300">
                <a:solidFill>
                  <a:schemeClr val="dk1"/>
                </a:solidFill>
              </a:rPr>
              <a:t>Camaras inteligentes</a:t>
            </a:r>
            <a:endParaRPr sz="13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s-419" sz="1300">
                <a:solidFill>
                  <a:schemeClr val="dk1"/>
                </a:solidFill>
              </a:rPr>
              <a:t>Analisis y Predicción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s-419" sz="1300">
                <a:solidFill>
                  <a:schemeClr val="dk1"/>
                </a:solidFill>
              </a:rPr>
              <a:t>Integración de Sistemas</a:t>
            </a:r>
            <a:endParaRPr sz="1300">
              <a:solidFill>
                <a:schemeClr val="dk1"/>
              </a:solidFill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8050" y="1313525"/>
            <a:ext cx="4374225" cy="272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/>
        </p:nvSpPr>
        <p:spPr>
          <a:xfrm>
            <a:off x="0" y="703650"/>
            <a:ext cx="6735300" cy="37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s-419" sz="1800">
                <a:solidFill>
                  <a:schemeClr val="dk1"/>
                </a:solidFill>
              </a:rPr>
              <a:t>Resultados esperados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8477" y="1386689"/>
            <a:ext cx="5367025" cy="277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