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4" r:id="rId2"/>
  </p:sldMasterIdLst>
  <p:notesMasterIdLst>
    <p:notesMasterId r:id="rId17"/>
  </p:notesMasterIdLst>
  <p:sldIdLst>
    <p:sldId id="256" r:id="rId3"/>
    <p:sldId id="258" r:id="rId4"/>
    <p:sldId id="268" r:id="rId5"/>
    <p:sldId id="264" r:id="rId6"/>
    <p:sldId id="259" r:id="rId7"/>
    <p:sldId id="265" r:id="rId8"/>
    <p:sldId id="269" r:id="rId9"/>
    <p:sldId id="270" r:id="rId10"/>
    <p:sldId id="262" r:id="rId11"/>
    <p:sldId id="271" r:id="rId12"/>
    <p:sldId id="272" r:id="rId13"/>
    <p:sldId id="263" r:id="rId14"/>
    <p:sldId id="27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3B42A-DDB3-3AD5-EC62-481E0EBFD62F}" v="404" dt="2023-02-20T16:27:23.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5501" autoAdjust="0"/>
  </p:normalViewPr>
  <p:slideViewPr>
    <p:cSldViewPr snapToGrid="0">
      <p:cViewPr varScale="1">
        <p:scale>
          <a:sx n="100" d="100"/>
          <a:sy n="100" d="100"/>
        </p:scale>
        <p:origin x="9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2C978-23BB-4ADF-820F-F27C70DD390D}"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CE9E0-AE48-4662-824C-47AA3D119582}" type="slidenum">
              <a:rPr lang="en-US" smtClean="0"/>
              <a:t>‹#›</a:t>
            </a:fld>
            <a:endParaRPr lang="en-US"/>
          </a:p>
        </p:txBody>
      </p:sp>
    </p:spTree>
    <p:extLst>
      <p:ext uri="{BB962C8B-B14F-4D97-AF65-F5344CB8AC3E}">
        <p14:creationId xmlns:p14="http://schemas.microsoft.com/office/powerpoint/2010/main" val="22192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BCE9E0-AE48-4662-824C-47AA3D119582}" type="slidenum">
              <a:rPr lang="en-US" smtClean="0"/>
              <a:t>4</a:t>
            </a:fld>
            <a:endParaRPr lang="en-US"/>
          </a:p>
        </p:txBody>
      </p:sp>
    </p:spTree>
    <p:extLst>
      <p:ext uri="{BB962C8B-B14F-4D97-AF65-F5344CB8AC3E}">
        <p14:creationId xmlns:p14="http://schemas.microsoft.com/office/powerpoint/2010/main" val="103287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CE9E0-AE48-4662-824C-47AA3D119582}" type="slidenum">
              <a:rPr lang="en-US" smtClean="0"/>
              <a:t>7</a:t>
            </a:fld>
            <a:endParaRPr lang="en-US"/>
          </a:p>
        </p:txBody>
      </p:sp>
    </p:spTree>
    <p:extLst>
      <p:ext uri="{BB962C8B-B14F-4D97-AF65-F5344CB8AC3E}">
        <p14:creationId xmlns:p14="http://schemas.microsoft.com/office/powerpoint/2010/main" val="3239114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217A6-9AF0-95E7-2AC6-3772E0835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5BD6F7-E762-78DA-FFD6-55502207E3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7B4D6-61AC-64CC-3AE9-73A71040C4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5D59DF-86FD-F0F0-4D4E-6E720C56648A}"/>
              </a:ext>
            </a:extLst>
          </p:cNvPr>
          <p:cNvSpPr>
            <a:spLocks noGrp="1"/>
          </p:cNvSpPr>
          <p:nvPr>
            <p:ph type="sldNum" sz="quarter" idx="5"/>
          </p:nvPr>
        </p:nvSpPr>
        <p:spPr/>
        <p:txBody>
          <a:bodyPr/>
          <a:lstStyle/>
          <a:p>
            <a:fld id="{FDBCE9E0-AE48-4662-824C-47AA3D119582}" type="slidenum">
              <a:rPr lang="en-US" smtClean="0"/>
              <a:t>8</a:t>
            </a:fld>
            <a:endParaRPr lang="en-US"/>
          </a:p>
        </p:txBody>
      </p:sp>
    </p:spTree>
    <p:extLst>
      <p:ext uri="{BB962C8B-B14F-4D97-AF65-F5344CB8AC3E}">
        <p14:creationId xmlns:p14="http://schemas.microsoft.com/office/powerpoint/2010/main" val="41428718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I:\MARKETING\Marketing Advertising\Logos\Approved Scheller Logos\Scheller CoB logo - Short\SchellerCollegeofBusiness-solid-2lines-539+874\SchellerCollegeofBusiness-solid-2lines-539+874.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940800" y="6341027"/>
            <a:ext cx="3048000" cy="392596"/>
          </a:xfrm>
          <a:prstGeom prst="rect">
            <a:avLst/>
          </a:prstGeom>
          <a:noFill/>
          <a:ln>
            <a:noFill/>
          </a:ln>
        </p:spPr>
      </p:pic>
    </p:spTree>
    <p:extLst>
      <p:ext uri="{BB962C8B-B14F-4D97-AF65-F5344CB8AC3E}">
        <p14:creationId xmlns:p14="http://schemas.microsoft.com/office/powerpoint/2010/main" val="42698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31BCBC-B887-48EA-9C58-87B4BA1A0A4B}"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77219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1BCBC-B887-48EA-9C58-87B4BA1A0A4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10291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1BCBC-B887-48EA-9C58-87B4BA1A0A4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88640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31BCBC-B887-48EA-9C58-87B4BA1A0A4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92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31BCBC-B887-48EA-9C58-87B4BA1A0A4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854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1BCBC-B887-48EA-9C58-87B4BA1A0A4B}"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6AC38-6C2E-44C2-B329-45A5754CF7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78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31BCBC-B887-48EA-9C58-87B4BA1A0A4B}"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98723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31BCBC-B887-48EA-9C58-87B4BA1A0A4B}"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2802423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31BCBC-B887-48EA-9C58-87B4BA1A0A4B}"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97710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31BCBC-B887-48EA-9C58-87B4BA1A0A4B}" type="datetimeFigureOut">
              <a:rPr lang="en-US" smtClean="0"/>
              <a:t>4/9/2025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EE6AC38-6C2E-44C2-B329-45A5754CF78E}" type="slidenum">
              <a:rPr lang="en-US" smtClean="0"/>
              <a:t>‹#›</a:t>
            </a:fld>
            <a:endParaRPr lang="en-US"/>
          </a:p>
        </p:txBody>
      </p:sp>
    </p:spTree>
    <p:extLst>
      <p:ext uri="{BB962C8B-B14F-4D97-AF65-F5344CB8AC3E}">
        <p14:creationId xmlns:p14="http://schemas.microsoft.com/office/powerpoint/2010/main" val="137571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31BCBC-B887-48EA-9C58-87B4BA1A0A4B}" type="datetimeFigureOut">
              <a:rPr lang="en-US" smtClean="0"/>
              <a:t>4/9/2025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E6AC38-6C2E-44C2-B329-45A5754CF78E}" type="slidenum">
              <a:rPr lang="en-US" smtClean="0"/>
              <a:t>‹#›</a:t>
            </a:fld>
            <a:endParaRPr lang="en-US"/>
          </a:p>
        </p:txBody>
      </p:sp>
    </p:spTree>
    <p:extLst>
      <p:ext uri="{BB962C8B-B14F-4D97-AF65-F5344CB8AC3E}">
        <p14:creationId xmlns:p14="http://schemas.microsoft.com/office/powerpoint/2010/main" val="2581829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jpe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838200"/>
            <a:ext cx="1097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905001"/>
            <a:ext cx="10972800" cy="414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562825"/>
      </p:ext>
    </p:extLst>
  </p:cSld>
  <p:clrMap bg1="lt1" tx1="dk1" bg2="lt2" tx2="dk2" accent1="accent1" accent2="accent2" accent3="accent3" accent4="accent4" accent5="accent5" accent6="accent6" hlink="hlink" folHlink="folHlink"/>
  <p:sldLayoutIdLst>
    <p:sldLayoutId id="2147483661" r:id="rId1"/>
  </p:sldLayoutIdLst>
  <p:txStyles>
    <p:titleStyle>
      <a:lvl1pPr algn="l" rtl="0" eaLnBrk="0" fontAlgn="base" hangingPunct="0">
        <a:spcBef>
          <a:spcPct val="0"/>
        </a:spcBef>
        <a:spcAft>
          <a:spcPct val="0"/>
        </a:spcAft>
        <a:defRPr sz="3200" b="1">
          <a:solidFill>
            <a:srgbClr val="CC9900"/>
          </a:solidFill>
          <a:latin typeface="+mj-lt"/>
          <a:ea typeface="+mj-ea"/>
          <a:cs typeface="+mj-cs"/>
        </a:defRPr>
      </a:lvl1pPr>
      <a:lvl2pPr algn="l" rtl="0" eaLnBrk="0" fontAlgn="base" hangingPunct="0">
        <a:spcBef>
          <a:spcPct val="0"/>
        </a:spcBef>
        <a:spcAft>
          <a:spcPct val="0"/>
        </a:spcAft>
        <a:defRPr sz="3200" b="1">
          <a:solidFill>
            <a:srgbClr val="CC9900"/>
          </a:solidFill>
          <a:latin typeface="Arial" charset="0"/>
        </a:defRPr>
      </a:lvl2pPr>
      <a:lvl3pPr algn="l" rtl="0" eaLnBrk="0" fontAlgn="base" hangingPunct="0">
        <a:spcBef>
          <a:spcPct val="0"/>
        </a:spcBef>
        <a:spcAft>
          <a:spcPct val="0"/>
        </a:spcAft>
        <a:defRPr sz="3200" b="1">
          <a:solidFill>
            <a:srgbClr val="CC9900"/>
          </a:solidFill>
          <a:latin typeface="Arial" charset="0"/>
        </a:defRPr>
      </a:lvl3pPr>
      <a:lvl4pPr algn="l" rtl="0" eaLnBrk="0" fontAlgn="base" hangingPunct="0">
        <a:spcBef>
          <a:spcPct val="0"/>
        </a:spcBef>
        <a:spcAft>
          <a:spcPct val="0"/>
        </a:spcAft>
        <a:defRPr sz="3200" b="1">
          <a:solidFill>
            <a:srgbClr val="CC9900"/>
          </a:solidFill>
          <a:latin typeface="Arial" charset="0"/>
        </a:defRPr>
      </a:lvl4pPr>
      <a:lvl5pPr algn="l" rtl="0" eaLnBrk="0" fontAlgn="base" hangingPunct="0">
        <a:spcBef>
          <a:spcPct val="0"/>
        </a:spcBef>
        <a:spcAft>
          <a:spcPct val="0"/>
        </a:spcAft>
        <a:defRPr sz="3200" b="1">
          <a:solidFill>
            <a:srgbClr val="CC9900"/>
          </a:solidFill>
          <a:latin typeface="Arial" charset="0"/>
        </a:defRPr>
      </a:lvl5pPr>
      <a:lvl6pPr marL="457200" algn="l" rtl="0" fontAlgn="base">
        <a:spcBef>
          <a:spcPct val="0"/>
        </a:spcBef>
        <a:spcAft>
          <a:spcPct val="0"/>
        </a:spcAft>
        <a:defRPr sz="3200" b="1">
          <a:solidFill>
            <a:srgbClr val="CC9900"/>
          </a:solidFill>
          <a:latin typeface="Arial" charset="0"/>
        </a:defRPr>
      </a:lvl6pPr>
      <a:lvl7pPr marL="914400" algn="l" rtl="0" fontAlgn="base">
        <a:spcBef>
          <a:spcPct val="0"/>
        </a:spcBef>
        <a:spcAft>
          <a:spcPct val="0"/>
        </a:spcAft>
        <a:defRPr sz="3200" b="1">
          <a:solidFill>
            <a:srgbClr val="CC9900"/>
          </a:solidFill>
          <a:latin typeface="Arial" charset="0"/>
        </a:defRPr>
      </a:lvl7pPr>
      <a:lvl8pPr marL="1371600" algn="l" rtl="0" fontAlgn="base">
        <a:spcBef>
          <a:spcPct val="0"/>
        </a:spcBef>
        <a:spcAft>
          <a:spcPct val="0"/>
        </a:spcAft>
        <a:defRPr sz="3200" b="1">
          <a:solidFill>
            <a:srgbClr val="CC9900"/>
          </a:solidFill>
          <a:latin typeface="Arial" charset="0"/>
        </a:defRPr>
      </a:lvl8pPr>
      <a:lvl9pPr marL="1828800" algn="l" rtl="0" fontAlgn="base">
        <a:spcBef>
          <a:spcPct val="0"/>
        </a:spcBef>
        <a:spcAft>
          <a:spcPct val="0"/>
        </a:spcAft>
        <a:defRPr sz="3200" b="1">
          <a:solidFill>
            <a:srgbClr val="CC9900"/>
          </a:solidFill>
          <a:latin typeface="Arial" charset="0"/>
        </a:defRPr>
      </a:lvl9pPr>
    </p:titleStyle>
    <p:bodyStyle>
      <a:lvl1pPr marL="342900" indent="-342900" algn="l" rtl="0" eaLnBrk="0" fontAlgn="base" hangingPunct="0">
        <a:spcBef>
          <a:spcPct val="20000"/>
        </a:spcBef>
        <a:spcAft>
          <a:spcPct val="0"/>
        </a:spcAft>
        <a:buClr>
          <a:srgbClr val="CC9900"/>
        </a:buClr>
        <a:buFont typeface="Wingdings" panose="05000000000000000000"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9900"/>
        </a:buClr>
        <a:buFont typeface="Wingdings" panose="05000000000000000000"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rgbClr val="CC9900"/>
        </a:buClr>
        <a:buFont typeface="Wingdings" panose="05000000000000000000"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rgbClr val="CC9900"/>
        </a:buClr>
        <a:buFont typeface="Wingdings" panose="05000000000000000000" pitchFamily="2" charset="2"/>
        <a:buChar char="§"/>
        <a:defRPr>
          <a:solidFill>
            <a:schemeClr val="tx1"/>
          </a:solidFill>
          <a:latin typeface="+mn-lt"/>
        </a:defRPr>
      </a:lvl4pPr>
      <a:lvl5pPr marL="2057400" indent="-228600" algn="l" rtl="0" eaLnBrk="0" fontAlgn="base" hangingPunct="0">
        <a:spcBef>
          <a:spcPct val="20000"/>
        </a:spcBef>
        <a:spcAft>
          <a:spcPct val="0"/>
        </a:spcAft>
        <a:buClr>
          <a:srgbClr val="CC9900"/>
        </a:buClr>
        <a:buFont typeface="Wingdings" panose="05000000000000000000" pitchFamily="2" charset="2"/>
        <a:buChar char="§"/>
        <a:defRPr>
          <a:solidFill>
            <a:schemeClr val="tx1"/>
          </a:solidFill>
          <a:latin typeface="+mn-lt"/>
        </a:defRPr>
      </a:lvl5pPr>
      <a:lvl6pPr marL="2514600" indent="-228600" algn="l" rtl="0" fontAlgn="base">
        <a:spcBef>
          <a:spcPct val="20000"/>
        </a:spcBef>
        <a:spcAft>
          <a:spcPct val="0"/>
        </a:spcAft>
        <a:buClr>
          <a:srgbClr val="CC9900"/>
        </a:buClr>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CC9900"/>
        </a:buClr>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CC9900"/>
        </a:buClr>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CC9900"/>
        </a:buClr>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4/9/2025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I:\MARKETING\Marketing Advertising\Logos\Approved Scheller Logos\Scheller CoB logo - Short\SchellerCollegeofBusiness-solid-2lines-539+874\SchellerCollegeofBusiness-solid-2lines-539+874.jpg">
            <a:extLst>
              <a:ext uri="{FF2B5EF4-FFF2-40B4-BE49-F238E27FC236}">
                <a16:creationId xmlns:a16="http://schemas.microsoft.com/office/drawing/2014/main" id="{C5C55E5D-F51E-CB25-91A1-F0207FD2B5BA}"/>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940800" y="6341027"/>
            <a:ext cx="3048000" cy="392596"/>
          </a:xfrm>
          <a:prstGeom prst="rect">
            <a:avLst/>
          </a:prstGeom>
          <a:noFill/>
          <a:ln>
            <a:noFill/>
          </a:ln>
        </p:spPr>
      </p:pic>
    </p:spTree>
    <p:extLst>
      <p:ext uri="{BB962C8B-B14F-4D97-AF65-F5344CB8AC3E}">
        <p14:creationId xmlns:p14="http://schemas.microsoft.com/office/powerpoint/2010/main" val="1873474699"/>
      </p:ext>
    </p:extLst>
  </p:cSld>
  <p:clrMap bg1="dk1" tx1="lt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Macro-Enabled_Worksheet.xlsm"/><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Reducing Variability in Gym Attendance to Improve Operational Consistency</a:t>
            </a:r>
          </a:p>
        </p:txBody>
      </p:sp>
    </p:spTree>
    <p:extLst>
      <p:ext uri="{BB962C8B-B14F-4D97-AF65-F5344CB8AC3E}">
        <p14:creationId xmlns:p14="http://schemas.microsoft.com/office/powerpoint/2010/main" val="108797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7CBD7-97BB-487F-95EB-8004E5BE7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C4357-55DA-0F3E-DAEB-03C055FFFF56}"/>
              </a:ext>
            </a:extLst>
          </p:cNvPr>
          <p:cNvSpPr>
            <a:spLocks noGrp="1"/>
          </p:cNvSpPr>
          <p:nvPr>
            <p:ph type="title"/>
          </p:nvPr>
        </p:nvSpPr>
        <p:spPr/>
        <p:txBody>
          <a:bodyPr/>
          <a:lstStyle/>
          <a:p>
            <a:pPr algn="ctr"/>
            <a:r>
              <a:rPr lang="en-US" dirty="0"/>
              <a:t>Analysis - Attendance Variability by Day</a:t>
            </a:r>
          </a:p>
        </p:txBody>
      </p:sp>
      <p:sp>
        <p:nvSpPr>
          <p:cNvPr id="4" name="TextBox 3">
            <a:extLst>
              <a:ext uri="{FF2B5EF4-FFF2-40B4-BE49-F238E27FC236}">
                <a16:creationId xmlns:a16="http://schemas.microsoft.com/office/drawing/2014/main" id="{62234DF2-2D8A-33A3-F29D-A9AA56731F21}"/>
              </a:ext>
            </a:extLst>
          </p:cNvPr>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sp>
        <p:nvSpPr>
          <p:cNvPr id="7" name="TextBox 6">
            <a:extLst>
              <a:ext uri="{FF2B5EF4-FFF2-40B4-BE49-F238E27FC236}">
                <a16:creationId xmlns:a16="http://schemas.microsoft.com/office/drawing/2014/main" id="{764724C4-DC6A-C9E2-DA44-764FBCBEFA40}"/>
              </a:ext>
            </a:extLst>
          </p:cNvPr>
          <p:cNvSpPr txBox="1"/>
          <p:nvPr/>
        </p:nvSpPr>
        <p:spPr>
          <a:xfrm>
            <a:off x="7772400" y="1971447"/>
            <a:ext cx="3762375"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Thursday</a:t>
            </a:r>
            <a:r>
              <a:rPr lang="en-US" dirty="0"/>
              <a:t> stands out with the </a:t>
            </a:r>
            <a:r>
              <a:rPr lang="en-US" b="1" dirty="0"/>
              <a:t>highest variability (SD = 5.05)</a:t>
            </a:r>
            <a:r>
              <a:rPr lang="en-US" dirty="0"/>
              <a:t>, suggesting highly unpredictable gym usage.</a:t>
            </a:r>
          </a:p>
          <a:p>
            <a:pPr marL="285750" indent="-285750">
              <a:buFont typeface="Arial" panose="020B0604020202020204" pitchFamily="34" charset="0"/>
              <a:buChar char="•"/>
            </a:pPr>
            <a:r>
              <a:rPr lang="en-US" b="1" dirty="0"/>
              <a:t>Tuesday</a:t>
            </a:r>
            <a:r>
              <a:rPr lang="en-US" dirty="0"/>
              <a:t> and </a:t>
            </a:r>
            <a:r>
              <a:rPr lang="en-US" b="1" dirty="0"/>
              <a:t>Wednesday</a:t>
            </a:r>
            <a:r>
              <a:rPr lang="en-US" dirty="0"/>
              <a:t> are the most consistent, with lower standard deviations.</a:t>
            </a:r>
          </a:p>
          <a:p>
            <a:pPr marL="285750" indent="-285750">
              <a:buFont typeface="Arial" panose="020B0604020202020204" pitchFamily="34" charset="0"/>
              <a:buChar char="•"/>
            </a:pPr>
            <a:r>
              <a:rPr lang="en-US" dirty="0"/>
              <a:t>The pattern indicates that </a:t>
            </a:r>
            <a:r>
              <a:rPr lang="en-US" b="1" dirty="0"/>
              <a:t>mid- to late-week planning is less predictable</a:t>
            </a:r>
            <a:r>
              <a:rPr lang="en-US" dirty="0"/>
              <a:t>, which may impact staffing or equipment readiness.</a:t>
            </a:r>
          </a:p>
          <a:p>
            <a:pPr marL="285750" indent="-285750">
              <a:buFont typeface="Arial" panose="020B0604020202020204" pitchFamily="34" charset="0"/>
              <a:buChar char="•"/>
            </a:pPr>
            <a:r>
              <a:rPr lang="en-US" dirty="0"/>
              <a:t>Targeting </a:t>
            </a:r>
            <a:r>
              <a:rPr lang="en-US" b="1" dirty="0"/>
              <a:t>Thursday scheduling</a:t>
            </a:r>
            <a:r>
              <a:rPr lang="en-US" dirty="0"/>
              <a:t> or member engagement could help reduce overall attendance variability.</a:t>
            </a:r>
          </a:p>
        </p:txBody>
      </p:sp>
      <p:pic>
        <p:nvPicPr>
          <p:cNvPr id="11" name="Content Placeholder 10" descr="A graph with a line&#10;&#10;AI-generated content may be incorrect.">
            <a:extLst>
              <a:ext uri="{FF2B5EF4-FFF2-40B4-BE49-F238E27FC236}">
                <a16:creationId xmlns:a16="http://schemas.microsoft.com/office/drawing/2014/main" id="{6347AA66-E172-ED89-E714-FE538C0E30C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9955" y="2258171"/>
            <a:ext cx="5152445" cy="2862470"/>
          </a:xfrm>
        </p:spPr>
      </p:pic>
      <p:graphicFrame>
        <p:nvGraphicFramePr>
          <p:cNvPr id="13" name="Table 12">
            <a:extLst>
              <a:ext uri="{FF2B5EF4-FFF2-40B4-BE49-F238E27FC236}">
                <a16:creationId xmlns:a16="http://schemas.microsoft.com/office/drawing/2014/main" id="{5F26BA35-9917-4C18-1F4B-9AC94EF94CC9}"/>
              </a:ext>
            </a:extLst>
          </p:cNvPr>
          <p:cNvGraphicFramePr>
            <a:graphicFrameLocks noGrp="1"/>
          </p:cNvGraphicFramePr>
          <p:nvPr>
            <p:extLst>
              <p:ext uri="{D42A27DB-BD31-4B8C-83A1-F6EECF244321}">
                <p14:modId xmlns:p14="http://schemas.microsoft.com/office/powerpoint/2010/main" val="2815185069"/>
              </p:ext>
            </p:extLst>
          </p:nvPr>
        </p:nvGraphicFramePr>
        <p:xfrm>
          <a:off x="78589" y="2960856"/>
          <a:ext cx="2438400" cy="1714500"/>
        </p:xfrm>
        <a:graphic>
          <a:graphicData uri="http://schemas.openxmlformats.org/drawingml/2006/table">
            <a:tbl>
              <a:tblPr/>
              <a:tblGrid>
                <a:gridCol w="609600">
                  <a:extLst>
                    <a:ext uri="{9D8B030D-6E8A-4147-A177-3AD203B41FA5}">
                      <a16:colId xmlns:a16="http://schemas.microsoft.com/office/drawing/2014/main" val="2596954510"/>
                    </a:ext>
                  </a:extLst>
                </a:gridCol>
                <a:gridCol w="609600">
                  <a:extLst>
                    <a:ext uri="{9D8B030D-6E8A-4147-A177-3AD203B41FA5}">
                      <a16:colId xmlns:a16="http://schemas.microsoft.com/office/drawing/2014/main" val="2071968828"/>
                    </a:ext>
                  </a:extLst>
                </a:gridCol>
                <a:gridCol w="609600">
                  <a:extLst>
                    <a:ext uri="{9D8B030D-6E8A-4147-A177-3AD203B41FA5}">
                      <a16:colId xmlns:a16="http://schemas.microsoft.com/office/drawing/2014/main" val="1968613125"/>
                    </a:ext>
                  </a:extLst>
                </a:gridCol>
                <a:gridCol w="609600">
                  <a:extLst>
                    <a:ext uri="{9D8B030D-6E8A-4147-A177-3AD203B41FA5}">
                      <a16:colId xmlns:a16="http://schemas.microsoft.com/office/drawing/2014/main" val="3526914740"/>
                    </a:ext>
                  </a:extLst>
                </a:gridCol>
              </a:tblGrid>
              <a:tr h="571500">
                <a:tc>
                  <a:txBody>
                    <a:bodyPr/>
                    <a:lstStyle/>
                    <a:p>
                      <a:pPr algn="l" fontAlgn="b"/>
                      <a:r>
                        <a:rPr lang="en-US" sz="1100" b="0" i="0" u="none" strike="noStrike" dirty="0">
                          <a:solidFill>
                            <a:schemeClr val="bg2">
                              <a:lumMod val="20000"/>
                              <a:lumOff val="80000"/>
                            </a:schemeClr>
                          </a:solidFill>
                          <a:effectLst/>
                          <a:latin typeface="Aptos Narrow" panose="020B0004020202020204" pitchFamily="34" charset="0"/>
                        </a:rPr>
                        <a:t>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chemeClr val="bg2">
                              <a:lumMod val="20000"/>
                              <a:lumOff val="80000"/>
                            </a:schemeClr>
                          </a:solidFill>
                          <a:effectLst/>
                          <a:latin typeface="Aptos Narrow" panose="020B0004020202020204" pitchFamily="34" charset="0"/>
                        </a:rPr>
                        <a:t>Average Attendance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Standard Deviation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Observations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0101500"/>
                  </a:ext>
                </a:extLst>
              </a:tr>
              <a:tr h="190500">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Monday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19.44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3.64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5077588"/>
                  </a:ext>
                </a:extLst>
              </a:tr>
              <a:tr h="190500">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Tuesday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17.56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3.17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7075300"/>
                  </a:ext>
                </a:extLst>
              </a:tr>
              <a:tr h="381000">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Wednesday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3.46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3083339"/>
                  </a:ext>
                </a:extLst>
              </a:tr>
              <a:tr h="190500">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Thursday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17.33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5.05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614832"/>
                  </a:ext>
                </a:extLst>
              </a:tr>
              <a:tr h="190500">
                <a:tc>
                  <a:txBody>
                    <a:bodyPr/>
                    <a:lstStyle/>
                    <a:p>
                      <a:pPr algn="l" fontAlgn="b"/>
                      <a:r>
                        <a:rPr lang="en-US" sz="1100" b="0" i="0" u="none" strike="noStrike">
                          <a:solidFill>
                            <a:schemeClr val="bg2">
                              <a:lumMod val="20000"/>
                              <a:lumOff val="80000"/>
                            </a:schemeClr>
                          </a:solidFill>
                          <a:effectLst/>
                          <a:latin typeface="Aptos Narrow" panose="020B0004020202020204" pitchFamily="34" charset="0"/>
                        </a:rPr>
                        <a:t>Friday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24.44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chemeClr val="bg2">
                              <a:lumMod val="20000"/>
                              <a:lumOff val="80000"/>
                            </a:schemeClr>
                          </a:solidFill>
                          <a:effectLst/>
                          <a:latin typeface="Aptos Narrow" panose="020B0004020202020204" pitchFamily="34" charset="0"/>
                        </a:rPr>
                        <a:t>3.97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chemeClr val="bg2">
                              <a:lumMod val="20000"/>
                              <a:lumOff val="80000"/>
                            </a:schemeClr>
                          </a:solidFill>
                          <a:effectLst/>
                          <a:latin typeface="Aptos Narrow" panose="020B000402020202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744314"/>
                  </a:ext>
                </a:extLst>
              </a:tr>
            </a:tbl>
          </a:graphicData>
        </a:graphic>
      </p:graphicFrame>
    </p:spTree>
    <p:extLst>
      <p:ext uri="{BB962C8B-B14F-4D97-AF65-F5344CB8AC3E}">
        <p14:creationId xmlns:p14="http://schemas.microsoft.com/office/powerpoint/2010/main" val="295876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44EA9-C5C8-63D2-56CB-06F1144EB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67EC6-4021-981D-37CF-61747DEED87D}"/>
              </a:ext>
            </a:extLst>
          </p:cNvPr>
          <p:cNvSpPr>
            <a:spLocks noGrp="1"/>
          </p:cNvSpPr>
          <p:nvPr>
            <p:ph type="title"/>
          </p:nvPr>
        </p:nvSpPr>
        <p:spPr/>
        <p:txBody>
          <a:bodyPr/>
          <a:lstStyle/>
          <a:p>
            <a:pPr algn="ctr"/>
            <a:r>
              <a:rPr lang="en-US" dirty="0"/>
              <a:t>Attendance Variability by Temperature</a:t>
            </a:r>
          </a:p>
        </p:txBody>
      </p:sp>
      <p:sp>
        <p:nvSpPr>
          <p:cNvPr id="4" name="TextBox 3">
            <a:extLst>
              <a:ext uri="{FF2B5EF4-FFF2-40B4-BE49-F238E27FC236}">
                <a16:creationId xmlns:a16="http://schemas.microsoft.com/office/drawing/2014/main" id="{6FFFFBE4-5BB8-623F-49A5-3869CF3C8C69}"/>
              </a:ext>
            </a:extLst>
          </p:cNvPr>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ANALYZE</a:t>
            </a:r>
          </a:p>
        </p:txBody>
      </p:sp>
      <p:pic>
        <p:nvPicPr>
          <p:cNvPr id="2050" name="Picture 2" descr="Output image">
            <a:extLst>
              <a:ext uri="{FF2B5EF4-FFF2-40B4-BE49-F238E27FC236}">
                <a16:creationId xmlns:a16="http://schemas.microsoft.com/office/drawing/2014/main" id="{9391507B-EBCB-D1A7-45E1-62EE41F4C0A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79540" y="1912938"/>
            <a:ext cx="6749995" cy="4022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66E35B-910C-A9D9-FF27-AF3D89CB92F8}"/>
              </a:ext>
            </a:extLst>
          </p:cNvPr>
          <p:cNvSpPr txBox="1"/>
          <p:nvPr/>
        </p:nvSpPr>
        <p:spPr>
          <a:xfrm>
            <a:off x="8067230" y="1912938"/>
            <a:ext cx="3088450" cy="427809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Positive correlation</a:t>
            </a:r>
            <a:r>
              <a:rPr lang="en-US" sz="1600" dirty="0"/>
              <a:t> between temperature and gym attendance.</a:t>
            </a:r>
          </a:p>
          <a:p>
            <a:pPr marL="285750" indent="-285750">
              <a:buFont typeface="Arial" panose="020B0604020202020204" pitchFamily="34" charset="0"/>
              <a:buChar char="•"/>
            </a:pPr>
            <a:r>
              <a:rPr lang="en-US" sz="1600" dirty="0"/>
              <a:t>Attendance tends to be </a:t>
            </a:r>
            <a:r>
              <a:rPr lang="en-US" sz="1600" b="1" dirty="0"/>
              <a:t>lower on colder days</a:t>
            </a:r>
            <a:r>
              <a:rPr lang="en-US" sz="1600" dirty="0"/>
              <a:t>, especially below 25°F.</a:t>
            </a:r>
          </a:p>
          <a:p>
            <a:pPr marL="285750" indent="-285750">
              <a:buFont typeface="Arial" panose="020B0604020202020204" pitchFamily="34" charset="0"/>
              <a:buChar char="•"/>
            </a:pPr>
            <a:r>
              <a:rPr lang="en-US" sz="1600" dirty="0"/>
              <a:t>As temperatures rise, attendance generally increases, suggesting </a:t>
            </a:r>
            <a:r>
              <a:rPr lang="en-US" sz="1600" b="1" dirty="0"/>
              <a:t>weather comfort may influence member motivation</a:t>
            </a:r>
            <a:r>
              <a:rPr lang="en-US" sz="1600" dirty="0"/>
              <a:t>.</a:t>
            </a:r>
          </a:p>
          <a:p>
            <a:pPr marL="285750" indent="-285750">
              <a:buFont typeface="Arial" panose="020B0604020202020204" pitchFamily="34" charset="0"/>
              <a:buChar char="•"/>
            </a:pPr>
            <a:r>
              <a:rPr lang="en-US" sz="1600" dirty="0"/>
              <a:t>While the trend isn’t perfect, the regression line highlights a </a:t>
            </a:r>
            <a:r>
              <a:rPr lang="en-US" sz="1600" b="1" dirty="0"/>
              <a:t>clear upward pattern</a:t>
            </a:r>
            <a:r>
              <a:rPr lang="en-US" sz="1600" dirty="0"/>
              <a:t>, supporting the idea that temperature is a contributing X to attendance variability.</a:t>
            </a:r>
          </a:p>
        </p:txBody>
      </p:sp>
    </p:spTree>
    <p:extLst>
      <p:ext uri="{BB962C8B-B14F-4D97-AF65-F5344CB8AC3E}">
        <p14:creationId xmlns:p14="http://schemas.microsoft.com/office/powerpoint/2010/main" val="293291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Recommendations</a:t>
            </a:r>
          </a:p>
        </p:txBody>
      </p:sp>
      <p:sp>
        <p:nvSpPr>
          <p:cNvPr id="3" name="Content Placeholder 2"/>
          <p:cNvSpPr>
            <a:spLocks noGrp="1"/>
          </p:cNvSpPr>
          <p:nvPr>
            <p:ph idx="1"/>
          </p:nvPr>
        </p:nvSpPr>
        <p:spPr/>
        <p:txBody>
          <a:bodyPr vert="horz" lIns="91440" tIns="45720" rIns="91440" bIns="45720" rtlCol="0" anchor="t">
            <a:normAutofit/>
          </a:bodyPr>
          <a:lstStyle/>
          <a:p>
            <a:pPr marL="635508" lvl="1" indent="-342900">
              <a:buFont typeface="+mj-lt"/>
              <a:buAutoNum type="arabicPeriod"/>
            </a:pPr>
            <a:r>
              <a:rPr lang="en-US" dirty="0"/>
              <a:t>Adjust Staffing and Equipment Allocation on Thursdays</a:t>
            </a:r>
          </a:p>
          <a:p>
            <a:pPr marL="818388" lvl="2" indent="-342900">
              <a:buFont typeface="Arial" panose="020B0604020202020204" pitchFamily="34" charset="0"/>
              <a:buChar char="•"/>
            </a:pPr>
            <a:r>
              <a:rPr lang="en-US" i="1" dirty="0"/>
              <a:t>X Factor:</a:t>
            </a:r>
            <a:r>
              <a:rPr lang="en-US" dirty="0"/>
              <a:t> Day of Week</a:t>
            </a:r>
          </a:p>
          <a:p>
            <a:pPr marL="818388" lvl="2" indent="-342900">
              <a:buFont typeface="Arial" panose="020B0604020202020204" pitchFamily="34" charset="0"/>
              <a:buChar char="•"/>
            </a:pPr>
            <a:r>
              <a:rPr lang="en-US" i="1" dirty="0"/>
              <a:t>Finding:</a:t>
            </a:r>
            <a:r>
              <a:rPr lang="en-US" dirty="0"/>
              <a:t> Thursday had the highest attendance variability (SD = 5.05)</a:t>
            </a:r>
          </a:p>
          <a:p>
            <a:pPr marL="818388" lvl="2" indent="-342900">
              <a:buFont typeface="Arial" panose="020B0604020202020204" pitchFamily="34" charset="0"/>
              <a:buChar char="•"/>
            </a:pPr>
            <a:r>
              <a:rPr lang="en-US" i="1" dirty="0"/>
              <a:t>Action:</a:t>
            </a:r>
            <a:r>
              <a:rPr lang="en-US" dirty="0"/>
              <a:t> Introduce flexible staffing plans and staggered equipment resets on Thursdays to better accommodate unpredictable demand</a:t>
            </a:r>
          </a:p>
          <a:p>
            <a:pPr marL="635508" lvl="1" indent="-342900">
              <a:buFont typeface="+mj-lt"/>
              <a:buAutoNum type="arabicPeriod"/>
            </a:pPr>
            <a:r>
              <a:rPr lang="en-US" dirty="0"/>
              <a:t>Launch Targeted Messaging on Colder Days</a:t>
            </a:r>
          </a:p>
          <a:p>
            <a:pPr marL="818388" lvl="2" indent="-342900"/>
            <a:r>
              <a:rPr lang="en-US" i="1" dirty="0"/>
              <a:t>X Factor:</a:t>
            </a:r>
            <a:r>
              <a:rPr lang="en-US" dirty="0"/>
              <a:t> Temperature</a:t>
            </a:r>
          </a:p>
          <a:p>
            <a:pPr marL="818388" lvl="2" indent="-342900"/>
            <a:r>
              <a:rPr lang="en-US" i="1" dirty="0"/>
              <a:t>Finding:</a:t>
            </a:r>
            <a:r>
              <a:rPr lang="en-US" dirty="0"/>
              <a:t> Colder temperatures correlated with lower and more variable attendance</a:t>
            </a:r>
          </a:p>
          <a:p>
            <a:pPr marL="818388" lvl="2" indent="-342900"/>
            <a:r>
              <a:rPr lang="en-US" i="1" dirty="0"/>
              <a:t>Action:</a:t>
            </a:r>
            <a:r>
              <a:rPr lang="en-US" dirty="0"/>
              <a:t> Send motivational push notifications or in-app reminders on forecasted cold mornings to encourage consistent attendance</a:t>
            </a:r>
          </a:p>
          <a:p>
            <a:pPr marL="635508" lvl="1" indent="-342900">
              <a:buFont typeface="+mj-lt"/>
              <a:buAutoNum type="arabicPeriod"/>
            </a:pPr>
            <a:r>
              <a:rPr lang="en-US" dirty="0"/>
              <a:t>Add Staff Briefings or On-Demand Coverage for Thursdays</a:t>
            </a:r>
          </a:p>
          <a:p>
            <a:pPr marL="818388" lvl="2" indent="-342900">
              <a:buFont typeface="+mj-lt"/>
              <a:buAutoNum type="arabicPeriod"/>
            </a:pPr>
            <a:r>
              <a:rPr lang="en-US" i="1" dirty="0"/>
              <a:t>X Factor:</a:t>
            </a:r>
            <a:r>
              <a:rPr lang="en-US" dirty="0"/>
              <a:t> Day of Week</a:t>
            </a:r>
          </a:p>
          <a:p>
            <a:pPr marL="818388" lvl="2" indent="-342900">
              <a:buFont typeface="+mj-lt"/>
              <a:buAutoNum type="arabicPeriod"/>
            </a:pPr>
            <a:r>
              <a:rPr lang="en-US" i="1" dirty="0"/>
              <a:t>Finding:</a:t>
            </a:r>
            <a:r>
              <a:rPr lang="en-US" dirty="0"/>
              <a:t> Thursday showed the highest variability in attendance</a:t>
            </a:r>
          </a:p>
          <a:p>
            <a:pPr marL="818388" lvl="2" indent="-342900">
              <a:buFont typeface="+mj-lt"/>
              <a:buAutoNum type="arabicPeriod"/>
            </a:pPr>
            <a:r>
              <a:rPr lang="en-US" i="1" dirty="0"/>
              <a:t>Action:</a:t>
            </a:r>
            <a:r>
              <a:rPr lang="en-US" dirty="0"/>
              <a:t> Implement short pre-shift briefings for staff on Thursdays and prepare a standby rotation for flexible support if turnout is unusually high.</a:t>
            </a:r>
          </a:p>
        </p:txBody>
      </p:sp>
      <p:sp>
        <p:nvSpPr>
          <p:cNvPr id="4" name="TextBox 3"/>
          <p:cNvSpPr txBox="1"/>
          <p:nvPr/>
        </p:nvSpPr>
        <p:spPr>
          <a:xfrm>
            <a:off x="251208" y="6337734"/>
            <a:ext cx="2348154" cy="369332"/>
          </a:xfrm>
          <a:prstGeom prst="rect">
            <a:avLst/>
          </a:prstGeom>
          <a:noFill/>
        </p:spPr>
        <p:txBody>
          <a:bodyPr wrap="square" rtlCol="0">
            <a:spAutoFit/>
          </a:bodyPr>
          <a:lstStyle/>
          <a:p>
            <a:r>
              <a:rPr lang="en-US" b="1" dirty="0">
                <a:solidFill>
                  <a:schemeClr val="accent1"/>
                </a:solidFill>
              </a:rPr>
              <a:t>RECOMMENDATIONS</a:t>
            </a:r>
          </a:p>
        </p:txBody>
      </p:sp>
    </p:spTree>
    <p:extLst>
      <p:ext uri="{BB962C8B-B14F-4D97-AF65-F5344CB8AC3E}">
        <p14:creationId xmlns:p14="http://schemas.microsoft.com/office/powerpoint/2010/main" val="1135638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D829F-D750-61A7-02CD-0E00CFE94E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35F2F-E35F-1C76-9647-070F646936A4}"/>
              </a:ext>
            </a:extLst>
          </p:cNvPr>
          <p:cNvSpPr>
            <a:spLocks noGrp="1"/>
          </p:cNvSpPr>
          <p:nvPr>
            <p:ph type="title"/>
          </p:nvPr>
        </p:nvSpPr>
        <p:spPr/>
        <p:txBody>
          <a:bodyPr/>
          <a:lstStyle/>
          <a:p>
            <a:pPr algn="ctr"/>
            <a:r>
              <a:rPr lang="en-US" dirty="0"/>
              <a:t>Recommendations – Control</a:t>
            </a:r>
          </a:p>
        </p:txBody>
      </p:sp>
      <p:sp>
        <p:nvSpPr>
          <p:cNvPr id="3" name="Content Placeholder 2">
            <a:extLst>
              <a:ext uri="{FF2B5EF4-FFF2-40B4-BE49-F238E27FC236}">
                <a16:creationId xmlns:a16="http://schemas.microsoft.com/office/drawing/2014/main" id="{64F90698-5797-4EF6-5E96-61D11599DF1F}"/>
              </a:ext>
            </a:extLst>
          </p:cNvPr>
          <p:cNvSpPr>
            <a:spLocks noGrp="1"/>
          </p:cNvSpPr>
          <p:nvPr>
            <p:ph idx="1"/>
          </p:nvPr>
        </p:nvSpPr>
        <p:spPr/>
        <p:txBody>
          <a:bodyPr vert="horz" lIns="91440" tIns="45720" rIns="91440" bIns="45720" rtlCol="0" anchor="t">
            <a:normAutofit/>
          </a:bodyPr>
          <a:lstStyle/>
          <a:p>
            <a:pPr marL="635508" lvl="1" indent="-342900">
              <a:buFont typeface="+mj-lt"/>
              <a:buAutoNum type="arabicPeriod"/>
            </a:pPr>
            <a:r>
              <a:rPr lang="en-US" dirty="0"/>
              <a:t>Weekly Monitoring of Attendance Variability</a:t>
            </a:r>
          </a:p>
          <a:p>
            <a:pPr marL="818388" lvl="2" indent="-342900"/>
            <a:r>
              <a:rPr lang="en-US" dirty="0"/>
              <a:t>Continue tracking SD by time block using the existing attendance log</a:t>
            </a:r>
          </a:p>
          <a:p>
            <a:pPr marL="818388" lvl="2" indent="-342900"/>
            <a:r>
              <a:rPr lang="en-US" dirty="0"/>
              <a:t>Identify any new spikes in variability for proactive response</a:t>
            </a:r>
          </a:p>
          <a:p>
            <a:pPr marL="635508" lvl="1" indent="-342900">
              <a:buFont typeface="+mj-lt"/>
              <a:buAutoNum type="arabicPeriod"/>
            </a:pPr>
            <a:r>
              <a:rPr lang="en-US" dirty="0"/>
              <a:t>Staff Coverage Tracker</a:t>
            </a:r>
          </a:p>
          <a:p>
            <a:pPr marL="818388" lvl="2" indent="-342900"/>
            <a:r>
              <a:rPr lang="en-US" dirty="0"/>
              <a:t>Log actual vs. scheduled staffing levels on Thursdays</a:t>
            </a:r>
          </a:p>
          <a:p>
            <a:pPr marL="818388" lvl="2" indent="-342900"/>
            <a:r>
              <a:rPr lang="en-US" dirty="0"/>
              <a:t>Ensure flexible coverage protocols remain in effect</a:t>
            </a:r>
          </a:p>
          <a:p>
            <a:pPr marL="635508" lvl="1" indent="-342900">
              <a:buFont typeface="+mj-lt"/>
              <a:buAutoNum type="arabicPeriod"/>
            </a:pPr>
            <a:r>
              <a:rPr lang="en-US" dirty="0"/>
              <a:t>Temperature-Triggered Alerts</a:t>
            </a:r>
          </a:p>
          <a:p>
            <a:pPr marL="818388" lvl="2" indent="-342900"/>
            <a:r>
              <a:rPr lang="en-US" dirty="0"/>
              <a:t>Automate reminders to send motivational messages on days below 25°F</a:t>
            </a:r>
          </a:p>
          <a:p>
            <a:pPr marL="818388" lvl="2" indent="-342900"/>
            <a:r>
              <a:rPr lang="en-US" dirty="0"/>
              <a:t>Review engagement metrics monthly to refine messaging</a:t>
            </a:r>
          </a:p>
        </p:txBody>
      </p:sp>
      <p:sp>
        <p:nvSpPr>
          <p:cNvPr id="4" name="TextBox 3">
            <a:extLst>
              <a:ext uri="{FF2B5EF4-FFF2-40B4-BE49-F238E27FC236}">
                <a16:creationId xmlns:a16="http://schemas.microsoft.com/office/drawing/2014/main" id="{51D0CEB6-54FB-7E51-956E-F958FAB48836}"/>
              </a:ext>
            </a:extLst>
          </p:cNvPr>
          <p:cNvSpPr txBox="1"/>
          <p:nvPr/>
        </p:nvSpPr>
        <p:spPr>
          <a:xfrm>
            <a:off x="251208" y="6337734"/>
            <a:ext cx="2348154" cy="369332"/>
          </a:xfrm>
          <a:prstGeom prst="rect">
            <a:avLst/>
          </a:prstGeom>
          <a:noFill/>
        </p:spPr>
        <p:txBody>
          <a:bodyPr wrap="square" rtlCol="0">
            <a:spAutoFit/>
          </a:bodyPr>
          <a:lstStyle/>
          <a:p>
            <a:r>
              <a:rPr lang="en-US" b="1" dirty="0">
                <a:solidFill>
                  <a:schemeClr val="accent1"/>
                </a:solidFill>
              </a:rPr>
              <a:t>RECOMMENDATIONS</a:t>
            </a:r>
          </a:p>
        </p:txBody>
      </p:sp>
    </p:spTree>
    <p:extLst>
      <p:ext uri="{BB962C8B-B14F-4D97-AF65-F5344CB8AC3E}">
        <p14:creationId xmlns:p14="http://schemas.microsoft.com/office/powerpoint/2010/main" val="226333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Appendix A: Data Collection</a:t>
            </a:r>
          </a:p>
        </p:txBody>
      </p:sp>
      <p:sp>
        <p:nvSpPr>
          <p:cNvPr id="4" name="TextBox 3"/>
          <p:cNvSpPr txBox="1"/>
          <p:nvPr/>
        </p:nvSpPr>
        <p:spPr>
          <a:xfrm>
            <a:off x="251208" y="6337734"/>
            <a:ext cx="2348154" cy="369332"/>
          </a:xfrm>
          <a:prstGeom prst="rect">
            <a:avLst/>
          </a:prstGeom>
          <a:noFill/>
        </p:spPr>
        <p:txBody>
          <a:bodyPr wrap="square" rtlCol="0">
            <a:spAutoFit/>
          </a:bodyPr>
          <a:lstStyle/>
          <a:p>
            <a:r>
              <a:rPr lang="en-US" b="1" dirty="0">
                <a:solidFill>
                  <a:schemeClr val="accent1"/>
                </a:solidFill>
              </a:rPr>
              <a:t>DATA COLLECTION</a:t>
            </a:r>
          </a:p>
        </p:txBody>
      </p:sp>
      <p:graphicFrame>
        <p:nvGraphicFramePr>
          <p:cNvPr id="9" name="Content Placeholder 8">
            <a:extLst>
              <a:ext uri="{FF2B5EF4-FFF2-40B4-BE49-F238E27FC236}">
                <a16:creationId xmlns:a16="http://schemas.microsoft.com/office/drawing/2014/main" id="{18DE089F-BBAF-C072-A796-9361FF58DE94}"/>
              </a:ext>
            </a:extLst>
          </p:cNvPr>
          <p:cNvGraphicFramePr>
            <a:graphicFrameLocks noGrp="1"/>
          </p:cNvGraphicFramePr>
          <p:nvPr>
            <p:ph idx="1"/>
            <p:extLst>
              <p:ext uri="{D42A27DB-BD31-4B8C-83A1-F6EECF244321}">
                <p14:modId xmlns:p14="http://schemas.microsoft.com/office/powerpoint/2010/main" val="826928613"/>
              </p:ext>
            </p:extLst>
          </p:nvPr>
        </p:nvGraphicFramePr>
        <p:xfrm>
          <a:off x="1097280" y="1737360"/>
          <a:ext cx="2388936" cy="4366965"/>
        </p:xfrm>
        <a:graphic>
          <a:graphicData uri="http://schemas.openxmlformats.org/drawingml/2006/table">
            <a:tbl>
              <a:tblPr>
                <a:tableStyleId>{5C22544A-7EE6-4342-B048-85BDC9FD1C3A}</a:tableStyleId>
              </a:tblPr>
              <a:tblGrid>
                <a:gridCol w="398156">
                  <a:extLst>
                    <a:ext uri="{9D8B030D-6E8A-4147-A177-3AD203B41FA5}">
                      <a16:colId xmlns:a16="http://schemas.microsoft.com/office/drawing/2014/main" val="103182748"/>
                    </a:ext>
                  </a:extLst>
                </a:gridCol>
                <a:gridCol w="398156">
                  <a:extLst>
                    <a:ext uri="{9D8B030D-6E8A-4147-A177-3AD203B41FA5}">
                      <a16:colId xmlns:a16="http://schemas.microsoft.com/office/drawing/2014/main" val="947115677"/>
                    </a:ext>
                  </a:extLst>
                </a:gridCol>
                <a:gridCol w="398156">
                  <a:extLst>
                    <a:ext uri="{9D8B030D-6E8A-4147-A177-3AD203B41FA5}">
                      <a16:colId xmlns:a16="http://schemas.microsoft.com/office/drawing/2014/main" val="980749733"/>
                    </a:ext>
                  </a:extLst>
                </a:gridCol>
                <a:gridCol w="398156">
                  <a:extLst>
                    <a:ext uri="{9D8B030D-6E8A-4147-A177-3AD203B41FA5}">
                      <a16:colId xmlns:a16="http://schemas.microsoft.com/office/drawing/2014/main" val="980502178"/>
                    </a:ext>
                  </a:extLst>
                </a:gridCol>
                <a:gridCol w="398156">
                  <a:extLst>
                    <a:ext uri="{9D8B030D-6E8A-4147-A177-3AD203B41FA5}">
                      <a16:colId xmlns:a16="http://schemas.microsoft.com/office/drawing/2014/main" val="1283070490"/>
                    </a:ext>
                  </a:extLst>
                </a:gridCol>
                <a:gridCol w="398156">
                  <a:extLst>
                    <a:ext uri="{9D8B030D-6E8A-4147-A177-3AD203B41FA5}">
                      <a16:colId xmlns:a16="http://schemas.microsoft.com/office/drawing/2014/main" val="3152709702"/>
                    </a:ext>
                  </a:extLst>
                </a:gridCol>
              </a:tblGrid>
              <a:tr h="248847">
                <a:tc>
                  <a:txBody>
                    <a:bodyPr/>
                    <a:lstStyle/>
                    <a:p>
                      <a:pPr algn="ctr" fontAlgn="t"/>
                      <a:r>
                        <a:rPr lang="en-US" sz="800" u="none" strike="noStrike">
                          <a:effectLst/>
                        </a:rPr>
                        <a:t>Date</a:t>
                      </a:r>
                      <a:endParaRPr lang="en-US" sz="800" b="1" i="0" u="none" strike="noStrike">
                        <a:solidFill>
                          <a:srgbClr val="000000"/>
                        </a:solidFill>
                        <a:effectLst/>
                        <a:latin typeface="Aptos Narrow" panose="020B0004020202020204" pitchFamily="34" charset="0"/>
                      </a:endParaRPr>
                    </a:p>
                  </a:txBody>
                  <a:tcPr marL="6221" marR="6221" marT="6221" marB="0"/>
                </a:tc>
                <a:tc>
                  <a:txBody>
                    <a:bodyPr/>
                    <a:lstStyle/>
                    <a:p>
                      <a:pPr algn="ctr" fontAlgn="t"/>
                      <a:r>
                        <a:rPr lang="en-US" sz="800" u="none" strike="noStrike">
                          <a:effectLst/>
                        </a:rPr>
                        <a:t>Day</a:t>
                      </a:r>
                      <a:endParaRPr lang="en-US" sz="800" b="1" i="0" u="none" strike="noStrike">
                        <a:solidFill>
                          <a:srgbClr val="000000"/>
                        </a:solidFill>
                        <a:effectLst/>
                        <a:latin typeface="Aptos Narrow" panose="020B0004020202020204" pitchFamily="34" charset="0"/>
                      </a:endParaRPr>
                    </a:p>
                  </a:txBody>
                  <a:tcPr marL="6221" marR="6221" marT="6221" marB="0"/>
                </a:tc>
                <a:tc>
                  <a:txBody>
                    <a:bodyPr/>
                    <a:lstStyle/>
                    <a:p>
                      <a:pPr algn="ctr" fontAlgn="t"/>
                      <a:r>
                        <a:rPr lang="en-US" sz="800" u="none" strike="noStrike">
                          <a:effectLst/>
                        </a:rPr>
                        <a:t>Time Block</a:t>
                      </a:r>
                      <a:endParaRPr lang="en-US" sz="800" b="1" i="0" u="none" strike="noStrike">
                        <a:solidFill>
                          <a:srgbClr val="000000"/>
                        </a:solidFill>
                        <a:effectLst/>
                        <a:latin typeface="Aptos Narrow" panose="020B0004020202020204" pitchFamily="34" charset="0"/>
                      </a:endParaRPr>
                    </a:p>
                  </a:txBody>
                  <a:tcPr marL="6221" marR="6221" marT="6221" marB="0"/>
                </a:tc>
                <a:tc>
                  <a:txBody>
                    <a:bodyPr/>
                    <a:lstStyle/>
                    <a:p>
                      <a:pPr algn="ctr" fontAlgn="t"/>
                      <a:r>
                        <a:rPr lang="en-US" sz="800" u="none" strike="noStrike">
                          <a:effectLst/>
                        </a:rPr>
                        <a:t>Attendance</a:t>
                      </a:r>
                      <a:endParaRPr lang="en-US" sz="800" b="1" i="0" u="none" strike="noStrike">
                        <a:solidFill>
                          <a:srgbClr val="000000"/>
                        </a:solidFill>
                        <a:effectLst/>
                        <a:latin typeface="Aptos Narrow" panose="020B0004020202020204" pitchFamily="34" charset="0"/>
                      </a:endParaRPr>
                    </a:p>
                  </a:txBody>
                  <a:tcPr marL="6221" marR="6221" marT="6221" marB="0"/>
                </a:tc>
                <a:tc>
                  <a:txBody>
                    <a:bodyPr/>
                    <a:lstStyle/>
                    <a:p>
                      <a:pPr algn="ctr" fontAlgn="t"/>
                      <a:r>
                        <a:rPr lang="en-US" sz="800" u="none" strike="noStrike">
                          <a:effectLst/>
                        </a:rPr>
                        <a:t>Temperature (°F)</a:t>
                      </a:r>
                      <a:endParaRPr lang="en-US" sz="800" b="1" i="0" u="none" strike="noStrike">
                        <a:solidFill>
                          <a:srgbClr val="000000"/>
                        </a:solidFill>
                        <a:effectLst/>
                        <a:latin typeface="Aptos Narrow" panose="020B0004020202020204" pitchFamily="34" charset="0"/>
                      </a:endParaRPr>
                    </a:p>
                  </a:txBody>
                  <a:tcPr marL="6221" marR="6221" marT="6221" marB="0"/>
                </a:tc>
                <a:tc>
                  <a:txBody>
                    <a:bodyPr/>
                    <a:lstStyle/>
                    <a:p>
                      <a:pPr algn="ctr" fontAlgn="t"/>
                      <a:r>
                        <a:rPr lang="en-US" sz="800" u="none" strike="noStrike">
                          <a:effectLst/>
                        </a:rPr>
                        <a:t>Weather</a:t>
                      </a:r>
                      <a:endParaRPr lang="en-US" sz="800" b="1" i="0" u="none" strike="noStrike">
                        <a:solidFill>
                          <a:srgbClr val="000000"/>
                        </a:solidFill>
                        <a:effectLst/>
                        <a:latin typeface="Aptos Narrow" panose="020B0004020202020204" pitchFamily="34" charset="0"/>
                      </a:endParaRPr>
                    </a:p>
                  </a:txBody>
                  <a:tcPr marL="6221" marR="6221" marT="6221" marB="0"/>
                </a:tc>
                <a:extLst>
                  <a:ext uri="{0D108BD9-81ED-4DB2-BD59-A6C34878D82A}">
                    <a16:rowId xmlns:a16="http://schemas.microsoft.com/office/drawing/2014/main" val="1343004116"/>
                  </a:ext>
                </a:extLst>
              </a:tr>
              <a:tr h="248847">
                <a:tc>
                  <a:txBody>
                    <a:bodyPr/>
                    <a:lstStyle/>
                    <a:p>
                      <a:pPr algn="r" fontAlgn="b"/>
                      <a:r>
                        <a:rPr lang="en-US" sz="800" u="none" strike="noStrike">
                          <a:effectLst/>
                        </a:rPr>
                        <a:t>2/3/2025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Monday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31</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69987135"/>
                  </a:ext>
                </a:extLst>
              </a:tr>
              <a:tr h="373271">
                <a:tc>
                  <a:txBody>
                    <a:bodyPr/>
                    <a:lstStyle/>
                    <a:p>
                      <a:pPr algn="r" fontAlgn="b"/>
                      <a:r>
                        <a:rPr lang="en-US" sz="800" u="none" strike="noStrike">
                          <a:effectLst/>
                        </a:rPr>
                        <a:t>2/3/2025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Monday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dirty="0">
                          <a:effectLst/>
                        </a:rPr>
                        <a:t>25</a:t>
                      </a:r>
                      <a:endParaRPr lang="en-US" sz="800" b="0" i="0" u="none" strike="noStrike" dirty="0">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475233114"/>
                  </a:ext>
                </a:extLst>
              </a:tr>
              <a:tr h="248847">
                <a:tc>
                  <a:txBody>
                    <a:bodyPr/>
                    <a:lstStyle/>
                    <a:p>
                      <a:pPr algn="r" fontAlgn="b"/>
                      <a:r>
                        <a:rPr lang="en-US" sz="800" u="none" strike="noStrike">
                          <a:effectLst/>
                        </a:rPr>
                        <a:t>2/3/2025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Monday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33</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973992856"/>
                  </a:ext>
                </a:extLst>
              </a:tr>
              <a:tr h="248847">
                <a:tc>
                  <a:txBody>
                    <a:bodyPr/>
                    <a:lstStyle/>
                    <a:p>
                      <a:pPr algn="r" fontAlgn="b"/>
                      <a:r>
                        <a:rPr lang="en-US" sz="800" u="none" strike="noStrike">
                          <a:effectLst/>
                        </a:rPr>
                        <a:t>2/4/2025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Tuesday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210873420"/>
                  </a:ext>
                </a:extLst>
              </a:tr>
              <a:tr h="373271">
                <a:tc>
                  <a:txBody>
                    <a:bodyPr/>
                    <a:lstStyle/>
                    <a:p>
                      <a:pPr algn="r" fontAlgn="b"/>
                      <a:r>
                        <a:rPr lang="en-US" sz="800" u="none" strike="noStrike">
                          <a:effectLst/>
                        </a:rPr>
                        <a:t>2/4/2025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Tuesday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22</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34</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2675853852"/>
                  </a:ext>
                </a:extLst>
              </a:tr>
              <a:tr h="248847">
                <a:tc>
                  <a:txBody>
                    <a:bodyPr/>
                    <a:lstStyle/>
                    <a:p>
                      <a:pPr algn="r" fontAlgn="b"/>
                      <a:r>
                        <a:rPr lang="en-US" sz="800" u="none" strike="noStrike">
                          <a:effectLst/>
                        </a:rPr>
                        <a:t>2/4/2025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Tuesday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32</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656494985"/>
                  </a:ext>
                </a:extLst>
              </a:tr>
              <a:tr h="248847">
                <a:tc>
                  <a:txBody>
                    <a:bodyPr/>
                    <a:lstStyle/>
                    <a:p>
                      <a:pPr algn="r" fontAlgn="b"/>
                      <a:r>
                        <a:rPr lang="en-US" sz="800" u="none" strike="noStrike">
                          <a:effectLst/>
                        </a:rPr>
                        <a:t>2/5/2025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Wednesday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12</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26</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Snow</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74677760"/>
                  </a:ext>
                </a:extLst>
              </a:tr>
              <a:tr h="373271">
                <a:tc>
                  <a:txBody>
                    <a:bodyPr/>
                    <a:lstStyle/>
                    <a:p>
                      <a:pPr algn="r" fontAlgn="b"/>
                      <a:r>
                        <a:rPr lang="en-US" sz="800" u="none" strike="noStrike">
                          <a:effectLst/>
                        </a:rPr>
                        <a:t>2/5/2025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Wednesday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Snow</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2540551618"/>
                  </a:ext>
                </a:extLst>
              </a:tr>
              <a:tr h="248847">
                <a:tc>
                  <a:txBody>
                    <a:bodyPr/>
                    <a:lstStyle/>
                    <a:p>
                      <a:pPr algn="r" fontAlgn="b"/>
                      <a:r>
                        <a:rPr lang="en-US" sz="800" u="none" strike="noStrike">
                          <a:effectLst/>
                        </a:rPr>
                        <a:t>2/5/2025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Wednesday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27</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Snow</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4211165306"/>
                  </a:ext>
                </a:extLst>
              </a:tr>
              <a:tr h="248847">
                <a:tc>
                  <a:txBody>
                    <a:bodyPr/>
                    <a:lstStyle/>
                    <a:p>
                      <a:pPr algn="r" fontAlgn="b"/>
                      <a:r>
                        <a:rPr lang="en-US" sz="800" u="none" strike="noStrike">
                          <a:effectLst/>
                        </a:rPr>
                        <a:t>2/6/2025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Thursday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Rain</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915447943"/>
                  </a:ext>
                </a:extLst>
              </a:tr>
              <a:tr h="373271">
                <a:tc>
                  <a:txBody>
                    <a:bodyPr/>
                    <a:lstStyle/>
                    <a:p>
                      <a:pPr algn="r" fontAlgn="b"/>
                      <a:r>
                        <a:rPr lang="en-US" sz="800" u="none" strike="noStrike">
                          <a:effectLst/>
                        </a:rPr>
                        <a:t>2/6/2025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Thursday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Rain</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518117502"/>
                  </a:ext>
                </a:extLst>
              </a:tr>
              <a:tr h="248847">
                <a:tc>
                  <a:txBody>
                    <a:bodyPr/>
                    <a:lstStyle/>
                    <a:p>
                      <a:pPr algn="r" fontAlgn="b"/>
                      <a:r>
                        <a:rPr lang="en-US" sz="800" u="none" strike="noStrike">
                          <a:effectLst/>
                        </a:rPr>
                        <a:t>2/6/2025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Thursday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14</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Rain</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53776497"/>
                  </a:ext>
                </a:extLst>
              </a:tr>
              <a:tr h="248847">
                <a:tc>
                  <a:txBody>
                    <a:bodyPr/>
                    <a:lstStyle/>
                    <a:p>
                      <a:pPr algn="r" fontAlgn="b"/>
                      <a:r>
                        <a:rPr lang="en-US" sz="800" u="none" strike="noStrike">
                          <a:effectLst/>
                        </a:rPr>
                        <a:t>2/7/2025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Friday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223147128"/>
                  </a:ext>
                </a:extLst>
              </a:tr>
              <a:tr h="373271">
                <a:tc>
                  <a:txBody>
                    <a:bodyPr/>
                    <a:lstStyle/>
                    <a:p>
                      <a:pPr algn="r" fontAlgn="b"/>
                      <a:r>
                        <a:rPr lang="en-US" sz="800" u="none" strike="noStrike">
                          <a:effectLst/>
                        </a:rPr>
                        <a:t>2/7/2025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Friday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dirty="0">
                          <a:effectLst/>
                        </a:rPr>
                        <a:t>Clear</a:t>
                      </a:r>
                      <a:endParaRPr lang="en-US" sz="800" b="0" i="0" u="none" strike="noStrike" dirty="0">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766864798"/>
                  </a:ext>
                </a:extLst>
              </a:tr>
            </a:tbl>
          </a:graphicData>
        </a:graphic>
      </p:graphicFrame>
      <p:graphicFrame>
        <p:nvGraphicFramePr>
          <p:cNvPr id="10" name="Table 9">
            <a:extLst>
              <a:ext uri="{FF2B5EF4-FFF2-40B4-BE49-F238E27FC236}">
                <a16:creationId xmlns:a16="http://schemas.microsoft.com/office/drawing/2014/main" id="{CA7D985B-DB48-459D-FD1C-1A165493F6DB}"/>
              </a:ext>
            </a:extLst>
          </p:cNvPr>
          <p:cNvGraphicFramePr>
            <a:graphicFrameLocks noGrp="1"/>
          </p:cNvGraphicFramePr>
          <p:nvPr>
            <p:extLst>
              <p:ext uri="{D42A27DB-BD31-4B8C-83A1-F6EECF244321}">
                <p14:modId xmlns:p14="http://schemas.microsoft.com/office/powerpoint/2010/main" val="3680006438"/>
              </p:ext>
            </p:extLst>
          </p:nvPr>
        </p:nvGraphicFramePr>
        <p:xfrm>
          <a:off x="4990623" y="1731952"/>
          <a:ext cx="2388936" cy="4366965"/>
        </p:xfrm>
        <a:graphic>
          <a:graphicData uri="http://schemas.openxmlformats.org/drawingml/2006/table">
            <a:tbl>
              <a:tblPr>
                <a:tableStyleId>{5C22544A-7EE6-4342-B048-85BDC9FD1C3A}</a:tableStyleId>
              </a:tblPr>
              <a:tblGrid>
                <a:gridCol w="398156">
                  <a:extLst>
                    <a:ext uri="{9D8B030D-6E8A-4147-A177-3AD203B41FA5}">
                      <a16:colId xmlns:a16="http://schemas.microsoft.com/office/drawing/2014/main" val="205638191"/>
                    </a:ext>
                  </a:extLst>
                </a:gridCol>
                <a:gridCol w="398156">
                  <a:extLst>
                    <a:ext uri="{9D8B030D-6E8A-4147-A177-3AD203B41FA5}">
                      <a16:colId xmlns:a16="http://schemas.microsoft.com/office/drawing/2014/main" val="4024931645"/>
                    </a:ext>
                  </a:extLst>
                </a:gridCol>
                <a:gridCol w="398156">
                  <a:extLst>
                    <a:ext uri="{9D8B030D-6E8A-4147-A177-3AD203B41FA5}">
                      <a16:colId xmlns:a16="http://schemas.microsoft.com/office/drawing/2014/main" val="2183302453"/>
                    </a:ext>
                  </a:extLst>
                </a:gridCol>
                <a:gridCol w="398156">
                  <a:extLst>
                    <a:ext uri="{9D8B030D-6E8A-4147-A177-3AD203B41FA5}">
                      <a16:colId xmlns:a16="http://schemas.microsoft.com/office/drawing/2014/main" val="876779685"/>
                    </a:ext>
                  </a:extLst>
                </a:gridCol>
                <a:gridCol w="398156">
                  <a:extLst>
                    <a:ext uri="{9D8B030D-6E8A-4147-A177-3AD203B41FA5}">
                      <a16:colId xmlns:a16="http://schemas.microsoft.com/office/drawing/2014/main" val="2162906349"/>
                    </a:ext>
                  </a:extLst>
                </a:gridCol>
                <a:gridCol w="398156">
                  <a:extLst>
                    <a:ext uri="{9D8B030D-6E8A-4147-A177-3AD203B41FA5}">
                      <a16:colId xmlns:a16="http://schemas.microsoft.com/office/drawing/2014/main" val="1742158663"/>
                    </a:ext>
                  </a:extLst>
                </a:gridCol>
              </a:tblGrid>
              <a:tr h="248847">
                <a:tc>
                  <a:txBody>
                    <a:bodyPr/>
                    <a:lstStyle/>
                    <a:p>
                      <a:pPr algn="r" fontAlgn="b"/>
                      <a:r>
                        <a:rPr lang="en-US" sz="800" u="none" strike="noStrike">
                          <a:effectLst/>
                        </a:rPr>
                        <a:t>2/7/2025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Friday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22</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33</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899443746"/>
                  </a:ext>
                </a:extLst>
              </a:tr>
              <a:tr h="248847">
                <a:tc>
                  <a:txBody>
                    <a:bodyPr/>
                    <a:lstStyle/>
                    <a:p>
                      <a:pPr algn="r" fontAlgn="b"/>
                      <a:r>
                        <a:rPr lang="en-US" sz="800" u="none" strike="noStrike">
                          <a:effectLst/>
                        </a:rPr>
                        <a:t>2/10/2025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Monday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17</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802679083"/>
                  </a:ext>
                </a:extLst>
              </a:tr>
              <a:tr h="373271">
                <a:tc>
                  <a:txBody>
                    <a:bodyPr/>
                    <a:lstStyle/>
                    <a:p>
                      <a:pPr algn="r" fontAlgn="b"/>
                      <a:r>
                        <a:rPr lang="en-US" sz="800" u="none" strike="noStrike">
                          <a:effectLst/>
                        </a:rPr>
                        <a:t>2/10/2025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dirty="0">
                          <a:effectLst/>
                        </a:rPr>
                        <a:t>Monday</a:t>
                      </a:r>
                      <a:endParaRPr lang="en-US" sz="800" b="0" i="0" u="none" strike="noStrike" dirty="0">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24</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33</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09157573"/>
                  </a:ext>
                </a:extLst>
              </a:tr>
              <a:tr h="248847">
                <a:tc>
                  <a:txBody>
                    <a:bodyPr/>
                    <a:lstStyle/>
                    <a:p>
                      <a:pPr algn="r" fontAlgn="b"/>
                      <a:r>
                        <a:rPr lang="en-US" sz="800" u="none" strike="noStrike">
                          <a:effectLst/>
                        </a:rPr>
                        <a:t>2/10/2025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Monday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31</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652658991"/>
                  </a:ext>
                </a:extLst>
              </a:tr>
              <a:tr h="248847">
                <a:tc>
                  <a:txBody>
                    <a:bodyPr/>
                    <a:lstStyle/>
                    <a:p>
                      <a:pPr algn="r" fontAlgn="b"/>
                      <a:r>
                        <a:rPr lang="en-US" sz="800" u="none" strike="noStrike">
                          <a:effectLst/>
                        </a:rPr>
                        <a:t>2/11/2025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Tuesday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16</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Snow</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217330843"/>
                  </a:ext>
                </a:extLst>
              </a:tr>
              <a:tr h="373271">
                <a:tc>
                  <a:txBody>
                    <a:bodyPr/>
                    <a:lstStyle/>
                    <a:p>
                      <a:pPr algn="r" fontAlgn="b"/>
                      <a:r>
                        <a:rPr lang="en-US" sz="800" u="none" strike="noStrike">
                          <a:effectLst/>
                        </a:rPr>
                        <a:t>2/11/2025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Tuesday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Snow</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758211624"/>
                  </a:ext>
                </a:extLst>
              </a:tr>
              <a:tr h="248847">
                <a:tc>
                  <a:txBody>
                    <a:bodyPr/>
                    <a:lstStyle/>
                    <a:p>
                      <a:pPr algn="r" fontAlgn="b"/>
                      <a:r>
                        <a:rPr lang="en-US" sz="800" u="none" strike="noStrike">
                          <a:effectLst/>
                        </a:rPr>
                        <a:t>2/11/2025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Tuesday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Snow</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243539254"/>
                  </a:ext>
                </a:extLst>
              </a:tr>
              <a:tr h="248847">
                <a:tc>
                  <a:txBody>
                    <a:bodyPr/>
                    <a:lstStyle/>
                    <a:p>
                      <a:pPr algn="r" fontAlgn="b"/>
                      <a:r>
                        <a:rPr lang="en-US" sz="800" u="none" strike="noStrike">
                          <a:effectLst/>
                        </a:rPr>
                        <a:t>2/12/2025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Wednesday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14</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27</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Rain</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71880431"/>
                  </a:ext>
                </a:extLst>
              </a:tr>
              <a:tr h="373271">
                <a:tc>
                  <a:txBody>
                    <a:bodyPr/>
                    <a:lstStyle/>
                    <a:p>
                      <a:pPr algn="r" fontAlgn="b"/>
                      <a:r>
                        <a:rPr lang="en-US" sz="800" u="none" strike="noStrike">
                          <a:effectLst/>
                        </a:rPr>
                        <a:t>2/12/2025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Wednesday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Rain</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91022584"/>
                  </a:ext>
                </a:extLst>
              </a:tr>
              <a:tr h="248847">
                <a:tc>
                  <a:txBody>
                    <a:bodyPr/>
                    <a:lstStyle/>
                    <a:p>
                      <a:pPr algn="r" fontAlgn="b"/>
                      <a:r>
                        <a:rPr lang="en-US" sz="800" u="none" strike="noStrike">
                          <a:effectLst/>
                        </a:rPr>
                        <a:t>2/12/2025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Wednesday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16</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Rain</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958455020"/>
                  </a:ext>
                </a:extLst>
              </a:tr>
              <a:tr h="248847">
                <a:tc>
                  <a:txBody>
                    <a:bodyPr/>
                    <a:lstStyle/>
                    <a:p>
                      <a:pPr algn="r" fontAlgn="b"/>
                      <a:r>
                        <a:rPr lang="en-US" sz="800" u="none" strike="noStrike">
                          <a:effectLst/>
                        </a:rPr>
                        <a:t>2/13/2025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Thursday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19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791350639"/>
                  </a:ext>
                </a:extLst>
              </a:tr>
              <a:tr h="373271">
                <a:tc>
                  <a:txBody>
                    <a:bodyPr/>
                    <a:lstStyle/>
                    <a:p>
                      <a:pPr algn="r" fontAlgn="b"/>
                      <a:r>
                        <a:rPr lang="en-US" sz="800" u="none" strike="noStrike">
                          <a:effectLst/>
                        </a:rPr>
                        <a:t>2/13/2025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Thursday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26</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40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819465099"/>
                  </a:ext>
                </a:extLst>
              </a:tr>
              <a:tr h="248847">
                <a:tc>
                  <a:txBody>
                    <a:bodyPr/>
                    <a:lstStyle/>
                    <a:p>
                      <a:pPr algn="r" fontAlgn="b"/>
                      <a:r>
                        <a:rPr lang="en-US" sz="800" u="none" strike="noStrike">
                          <a:effectLst/>
                        </a:rPr>
                        <a:t>2/13/2025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Thursday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Evening (7-9PM)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21</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38</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Clear</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3193542356"/>
                  </a:ext>
                </a:extLst>
              </a:tr>
              <a:tr h="248847">
                <a:tc>
                  <a:txBody>
                    <a:bodyPr/>
                    <a:lstStyle/>
                    <a:p>
                      <a:pPr algn="r" fontAlgn="b"/>
                      <a:r>
                        <a:rPr lang="en-US" sz="800" u="none" strike="noStrike">
                          <a:effectLst/>
                        </a:rPr>
                        <a:t>2/14/2025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Friday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Morning (7-9AM)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22</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29</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Cloudy</a:t>
                      </a:r>
                      <a:endParaRPr lang="en-US" sz="800" b="0" i="0" u="none" strike="noStrike">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737657397"/>
                  </a:ext>
                </a:extLst>
              </a:tr>
              <a:tr h="373271">
                <a:tc>
                  <a:txBody>
                    <a:bodyPr/>
                    <a:lstStyle/>
                    <a:p>
                      <a:pPr algn="r" fontAlgn="b"/>
                      <a:r>
                        <a:rPr lang="en-US" sz="800" u="none" strike="noStrike">
                          <a:effectLst/>
                        </a:rPr>
                        <a:t>2/14/2025</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Friday</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a:effectLst/>
                        </a:rPr>
                        <a:t>Afternoon (12-2PM)</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30</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r" fontAlgn="b"/>
                      <a:r>
                        <a:rPr lang="en-US" sz="800" u="none" strike="noStrike">
                          <a:effectLst/>
                        </a:rPr>
                        <a:t>34</a:t>
                      </a:r>
                      <a:endParaRPr lang="en-US" sz="800" b="0" i="0" u="none" strike="noStrike">
                        <a:solidFill>
                          <a:srgbClr val="000000"/>
                        </a:solidFill>
                        <a:effectLst/>
                        <a:latin typeface="Aptos Narrow" panose="020B0004020202020204" pitchFamily="34" charset="0"/>
                      </a:endParaRPr>
                    </a:p>
                  </a:txBody>
                  <a:tcPr marL="6221" marR="6221" marT="6221" marB="0" anchor="b"/>
                </a:tc>
                <a:tc>
                  <a:txBody>
                    <a:bodyPr/>
                    <a:lstStyle/>
                    <a:p>
                      <a:pPr algn="l" fontAlgn="b"/>
                      <a:r>
                        <a:rPr lang="en-US" sz="800" u="none" strike="noStrike" dirty="0">
                          <a:effectLst/>
                        </a:rPr>
                        <a:t>Cloudy</a:t>
                      </a:r>
                      <a:endParaRPr lang="en-US" sz="800" b="0" i="0" u="none" strike="noStrike" dirty="0">
                        <a:solidFill>
                          <a:srgbClr val="000000"/>
                        </a:solidFill>
                        <a:effectLst/>
                        <a:latin typeface="Aptos Narrow" panose="020B0004020202020204" pitchFamily="34" charset="0"/>
                      </a:endParaRPr>
                    </a:p>
                  </a:txBody>
                  <a:tcPr marL="6221" marR="6221" marT="6221" marB="0" anchor="b"/>
                </a:tc>
                <a:extLst>
                  <a:ext uri="{0D108BD9-81ED-4DB2-BD59-A6C34878D82A}">
                    <a16:rowId xmlns:a16="http://schemas.microsoft.com/office/drawing/2014/main" val="1196769872"/>
                  </a:ext>
                </a:extLst>
              </a:tr>
            </a:tbl>
          </a:graphicData>
        </a:graphic>
      </p:graphicFrame>
      <p:graphicFrame>
        <p:nvGraphicFramePr>
          <p:cNvPr id="11" name="Table 10">
            <a:extLst>
              <a:ext uri="{FF2B5EF4-FFF2-40B4-BE49-F238E27FC236}">
                <a16:creationId xmlns:a16="http://schemas.microsoft.com/office/drawing/2014/main" id="{F440EF99-C9F8-0EE1-4D3D-761D2F93463A}"/>
              </a:ext>
            </a:extLst>
          </p:cNvPr>
          <p:cNvGraphicFramePr>
            <a:graphicFrameLocks noGrp="1"/>
          </p:cNvGraphicFramePr>
          <p:nvPr>
            <p:extLst>
              <p:ext uri="{D42A27DB-BD31-4B8C-83A1-F6EECF244321}">
                <p14:modId xmlns:p14="http://schemas.microsoft.com/office/powerpoint/2010/main" val="210906120"/>
              </p:ext>
            </p:extLst>
          </p:nvPr>
        </p:nvGraphicFramePr>
        <p:xfrm>
          <a:off x="8883966" y="1731952"/>
          <a:ext cx="2271714" cy="4377782"/>
        </p:xfrm>
        <a:graphic>
          <a:graphicData uri="http://schemas.openxmlformats.org/drawingml/2006/table">
            <a:tbl>
              <a:tblPr>
                <a:tableStyleId>{5C22544A-7EE6-4342-B048-85BDC9FD1C3A}</a:tableStyleId>
              </a:tblPr>
              <a:tblGrid>
                <a:gridCol w="378619">
                  <a:extLst>
                    <a:ext uri="{9D8B030D-6E8A-4147-A177-3AD203B41FA5}">
                      <a16:colId xmlns:a16="http://schemas.microsoft.com/office/drawing/2014/main" val="94293514"/>
                    </a:ext>
                  </a:extLst>
                </a:gridCol>
                <a:gridCol w="378619">
                  <a:extLst>
                    <a:ext uri="{9D8B030D-6E8A-4147-A177-3AD203B41FA5}">
                      <a16:colId xmlns:a16="http://schemas.microsoft.com/office/drawing/2014/main" val="3331455418"/>
                    </a:ext>
                  </a:extLst>
                </a:gridCol>
                <a:gridCol w="378619">
                  <a:extLst>
                    <a:ext uri="{9D8B030D-6E8A-4147-A177-3AD203B41FA5}">
                      <a16:colId xmlns:a16="http://schemas.microsoft.com/office/drawing/2014/main" val="88071968"/>
                    </a:ext>
                  </a:extLst>
                </a:gridCol>
                <a:gridCol w="378619">
                  <a:extLst>
                    <a:ext uri="{9D8B030D-6E8A-4147-A177-3AD203B41FA5}">
                      <a16:colId xmlns:a16="http://schemas.microsoft.com/office/drawing/2014/main" val="1392111806"/>
                    </a:ext>
                  </a:extLst>
                </a:gridCol>
                <a:gridCol w="378619">
                  <a:extLst>
                    <a:ext uri="{9D8B030D-6E8A-4147-A177-3AD203B41FA5}">
                      <a16:colId xmlns:a16="http://schemas.microsoft.com/office/drawing/2014/main" val="1992358769"/>
                    </a:ext>
                  </a:extLst>
                </a:gridCol>
                <a:gridCol w="378619">
                  <a:extLst>
                    <a:ext uri="{9D8B030D-6E8A-4147-A177-3AD203B41FA5}">
                      <a16:colId xmlns:a16="http://schemas.microsoft.com/office/drawing/2014/main" val="3465544528"/>
                    </a:ext>
                  </a:extLst>
                </a:gridCol>
              </a:tblGrid>
              <a:tr h="236637">
                <a:tc>
                  <a:txBody>
                    <a:bodyPr/>
                    <a:lstStyle/>
                    <a:p>
                      <a:pPr algn="r" fontAlgn="b"/>
                      <a:r>
                        <a:rPr lang="en-US" sz="700" u="none" strike="noStrike">
                          <a:effectLst/>
                        </a:rPr>
                        <a:t>2/14/2025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Friday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Evening (7-9PM)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24</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32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Cloudy</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1441917948"/>
                  </a:ext>
                </a:extLst>
              </a:tr>
              <a:tr h="236637">
                <a:tc>
                  <a:txBody>
                    <a:bodyPr/>
                    <a:lstStyle/>
                    <a:p>
                      <a:pPr algn="r" fontAlgn="b"/>
                      <a:r>
                        <a:rPr lang="en-US" sz="700" u="none" strike="noStrike">
                          <a:effectLst/>
                        </a:rPr>
                        <a:t>2/17/2025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Monday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Morning (7-9AM)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28</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Snow</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1623511882"/>
                  </a:ext>
                </a:extLst>
              </a:tr>
              <a:tr h="354955">
                <a:tc>
                  <a:txBody>
                    <a:bodyPr/>
                    <a:lstStyle/>
                    <a:p>
                      <a:pPr algn="r" fontAlgn="b"/>
                      <a:r>
                        <a:rPr lang="en-US" sz="700" u="none" strike="noStrike">
                          <a:effectLst/>
                        </a:rPr>
                        <a:t>2/17/2025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Monday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Afternoon (12-2PM)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30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Snow</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2283652135"/>
                  </a:ext>
                </a:extLst>
              </a:tr>
              <a:tr h="236637">
                <a:tc>
                  <a:txBody>
                    <a:bodyPr/>
                    <a:lstStyle/>
                    <a:p>
                      <a:pPr algn="r" fontAlgn="b"/>
                      <a:r>
                        <a:rPr lang="en-US" sz="700" u="none" strike="noStrike">
                          <a:effectLst/>
                        </a:rPr>
                        <a:t>2/17/2025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Monday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Evening (7-9PM)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18</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29</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Snow</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127186413"/>
                  </a:ext>
                </a:extLst>
              </a:tr>
              <a:tr h="236637">
                <a:tc>
                  <a:txBody>
                    <a:bodyPr/>
                    <a:lstStyle/>
                    <a:p>
                      <a:pPr algn="r" fontAlgn="b"/>
                      <a:r>
                        <a:rPr lang="en-US" sz="700" u="none" strike="noStrike">
                          <a:effectLst/>
                        </a:rPr>
                        <a:t>2/18/2025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Tuesday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Morning (7-9AM)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19</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Clear</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865240981"/>
                  </a:ext>
                </a:extLst>
              </a:tr>
              <a:tr h="354955">
                <a:tc>
                  <a:txBody>
                    <a:bodyPr/>
                    <a:lstStyle/>
                    <a:p>
                      <a:pPr algn="r" fontAlgn="b"/>
                      <a:r>
                        <a:rPr lang="en-US" sz="700" u="none" strike="noStrike">
                          <a:effectLst/>
                        </a:rPr>
                        <a:t>2/18/2025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Tuesday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Afternoon (12-2PM)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18</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Clear</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1495347067"/>
                  </a:ext>
                </a:extLst>
              </a:tr>
              <a:tr h="236637">
                <a:tc>
                  <a:txBody>
                    <a:bodyPr/>
                    <a:lstStyle/>
                    <a:p>
                      <a:pPr algn="r" fontAlgn="b"/>
                      <a:r>
                        <a:rPr lang="en-US" sz="700" u="none" strike="noStrike">
                          <a:effectLst/>
                        </a:rPr>
                        <a:t>2/18/2025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Tuesday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Evening (7-9PM)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14</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Clear</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2136087415"/>
                  </a:ext>
                </a:extLst>
              </a:tr>
              <a:tr h="236637">
                <a:tc>
                  <a:txBody>
                    <a:bodyPr/>
                    <a:lstStyle/>
                    <a:p>
                      <a:pPr algn="r" fontAlgn="b"/>
                      <a:r>
                        <a:rPr lang="en-US" sz="700" u="none" strike="noStrike">
                          <a:effectLst/>
                        </a:rPr>
                        <a:t>2/19/2025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Wednesday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Morning (7-9AM)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17</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Cloudy</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2519734396"/>
                  </a:ext>
                </a:extLst>
              </a:tr>
              <a:tr h="354955">
                <a:tc>
                  <a:txBody>
                    <a:bodyPr/>
                    <a:lstStyle/>
                    <a:p>
                      <a:pPr algn="r" fontAlgn="b"/>
                      <a:r>
                        <a:rPr lang="en-US" sz="700" u="none" strike="noStrike">
                          <a:effectLst/>
                        </a:rPr>
                        <a:t>2/19/2025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Wednesday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Afternoon (12-2PM)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16</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Cloudy</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393269726"/>
                  </a:ext>
                </a:extLst>
              </a:tr>
              <a:tr h="236637">
                <a:tc>
                  <a:txBody>
                    <a:bodyPr/>
                    <a:lstStyle/>
                    <a:p>
                      <a:pPr algn="r" fontAlgn="b"/>
                      <a:r>
                        <a:rPr lang="en-US" sz="700" u="none" strike="noStrike">
                          <a:effectLst/>
                        </a:rPr>
                        <a:t>2/19/2025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Wednesday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Evening (7-9PM)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Cloudy</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4123441760"/>
                  </a:ext>
                </a:extLst>
              </a:tr>
              <a:tr h="236637">
                <a:tc>
                  <a:txBody>
                    <a:bodyPr/>
                    <a:lstStyle/>
                    <a:p>
                      <a:pPr algn="r" fontAlgn="b"/>
                      <a:r>
                        <a:rPr lang="en-US" sz="700" u="none" strike="noStrike">
                          <a:effectLst/>
                        </a:rPr>
                        <a:t>2/20/2025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Thursday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Morning (7-9AM)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11</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18</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Snow</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629131469"/>
                  </a:ext>
                </a:extLst>
              </a:tr>
              <a:tr h="354955">
                <a:tc>
                  <a:txBody>
                    <a:bodyPr/>
                    <a:lstStyle/>
                    <a:p>
                      <a:pPr algn="r" fontAlgn="b"/>
                      <a:r>
                        <a:rPr lang="en-US" sz="700" u="none" strike="noStrike">
                          <a:effectLst/>
                        </a:rPr>
                        <a:t>2/20/2025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Thursday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Afternoon (12-2PM)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17</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Snow</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156659020"/>
                  </a:ext>
                </a:extLst>
              </a:tr>
              <a:tr h="236637">
                <a:tc>
                  <a:txBody>
                    <a:bodyPr/>
                    <a:lstStyle/>
                    <a:p>
                      <a:pPr algn="r" fontAlgn="b"/>
                      <a:r>
                        <a:rPr lang="en-US" sz="700" u="none" strike="noStrike">
                          <a:effectLst/>
                        </a:rPr>
                        <a:t>2/20/2025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Thursday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Evening (7-9PM)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24</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Snow</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94844735"/>
                  </a:ext>
                </a:extLst>
              </a:tr>
              <a:tr h="236637">
                <a:tc>
                  <a:txBody>
                    <a:bodyPr/>
                    <a:lstStyle/>
                    <a:p>
                      <a:pPr algn="r" fontAlgn="b"/>
                      <a:r>
                        <a:rPr lang="en-US" sz="700" u="none" strike="noStrike">
                          <a:effectLst/>
                        </a:rPr>
                        <a:t>2/21/2025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Friday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Morning (7-9AM)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24</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Cloudy</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3020097710"/>
                  </a:ext>
                </a:extLst>
              </a:tr>
              <a:tr h="354955">
                <a:tc>
                  <a:txBody>
                    <a:bodyPr/>
                    <a:lstStyle/>
                    <a:p>
                      <a:pPr algn="r" fontAlgn="b"/>
                      <a:r>
                        <a:rPr lang="en-US" sz="700" u="none" strike="noStrike">
                          <a:effectLst/>
                        </a:rPr>
                        <a:t>2/21/2025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Friday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Afternoon (12-2PM)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30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32</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Cloudy</a:t>
                      </a:r>
                      <a:endParaRPr lang="en-US" sz="700" b="0" i="0" u="none" strike="noStrike">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2152227256"/>
                  </a:ext>
                </a:extLst>
              </a:tr>
              <a:tr h="236637">
                <a:tc>
                  <a:txBody>
                    <a:bodyPr/>
                    <a:lstStyle/>
                    <a:p>
                      <a:pPr algn="r" fontAlgn="b"/>
                      <a:r>
                        <a:rPr lang="en-US" sz="700" u="none" strike="noStrike">
                          <a:effectLst/>
                        </a:rPr>
                        <a:t>2/21/2025</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Friday</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a:effectLst/>
                        </a:rPr>
                        <a:t>Evening (7-9PM)</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24</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r" fontAlgn="b"/>
                      <a:r>
                        <a:rPr lang="en-US" sz="700" u="none" strike="noStrike">
                          <a:effectLst/>
                        </a:rPr>
                        <a:t>30</a:t>
                      </a:r>
                      <a:endParaRPr lang="en-US" sz="700" b="0" i="0" u="none" strike="noStrike">
                        <a:solidFill>
                          <a:srgbClr val="000000"/>
                        </a:solidFill>
                        <a:effectLst/>
                        <a:latin typeface="Aptos Narrow" panose="020B0004020202020204" pitchFamily="34" charset="0"/>
                      </a:endParaRPr>
                    </a:p>
                  </a:txBody>
                  <a:tcPr marL="5916" marR="5916" marT="5916" marB="0" anchor="b"/>
                </a:tc>
                <a:tc>
                  <a:txBody>
                    <a:bodyPr/>
                    <a:lstStyle/>
                    <a:p>
                      <a:pPr algn="l" fontAlgn="b"/>
                      <a:r>
                        <a:rPr lang="en-US" sz="700" u="none" strike="noStrike" dirty="0">
                          <a:effectLst/>
                        </a:rPr>
                        <a:t>Cloudy</a:t>
                      </a:r>
                      <a:endParaRPr lang="en-US" sz="700" b="0" i="0" u="none" strike="noStrike" dirty="0">
                        <a:solidFill>
                          <a:srgbClr val="000000"/>
                        </a:solidFill>
                        <a:effectLst/>
                        <a:latin typeface="Aptos Narrow" panose="020B0004020202020204" pitchFamily="34" charset="0"/>
                      </a:endParaRPr>
                    </a:p>
                  </a:txBody>
                  <a:tcPr marL="5916" marR="5916" marT="5916" marB="0" anchor="b"/>
                </a:tc>
                <a:extLst>
                  <a:ext uri="{0D108BD9-81ED-4DB2-BD59-A6C34878D82A}">
                    <a16:rowId xmlns:a16="http://schemas.microsoft.com/office/drawing/2014/main" val="4011630176"/>
                  </a:ext>
                </a:extLst>
              </a:tr>
            </a:tbl>
          </a:graphicData>
        </a:graphic>
      </p:graphicFrame>
    </p:spTree>
    <p:extLst>
      <p:ext uri="{BB962C8B-B14F-4D97-AF65-F5344CB8AC3E}">
        <p14:creationId xmlns:p14="http://schemas.microsoft.com/office/powerpoint/2010/main" val="311025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Business Case</a:t>
            </a:r>
          </a:p>
        </p:txBody>
      </p:sp>
      <p:sp>
        <p:nvSpPr>
          <p:cNvPr id="3" name="Content Placeholder 2"/>
          <p:cNvSpPr>
            <a:spLocks noGrp="1"/>
          </p:cNvSpPr>
          <p:nvPr>
            <p:ph idx="1"/>
          </p:nvPr>
        </p:nvSpPr>
        <p:spPr/>
        <p:txBody>
          <a:bodyPr vert="horz" lIns="91440" tIns="45720" rIns="91440" bIns="45720" rtlCol="0" anchor="t">
            <a:normAutofit/>
          </a:bodyPr>
          <a:lstStyle/>
          <a:p>
            <a:pPr lvl="1"/>
            <a:r>
              <a:rPr lang="en-US" dirty="0"/>
              <a:t>This project seeks to reduce fluctuations in weekday gym attendance across three key time slots (morning, afternoon, evening). By improving consistency in usage patterns, the gym can better align staffing, equipment availability, and facility management to actual demand. This leads to more stable operations and a better member experience.</a:t>
            </a:r>
          </a:p>
          <a:p>
            <a:pPr marL="201168" lvl="1" indent="0">
              <a:buNone/>
            </a:pPr>
            <a:r>
              <a:rPr lang="en-US" b="1" dirty="0"/>
              <a:t>Cost-Benefit Analysis:</a:t>
            </a:r>
          </a:p>
          <a:p>
            <a:pPr lvl="1">
              <a:buFont typeface="Arial" panose="020B0604020202020204" pitchFamily="34" charset="0"/>
              <a:buChar char="•"/>
            </a:pPr>
            <a:r>
              <a:rPr lang="en-US" b="1" dirty="0"/>
              <a:t>Costs</a:t>
            </a:r>
            <a:r>
              <a:rPr lang="en-US" dirty="0"/>
              <a:t>:</a:t>
            </a:r>
          </a:p>
          <a:p>
            <a:pPr marL="925830" lvl="2" indent="-285750">
              <a:buFont typeface="Arial" panose="020B0604020202020204" pitchFamily="34" charset="0"/>
              <a:buChar char="•"/>
            </a:pPr>
            <a:r>
              <a:rPr lang="en-US" dirty="0"/>
              <a:t>Time: Staff or personal time spent observing and collecting data.</a:t>
            </a:r>
          </a:p>
          <a:p>
            <a:pPr marL="925830" lvl="2" indent="-285750">
              <a:buFont typeface="Arial" panose="020B0604020202020204" pitchFamily="34" charset="0"/>
              <a:buChar char="•"/>
            </a:pPr>
            <a:r>
              <a:rPr lang="en-US" dirty="0"/>
              <a:t>Minor resource use for data tracking tools (spreadsheets, observation logs, etc.)</a:t>
            </a:r>
          </a:p>
          <a:p>
            <a:pPr lvl="1">
              <a:buFont typeface="Arial" panose="020B0604020202020204" pitchFamily="34" charset="0"/>
              <a:buChar char="•"/>
            </a:pPr>
            <a:r>
              <a:rPr lang="en-US" b="1" dirty="0"/>
              <a:t>Benefits</a:t>
            </a:r>
            <a:r>
              <a:rPr lang="en-US" dirty="0"/>
              <a:t>:</a:t>
            </a:r>
          </a:p>
          <a:p>
            <a:pPr marL="925830" lvl="2" indent="-285750">
              <a:buFont typeface="Arial" panose="020B0604020202020204" pitchFamily="34" charset="0"/>
              <a:buChar char="•"/>
            </a:pPr>
            <a:r>
              <a:rPr lang="en-US" dirty="0"/>
              <a:t>Increased operational consistency and scheduling efficiency</a:t>
            </a:r>
          </a:p>
          <a:p>
            <a:pPr marL="925830" lvl="2" indent="-285750">
              <a:buFont typeface="Arial" panose="020B0604020202020204" pitchFamily="34" charset="0"/>
              <a:buChar char="•"/>
            </a:pPr>
            <a:r>
              <a:rPr lang="en-US" dirty="0"/>
              <a:t>Improved member satisfaction due to reduced crowding or underuse</a:t>
            </a:r>
          </a:p>
          <a:p>
            <a:pPr marL="925830" lvl="2" indent="-285750">
              <a:buFont typeface="Arial" panose="020B0604020202020204" pitchFamily="34" charset="0"/>
              <a:buChar char="•"/>
            </a:pPr>
            <a:r>
              <a:rPr lang="en-US" dirty="0"/>
              <a:t>More predictable demand planning for equipment and facilities</a:t>
            </a:r>
          </a:p>
          <a:p>
            <a:pPr marL="925830" lvl="2" indent="-285750">
              <a:buFont typeface="Arial" panose="020B0604020202020204" pitchFamily="34" charset="0"/>
              <a:buChar char="•"/>
            </a:pPr>
            <a:r>
              <a:rPr lang="en-US" dirty="0"/>
              <a:t>Data-informed staffing to reduce over- or under-staffing during key hours.</a:t>
            </a:r>
          </a:p>
          <a:p>
            <a:pPr marL="201168" lvl="1" indent="0">
              <a:buNone/>
            </a:pPr>
            <a:endParaRPr lang="en-US" dirty="0"/>
          </a:p>
        </p:txBody>
      </p:sp>
      <p:sp>
        <p:nvSpPr>
          <p:cNvPr id="4" name="TextBox 3"/>
          <p:cNvSpPr txBox="1"/>
          <p:nvPr/>
        </p:nvSpPr>
        <p:spPr>
          <a:xfrm>
            <a:off x="251209" y="6337734"/>
            <a:ext cx="890562" cy="369332"/>
          </a:xfrm>
          <a:prstGeom prst="rect">
            <a:avLst/>
          </a:prstGeom>
          <a:noFill/>
        </p:spPr>
        <p:txBody>
          <a:bodyPr wrap="square" rtlCol="0">
            <a:spAutoFit/>
          </a:bodyPr>
          <a:lstStyle/>
          <a:p>
            <a:r>
              <a:rPr lang="en-US" b="1" dirty="0">
                <a:solidFill>
                  <a:schemeClr val="accent1"/>
                </a:solidFill>
              </a:rPr>
              <a:t>DEFINE</a:t>
            </a:r>
          </a:p>
        </p:txBody>
      </p:sp>
    </p:spTree>
    <p:extLst>
      <p:ext uri="{BB962C8B-B14F-4D97-AF65-F5344CB8AC3E}">
        <p14:creationId xmlns:p14="http://schemas.microsoft.com/office/powerpoint/2010/main" val="216078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8733-882D-9C16-3F1E-BCA8BE6381B2}"/>
              </a:ext>
            </a:extLst>
          </p:cNvPr>
          <p:cNvSpPr>
            <a:spLocks noGrp="1"/>
          </p:cNvSpPr>
          <p:nvPr>
            <p:ph type="title"/>
          </p:nvPr>
        </p:nvSpPr>
        <p:spPr/>
        <p:txBody>
          <a:bodyPr/>
          <a:lstStyle/>
          <a:p>
            <a:pPr algn="ctr"/>
            <a:r>
              <a:rPr lang="en-US" dirty="0"/>
              <a:t>Business Case</a:t>
            </a:r>
          </a:p>
        </p:txBody>
      </p:sp>
      <p:sp>
        <p:nvSpPr>
          <p:cNvPr id="3" name="Content Placeholder 2">
            <a:extLst>
              <a:ext uri="{FF2B5EF4-FFF2-40B4-BE49-F238E27FC236}">
                <a16:creationId xmlns:a16="http://schemas.microsoft.com/office/drawing/2014/main" id="{BB83C9D6-D55A-FC7F-7F26-CD3DEE85B27F}"/>
              </a:ext>
            </a:extLst>
          </p:cNvPr>
          <p:cNvSpPr>
            <a:spLocks noGrp="1"/>
          </p:cNvSpPr>
          <p:nvPr>
            <p:ph idx="1"/>
          </p:nvPr>
        </p:nvSpPr>
        <p:spPr/>
        <p:txBody>
          <a:bodyPr>
            <a:normAutofit/>
          </a:bodyPr>
          <a:lstStyle/>
          <a:p>
            <a:r>
              <a:rPr lang="en-US" sz="2400" b="1" dirty="0"/>
              <a:t>Why This Project is Important:</a:t>
            </a:r>
            <a:endParaRPr lang="en-US" b="1" dirty="0"/>
          </a:p>
          <a:p>
            <a:pPr lvl="1">
              <a:buFont typeface="Arial" panose="020B0604020202020204" pitchFamily="34" charset="0"/>
              <a:buChar char="•"/>
            </a:pPr>
            <a:r>
              <a:rPr lang="en-US" b="1" dirty="0"/>
              <a:t>Customer Experience:</a:t>
            </a:r>
            <a:r>
              <a:rPr lang="en-US" dirty="0"/>
              <a:t> Inconsistent gym usage leads to overcrowded or underutilized time slots, negatively affecting access to equipment and overall member satisfaction.</a:t>
            </a:r>
          </a:p>
          <a:p>
            <a:pPr lvl="1">
              <a:buFont typeface="Arial" panose="020B0604020202020204" pitchFamily="34" charset="0"/>
              <a:buChar char="•"/>
            </a:pPr>
            <a:r>
              <a:rPr lang="en-US" b="1" dirty="0"/>
              <a:t>Operational Efficiency:</a:t>
            </a:r>
            <a:r>
              <a:rPr lang="en-US" dirty="0"/>
              <a:t> Reducing variability in attendance helps streamline staff scheduling and facility use, minimizing waste and maximizing impact.</a:t>
            </a:r>
          </a:p>
          <a:p>
            <a:pPr lvl="1">
              <a:buFont typeface="Arial" panose="020B0604020202020204" pitchFamily="34" charset="0"/>
              <a:buChar char="•"/>
            </a:pPr>
            <a:r>
              <a:rPr lang="en-US" b="1" dirty="0"/>
              <a:t>Resource Optimization:</a:t>
            </a:r>
            <a:r>
              <a:rPr lang="en-US" dirty="0"/>
              <a:t> Knowing when the gym is consistently overused/underused allows for proactive adjustments that improve flow, equipment readiness, and overall environment.</a:t>
            </a:r>
          </a:p>
          <a:p>
            <a:pPr lvl="1">
              <a:buFont typeface="Arial" panose="020B0604020202020204" pitchFamily="34" charset="0"/>
              <a:buChar char="•"/>
            </a:pPr>
            <a:r>
              <a:rPr lang="en-US" b="1" dirty="0"/>
              <a:t>Long-Term Impact:</a:t>
            </a:r>
            <a:r>
              <a:rPr lang="en-US" dirty="0"/>
              <a:t> Consistent usage patterns can drive retention, improve first impressions for new members, and create a more stable operating rhythm.</a:t>
            </a:r>
          </a:p>
        </p:txBody>
      </p:sp>
    </p:spTree>
    <p:extLst>
      <p:ext uri="{BB962C8B-B14F-4D97-AF65-F5344CB8AC3E}">
        <p14:creationId xmlns:p14="http://schemas.microsoft.com/office/powerpoint/2010/main" val="4081532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 &amp; Goal Statement</a:t>
            </a:r>
          </a:p>
        </p:txBody>
      </p:sp>
      <p:sp>
        <p:nvSpPr>
          <p:cNvPr id="3" name="Content Placeholder 2"/>
          <p:cNvSpPr>
            <a:spLocks noGrp="1"/>
          </p:cNvSpPr>
          <p:nvPr>
            <p:ph idx="1"/>
          </p:nvPr>
        </p:nvSpPr>
        <p:spPr/>
        <p:txBody>
          <a:bodyPr vert="horz" lIns="91440" tIns="45720" rIns="91440" bIns="45720" rtlCol="0" anchor="t">
            <a:normAutofit/>
          </a:bodyPr>
          <a:lstStyle/>
          <a:p>
            <a:r>
              <a:rPr lang="en-US" b="1" dirty="0"/>
              <a:t>Y Metric: Attendance Variability Score</a:t>
            </a:r>
            <a:br>
              <a:rPr lang="en-US" dirty="0"/>
            </a:br>
            <a:r>
              <a:rPr lang="en-US" dirty="0"/>
              <a:t>Measured as the standard deviation of gym attendance across time blocks (Morning, Afternoon, Evening) during weekdays.</a:t>
            </a:r>
          </a:p>
          <a:p>
            <a:r>
              <a:rPr lang="en-US" b="1" dirty="0"/>
              <a:t>Problem</a:t>
            </a:r>
            <a:r>
              <a:rPr lang="en-US" dirty="0"/>
              <a:t>: The gym experiences high variability in member attendance across different weekday time slots, resulting in unpredictable demand for equipment and staff support. This inconsistency makes it difficult to schedule resources effectively and negatively impacts the customer experience during peak or unexpectedly low periods.</a:t>
            </a:r>
          </a:p>
          <a:p>
            <a:r>
              <a:rPr lang="en-US" b="1" dirty="0"/>
              <a:t>Goal</a:t>
            </a:r>
            <a:r>
              <a:rPr lang="en-US" dirty="0"/>
              <a:t>: To reduce variability in weekday gym attendance by identifying and analyzing the key factors driving inconsistency. The goal is to support more consistent operational planning, improve equipment and space utilization, and enhance the member experience through more predictable traffic flow.</a:t>
            </a:r>
          </a:p>
        </p:txBody>
      </p:sp>
      <p:sp>
        <p:nvSpPr>
          <p:cNvPr id="5" name="TextBox 4"/>
          <p:cNvSpPr txBox="1"/>
          <p:nvPr/>
        </p:nvSpPr>
        <p:spPr>
          <a:xfrm>
            <a:off x="251209" y="6337734"/>
            <a:ext cx="890562" cy="369332"/>
          </a:xfrm>
          <a:prstGeom prst="rect">
            <a:avLst/>
          </a:prstGeom>
          <a:noFill/>
        </p:spPr>
        <p:txBody>
          <a:bodyPr wrap="square" rtlCol="0">
            <a:spAutoFit/>
          </a:bodyPr>
          <a:lstStyle/>
          <a:p>
            <a:r>
              <a:rPr lang="en-US" b="1" dirty="0">
                <a:solidFill>
                  <a:schemeClr val="accent1"/>
                </a:solidFill>
              </a:rPr>
              <a:t>DEFINE</a:t>
            </a:r>
          </a:p>
        </p:txBody>
      </p:sp>
    </p:spTree>
    <p:extLst>
      <p:ext uri="{BB962C8B-B14F-4D97-AF65-F5344CB8AC3E}">
        <p14:creationId xmlns:p14="http://schemas.microsoft.com/office/powerpoint/2010/main" val="329951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Operational Definition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dirty="0"/>
              <a:t>Attendance Variability Score</a:t>
            </a:r>
            <a:r>
              <a:rPr lang="en-US" dirty="0"/>
              <a:t> — defined as the </a:t>
            </a:r>
            <a:r>
              <a:rPr lang="en-US" b="1" dirty="0"/>
              <a:t>standard deviation of daily attendance counts</a:t>
            </a:r>
            <a:r>
              <a:rPr lang="en-US" dirty="0"/>
              <a:t> within each time block (Morning: 7–9 AM, Afternoon: 12–2 PM, Evening: 7–9 PM), measured over a fixed period (February 3–21, 2025, weekdays only).</a:t>
            </a:r>
          </a:p>
          <a:p>
            <a:pPr>
              <a:buNone/>
            </a:pPr>
            <a:r>
              <a:rPr lang="en-US" b="1" dirty="0"/>
              <a:t>How It’s Measured:</a:t>
            </a:r>
            <a:endParaRPr lang="en-US" dirty="0"/>
          </a:p>
          <a:p>
            <a:pPr lvl="1">
              <a:buFont typeface="Arial" panose="020B0604020202020204" pitchFamily="34" charset="0"/>
              <a:buChar char="•"/>
            </a:pPr>
            <a:r>
              <a:rPr lang="en-US" dirty="0"/>
              <a:t>Attendance is recorded for each weekday in all three time slots.</a:t>
            </a:r>
          </a:p>
          <a:p>
            <a:pPr lvl="1">
              <a:buFont typeface="Arial" panose="020B0604020202020204" pitchFamily="34" charset="0"/>
              <a:buChar char="•"/>
            </a:pPr>
            <a:r>
              <a:rPr lang="en-US" dirty="0"/>
              <a:t>The </a:t>
            </a:r>
            <a:r>
              <a:rPr lang="en-US" b="1" dirty="0"/>
              <a:t>standard deviation</a:t>
            </a:r>
            <a:r>
              <a:rPr lang="en-US" dirty="0"/>
              <a:t> of attendance is calculated within each time block over the 3-week period.</a:t>
            </a:r>
          </a:p>
          <a:p>
            <a:pPr lvl="1">
              <a:buFont typeface="Arial" panose="020B0604020202020204" pitchFamily="34" charset="0"/>
              <a:buChar char="•"/>
            </a:pPr>
            <a:r>
              <a:rPr lang="en-US" dirty="0"/>
              <a:t>Higher SD indicates more variability (meaning attendance fluctuates from day to day); lower SD reflects consistent usage.</a:t>
            </a:r>
          </a:p>
          <a:p>
            <a:pPr marL="0" indent="0">
              <a:buNone/>
            </a:pPr>
            <a:r>
              <a:rPr lang="en-US" b="1" dirty="0"/>
              <a:t>Purpose:</a:t>
            </a:r>
          </a:p>
          <a:p>
            <a:pPr lvl="1">
              <a:buFont typeface="Arial" panose="020B0604020202020204" pitchFamily="34" charset="0"/>
              <a:buChar char="•"/>
            </a:pPr>
            <a:r>
              <a:rPr lang="en-US" dirty="0"/>
              <a:t>Measures the predictability of gym usage, enabling staff to align scheduling, equipment availability, and resource planning with actual member flow patterns.</a:t>
            </a:r>
            <a:endParaRPr lang="en-US" dirty="0">
              <a:cs typeface="Calibri"/>
            </a:endParaRP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spTree>
    <p:extLst>
      <p:ext uri="{BB962C8B-B14F-4D97-AF65-F5344CB8AC3E}">
        <p14:creationId xmlns:p14="http://schemas.microsoft.com/office/powerpoint/2010/main" val="3680633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Current State</a:t>
            </a:r>
          </a:p>
        </p:txBody>
      </p:sp>
      <p:sp>
        <p:nvSpPr>
          <p:cNvPr id="3" name="Content Placeholder 2"/>
          <p:cNvSpPr>
            <a:spLocks noGrp="1"/>
          </p:cNvSpPr>
          <p:nvPr>
            <p:ph idx="1"/>
          </p:nvPr>
        </p:nvSpPr>
        <p:spPr/>
        <p:txBody>
          <a:bodyPr vert="horz" lIns="91440" tIns="45720" rIns="91440" bIns="45720" rtlCol="0" anchor="t">
            <a:normAutofit/>
          </a:bodyPr>
          <a:lstStyle/>
          <a:p>
            <a:pPr>
              <a:buFont typeface="Courier New" panose="02070309020205020404" pitchFamily="49" charset="0"/>
              <a:buChar char="o"/>
            </a:pPr>
            <a:r>
              <a:rPr lang="en-US" dirty="0"/>
              <a:t> Gym attendance across weekday time slots is highly variable.</a:t>
            </a:r>
          </a:p>
          <a:p>
            <a:pPr>
              <a:buFont typeface="Courier New" panose="02070309020205020404" pitchFamily="49" charset="0"/>
              <a:buChar char="o"/>
            </a:pPr>
            <a:r>
              <a:rPr lang="en-US" dirty="0"/>
              <a:t> Some time blocks show consistent usage, while others fluctuate significantly from day to day.</a:t>
            </a:r>
          </a:p>
          <a:p>
            <a:pPr>
              <a:buFont typeface="Courier New" panose="02070309020205020404" pitchFamily="49" charset="0"/>
              <a:buChar char="o"/>
            </a:pPr>
            <a:r>
              <a:rPr lang="en-US" dirty="0"/>
              <a:t> This inconsistency makes it difficult to predict demand, allocate staff, and manage equipment availability.</a:t>
            </a:r>
          </a:p>
          <a:p>
            <a:pPr>
              <a:buFont typeface="Courier New" panose="02070309020205020404" pitchFamily="49" charset="0"/>
              <a:buChar char="o"/>
            </a:pPr>
            <a:r>
              <a:rPr lang="en-US" dirty="0"/>
              <a:t> The current state was measured using data collected from February 3 to 21, 2025 (weekdays only), across three time blocks:</a:t>
            </a:r>
          </a:p>
          <a:p>
            <a:pPr lvl="2">
              <a:buFont typeface="Courier New" panose="02070309020205020404" pitchFamily="49" charset="0"/>
              <a:buChar char="o"/>
            </a:pPr>
            <a:r>
              <a:rPr lang="en-US" dirty="0"/>
              <a:t>Morning (7–9 AM)</a:t>
            </a:r>
          </a:p>
          <a:p>
            <a:pPr lvl="2">
              <a:buFont typeface="Courier New" panose="02070309020205020404" pitchFamily="49" charset="0"/>
              <a:buChar char="o"/>
            </a:pPr>
            <a:r>
              <a:rPr lang="en-US" dirty="0"/>
              <a:t>Afternoon (12–2 PM)</a:t>
            </a:r>
          </a:p>
          <a:p>
            <a:pPr lvl="2">
              <a:buFont typeface="Courier New" panose="02070309020205020404" pitchFamily="49" charset="0"/>
              <a:buChar char="o"/>
            </a:pPr>
            <a:r>
              <a:rPr lang="en-US" dirty="0"/>
              <a:t>Evening (7–9 PM)</a:t>
            </a:r>
          </a:p>
          <a:p>
            <a:endParaRPr lang="en-US" dirty="0"/>
          </a:p>
          <a:p>
            <a:endParaRPr lang="en-US" dirty="0"/>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spTree>
    <p:extLst>
      <p:ext uri="{BB962C8B-B14F-4D97-AF65-F5344CB8AC3E}">
        <p14:creationId xmlns:p14="http://schemas.microsoft.com/office/powerpoint/2010/main" val="107821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CC2FA-A734-3F7E-C289-61208FA77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34F1C-0776-858D-6614-7A3D98D2CC58}"/>
              </a:ext>
            </a:extLst>
          </p:cNvPr>
          <p:cNvSpPr>
            <a:spLocks noGrp="1"/>
          </p:cNvSpPr>
          <p:nvPr>
            <p:ph type="title"/>
          </p:nvPr>
        </p:nvSpPr>
        <p:spPr/>
        <p:txBody>
          <a:bodyPr/>
          <a:lstStyle/>
          <a:p>
            <a:r>
              <a:rPr lang="en-US" dirty="0"/>
              <a:t>Current State – Descriptive </a:t>
            </a:r>
          </a:p>
        </p:txBody>
      </p:sp>
      <p:sp>
        <p:nvSpPr>
          <p:cNvPr id="4" name="TextBox 3">
            <a:extLst>
              <a:ext uri="{FF2B5EF4-FFF2-40B4-BE49-F238E27FC236}">
                <a16:creationId xmlns:a16="http://schemas.microsoft.com/office/drawing/2014/main" id="{B571EEEC-A499-0901-AF68-558AE9B1B4CE}"/>
              </a:ext>
            </a:extLst>
          </p:cNvPr>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pic>
        <p:nvPicPr>
          <p:cNvPr id="1026" name="Picture 2" descr="Output image">
            <a:extLst>
              <a:ext uri="{FF2B5EF4-FFF2-40B4-BE49-F238E27FC236}">
                <a16:creationId xmlns:a16="http://schemas.microsoft.com/office/drawing/2014/main" id="{F0E11D83-1539-E908-7044-1B01E94ED8A6}"/>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546131" y="1838325"/>
            <a:ext cx="4609549" cy="28590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FF536F4-194B-FB4F-6431-0FB7540EFBFA}"/>
              </a:ext>
            </a:extLst>
          </p:cNvPr>
          <p:cNvSpPr txBox="1"/>
          <p:nvPr/>
        </p:nvSpPr>
        <p:spPr>
          <a:xfrm>
            <a:off x="1235313" y="1943100"/>
            <a:ext cx="5095875"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Afternoon (12–2PM)</a:t>
            </a:r>
            <a:r>
              <a:rPr lang="en-US" dirty="0"/>
              <a:t> has the highest average attendance.</a:t>
            </a:r>
            <a:r>
              <a:rPr lang="en-US" b="1" dirty="0"/>
              <a:t> </a:t>
            </a:r>
          </a:p>
          <a:p>
            <a:pPr marL="285750" indent="-285750">
              <a:buFont typeface="Arial" panose="020B0604020202020204" pitchFamily="34" charset="0"/>
              <a:buChar char="•"/>
            </a:pPr>
            <a:r>
              <a:rPr lang="en-US" b="1" dirty="0"/>
              <a:t>Evening (7–9PM)</a:t>
            </a:r>
            <a:r>
              <a:rPr lang="en-US" dirty="0"/>
              <a:t> follows.</a:t>
            </a:r>
            <a:endParaRPr lang="en-US" b="1" dirty="0"/>
          </a:p>
          <a:p>
            <a:pPr marL="285750" indent="-285750">
              <a:buFont typeface="Arial" panose="020B0604020202020204" pitchFamily="34" charset="0"/>
              <a:buChar char="•"/>
            </a:pPr>
            <a:r>
              <a:rPr lang="en-US" b="1" dirty="0"/>
              <a:t>Morning (7–9AM)</a:t>
            </a:r>
            <a:r>
              <a:rPr lang="en-US" dirty="0"/>
              <a:t> has the lowest average attendance.</a:t>
            </a:r>
          </a:p>
          <a:p>
            <a:pPr marL="285750" indent="-285750">
              <a:buFont typeface="Arial" panose="020B0604020202020204" pitchFamily="34" charset="0"/>
              <a:buChar char="•"/>
            </a:pPr>
            <a:r>
              <a:rPr lang="en-US" dirty="0"/>
              <a:t>The </a:t>
            </a:r>
            <a:r>
              <a:rPr lang="en-US" b="1" dirty="0"/>
              <a:t>Standard Deviation</a:t>
            </a:r>
            <a:r>
              <a:rPr lang="en-US" dirty="0"/>
              <a:t> (SD) shows how much attendance fluctuates:</a:t>
            </a:r>
          </a:p>
          <a:p>
            <a:pPr marL="742950" lvl="1" indent="-285750">
              <a:buFont typeface="Arial" panose="020B0604020202020204" pitchFamily="34" charset="0"/>
              <a:buChar char="•"/>
            </a:pPr>
            <a:r>
              <a:rPr lang="en-US" b="1" dirty="0"/>
              <a:t>Afternoon</a:t>
            </a:r>
            <a:r>
              <a:rPr lang="en-US" dirty="0"/>
              <a:t> has the </a:t>
            </a:r>
            <a:r>
              <a:rPr lang="en-US" b="1" dirty="0"/>
              <a:t>highest SD</a:t>
            </a:r>
            <a:r>
              <a:rPr lang="en-US" dirty="0"/>
              <a:t>, meaning attendance is inconsistent and less predictable.</a:t>
            </a:r>
          </a:p>
          <a:p>
            <a:pPr marL="742950" lvl="1" indent="-285750">
              <a:buFont typeface="Arial" panose="020B0604020202020204" pitchFamily="34" charset="0"/>
              <a:buChar char="•"/>
            </a:pPr>
            <a:r>
              <a:rPr lang="en-US" b="1" dirty="0"/>
              <a:t>Morning</a:t>
            </a:r>
            <a:r>
              <a:rPr lang="en-US" dirty="0"/>
              <a:t> has the </a:t>
            </a:r>
            <a:r>
              <a:rPr lang="en-US" b="1" dirty="0"/>
              <a:t>lowest SD</a:t>
            </a:r>
            <a:r>
              <a:rPr lang="en-US" dirty="0"/>
              <a:t>, indicating more stable turnout.</a:t>
            </a:r>
          </a:p>
          <a:p>
            <a:pPr marL="285750" indent="-285750">
              <a:buFont typeface="Arial" panose="020B0604020202020204" pitchFamily="34" charset="0"/>
              <a:buChar char="•"/>
            </a:pPr>
            <a:endParaRPr lang="en-US" dirty="0"/>
          </a:p>
        </p:txBody>
      </p:sp>
      <p:pic>
        <p:nvPicPr>
          <p:cNvPr id="9" name="Picture 8" descr="A close-up of a number">
            <a:extLst>
              <a:ext uri="{FF2B5EF4-FFF2-40B4-BE49-F238E27FC236}">
                <a16:creationId xmlns:a16="http://schemas.microsoft.com/office/drawing/2014/main" id="{25691254-4C31-9953-8D0B-635A1301A731}"/>
              </a:ext>
            </a:extLst>
          </p:cNvPr>
          <p:cNvPicPr>
            <a:picLocks noChangeAspect="1"/>
          </p:cNvPicPr>
          <p:nvPr/>
        </p:nvPicPr>
        <p:blipFill>
          <a:blip r:embed="rId4">
            <a:extLst>
              <a:ext uri="{28A0092B-C50C-407E-A947-70E740481C1C}">
                <a14:useLocalDpi xmlns:a14="http://schemas.microsoft.com/office/drawing/2010/main" val="0"/>
              </a:ext>
            </a:extLst>
          </a:blip>
          <a:srcRect l="551" t="24568" r="614" b="28277"/>
          <a:stretch/>
        </p:blipFill>
        <p:spPr>
          <a:xfrm>
            <a:off x="3601616" y="5139631"/>
            <a:ext cx="7554064" cy="986849"/>
          </a:xfrm>
          <a:prstGeom prst="rect">
            <a:avLst/>
          </a:prstGeom>
        </p:spPr>
      </p:pic>
    </p:spTree>
    <p:extLst>
      <p:ext uri="{BB962C8B-B14F-4D97-AF65-F5344CB8AC3E}">
        <p14:creationId xmlns:p14="http://schemas.microsoft.com/office/powerpoint/2010/main" val="360328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A0B59-3AB4-C02C-A802-52A5BACB22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67675-C5D1-6D1B-5E93-D457082653AD}"/>
              </a:ext>
            </a:extLst>
          </p:cNvPr>
          <p:cNvSpPr>
            <a:spLocks noGrp="1"/>
          </p:cNvSpPr>
          <p:nvPr>
            <p:ph type="title"/>
          </p:nvPr>
        </p:nvSpPr>
        <p:spPr/>
        <p:txBody>
          <a:bodyPr/>
          <a:lstStyle/>
          <a:p>
            <a:pPr algn="ctr"/>
            <a:r>
              <a:rPr lang="en-US" dirty="0"/>
              <a:t>Current State – DPMO &amp; Sigma Level </a:t>
            </a:r>
          </a:p>
        </p:txBody>
      </p:sp>
      <p:sp>
        <p:nvSpPr>
          <p:cNvPr id="4" name="TextBox 3">
            <a:extLst>
              <a:ext uri="{FF2B5EF4-FFF2-40B4-BE49-F238E27FC236}">
                <a16:creationId xmlns:a16="http://schemas.microsoft.com/office/drawing/2014/main" id="{8E17DA24-BAD6-112A-E43C-D77EDC803E06}"/>
              </a:ext>
            </a:extLst>
          </p:cNvPr>
          <p:cNvSpPr txBox="1"/>
          <p:nvPr/>
        </p:nvSpPr>
        <p:spPr>
          <a:xfrm>
            <a:off x="251208" y="6337734"/>
            <a:ext cx="1320738" cy="369332"/>
          </a:xfrm>
          <a:prstGeom prst="rect">
            <a:avLst/>
          </a:prstGeom>
          <a:noFill/>
        </p:spPr>
        <p:txBody>
          <a:bodyPr wrap="square" rtlCol="0">
            <a:spAutoFit/>
          </a:bodyPr>
          <a:lstStyle/>
          <a:p>
            <a:r>
              <a:rPr lang="en-US" b="1" dirty="0">
                <a:solidFill>
                  <a:schemeClr val="accent1"/>
                </a:solidFill>
              </a:rPr>
              <a:t>MEASURE</a:t>
            </a:r>
          </a:p>
        </p:txBody>
      </p:sp>
      <p:sp>
        <p:nvSpPr>
          <p:cNvPr id="3" name="Content Placeholder 2">
            <a:extLst>
              <a:ext uri="{FF2B5EF4-FFF2-40B4-BE49-F238E27FC236}">
                <a16:creationId xmlns:a16="http://schemas.microsoft.com/office/drawing/2014/main" id="{DF2E2109-8D57-454F-A6E0-EB9ED19EEBC1}"/>
              </a:ext>
            </a:extLst>
          </p:cNvPr>
          <p:cNvSpPr>
            <a:spLocks noGrp="1"/>
          </p:cNvSpPr>
          <p:nvPr>
            <p:ph idx="1"/>
          </p:nvPr>
        </p:nvSpPr>
        <p:spPr/>
        <p:txBody>
          <a:bodyPr/>
          <a:lstStyle/>
          <a:p>
            <a:r>
              <a:rPr lang="en-US" dirty="0"/>
              <a:t>To evaluate consistency in gym attendance, we defined a defect as any time slot where attendance dropped below 15 individuals. This threshold reflects operational difficulty due to low turnout.</a:t>
            </a:r>
          </a:p>
          <a:p>
            <a:pPr lvl="1">
              <a:buFont typeface="Wingdings" panose="05000000000000000000" pitchFamily="2" charset="2"/>
              <a:buChar char="§"/>
            </a:pPr>
            <a:r>
              <a:rPr lang="en-US" sz="2000" b="1" dirty="0"/>
              <a:t>Total Time Slots Observed:</a:t>
            </a:r>
            <a:r>
              <a:rPr lang="en-US" sz="2000" dirty="0"/>
              <a:t> 45</a:t>
            </a:r>
          </a:p>
          <a:p>
            <a:pPr lvl="1">
              <a:buFont typeface="Wingdings" panose="05000000000000000000" pitchFamily="2" charset="2"/>
              <a:buChar char="§"/>
            </a:pPr>
            <a:r>
              <a:rPr lang="en-US" sz="2000" b="1" dirty="0"/>
              <a:t>Defective Time Slots:</a:t>
            </a:r>
            <a:r>
              <a:rPr lang="en-US" sz="2000" dirty="0"/>
              <a:t> 9</a:t>
            </a:r>
          </a:p>
          <a:p>
            <a:pPr lvl="1">
              <a:buFont typeface="Wingdings" panose="05000000000000000000" pitchFamily="2" charset="2"/>
              <a:buChar char="§"/>
            </a:pPr>
            <a:r>
              <a:rPr lang="en-US" sz="2000" b="1" dirty="0"/>
              <a:t>DPMO (Defects Per Million Opportunities):</a:t>
            </a:r>
            <a:r>
              <a:rPr lang="en-US" sz="2000" dirty="0"/>
              <a:t> 200,000</a:t>
            </a:r>
          </a:p>
          <a:p>
            <a:pPr lvl="1">
              <a:buFont typeface="Wingdings" panose="05000000000000000000" pitchFamily="2" charset="2"/>
              <a:buChar char="§"/>
            </a:pPr>
            <a:r>
              <a:rPr lang="en-US" sz="2000" b="1" dirty="0"/>
              <a:t>Estimated Sigma Level:</a:t>
            </a:r>
            <a:r>
              <a:rPr lang="en-US" sz="2000" dirty="0"/>
              <a:t> 2.34 σ</a:t>
            </a:r>
          </a:p>
          <a:p>
            <a:r>
              <a:rPr lang="en-US" dirty="0"/>
              <a:t>This reflects a </a:t>
            </a:r>
            <a:r>
              <a:rPr lang="en-US" b="1" dirty="0"/>
              <a:t>moderate level of process variation</a:t>
            </a:r>
            <a:r>
              <a:rPr lang="en-US" dirty="0"/>
              <a:t>, suggesting opportunities to improve </a:t>
            </a:r>
            <a:r>
              <a:rPr lang="en-US" b="1" dirty="0"/>
              <a:t>predictability</a:t>
            </a:r>
            <a:r>
              <a:rPr lang="en-US" dirty="0"/>
              <a:t> and </a:t>
            </a:r>
            <a:r>
              <a:rPr lang="en-US" b="1" dirty="0"/>
              <a:t>resource planning</a:t>
            </a:r>
            <a:r>
              <a:rPr lang="en-US" dirty="0"/>
              <a:t>, especially during low-attendance periods.</a:t>
            </a:r>
          </a:p>
        </p:txBody>
      </p:sp>
    </p:spTree>
    <p:extLst>
      <p:ext uri="{BB962C8B-B14F-4D97-AF65-F5344CB8AC3E}">
        <p14:creationId xmlns:p14="http://schemas.microsoft.com/office/powerpoint/2010/main" val="88572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Analysis - Attendance Variability by Weather</a:t>
            </a:r>
          </a:p>
        </p:txBody>
      </p:sp>
      <p:sp>
        <p:nvSpPr>
          <p:cNvPr id="4" name="TextBox 3"/>
          <p:cNvSpPr txBox="1"/>
          <p:nvPr/>
        </p:nvSpPr>
        <p:spPr>
          <a:xfrm>
            <a:off x="251208" y="6337734"/>
            <a:ext cx="1320738" cy="369332"/>
          </a:xfrm>
          <a:prstGeom prst="rect">
            <a:avLst/>
          </a:prstGeom>
          <a:noFill/>
        </p:spPr>
        <p:txBody>
          <a:bodyPr wrap="square" rtlCol="0">
            <a:spAutoFit/>
          </a:bodyPr>
          <a:lstStyle/>
          <a:p>
            <a:r>
              <a:rPr lang="en-US" b="1">
                <a:solidFill>
                  <a:schemeClr val="accent1"/>
                </a:solidFill>
              </a:rPr>
              <a:t>ANALYZE</a:t>
            </a:r>
            <a:endParaRPr lang="en-US" b="1" dirty="0">
              <a:solidFill>
                <a:schemeClr val="accent1"/>
              </a:solidFill>
            </a:endParaRPr>
          </a:p>
        </p:txBody>
      </p:sp>
      <p:sp>
        <p:nvSpPr>
          <p:cNvPr id="7" name="TextBox 6">
            <a:extLst>
              <a:ext uri="{FF2B5EF4-FFF2-40B4-BE49-F238E27FC236}">
                <a16:creationId xmlns:a16="http://schemas.microsoft.com/office/drawing/2014/main" id="{19A01437-0217-1418-1321-EEEF31DD8068}"/>
              </a:ext>
            </a:extLst>
          </p:cNvPr>
          <p:cNvSpPr txBox="1"/>
          <p:nvPr/>
        </p:nvSpPr>
        <p:spPr>
          <a:xfrm>
            <a:off x="7682669" y="2026184"/>
            <a:ext cx="347301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Cloudy</a:t>
            </a:r>
            <a:r>
              <a:rPr lang="en-US" dirty="0"/>
              <a:t> days have the </a:t>
            </a:r>
            <a:r>
              <a:rPr lang="en-US" b="1" dirty="0"/>
              <a:t>highest variability</a:t>
            </a:r>
            <a:r>
              <a:rPr lang="en-US" dirty="0"/>
              <a:t> (SD = 5.66), suggesting unpredictable attendance.</a:t>
            </a:r>
          </a:p>
          <a:p>
            <a:pPr marL="285750" indent="-285750">
              <a:buFont typeface="Arial" panose="020B0604020202020204" pitchFamily="34" charset="0"/>
              <a:buChar char="•"/>
            </a:pPr>
            <a:r>
              <a:rPr lang="en-US" b="1" dirty="0"/>
              <a:t>Clear</a:t>
            </a:r>
            <a:r>
              <a:rPr lang="en-US" dirty="0"/>
              <a:t> days are more consistent but still show notable fluctuation.</a:t>
            </a:r>
          </a:p>
          <a:p>
            <a:pPr marL="285750" indent="-285750">
              <a:buFont typeface="Arial" panose="020B0604020202020204" pitchFamily="34" charset="0"/>
              <a:buChar char="•"/>
            </a:pPr>
            <a:r>
              <a:rPr lang="en-US" b="1" dirty="0"/>
              <a:t>Rainy and snowy</a:t>
            </a:r>
            <a:r>
              <a:rPr lang="en-US" dirty="0"/>
              <a:t> days have </a:t>
            </a:r>
            <a:r>
              <a:rPr lang="en-US" b="1" dirty="0"/>
              <a:t>lower variability</a:t>
            </a:r>
            <a:r>
              <a:rPr lang="en-US" dirty="0"/>
              <a:t>, but also </a:t>
            </a:r>
            <a:r>
              <a:rPr lang="en-US" b="1" dirty="0"/>
              <a:t>lower average attendance</a:t>
            </a:r>
            <a:r>
              <a:rPr lang="en-US" dirty="0"/>
              <a:t>, meaning they suppress usage rather than destabilize it.</a:t>
            </a:r>
          </a:p>
          <a:p>
            <a:pPr marL="285750" indent="-285750">
              <a:buFont typeface="Arial" panose="020B0604020202020204" pitchFamily="34" charset="0"/>
              <a:buChar char="•"/>
            </a:pPr>
            <a:endParaRPr lang="en-US" dirty="0"/>
          </a:p>
        </p:txBody>
      </p:sp>
      <p:pic>
        <p:nvPicPr>
          <p:cNvPr id="14" name="Content Placeholder 13" descr="A graph of blue bars&#10;&#10;AI-generated content may be incorrect.">
            <a:extLst>
              <a:ext uri="{FF2B5EF4-FFF2-40B4-BE49-F238E27FC236}">
                <a16:creationId xmlns:a16="http://schemas.microsoft.com/office/drawing/2014/main" id="{6B3CDC8A-281F-67E2-A6FF-29C95D5FEC5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05356" y="2362557"/>
            <a:ext cx="4477313" cy="2798320"/>
          </a:xfrm>
        </p:spPr>
      </p:pic>
      <p:graphicFrame>
        <p:nvGraphicFramePr>
          <p:cNvPr id="10" name="Object 9">
            <a:extLst>
              <a:ext uri="{FF2B5EF4-FFF2-40B4-BE49-F238E27FC236}">
                <a16:creationId xmlns:a16="http://schemas.microsoft.com/office/drawing/2014/main" id="{A59352C4-5C58-6CBF-CB94-A0335E070B93}"/>
              </a:ext>
            </a:extLst>
          </p:cNvPr>
          <p:cNvGraphicFramePr>
            <a:graphicFrameLocks noChangeAspect="1"/>
          </p:cNvGraphicFramePr>
          <p:nvPr>
            <p:extLst>
              <p:ext uri="{D42A27DB-BD31-4B8C-83A1-F6EECF244321}">
                <p14:modId xmlns:p14="http://schemas.microsoft.com/office/powerpoint/2010/main" val="1510592631"/>
              </p:ext>
            </p:extLst>
          </p:nvPr>
        </p:nvGraphicFramePr>
        <p:xfrm>
          <a:off x="345820" y="3201330"/>
          <a:ext cx="2790825" cy="1343025"/>
        </p:xfrm>
        <a:graphic>
          <a:graphicData uri="http://schemas.openxmlformats.org/presentationml/2006/ole">
            <mc:AlternateContent xmlns:mc="http://schemas.openxmlformats.org/markup-compatibility/2006">
              <mc:Choice xmlns:v="urn:schemas-microsoft-com:vml" Requires="v">
                <p:oleObj name="Macro-Enabled Worksheet" r:id="rId3" imgW="2790728" imgH="1343159" progId="Excel.SheetMacroEnabled.12">
                  <p:embed/>
                </p:oleObj>
              </mc:Choice>
              <mc:Fallback>
                <p:oleObj name="Macro-Enabled Worksheet" r:id="rId3" imgW="2790728" imgH="1343159" progId="Excel.SheetMacroEnabled.12">
                  <p:embed/>
                  <p:pic>
                    <p:nvPicPr>
                      <p:cNvPr id="0" name=""/>
                      <p:cNvPicPr/>
                      <p:nvPr/>
                    </p:nvPicPr>
                    <p:blipFill>
                      <a:blip r:embed="rId4"/>
                      <a:stretch>
                        <a:fillRect/>
                      </a:stretch>
                    </p:blipFill>
                    <p:spPr>
                      <a:xfrm>
                        <a:off x="345820" y="3201330"/>
                        <a:ext cx="2790825" cy="1343025"/>
                      </a:xfrm>
                      <a:prstGeom prst="rect">
                        <a:avLst/>
                      </a:prstGeom>
                    </p:spPr>
                  </p:pic>
                </p:oleObj>
              </mc:Fallback>
            </mc:AlternateContent>
          </a:graphicData>
        </a:graphic>
      </p:graphicFrame>
    </p:spTree>
    <p:extLst>
      <p:ext uri="{BB962C8B-B14F-4D97-AF65-F5344CB8AC3E}">
        <p14:creationId xmlns:p14="http://schemas.microsoft.com/office/powerpoint/2010/main" val="18644453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4160</TotalTime>
  <Words>1593</Words>
  <Application>Microsoft Office PowerPoint</Application>
  <PresentationFormat>Widescreen</PresentationFormat>
  <Paragraphs>405</Paragraphs>
  <Slides>14</Slides>
  <Notes>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3" baseType="lpstr">
      <vt:lpstr>Aptos Narrow</vt:lpstr>
      <vt:lpstr>Arial</vt:lpstr>
      <vt:lpstr>Calibri</vt:lpstr>
      <vt:lpstr>Calibri Light</vt:lpstr>
      <vt:lpstr>Courier New</vt:lpstr>
      <vt:lpstr>Wingdings</vt:lpstr>
      <vt:lpstr>Default Design</vt:lpstr>
      <vt:lpstr>Retrospect</vt:lpstr>
      <vt:lpstr>Microsoft Excel Macro-Enabled Worksheet</vt:lpstr>
      <vt:lpstr>Reducing Variability in Gym Attendance to Improve Operational Consistency</vt:lpstr>
      <vt:lpstr>Business Case</vt:lpstr>
      <vt:lpstr>Business Case</vt:lpstr>
      <vt:lpstr>Problem &amp; Goal Statement</vt:lpstr>
      <vt:lpstr>Operational Definition</vt:lpstr>
      <vt:lpstr>Current State</vt:lpstr>
      <vt:lpstr>Current State – Descriptive </vt:lpstr>
      <vt:lpstr>Current State – DPMO &amp; Sigma Level </vt:lpstr>
      <vt:lpstr>Analysis - Attendance Variability by Weather</vt:lpstr>
      <vt:lpstr>Analysis - Attendance Variability by Day</vt:lpstr>
      <vt:lpstr>Attendance Variability by Temperature</vt:lpstr>
      <vt:lpstr>Recommendations</vt:lpstr>
      <vt:lpstr>Recommendations – Control</vt:lpstr>
      <vt:lpstr>Appendix A: Data Collection</vt:lpstr>
    </vt:vector>
  </TitlesOfParts>
  <Company>Chick-fil-A,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Deliwhopter Helictoper Case Study</dc:title>
  <dc:creator>Will Mott</dc:creator>
  <cp:lastModifiedBy>Marcus Gajadar</cp:lastModifiedBy>
  <cp:revision>164</cp:revision>
  <dcterms:created xsi:type="dcterms:W3CDTF">2016-12-14T15:24:59Z</dcterms:created>
  <dcterms:modified xsi:type="dcterms:W3CDTF">2025-04-09T21:51:03Z</dcterms:modified>
</cp:coreProperties>
</file>