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6"/>
  </p:notesMasterIdLst>
  <p:sldIdLst>
    <p:sldId id="257" r:id="rId5"/>
    <p:sldId id="262" r:id="rId6"/>
    <p:sldId id="260" r:id="rId7"/>
    <p:sldId id="256" r:id="rId8"/>
    <p:sldId id="259" r:id="rId9"/>
    <p:sldId id="271" r:id="rId10"/>
    <p:sldId id="273" r:id="rId11"/>
    <p:sldId id="263" r:id="rId12"/>
    <p:sldId id="264" r:id="rId13"/>
    <p:sldId id="276" r:id="rId14"/>
    <p:sldId id="265" r:id="rId15"/>
    <p:sldId id="274" r:id="rId16"/>
    <p:sldId id="266" r:id="rId17"/>
    <p:sldId id="270" r:id="rId18"/>
    <p:sldId id="268" r:id="rId19"/>
    <p:sldId id="267" r:id="rId20"/>
    <p:sldId id="275" r:id="rId21"/>
    <p:sldId id="278" r:id="rId22"/>
    <p:sldId id="277" r:id="rId23"/>
    <p:sldId id="269" r:id="rId24"/>
    <p:sldId id="26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68BB08-C688-401F-829D-C2D618576954}" v="1179" dt="2021-01-09T01:56:43.4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C34552-F672-438E-ABD7-EF01511B7CA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17FBD0C-ADC9-4B40-BB44-CB31E26A58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entury Gothic" panose="020B0502020202020204"/>
            </a:rPr>
            <a:t>Currently, 30% of patients do not show up</a:t>
          </a:r>
          <a:endParaRPr lang="en-US" dirty="0"/>
        </a:p>
      </dgm:t>
    </dgm:pt>
    <dgm:pt modelId="{D860B6AC-30A6-41B9-A53B-9E8B9624D304}" type="parTrans" cxnId="{C9DE6FEB-6E9D-4F59-8B6B-3A479414CA41}">
      <dgm:prSet/>
      <dgm:spPr/>
      <dgm:t>
        <a:bodyPr/>
        <a:lstStyle/>
        <a:p>
          <a:endParaRPr lang="en-US"/>
        </a:p>
      </dgm:t>
    </dgm:pt>
    <dgm:pt modelId="{4C1C077D-F5A0-49C4-A04B-4B035AD9ED1C}" type="sibTrans" cxnId="{C9DE6FEB-6E9D-4F59-8B6B-3A479414CA41}">
      <dgm:prSet/>
      <dgm:spPr/>
      <dgm:t>
        <a:bodyPr/>
        <a:lstStyle/>
        <a:p>
          <a:endParaRPr lang="en-US"/>
        </a:p>
      </dgm:t>
    </dgm:pt>
    <dgm:pt modelId="{0CD09843-3E9A-4813-9FDA-4D5E2F7FF2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$200 loss per appointment</a:t>
          </a:r>
        </a:p>
      </dgm:t>
    </dgm:pt>
    <dgm:pt modelId="{2A329907-6659-4C1B-A38E-03FB68D155AA}" type="parTrans" cxnId="{5EBF6229-313A-4B70-9DF2-450755D5EBD3}">
      <dgm:prSet/>
      <dgm:spPr/>
      <dgm:t>
        <a:bodyPr/>
        <a:lstStyle/>
        <a:p>
          <a:endParaRPr lang="en-US"/>
        </a:p>
      </dgm:t>
    </dgm:pt>
    <dgm:pt modelId="{A8914DFD-A448-4A79-893F-4916FA98E33E}" type="sibTrans" cxnId="{5EBF6229-313A-4B70-9DF2-450755D5EBD3}">
      <dgm:prSet/>
      <dgm:spPr/>
      <dgm:t>
        <a:bodyPr/>
        <a:lstStyle/>
        <a:p>
          <a:endParaRPr lang="en-US"/>
        </a:p>
      </dgm:t>
    </dgm:pt>
    <dgm:pt modelId="{D760CD3A-ED04-4E11-AAFE-6F796E9224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Staff not productive</a:t>
          </a:r>
        </a:p>
      </dgm:t>
    </dgm:pt>
    <dgm:pt modelId="{31588C22-164A-46ED-8BD6-C1FD021499A0}" type="parTrans" cxnId="{D8B8D79E-B8BF-4A13-8F65-DF24ACC803E3}">
      <dgm:prSet/>
      <dgm:spPr/>
      <dgm:t>
        <a:bodyPr/>
        <a:lstStyle/>
        <a:p>
          <a:endParaRPr lang="en-US"/>
        </a:p>
      </dgm:t>
    </dgm:pt>
    <dgm:pt modelId="{5803FB3D-12B9-4C52-AA95-03118670DBBC}" type="sibTrans" cxnId="{D8B8D79E-B8BF-4A13-8F65-DF24ACC803E3}">
      <dgm:prSet/>
      <dgm:spPr/>
      <dgm:t>
        <a:bodyPr/>
        <a:lstStyle/>
        <a:p>
          <a:endParaRPr lang="en-US"/>
        </a:p>
      </dgm:t>
    </dgm:pt>
    <dgm:pt modelId="{6CF241F1-074B-4278-9D75-D4052D707B6E}" type="pres">
      <dgm:prSet presAssocID="{6EC34552-F672-438E-ABD7-EF01511B7CAE}" presName="root" presStyleCnt="0">
        <dgm:presLayoutVars>
          <dgm:dir/>
          <dgm:resizeHandles val="exact"/>
        </dgm:presLayoutVars>
      </dgm:prSet>
      <dgm:spPr/>
    </dgm:pt>
    <dgm:pt modelId="{27820DBD-ED0F-4BAE-8DBF-96911C4E40B1}" type="pres">
      <dgm:prSet presAssocID="{817FBD0C-ADC9-4B40-BB44-CB31E26A58AE}" presName="compNode" presStyleCnt="0"/>
      <dgm:spPr/>
    </dgm:pt>
    <dgm:pt modelId="{D7482A3E-37E8-4C8A-B669-B2F72B7615C8}" type="pres">
      <dgm:prSet presAssocID="{817FBD0C-ADC9-4B40-BB44-CB31E26A58AE}" presName="bgRect" presStyleLbl="bgShp" presStyleIdx="0" presStyleCnt="3" custLinFactNeighborX="-935" custLinFactNeighborY="-40"/>
      <dgm:spPr/>
    </dgm:pt>
    <dgm:pt modelId="{50E05897-CAE1-4479-AC65-EF93F78E4CFB}" type="pres">
      <dgm:prSet presAssocID="{817FBD0C-ADC9-4B40-BB44-CB31E26A58AE}" presName="iconRect" presStyleLbl="node1" presStyleIdx="0" presStyleCnt="3" custScaleX="109666" custScaleY="104001" custLinFactNeighborX="-7015" custLinFactNeighborY="645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>
          <a:noFill/>
        </a:ln>
      </dgm:spPr>
    </dgm:pt>
    <dgm:pt modelId="{A248EAF1-D474-49AC-8BF1-5347D99D20D9}" type="pres">
      <dgm:prSet presAssocID="{817FBD0C-ADC9-4B40-BB44-CB31E26A58AE}" presName="spaceRect" presStyleCnt="0"/>
      <dgm:spPr/>
    </dgm:pt>
    <dgm:pt modelId="{0942F70A-DBF8-4BCE-BB33-F635CD587CF4}" type="pres">
      <dgm:prSet presAssocID="{817FBD0C-ADC9-4B40-BB44-CB31E26A58AE}" presName="parTx" presStyleLbl="revTx" presStyleIdx="0" presStyleCnt="3">
        <dgm:presLayoutVars>
          <dgm:chMax val="0"/>
          <dgm:chPref val="0"/>
        </dgm:presLayoutVars>
      </dgm:prSet>
      <dgm:spPr/>
    </dgm:pt>
    <dgm:pt modelId="{5C6D9882-5A4D-46A4-85F5-C195459F7123}" type="pres">
      <dgm:prSet presAssocID="{4C1C077D-F5A0-49C4-A04B-4B035AD9ED1C}" presName="sibTrans" presStyleCnt="0"/>
      <dgm:spPr/>
    </dgm:pt>
    <dgm:pt modelId="{BD6AA14D-65E1-4A73-ACDC-BC20B71EEFA2}" type="pres">
      <dgm:prSet presAssocID="{0CD09843-3E9A-4813-9FDA-4D5E2F7FF25B}" presName="compNode" presStyleCnt="0"/>
      <dgm:spPr/>
    </dgm:pt>
    <dgm:pt modelId="{3E47A1E4-5CFD-4825-9D81-F3AE95806B03}" type="pres">
      <dgm:prSet presAssocID="{0CD09843-3E9A-4813-9FDA-4D5E2F7FF25B}" presName="bgRect" presStyleLbl="bgShp" presStyleIdx="1" presStyleCnt="3" custLinFactNeighborX="-803" custLinFactNeighborY="-1594"/>
      <dgm:spPr/>
    </dgm:pt>
    <dgm:pt modelId="{2EDCB17E-8D67-46DA-95DA-5444D54DB936}" type="pres">
      <dgm:prSet presAssocID="{0CD09843-3E9A-4813-9FDA-4D5E2F7FF25B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x"/>
        </a:ext>
      </dgm:extLst>
    </dgm:pt>
    <dgm:pt modelId="{4F749DFD-AA90-4FD9-B7EF-7EDD118825A0}" type="pres">
      <dgm:prSet presAssocID="{0CD09843-3E9A-4813-9FDA-4D5E2F7FF25B}" presName="spaceRect" presStyleCnt="0"/>
      <dgm:spPr/>
    </dgm:pt>
    <dgm:pt modelId="{9D741892-35DE-481C-9BF2-15E6C22FB522}" type="pres">
      <dgm:prSet presAssocID="{0CD09843-3E9A-4813-9FDA-4D5E2F7FF25B}" presName="parTx" presStyleLbl="revTx" presStyleIdx="1" presStyleCnt="3" custLinFactNeighborX="-2627" custLinFactNeighborY="-4245">
        <dgm:presLayoutVars>
          <dgm:chMax val="0"/>
          <dgm:chPref val="0"/>
        </dgm:presLayoutVars>
      </dgm:prSet>
      <dgm:spPr/>
    </dgm:pt>
    <dgm:pt modelId="{9B55D647-4371-4D07-B6B1-38CC41E6E1F1}" type="pres">
      <dgm:prSet presAssocID="{A8914DFD-A448-4A79-893F-4916FA98E33E}" presName="sibTrans" presStyleCnt="0"/>
      <dgm:spPr/>
    </dgm:pt>
    <dgm:pt modelId="{65511AA6-6909-4B2A-814F-7978DA6BBF9E}" type="pres">
      <dgm:prSet presAssocID="{D760CD3A-ED04-4E11-AAFE-6F796E922408}" presName="compNode" presStyleCnt="0"/>
      <dgm:spPr/>
    </dgm:pt>
    <dgm:pt modelId="{3E2AEEF6-5917-4514-B28F-26346CA83A2E}" type="pres">
      <dgm:prSet presAssocID="{D760CD3A-ED04-4E11-AAFE-6F796E922408}" presName="bgRect" presStyleLbl="bgShp" presStyleIdx="2" presStyleCnt="3"/>
      <dgm:spPr/>
    </dgm:pt>
    <dgm:pt modelId="{970BDA2E-AC32-4058-9779-086669E9CDCA}" type="pres">
      <dgm:prSet presAssocID="{D760CD3A-ED04-4E11-AAFE-6F796E922408}" presName="iconRect" presStyleLbl="node1" presStyleIdx="2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6D006C18-9410-4C64-8BE5-7A227D0BA6BD}" type="pres">
      <dgm:prSet presAssocID="{D760CD3A-ED04-4E11-AAFE-6F796E922408}" presName="spaceRect" presStyleCnt="0"/>
      <dgm:spPr/>
    </dgm:pt>
    <dgm:pt modelId="{5DF31E6B-9747-4054-9F39-88CEA2301594}" type="pres">
      <dgm:prSet presAssocID="{D760CD3A-ED04-4E11-AAFE-6F796E92240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7041514-B05C-4310-AFF2-2D24A36AC902}" type="presOf" srcId="{817FBD0C-ADC9-4B40-BB44-CB31E26A58AE}" destId="{0942F70A-DBF8-4BCE-BB33-F635CD587CF4}" srcOrd="0" destOrd="0" presId="urn:microsoft.com/office/officeart/2018/2/layout/IconVerticalSolidList"/>
    <dgm:cxn modelId="{4383621A-FF8E-476F-A169-623E669434BE}" type="presOf" srcId="{0CD09843-3E9A-4813-9FDA-4D5E2F7FF25B}" destId="{9D741892-35DE-481C-9BF2-15E6C22FB522}" srcOrd="0" destOrd="0" presId="urn:microsoft.com/office/officeart/2018/2/layout/IconVerticalSolidList"/>
    <dgm:cxn modelId="{5EBF6229-313A-4B70-9DF2-450755D5EBD3}" srcId="{6EC34552-F672-438E-ABD7-EF01511B7CAE}" destId="{0CD09843-3E9A-4813-9FDA-4D5E2F7FF25B}" srcOrd="1" destOrd="0" parTransId="{2A329907-6659-4C1B-A38E-03FB68D155AA}" sibTransId="{A8914DFD-A448-4A79-893F-4916FA98E33E}"/>
    <dgm:cxn modelId="{E009F097-2BF6-47E2-89AC-AC7C3E141DF5}" type="presOf" srcId="{6EC34552-F672-438E-ABD7-EF01511B7CAE}" destId="{6CF241F1-074B-4278-9D75-D4052D707B6E}" srcOrd="0" destOrd="0" presId="urn:microsoft.com/office/officeart/2018/2/layout/IconVerticalSolidList"/>
    <dgm:cxn modelId="{D8B8D79E-B8BF-4A13-8F65-DF24ACC803E3}" srcId="{6EC34552-F672-438E-ABD7-EF01511B7CAE}" destId="{D760CD3A-ED04-4E11-AAFE-6F796E922408}" srcOrd="2" destOrd="0" parTransId="{31588C22-164A-46ED-8BD6-C1FD021499A0}" sibTransId="{5803FB3D-12B9-4C52-AA95-03118670DBBC}"/>
    <dgm:cxn modelId="{A851ACB9-5238-440B-89B5-F1F0DA07DB56}" type="presOf" srcId="{D760CD3A-ED04-4E11-AAFE-6F796E922408}" destId="{5DF31E6B-9747-4054-9F39-88CEA2301594}" srcOrd="0" destOrd="0" presId="urn:microsoft.com/office/officeart/2018/2/layout/IconVerticalSolidList"/>
    <dgm:cxn modelId="{C9DE6FEB-6E9D-4F59-8B6B-3A479414CA41}" srcId="{6EC34552-F672-438E-ABD7-EF01511B7CAE}" destId="{817FBD0C-ADC9-4B40-BB44-CB31E26A58AE}" srcOrd="0" destOrd="0" parTransId="{D860B6AC-30A6-41B9-A53B-9E8B9624D304}" sibTransId="{4C1C077D-F5A0-49C4-A04B-4B035AD9ED1C}"/>
    <dgm:cxn modelId="{B12732C4-D8BA-4734-9D2C-63C882D81FEF}" type="presParOf" srcId="{6CF241F1-074B-4278-9D75-D4052D707B6E}" destId="{27820DBD-ED0F-4BAE-8DBF-96911C4E40B1}" srcOrd="0" destOrd="0" presId="urn:microsoft.com/office/officeart/2018/2/layout/IconVerticalSolidList"/>
    <dgm:cxn modelId="{8D59DDEE-D7C9-47AF-BAB5-B6FA32293A86}" type="presParOf" srcId="{27820DBD-ED0F-4BAE-8DBF-96911C4E40B1}" destId="{D7482A3E-37E8-4C8A-B669-B2F72B7615C8}" srcOrd="0" destOrd="0" presId="urn:microsoft.com/office/officeart/2018/2/layout/IconVerticalSolidList"/>
    <dgm:cxn modelId="{02BA3619-794E-4857-8E48-1FFCD479304A}" type="presParOf" srcId="{27820DBD-ED0F-4BAE-8DBF-96911C4E40B1}" destId="{50E05897-CAE1-4479-AC65-EF93F78E4CFB}" srcOrd="1" destOrd="0" presId="urn:microsoft.com/office/officeart/2018/2/layout/IconVerticalSolidList"/>
    <dgm:cxn modelId="{3C1EC6D4-878F-4498-A2D9-8668B5A6C2B7}" type="presParOf" srcId="{27820DBD-ED0F-4BAE-8DBF-96911C4E40B1}" destId="{A248EAF1-D474-49AC-8BF1-5347D99D20D9}" srcOrd="2" destOrd="0" presId="urn:microsoft.com/office/officeart/2018/2/layout/IconVerticalSolidList"/>
    <dgm:cxn modelId="{52A1830F-A951-48A5-A52E-EFD15031D459}" type="presParOf" srcId="{27820DBD-ED0F-4BAE-8DBF-96911C4E40B1}" destId="{0942F70A-DBF8-4BCE-BB33-F635CD587CF4}" srcOrd="3" destOrd="0" presId="urn:microsoft.com/office/officeart/2018/2/layout/IconVerticalSolidList"/>
    <dgm:cxn modelId="{0AAA86E4-4A4F-44A6-8955-E1E8886A2305}" type="presParOf" srcId="{6CF241F1-074B-4278-9D75-D4052D707B6E}" destId="{5C6D9882-5A4D-46A4-85F5-C195459F7123}" srcOrd="1" destOrd="0" presId="urn:microsoft.com/office/officeart/2018/2/layout/IconVerticalSolidList"/>
    <dgm:cxn modelId="{FCD4063B-E943-4AFC-989C-A00B6135C5A1}" type="presParOf" srcId="{6CF241F1-074B-4278-9D75-D4052D707B6E}" destId="{BD6AA14D-65E1-4A73-ACDC-BC20B71EEFA2}" srcOrd="2" destOrd="0" presId="urn:microsoft.com/office/officeart/2018/2/layout/IconVerticalSolidList"/>
    <dgm:cxn modelId="{B52D3931-6D15-4BE1-B028-F0A29362CD90}" type="presParOf" srcId="{BD6AA14D-65E1-4A73-ACDC-BC20B71EEFA2}" destId="{3E47A1E4-5CFD-4825-9D81-F3AE95806B03}" srcOrd="0" destOrd="0" presId="urn:microsoft.com/office/officeart/2018/2/layout/IconVerticalSolidList"/>
    <dgm:cxn modelId="{F497D023-F973-4221-82B0-3171D1A7195D}" type="presParOf" srcId="{BD6AA14D-65E1-4A73-ACDC-BC20B71EEFA2}" destId="{2EDCB17E-8D67-46DA-95DA-5444D54DB936}" srcOrd="1" destOrd="0" presId="urn:microsoft.com/office/officeart/2018/2/layout/IconVerticalSolidList"/>
    <dgm:cxn modelId="{9C422F3B-71AB-4E09-B693-99416DB7BAC7}" type="presParOf" srcId="{BD6AA14D-65E1-4A73-ACDC-BC20B71EEFA2}" destId="{4F749DFD-AA90-4FD9-B7EF-7EDD118825A0}" srcOrd="2" destOrd="0" presId="urn:microsoft.com/office/officeart/2018/2/layout/IconVerticalSolidList"/>
    <dgm:cxn modelId="{F8844321-60FE-4BE0-A350-853052C0904A}" type="presParOf" srcId="{BD6AA14D-65E1-4A73-ACDC-BC20B71EEFA2}" destId="{9D741892-35DE-481C-9BF2-15E6C22FB522}" srcOrd="3" destOrd="0" presId="urn:microsoft.com/office/officeart/2018/2/layout/IconVerticalSolidList"/>
    <dgm:cxn modelId="{7C2A4263-891C-47B5-9EF0-9E3BF8F04984}" type="presParOf" srcId="{6CF241F1-074B-4278-9D75-D4052D707B6E}" destId="{9B55D647-4371-4D07-B6B1-38CC41E6E1F1}" srcOrd="3" destOrd="0" presId="urn:microsoft.com/office/officeart/2018/2/layout/IconVerticalSolidList"/>
    <dgm:cxn modelId="{B5FDBFE2-4B9C-41FA-81DA-DAA9B39BA089}" type="presParOf" srcId="{6CF241F1-074B-4278-9D75-D4052D707B6E}" destId="{65511AA6-6909-4B2A-814F-7978DA6BBF9E}" srcOrd="4" destOrd="0" presId="urn:microsoft.com/office/officeart/2018/2/layout/IconVerticalSolidList"/>
    <dgm:cxn modelId="{9E2A8774-5450-4E62-B65A-9A130A11D38A}" type="presParOf" srcId="{65511AA6-6909-4B2A-814F-7978DA6BBF9E}" destId="{3E2AEEF6-5917-4514-B28F-26346CA83A2E}" srcOrd="0" destOrd="0" presId="urn:microsoft.com/office/officeart/2018/2/layout/IconVerticalSolidList"/>
    <dgm:cxn modelId="{851F0F06-2B06-4EEA-A0FE-57EC524FB54C}" type="presParOf" srcId="{65511AA6-6909-4B2A-814F-7978DA6BBF9E}" destId="{970BDA2E-AC32-4058-9779-086669E9CDCA}" srcOrd="1" destOrd="0" presId="urn:microsoft.com/office/officeart/2018/2/layout/IconVerticalSolidList"/>
    <dgm:cxn modelId="{D691B361-EE26-418F-8DFE-569FC14C5120}" type="presParOf" srcId="{65511AA6-6909-4B2A-814F-7978DA6BBF9E}" destId="{6D006C18-9410-4C64-8BE5-7A227D0BA6BD}" srcOrd="2" destOrd="0" presId="urn:microsoft.com/office/officeart/2018/2/layout/IconVerticalSolidList"/>
    <dgm:cxn modelId="{1001262A-226B-4463-8DBB-22F1A3EAE237}" type="presParOf" srcId="{65511AA6-6909-4B2A-814F-7978DA6BBF9E}" destId="{5DF31E6B-9747-4054-9F39-88CEA230159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1D2DA5-D938-47CB-9D7D-B0738057E996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3E48EDE-00B9-44A5-B188-A1B6CBA80C76}">
      <dgm:prSet custT="1"/>
      <dgm:spPr/>
      <dgm:t>
        <a:bodyPr/>
        <a:lstStyle/>
        <a:p>
          <a:pPr rtl="0"/>
          <a:r>
            <a:rPr lang="en-US" sz="2000" dirty="0"/>
            <a:t>Extreme Gradient Boosting (XGB): 		F1 = .39</a:t>
          </a:r>
        </a:p>
        <a:p>
          <a:pPr rtl="0"/>
          <a:r>
            <a:rPr lang="en-US" sz="2000" dirty="0"/>
            <a:t>Accuracy 0.55 with only 50% of no-shows predicted</a:t>
          </a:r>
        </a:p>
      </dgm:t>
    </dgm:pt>
    <dgm:pt modelId="{217B05B1-BF60-49EF-89F0-D6EE820FB1C1}" type="parTrans" cxnId="{34439CA8-CDFD-46FF-8F25-CE4B193C7410}">
      <dgm:prSet/>
      <dgm:spPr/>
      <dgm:t>
        <a:bodyPr/>
        <a:lstStyle/>
        <a:p>
          <a:endParaRPr lang="en-US"/>
        </a:p>
      </dgm:t>
    </dgm:pt>
    <dgm:pt modelId="{2E943BAA-C331-4DDE-B5A5-E3B168BE2EE0}" type="sibTrans" cxnId="{34439CA8-CDFD-46FF-8F25-CE4B193C7410}">
      <dgm:prSet/>
      <dgm:spPr/>
      <dgm:t>
        <a:bodyPr/>
        <a:lstStyle/>
        <a:p>
          <a:endParaRPr lang="en-US"/>
        </a:p>
      </dgm:t>
    </dgm:pt>
    <dgm:pt modelId="{4C26023E-3FE5-485D-A5F2-6110A2BD49C3}">
      <dgm:prSet custT="1"/>
      <dgm:spPr/>
      <dgm:t>
        <a:bodyPr/>
        <a:lstStyle/>
        <a:p>
          <a:pPr rtl="0"/>
          <a:r>
            <a:rPr lang="en-US" sz="2000" dirty="0"/>
            <a:t>K Nearest Neighbor (</a:t>
          </a:r>
          <a:r>
            <a:rPr lang="en-US" sz="2000" dirty="0" err="1"/>
            <a:t>kNN</a:t>
          </a:r>
          <a:r>
            <a:rPr lang="en-US" sz="2000" dirty="0"/>
            <a:t>): 			F1= .39</a:t>
          </a:r>
        </a:p>
        <a:p>
          <a:pPr rtl="0"/>
          <a:r>
            <a:rPr lang="en-US" sz="2000" dirty="0"/>
            <a:t>Accuracy 0.55 with 49% of no-shows predicted</a:t>
          </a:r>
        </a:p>
      </dgm:t>
    </dgm:pt>
    <dgm:pt modelId="{28986D58-1B24-43C0-A065-0E3FDE6CF05F}" type="parTrans" cxnId="{2E5A8F1A-9209-41DD-ACB2-6CEA8B7C90B7}">
      <dgm:prSet/>
      <dgm:spPr/>
      <dgm:t>
        <a:bodyPr/>
        <a:lstStyle/>
        <a:p>
          <a:endParaRPr lang="en-US"/>
        </a:p>
      </dgm:t>
    </dgm:pt>
    <dgm:pt modelId="{8D561C77-FB0D-4DBF-AA4B-475BD1C99BCD}" type="sibTrans" cxnId="{2E5A8F1A-9209-41DD-ACB2-6CEA8B7C90B7}">
      <dgm:prSet/>
      <dgm:spPr/>
      <dgm:t>
        <a:bodyPr/>
        <a:lstStyle/>
        <a:p>
          <a:endParaRPr lang="en-US"/>
        </a:p>
      </dgm:t>
    </dgm:pt>
    <dgm:pt modelId="{78C6AD93-E29A-48C5-97DE-D5E9BF7A4F9B}">
      <dgm:prSet custT="1"/>
      <dgm:spPr/>
      <dgm:t>
        <a:bodyPr/>
        <a:lstStyle/>
        <a:p>
          <a:pPr rtl="0"/>
          <a:r>
            <a:rPr lang="en-US" sz="2000" dirty="0">
              <a:solidFill>
                <a:schemeClr val="tx1"/>
              </a:solidFill>
            </a:rPr>
            <a:t>Random Forest (rf): 				F1= .38</a:t>
          </a:r>
        </a:p>
        <a:p>
          <a:pPr rtl="0"/>
          <a:r>
            <a:rPr lang="en-US" sz="2000" dirty="0">
              <a:solidFill>
                <a:schemeClr val="tx1"/>
              </a:solidFill>
            </a:rPr>
            <a:t>Accuracy 0.57 with 46%  of no shows predicted</a:t>
          </a:r>
          <a:endParaRPr lang="en-US" sz="2000" dirty="0"/>
        </a:p>
      </dgm:t>
    </dgm:pt>
    <dgm:pt modelId="{69F50B2F-C977-498A-9720-10FF5A25142F}" type="parTrans" cxnId="{05562425-D5EE-4F22-A25B-1ABE95D8FFAA}">
      <dgm:prSet/>
      <dgm:spPr/>
      <dgm:t>
        <a:bodyPr/>
        <a:lstStyle/>
        <a:p>
          <a:endParaRPr lang="en-US"/>
        </a:p>
      </dgm:t>
    </dgm:pt>
    <dgm:pt modelId="{AF5CF38E-CEC2-487F-9A95-F301A3BDEE40}" type="sibTrans" cxnId="{05562425-D5EE-4F22-A25B-1ABE95D8FFAA}">
      <dgm:prSet/>
      <dgm:spPr/>
      <dgm:t>
        <a:bodyPr/>
        <a:lstStyle/>
        <a:p>
          <a:endParaRPr lang="en-US"/>
        </a:p>
      </dgm:t>
    </dgm:pt>
    <dgm:pt modelId="{40A01143-076B-4C5A-8386-6FB16C66879E}" type="pres">
      <dgm:prSet presAssocID="{2A1D2DA5-D938-47CB-9D7D-B0738057E996}" presName="outerComposite" presStyleCnt="0">
        <dgm:presLayoutVars>
          <dgm:chMax val="5"/>
          <dgm:dir/>
          <dgm:resizeHandles val="exact"/>
        </dgm:presLayoutVars>
      </dgm:prSet>
      <dgm:spPr/>
    </dgm:pt>
    <dgm:pt modelId="{FC5174B9-A926-4949-94F3-F890273890D9}" type="pres">
      <dgm:prSet presAssocID="{2A1D2DA5-D938-47CB-9D7D-B0738057E996}" presName="dummyMaxCanvas" presStyleCnt="0">
        <dgm:presLayoutVars/>
      </dgm:prSet>
      <dgm:spPr/>
    </dgm:pt>
    <dgm:pt modelId="{390C5622-8041-4FE7-A7CF-4F2EDDE916CE}" type="pres">
      <dgm:prSet presAssocID="{2A1D2DA5-D938-47CB-9D7D-B0738057E996}" presName="ThreeNodes_1" presStyleLbl="node1" presStyleIdx="0" presStyleCnt="3">
        <dgm:presLayoutVars>
          <dgm:bulletEnabled val="1"/>
        </dgm:presLayoutVars>
      </dgm:prSet>
      <dgm:spPr/>
    </dgm:pt>
    <dgm:pt modelId="{6B27A897-BE03-4CE9-8D6D-7D4F7A551455}" type="pres">
      <dgm:prSet presAssocID="{2A1D2DA5-D938-47CB-9D7D-B0738057E996}" presName="ThreeNodes_2" presStyleLbl="node1" presStyleIdx="1" presStyleCnt="3">
        <dgm:presLayoutVars>
          <dgm:bulletEnabled val="1"/>
        </dgm:presLayoutVars>
      </dgm:prSet>
      <dgm:spPr/>
    </dgm:pt>
    <dgm:pt modelId="{F528B532-ED24-4E4F-97CF-512B2487AF7F}" type="pres">
      <dgm:prSet presAssocID="{2A1D2DA5-D938-47CB-9D7D-B0738057E996}" presName="ThreeNodes_3" presStyleLbl="node1" presStyleIdx="2" presStyleCnt="3">
        <dgm:presLayoutVars>
          <dgm:bulletEnabled val="1"/>
        </dgm:presLayoutVars>
      </dgm:prSet>
      <dgm:spPr/>
    </dgm:pt>
    <dgm:pt modelId="{24EF3A4D-605F-4C02-9E72-D2B043EE71FC}" type="pres">
      <dgm:prSet presAssocID="{2A1D2DA5-D938-47CB-9D7D-B0738057E996}" presName="ThreeConn_1-2" presStyleLbl="fgAccFollowNode1" presStyleIdx="0" presStyleCnt="2">
        <dgm:presLayoutVars>
          <dgm:bulletEnabled val="1"/>
        </dgm:presLayoutVars>
      </dgm:prSet>
      <dgm:spPr/>
    </dgm:pt>
    <dgm:pt modelId="{07FF2776-DD3B-450A-86EB-3876F16F9963}" type="pres">
      <dgm:prSet presAssocID="{2A1D2DA5-D938-47CB-9D7D-B0738057E996}" presName="ThreeConn_2-3" presStyleLbl="fgAccFollowNode1" presStyleIdx="1" presStyleCnt="2">
        <dgm:presLayoutVars>
          <dgm:bulletEnabled val="1"/>
        </dgm:presLayoutVars>
      </dgm:prSet>
      <dgm:spPr/>
    </dgm:pt>
    <dgm:pt modelId="{4DB1EA06-68B7-4D0E-9611-3F2F65E43B73}" type="pres">
      <dgm:prSet presAssocID="{2A1D2DA5-D938-47CB-9D7D-B0738057E996}" presName="ThreeNodes_1_text" presStyleLbl="node1" presStyleIdx="2" presStyleCnt="3">
        <dgm:presLayoutVars>
          <dgm:bulletEnabled val="1"/>
        </dgm:presLayoutVars>
      </dgm:prSet>
      <dgm:spPr/>
    </dgm:pt>
    <dgm:pt modelId="{2A361FE7-A37E-42FE-A430-A3D902C75A91}" type="pres">
      <dgm:prSet presAssocID="{2A1D2DA5-D938-47CB-9D7D-B0738057E996}" presName="ThreeNodes_2_text" presStyleLbl="node1" presStyleIdx="2" presStyleCnt="3">
        <dgm:presLayoutVars>
          <dgm:bulletEnabled val="1"/>
        </dgm:presLayoutVars>
      </dgm:prSet>
      <dgm:spPr/>
    </dgm:pt>
    <dgm:pt modelId="{FC252156-D998-4371-A06A-E13883F72E6B}" type="pres">
      <dgm:prSet presAssocID="{2A1D2DA5-D938-47CB-9D7D-B0738057E99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6925E00-40EE-41FD-8079-E9D9E15C3406}" type="presOf" srcId="{4C26023E-3FE5-485D-A5F2-6110A2BD49C3}" destId="{2A361FE7-A37E-42FE-A430-A3D902C75A91}" srcOrd="1" destOrd="0" presId="urn:microsoft.com/office/officeart/2005/8/layout/vProcess5"/>
    <dgm:cxn modelId="{2E5A8F1A-9209-41DD-ACB2-6CEA8B7C90B7}" srcId="{2A1D2DA5-D938-47CB-9D7D-B0738057E996}" destId="{4C26023E-3FE5-485D-A5F2-6110A2BD49C3}" srcOrd="1" destOrd="0" parTransId="{28986D58-1B24-43C0-A065-0E3FDE6CF05F}" sibTransId="{8D561C77-FB0D-4DBF-AA4B-475BD1C99BCD}"/>
    <dgm:cxn modelId="{05562425-D5EE-4F22-A25B-1ABE95D8FFAA}" srcId="{2A1D2DA5-D938-47CB-9D7D-B0738057E996}" destId="{78C6AD93-E29A-48C5-97DE-D5E9BF7A4F9B}" srcOrd="2" destOrd="0" parTransId="{69F50B2F-C977-498A-9720-10FF5A25142F}" sibTransId="{AF5CF38E-CEC2-487F-9A95-F301A3BDEE40}"/>
    <dgm:cxn modelId="{A5E60626-C290-4FCB-A173-51CA4DCF348C}" type="presOf" srcId="{78C6AD93-E29A-48C5-97DE-D5E9BF7A4F9B}" destId="{FC252156-D998-4371-A06A-E13883F72E6B}" srcOrd="1" destOrd="0" presId="urn:microsoft.com/office/officeart/2005/8/layout/vProcess5"/>
    <dgm:cxn modelId="{52DD8832-E730-415C-B537-4AF89C3B19A3}" type="presOf" srcId="{78C6AD93-E29A-48C5-97DE-D5E9BF7A4F9B}" destId="{F528B532-ED24-4E4F-97CF-512B2487AF7F}" srcOrd="0" destOrd="0" presId="urn:microsoft.com/office/officeart/2005/8/layout/vProcess5"/>
    <dgm:cxn modelId="{04890B5D-CDDC-4D52-A0EB-7DEED6DC123D}" type="presOf" srcId="{43E48EDE-00B9-44A5-B188-A1B6CBA80C76}" destId="{390C5622-8041-4FE7-A7CF-4F2EDDE916CE}" srcOrd="0" destOrd="0" presId="urn:microsoft.com/office/officeart/2005/8/layout/vProcess5"/>
    <dgm:cxn modelId="{DCE6FA74-3C83-4A84-B5F8-4E889818AC89}" type="presOf" srcId="{8D561C77-FB0D-4DBF-AA4B-475BD1C99BCD}" destId="{07FF2776-DD3B-450A-86EB-3876F16F9963}" srcOrd="0" destOrd="0" presId="urn:microsoft.com/office/officeart/2005/8/layout/vProcess5"/>
    <dgm:cxn modelId="{7D351656-9D1C-49D8-AEC8-46B65B2D0F40}" type="presOf" srcId="{2E943BAA-C331-4DDE-B5A5-E3B168BE2EE0}" destId="{24EF3A4D-605F-4C02-9E72-D2B043EE71FC}" srcOrd="0" destOrd="0" presId="urn:microsoft.com/office/officeart/2005/8/layout/vProcess5"/>
    <dgm:cxn modelId="{34439CA8-CDFD-46FF-8F25-CE4B193C7410}" srcId="{2A1D2DA5-D938-47CB-9D7D-B0738057E996}" destId="{43E48EDE-00B9-44A5-B188-A1B6CBA80C76}" srcOrd="0" destOrd="0" parTransId="{217B05B1-BF60-49EF-89F0-D6EE820FB1C1}" sibTransId="{2E943BAA-C331-4DDE-B5A5-E3B168BE2EE0}"/>
    <dgm:cxn modelId="{5EB7C8BD-938C-4A21-841D-01C2BFCAA88F}" type="presOf" srcId="{43E48EDE-00B9-44A5-B188-A1B6CBA80C76}" destId="{4DB1EA06-68B7-4D0E-9611-3F2F65E43B73}" srcOrd="1" destOrd="0" presId="urn:microsoft.com/office/officeart/2005/8/layout/vProcess5"/>
    <dgm:cxn modelId="{28853AEF-9603-41DD-9628-05F0EEDA6105}" type="presOf" srcId="{2A1D2DA5-D938-47CB-9D7D-B0738057E996}" destId="{40A01143-076B-4C5A-8386-6FB16C66879E}" srcOrd="0" destOrd="0" presId="urn:microsoft.com/office/officeart/2005/8/layout/vProcess5"/>
    <dgm:cxn modelId="{C9A687FD-7D8C-4BE8-9A81-5CCC9C8A18A3}" type="presOf" srcId="{4C26023E-3FE5-485D-A5F2-6110A2BD49C3}" destId="{6B27A897-BE03-4CE9-8D6D-7D4F7A551455}" srcOrd="0" destOrd="0" presId="urn:microsoft.com/office/officeart/2005/8/layout/vProcess5"/>
    <dgm:cxn modelId="{97E2C1EE-526D-4174-A1AC-739849BBEB01}" type="presParOf" srcId="{40A01143-076B-4C5A-8386-6FB16C66879E}" destId="{FC5174B9-A926-4949-94F3-F890273890D9}" srcOrd="0" destOrd="0" presId="urn:microsoft.com/office/officeart/2005/8/layout/vProcess5"/>
    <dgm:cxn modelId="{73C50371-DF60-47F8-98A1-566E14E4B05A}" type="presParOf" srcId="{40A01143-076B-4C5A-8386-6FB16C66879E}" destId="{390C5622-8041-4FE7-A7CF-4F2EDDE916CE}" srcOrd="1" destOrd="0" presId="urn:microsoft.com/office/officeart/2005/8/layout/vProcess5"/>
    <dgm:cxn modelId="{8923F4A9-EF46-4874-BB5F-50D9BF92E0EA}" type="presParOf" srcId="{40A01143-076B-4C5A-8386-6FB16C66879E}" destId="{6B27A897-BE03-4CE9-8D6D-7D4F7A551455}" srcOrd="2" destOrd="0" presId="urn:microsoft.com/office/officeart/2005/8/layout/vProcess5"/>
    <dgm:cxn modelId="{EF041530-70EB-4FE0-A7F6-290CF60DDFA6}" type="presParOf" srcId="{40A01143-076B-4C5A-8386-6FB16C66879E}" destId="{F528B532-ED24-4E4F-97CF-512B2487AF7F}" srcOrd="3" destOrd="0" presId="urn:microsoft.com/office/officeart/2005/8/layout/vProcess5"/>
    <dgm:cxn modelId="{77C64C94-7F5D-4C61-BECC-C52E709222A8}" type="presParOf" srcId="{40A01143-076B-4C5A-8386-6FB16C66879E}" destId="{24EF3A4D-605F-4C02-9E72-D2B043EE71FC}" srcOrd="4" destOrd="0" presId="urn:microsoft.com/office/officeart/2005/8/layout/vProcess5"/>
    <dgm:cxn modelId="{F9017279-A8D6-4C55-B044-36A34C8475E7}" type="presParOf" srcId="{40A01143-076B-4C5A-8386-6FB16C66879E}" destId="{07FF2776-DD3B-450A-86EB-3876F16F9963}" srcOrd="5" destOrd="0" presId="urn:microsoft.com/office/officeart/2005/8/layout/vProcess5"/>
    <dgm:cxn modelId="{49D43374-7D71-468D-92DB-265A9160D9EE}" type="presParOf" srcId="{40A01143-076B-4C5A-8386-6FB16C66879E}" destId="{4DB1EA06-68B7-4D0E-9611-3F2F65E43B73}" srcOrd="6" destOrd="0" presId="urn:microsoft.com/office/officeart/2005/8/layout/vProcess5"/>
    <dgm:cxn modelId="{37663C4F-3F85-49B2-9D9B-B3EB1F7ED2EC}" type="presParOf" srcId="{40A01143-076B-4C5A-8386-6FB16C66879E}" destId="{2A361FE7-A37E-42FE-A430-A3D902C75A91}" srcOrd="7" destOrd="0" presId="urn:microsoft.com/office/officeart/2005/8/layout/vProcess5"/>
    <dgm:cxn modelId="{E53D3E02-EA56-4101-B8C8-7046669E8685}" type="presParOf" srcId="{40A01143-076B-4C5A-8386-6FB16C66879E}" destId="{FC252156-D998-4371-A06A-E13883F72E6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82A3E-37E8-4C8A-B669-B2F72B7615C8}">
      <dsp:nvSpPr>
        <dsp:cNvPr id="0" name=""/>
        <dsp:cNvSpPr/>
      </dsp:nvSpPr>
      <dsp:spPr>
        <a:xfrm>
          <a:off x="0" y="40"/>
          <a:ext cx="6391275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E05897-CAE1-4479-AC65-EF93F78E4CFB}">
      <dsp:nvSpPr>
        <dsp:cNvPr id="0" name=""/>
        <dsp:cNvSpPr/>
      </dsp:nvSpPr>
      <dsp:spPr>
        <a:xfrm>
          <a:off x="355692" y="374521"/>
          <a:ext cx="903952" cy="8572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42F70A-DBF8-4BCE-BB33-F635CD587CF4}">
      <dsp:nvSpPr>
        <dsp:cNvPr id="0" name=""/>
        <dsp:cNvSpPr/>
      </dsp:nvSpPr>
      <dsp:spPr>
        <a:xfrm>
          <a:off x="1730984" y="640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entury Gothic" panose="020B0502020202020204"/>
            </a:rPr>
            <a:t>Currently, 30% of patients do not show up</a:t>
          </a:r>
          <a:endParaRPr lang="en-US" sz="2500" kern="1200" dirty="0"/>
        </a:p>
      </dsp:txBody>
      <dsp:txXfrm>
        <a:off x="1730984" y="640"/>
        <a:ext cx="4660290" cy="1498687"/>
      </dsp:txXfrm>
    </dsp:sp>
    <dsp:sp modelId="{3E47A1E4-5CFD-4825-9D81-F3AE95806B03}">
      <dsp:nvSpPr>
        <dsp:cNvPr id="0" name=""/>
        <dsp:cNvSpPr/>
      </dsp:nvSpPr>
      <dsp:spPr>
        <a:xfrm>
          <a:off x="0" y="1850110"/>
          <a:ext cx="6391275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DCB17E-8D67-46DA-95DA-5444D54DB936}">
      <dsp:nvSpPr>
        <dsp:cNvPr id="0" name=""/>
        <dsp:cNvSpPr/>
      </dsp:nvSpPr>
      <dsp:spPr>
        <a:xfrm>
          <a:off x="453352" y="2211204"/>
          <a:ext cx="824278" cy="824278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741892-35DE-481C-9BF2-15E6C22FB522}">
      <dsp:nvSpPr>
        <dsp:cNvPr id="0" name=""/>
        <dsp:cNvSpPr/>
      </dsp:nvSpPr>
      <dsp:spPr>
        <a:xfrm>
          <a:off x="1608558" y="1810380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$200 loss per appointment</a:t>
          </a:r>
        </a:p>
      </dsp:txBody>
      <dsp:txXfrm>
        <a:off x="1608558" y="1810380"/>
        <a:ext cx="4660290" cy="1498687"/>
      </dsp:txXfrm>
    </dsp:sp>
    <dsp:sp modelId="{3E2AEEF6-5917-4514-B28F-26346CA83A2E}">
      <dsp:nvSpPr>
        <dsp:cNvPr id="0" name=""/>
        <dsp:cNvSpPr/>
      </dsp:nvSpPr>
      <dsp:spPr>
        <a:xfrm>
          <a:off x="0" y="3747359"/>
          <a:ext cx="6391275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0BDA2E-AC32-4058-9779-086669E9CDCA}">
      <dsp:nvSpPr>
        <dsp:cNvPr id="0" name=""/>
        <dsp:cNvSpPr/>
      </dsp:nvSpPr>
      <dsp:spPr>
        <a:xfrm>
          <a:off x="453352" y="4084563"/>
          <a:ext cx="824278" cy="824278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F31E6B-9747-4054-9F39-88CEA2301594}">
      <dsp:nvSpPr>
        <dsp:cNvPr id="0" name=""/>
        <dsp:cNvSpPr/>
      </dsp:nvSpPr>
      <dsp:spPr>
        <a:xfrm>
          <a:off x="1730984" y="3747359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Staff not productive</a:t>
          </a:r>
        </a:p>
      </dsp:txBody>
      <dsp:txXfrm>
        <a:off x="1730984" y="3747359"/>
        <a:ext cx="4660290" cy="14986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0C5622-8041-4FE7-A7CF-4F2EDDE916CE}">
      <dsp:nvSpPr>
        <dsp:cNvPr id="0" name=""/>
        <dsp:cNvSpPr/>
      </dsp:nvSpPr>
      <dsp:spPr>
        <a:xfrm>
          <a:off x="0" y="0"/>
          <a:ext cx="8181575" cy="10268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Extreme Gradient Boosting (XGB): 		F1 = .39</a:t>
          </a:r>
        </a:p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Accuracy 0.55 with only 50% of no-shows predicted</a:t>
          </a:r>
        </a:p>
      </dsp:txBody>
      <dsp:txXfrm>
        <a:off x="30074" y="30074"/>
        <a:ext cx="7073573" cy="966656"/>
      </dsp:txXfrm>
    </dsp:sp>
    <dsp:sp modelId="{6B27A897-BE03-4CE9-8D6D-7D4F7A551455}">
      <dsp:nvSpPr>
        <dsp:cNvPr id="0" name=""/>
        <dsp:cNvSpPr/>
      </dsp:nvSpPr>
      <dsp:spPr>
        <a:xfrm>
          <a:off x="721903" y="1197939"/>
          <a:ext cx="8181575" cy="10268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3361"/>
                <a:satOff val="-37863"/>
                <a:lumOff val="2353"/>
                <a:alphaOff val="0"/>
                <a:tint val="98000"/>
                <a:lumMod val="114000"/>
              </a:schemeClr>
            </a:gs>
            <a:gs pos="100000">
              <a:schemeClr val="accent2">
                <a:hueOff val="13361"/>
                <a:satOff val="-37863"/>
                <a:lumOff val="235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K Nearest Neighbor (</a:t>
          </a:r>
          <a:r>
            <a:rPr lang="en-US" sz="2000" kern="1200" dirty="0" err="1"/>
            <a:t>kNN</a:t>
          </a:r>
          <a:r>
            <a:rPr lang="en-US" sz="2000" kern="1200" dirty="0"/>
            <a:t>): 			F1= .39</a:t>
          </a:r>
        </a:p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Accuracy 0.55 with 49% of no-shows predicted</a:t>
          </a:r>
        </a:p>
      </dsp:txBody>
      <dsp:txXfrm>
        <a:off x="751977" y="1228013"/>
        <a:ext cx="6732100" cy="966656"/>
      </dsp:txXfrm>
    </dsp:sp>
    <dsp:sp modelId="{F528B532-ED24-4E4F-97CF-512B2487AF7F}">
      <dsp:nvSpPr>
        <dsp:cNvPr id="0" name=""/>
        <dsp:cNvSpPr/>
      </dsp:nvSpPr>
      <dsp:spPr>
        <a:xfrm>
          <a:off x="1443807" y="2395878"/>
          <a:ext cx="8181575" cy="10268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26723"/>
                <a:satOff val="-75726"/>
                <a:lumOff val="4706"/>
                <a:alphaOff val="0"/>
                <a:tint val="98000"/>
                <a:lumMod val="114000"/>
              </a:schemeClr>
            </a:gs>
            <a:gs pos="100000">
              <a:schemeClr val="accent2">
                <a:hueOff val="26723"/>
                <a:satOff val="-75726"/>
                <a:lumOff val="470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Random Forest (rf): 				F1= .38</a:t>
          </a:r>
        </a:p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Accuracy 0.57 with 46%  of no shows predicted</a:t>
          </a:r>
          <a:endParaRPr lang="en-US" sz="2000" kern="1200" dirty="0"/>
        </a:p>
      </dsp:txBody>
      <dsp:txXfrm>
        <a:off x="1473881" y="2425952"/>
        <a:ext cx="6732100" cy="966656"/>
      </dsp:txXfrm>
    </dsp:sp>
    <dsp:sp modelId="{24EF3A4D-605F-4C02-9E72-D2B043EE71FC}">
      <dsp:nvSpPr>
        <dsp:cNvPr id="0" name=""/>
        <dsp:cNvSpPr/>
      </dsp:nvSpPr>
      <dsp:spPr>
        <a:xfrm>
          <a:off x="7514152" y="778660"/>
          <a:ext cx="667423" cy="66742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7664322" y="778660"/>
        <a:ext cx="367083" cy="502236"/>
      </dsp:txXfrm>
    </dsp:sp>
    <dsp:sp modelId="{07FF2776-DD3B-450A-86EB-3876F16F9963}">
      <dsp:nvSpPr>
        <dsp:cNvPr id="0" name=""/>
        <dsp:cNvSpPr/>
      </dsp:nvSpPr>
      <dsp:spPr>
        <a:xfrm>
          <a:off x="8236056" y="1969754"/>
          <a:ext cx="667423" cy="66742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36302"/>
            <a:satOff val="-77466"/>
            <a:lumOff val="-2861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636302"/>
              <a:satOff val="-77466"/>
              <a:lumOff val="-28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8386226" y="1969754"/>
        <a:ext cx="367083" cy="502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A7868-BE2B-4818-85C7-EB052CEB0E64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C9CDD-2CA3-4A8D-9037-0F3593AE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99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C9CDD-2CA3-4A8D-9037-0F3593AEFF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13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rained only 1 full day during the 6 week period of appointments and the temperature was mild.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C9CDD-2CA3-4A8D-9037-0F3593AEFFE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13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XGB train test was .58 and testing was .58   Recall was .50. Precision was .32 and f1 was .39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C9CDD-2CA3-4A8D-9037-0F3593AEFFE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0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ohiostate.pressbooks.pub/choosingsources/chapter/purpose-of-research-questions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joniarroba/noshowappointments/notebooks" TargetMode="External"/><Relationship Id="rId2" Type="http://schemas.openxmlformats.org/officeDocument/2006/relationships/hyperlink" Target="https://www.hcinnovationgroup.com/clinical-it/article/13008175/missed-appointments-cost-the-us-healthcare-system-150b-each-yea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6DF43FA8-38C4-45AB-9900-9EC53B1687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3BA3B4D-83A1-4449-B7EB-22C0AEBC16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07C8D1D-E7A8-4E40-96CB-D37EAD8DF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CE3635D-6C0E-4AF6-A849-738D76CEC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59C3FDF-43DF-4E4E-86C4-596BA6FCE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BAFAE55-8355-40F4-8EA2-64649F12F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A36B589-6F79-4022-A257-7671D78E0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7282CF0-2AA6-4445-B290-4C2CCE0FF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EACF4B03-D23E-4C56-9468-E0C1710A37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F96B73AD-F051-4885-A6FF-2E33DAF9C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668F1A4-6DBB-4F0B-A679-6EE548363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5">
            <a:extLst>
              <a:ext uri="{FF2B5EF4-FFF2-40B4-BE49-F238E27FC236}">
                <a16:creationId xmlns:a16="http://schemas.microsoft.com/office/drawing/2014/main" id="{B8DBF1C0-B8F1-4AAC-8704-256BA0E9D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2B8577-6486-4A93-9A49-029CA9106F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5727" r="-1" b="5530"/>
          <a:stretch/>
        </p:blipFill>
        <p:spPr>
          <a:xfrm>
            <a:off x="474133" y="474133"/>
            <a:ext cx="11243734" cy="5909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CF2767-4726-4456-982C-41D6E8B3C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2099733"/>
            <a:ext cx="8827245" cy="2677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Predicting Patient </a:t>
            </a:r>
            <a:br>
              <a:rPr lang="en-US" sz="5400" dirty="0">
                <a:solidFill>
                  <a:srgbClr val="FFFFFF"/>
                </a:solidFill>
              </a:rPr>
            </a:br>
            <a:r>
              <a:rPr lang="en-US" sz="5400" dirty="0">
                <a:solidFill>
                  <a:srgbClr val="FFFFFF"/>
                </a:solidFill>
              </a:rPr>
              <a:t>No-Shows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70F7E59-C971-4F55-8E3A-1E583B65F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4322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DCF6162-C90D-43BF-B7E4-A7B29A161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6895F9A-4951-41A7-988E-E4426D51C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Oval 10">
              <a:extLst>
                <a:ext uri="{FF2B5EF4-FFF2-40B4-BE49-F238E27FC236}">
                  <a16:creationId xmlns:a16="http://schemas.microsoft.com/office/drawing/2014/main" id="{973CCBF7-E635-45F0-9262-B1378FECE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95F2453-17DE-4864-ADA2-6D234F95C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44DD539-16E2-48D1-9557-24281434BA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25EA950-BF18-4722-B2FD-04D357983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E71AB5E-77FB-4315-8B22-845D24C70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7ED4165-1756-4A80-90B1-FFF8AD7F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0C1FF9ED-0EB6-4CEF-83F7-B5791297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F4860A4-6A75-4E92-905D-FA03EEDB8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1EE30A-6236-4953-9AC4-EFF14B395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Wait times are mostly evenly distributed.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BCDA284-4169-467B-80C1-BBDF26B20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D5268F1-2FCC-42C8-B308-9F8744796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71C38273-377C-4D45-98FA-F4BAFBCA8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A4617A93-13E2-4F76-AB78-7A0210391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EB870E2C-1302-4745-B34D-F22212B4B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53" y="1086127"/>
            <a:ext cx="7255348" cy="468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54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8DCF6162-C90D-43BF-B7E4-A7B29A161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A6895F9A-4951-41A7-988E-E4426D51C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73CCBF7-E635-45F0-9262-B1378FECE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95F2453-17DE-4864-ADA2-6D234F95C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44DD539-16E2-48D1-9557-24281434BA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025EA950-BF18-4722-B2FD-04D357983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7E71AB5E-77FB-4315-8B22-845D24C70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7ED4165-1756-4A80-90B1-FFF8AD7F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0C1FF9ED-0EB6-4CEF-83F7-B5791297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3F4860A4-6A75-4E92-905D-FA03EEDB8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8CF955-FEE6-47CF-9612-EB147A8D9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5424" y="1818664"/>
            <a:ext cx="3426960" cy="3210536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3000" b="0" i="0" kern="1200" dirty="0">
                <a:latin typeface="+mj-lt"/>
                <a:ea typeface="+mj-ea"/>
                <a:cs typeface="+mj-cs"/>
              </a:rPr>
              <a:t>Most missed appointments are by patients between 20 and 60.</a:t>
            </a:r>
            <a:br>
              <a:rPr lang="en-US" sz="3000" b="0" i="0" kern="1200" dirty="0">
                <a:latin typeface="+mj-lt"/>
                <a:ea typeface="+mj-ea"/>
                <a:cs typeface="+mj-cs"/>
              </a:rPr>
            </a:br>
            <a:endParaRPr lang="en-US" sz="3000" b="0" i="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768EB5-A43E-43C3-A890-8EEC41110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091" y="1318362"/>
            <a:ext cx="6407539" cy="421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10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C895C-D0C7-4E00-95F0-B67D5F36B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406" y="806517"/>
            <a:ext cx="9450201" cy="796039"/>
          </a:xfrm>
        </p:spPr>
        <p:txBody>
          <a:bodyPr/>
          <a:lstStyle/>
          <a:p>
            <a:r>
              <a:rPr lang="en-US" sz="2800" dirty="0"/>
              <a:t>Looks like people who get reminders tend to miss their appointment more often.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28FFEEB-819A-45C7-9C17-654C987F594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79077" y="2531879"/>
            <a:ext cx="11433846" cy="390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853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323EA-5605-4A98-80E8-38CF16607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 dirty="0"/>
              <a:t>Except for one neighborhood, most seem to have the same proportion of missed appointments.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A1FE20-250F-49AA-BC74-9BF037078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57" y="2555684"/>
            <a:ext cx="10766686" cy="395675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0080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5F279D6-ED25-4D3F-9479-8ABB21867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8D0B1B4-C487-47EF-B7D0-421066454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214736A-03B2-4B91-B0AF-B21213F3B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969335" y="1702087"/>
            <a:ext cx="3209207" cy="612850"/>
          </a:xfrm>
          <a:custGeom>
            <a:avLst/>
            <a:gdLst>
              <a:gd name="connsiteX0" fmla="*/ 3195151 w 3209207"/>
              <a:gd name="connsiteY0" fmla="*/ 612847 h 612850"/>
              <a:gd name="connsiteX1" fmla="*/ 3029871 w 3209207"/>
              <a:gd name="connsiteY1" fmla="*/ 611146 h 612850"/>
              <a:gd name="connsiteX2" fmla="*/ 2949639 w 3209207"/>
              <a:gd name="connsiteY2" fmla="*/ 608906 h 612850"/>
              <a:gd name="connsiteX3" fmla="*/ 2978018 w 3209207"/>
              <a:gd name="connsiteY3" fmla="*/ 258115 h 612850"/>
              <a:gd name="connsiteX4" fmla="*/ 2944764 w 3209207"/>
              <a:gd name="connsiteY4" fmla="*/ 260801 h 612850"/>
              <a:gd name="connsiteX5" fmla="*/ 2806036 w 3209207"/>
              <a:gd name="connsiteY5" fmla="*/ 271446 h 612850"/>
              <a:gd name="connsiteX6" fmla="*/ 2666958 w 3209207"/>
              <a:gd name="connsiteY6" fmla="*/ 278917 h 612850"/>
              <a:gd name="connsiteX7" fmla="*/ 2528469 w 3209207"/>
              <a:gd name="connsiteY7" fmla="*/ 286593 h 612850"/>
              <a:gd name="connsiteX8" fmla="*/ 2389479 w 3209207"/>
              <a:gd name="connsiteY8" fmla="*/ 292970 h 612850"/>
              <a:gd name="connsiteX9" fmla="*/ 2252501 w 3209207"/>
              <a:gd name="connsiteY9" fmla="*/ 296993 h 612850"/>
              <a:gd name="connsiteX10" fmla="*/ 2113775 w 3209207"/>
              <a:gd name="connsiteY10" fmla="*/ 300086 h 612850"/>
              <a:gd name="connsiteX11" fmla="*/ 1975755 w 3209207"/>
              <a:gd name="connsiteY11" fmla="*/ 301980 h 612850"/>
              <a:gd name="connsiteX12" fmla="*/ 1840287 w 3209207"/>
              <a:gd name="connsiteY12" fmla="*/ 302348 h 612850"/>
              <a:gd name="connsiteX13" fmla="*/ 1703009 w 3209207"/>
              <a:gd name="connsiteY13" fmla="*/ 302570 h 612850"/>
              <a:gd name="connsiteX14" fmla="*/ 1567693 w 3209207"/>
              <a:gd name="connsiteY14" fmla="*/ 301063 h 612850"/>
              <a:gd name="connsiteX15" fmla="*/ 1432543 w 3209207"/>
              <a:gd name="connsiteY15" fmla="*/ 297523 h 612850"/>
              <a:gd name="connsiteX16" fmla="*/ 1297969 w 3209207"/>
              <a:gd name="connsiteY16" fmla="*/ 294345 h 612850"/>
              <a:gd name="connsiteX17" fmla="*/ 1164703 w 3209207"/>
              <a:gd name="connsiteY17" fmla="*/ 290015 h 612850"/>
              <a:gd name="connsiteX18" fmla="*/ 1032796 w 3209207"/>
              <a:gd name="connsiteY18" fmla="*/ 283907 h 612850"/>
              <a:gd name="connsiteX19" fmla="*/ 900940 w 3209207"/>
              <a:gd name="connsiteY19" fmla="*/ 277172 h 612850"/>
              <a:gd name="connsiteX20" fmla="*/ 770303 w 3209207"/>
              <a:gd name="connsiteY20" fmla="*/ 270380 h 612850"/>
              <a:gd name="connsiteX21" fmla="*/ 641641 w 3209207"/>
              <a:gd name="connsiteY21" fmla="*/ 261702 h 612850"/>
              <a:gd name="connsiteX22" fmla="*/ 512966 w 3209207"/>
              <a:gd name="connsiteY22" fmla="*/ 253180 h 612850"/>
              <a:gd name="connsiteX23" fmla="*/ 386177 w 3209207"/>
              <a:gd name="connsiteY23" fmla="*/ 243867 h 612850"/>
              <a:gd name="connsiteX24" fmla="*/ 260746 w 3209207"/>
              <a:gd name="connsiteY24" fmla="*/ 232775 h 612850"/>
              <a:gd name="connsiteX25" fmla="*/ 136447 w 3209207"/>
              <a:gd name="connsiteY25" fmla="*/ 222719 h 612850"/>
              <a:gd name="connsiteX26" fmla="*/ 13506 w 3209207"/>
              <a:gd name="connsiteY26" fmla="*/ 210885 h 612850"/>
              <a:gd name="connsiteX27" fmla="*/ 0 w 3209207"/>
              <a:gd name="connsiteY27" fmla="*/ 209475 h 612850"/>
              <a:gd name="connsiteX28" fmla="*/ 40844 w 3209207"/>
              <a:gd name="connsiteY28" fmla="*/ 212313 h 612850"/>
              <a:gd name="connsiteX29" fmla="*/ 132211 w 3209207"/>
              <a:gd name="connsiteY29" fmla="*/ 216946 h 612850"/>
              <a:gd name="connsiteX30" fmla="*/ 225585 w 3209207"/>
              <a:gd name="connsiteY30" fmla="*/ 221811 h 612850"/>
              <a:gd name="connsiteX31" fmla="*/ 320298 w 3209207"/>
              <a:gd name="connsiteY31" fmla="*/ 226444 h 612850"/>
              <a:gd name="connsiteX32" fmla="*/ 415680 w 3209207"/>
              <a:gd name="connsiteY32" fmla="*/ 229340 h 612850"/>
              <a:gd name="connsiteX33" fmla="*/ 512735 w 3209207"/>
              <a:gd name="connsiteY33" fmla="*/ 232120 h 612850"/>
              <a:gd name="connsiteX34" fmla="*/ 611464 w 3209207"/>
              <a:gd name="connsiteY34" fmla="*/ 235015 h 612850"/>
              <a:gd name="connsiteX35" fmla="*/ 711532 w 3209207"/>
              <a:gd name="connsiteY35" fmla="*/ 236985 h 612850"/>
              <a:gd name="connsiteX36" fmla="*/ 812604 w 3209207"/>
              <a:gd name="connsiteY36" fmla="*/ 236985 h 612850"/>
              <a:gd name="connsiteX37" fmla="*/ 915014 w 3209207"/>
              <a:gd name="connsiteY37" fmla="*/ 237795 h 612850"/>
              <a:gd name="connsiteX38" fmla="*/ 1018428 w 3209207"/>
              <a:gd name="connsiteY38" fmla="*/ 236985 h 612850"/>
              <a:gd name="connsiteX39" fmla="*/ 1122847 w 3209207"/>
              <a:gd name="connsiteY39" fmla="*/ 235015 h 612850"/>
              <a:gd name="connsiteX40" fmla="*/ 1227600 w 3209207"/>
              <a:gd name="connsiteY40" fmla="*/ 233162 h 612850"/>
              <a:gd name="connsiteX41" fmla="*/ 1333692 w 3209207"/>
              <a:gd name="connsiteY41" fmla="*/ 229340 h 612850"/>
              <a:gd name="connsiteX42" fmla="*/ 1441122 w 3209207"/>
              <a:gd name="connsiteY42" fmla="*/ 225634 h 612850"/>
              <a:gd name="connsiteX43" fmla="*/ 1547883 w 3209207"/>
              <a:gd name="connsiteY43" fmla="*/ 220769 h 612850"/>
              <a:gd name="connsiteX44" fmla="*/ 1655983 w 3209207"/>
              <a:gd name="connsiteY44" fmla="*/ 214282 h 612850"/>
              <a:gd name="connsiteX45" fmla="*/ 1765421 w 3209207"/>
              <a:gd name="connsiteY45" fmla="*/ 206638 h 612850"/>
              <a:gd name="connsiteX46" fmla="*/ 1874860 w 3209207"/>
              <a:gd name="connsiteY46" fmla="*/ 199108 h 612850"/>
              <a:gd name="connsiteX47" fmla="*/ 1984299 w 3209207"/>
              <a:gd name="connsiteY47" fmla="*/ 189495 h 612850"/>
              <a:gd name="connsiteX48" fmla="*/ 2095745 w 3209207"/>
              <a:gd name="connsiteY48" fmla="*/ 178144 h 612850"/>
              <a:gd name="connsiteX49" fmla="*/ 2205184 w 3209207"/>
              <a:gd name="connsiteY49" fmla="*/ 166793 h 612850"/>
              <a:gd name="connsiteX50" fmla="*/ 2316631 w 3209207"/>
              <a:gd name="connsiteY50" fmla="*/ 153472 h 612850"/>
              <a:gd name="connsiteX51" fmla="*/ 2429081 w 3209207"/>
              <a:gd name="connsiteY51" fmla="*/ 139226 h 612850"/>
              <a:gd name="connsiteX52" fmla="*/ 2539523 w 3209207"/>
              <a:gd name="connsiteY52" fmla="*/ 124052 h 612850"/>
              <a:gd name="connsiteX53" fmla="*/ 2651305 w 3209207"/>
              <a:gd name="connsiteY53" fmla="*/ 106215 h 612850"/>
              <a:gd name="connsiteX54" fmla="*/ 2763086 w 3209207"/>
              <a:gd name="connsiteY54" fmla="*/ 87219 h 612850"/>
              <a:gd name="connsiteX55" fmla="*/ 2874867 w 3209207"/>
              <a:gd name="connsiteY55" fmla="*/ 68339 h 612850"/>
              <a:gd name="connsiteX56" fmla="*/ 2986314 w 3209207"/>
              <a:gd name="connsiteY56" fmla="*/ 46331 h 612850"/>
              <a:gd name="connsiteX57" fmla="*/ 3097760 w 3209207"/>
              <a:gd name="connsiteY57" fmla="*/ 23629 h 612850"/>
              <a:gd name="connsiteX58" fmla="*/ 3209207 w 3209207"/>
              <a:gd name="connsiteY58" fmla="*/ 0 h 612850"/>
              <a:gd name="connsiteX59" fmla="*/ 3195151 w 3209207"/>
              <a:gd name="connsiteY59" fmla="*/ 612847 h 61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09207" h="612850">
                <a:moveTo>
                  <a:pt x="3195151" y="612847"/>
                </a:moveTo>
                <a:cubicBezTo>
                  <a:pt x="3144238" y="612898"/>
                  <a:pt x="3088941" y="612318"/>
                  <a:pt x="3029871" y="611146"/>
                </a:cubicBezTo>
                <a:lnTo>
                  <a:pt x="2949639" y="608906"/>
                </a:lnTo>
                <a:lnTo>
                  <a:pt x="2978018" y="258115"/>
                </a:lnTo>
                <a:lnTo>
                  <a:pt x="2944764" y="260801"/>
                </a:lnTo>
                <a:lnTo>
                  <a:pt x="2806036" y="271446"/>
                </a:lnTo>
                <a:lnTo>
                  <a:pt x="2666958" y="278917"/>
                </a:lnTo>
                <a:lnTo>
                  <a:pt x="2528469" y="286593"/>
                </a:lnTo>
                <a:lnTo>
                  <a:pt x="2389479" y="292970"/>
                </a:lnTo>
                <a:lnTo>
                  <a:pt x="2252501" y="296993"/>
                </a:lnTo>
                <a:lnTo>
                  <a:pt x="2113775" y="300086"/>
                </a:lnTo>
                <a:lnTo>
                  <a:pt x="1975755" y="301980"/>
                </a:lnTo>
                <a:lnTo>
                  <a:pt x="1840287" y="302348"/>
                </a:lnTo>
                <a:lnTo>
                  <a:pt x="1703009" y="302570"/>
                </a:lnTo>
                <a:lnTo>
                  <a:pt x="1567693" y="301063"/>
                </a:lnTo>
                <a:lnTo>
                  <a:pt x="1432543" y="297523"/>
                </a:lnTo>
                <a:lnTo>
                  <a:pt x="1297969" y="294345"/>
                </a:lnTo>
                <a:lnTo>
                  <a:pt x="1164703" y="290015"/>
                </a:lnTo>
                <a:lnTo>
                  <a:pt x="1032796" y="283907"/>
                </a:lnTo>
                <a:lnTo>
                  <a:pt x="900940" y="277172"/>
                </a:lnTo>
                <a:lnTo>
                  <a:pt x="770303" y="270380"/>
                </a:lnTo>
                <a:lnTo>
                  <a:pt x="641641" y="261702"/>
                </a:lnTo>
                <a:lnTo>
                  <a:pt x="512966" y="253180"/>
                </a:lnTo>
                <a:lnTo>
                  <a:pt x="386177" y="243867"/>
                </a:lnTo>
                <a:lnTo>
                  <a:pt x="260746" y="232775"/>
                </a:lnTo>
                <a:lnTo>
                  <a:pt x="136447" y="222719"/>
                </a:lnTo>
                <a:lnTo>
                  <a:pt x="13506" y="210885"/>
                </a:lnTo>
                <a:lnTo>
                  <a:pt x="0" y="209475"/>
                </a:lnTo>
                <a:lnTo>
                  <a:pt x="40844" y="212313"/>
                </a:lnTo>
                <a:lnTo>
                  <a:pt x="132211" y="216946"/>
                </a:lnTo>
                <a:lnTo>
                  <a:pt x="225585" y="221811"/>
                </a:lnTo>
                <a:lnTo>
                  <a:pt x="320298" y="226444"/>
                </a:lnTo>
                <a:lnTo>
                  <a:pt x="415680" y="229340"/>
                </a:lnTo>
                <a:lnTo>
                  <a:pt x="512735" y="232120"/>
                </a:lnTo>
                <a:lnTo>
                  <a:pt x="611464" y="235015"/>
                </a:lnTo>
                <a:lnTo>
                  <a:pt x="711532" y="236985"/>
                </a:lnTo>
                <a:lnTo>
                  <a:pt x="812604" y="236985"/>
                </a:lnTo>
                <a:lnTo>
                  <a:pt x="915014" y="237795"/>
                </a:lnTo>
                <a:lnTo>
                  <a:pt x="1018428" y="236985"/>
                </a:lnTo>
                <a:lnTo>
                  <a:pt x="1122847" y="235015"/>
                </a:lnTo>
                <a:lnTo>
                  <a:pt x="1227600" y="233162"/>
                </a:lnTo>
                <a:lnTo>
                  <a:pt x="1333692" y="229340"/>
                </a:lnTo>
                <a:lnTo>
                  <a:pt x="1441122" y="225634"/>
                </a:lnTo>
                <a:lnTo>
                  <a:pt x="1547883" y="220769"/>
                </a:lnTo>
                <a:lnTo>
                  <a:pt x="1655983" y="214282"/>
                </a:lnTo>
                <a:lnTo>
                  <a:pt x="1765421" y="206638"/>
                </a:lnTo>
                <a:lnTo>
                  <a:pt x="1874860" y="199108"/>
                </a:lnTo>
                <a:lnTo>
                  <a:pt x="1984299" y="189495"/>
                </a:lnTo>
                <a:lnTo>
                  <a:pt x="2095745" y="178144"/>
                </a:lnTo>
                <a:lnTo>
                  <a:pt x="2205184" y="166793"/>
                </a:lnTo>
                <a:lnTo>
                  <a:pt x="2316631" y="153472"/>
                </a:lnTo>
                <a:lnTo>
                  <a:pt x="2429081" y="139226"/>
                </a:lnTo>
                <a:lnTo>
                  <a:pt x="2539523" y="124052"/>
                </a:lnTo>
                <a:lnTo>
                  <a:pt x="2651305" y="106215"/>
                </a:lnTo>
                <a:lnTo>
                  <a:pt x="2763086" y="87219"/>
                </a:lnTo>
                <a:lnTo>
                  <a:pt x="2874867" y="68339"/>
                </a:lnTo>
                <a:lnTo>
                  <a:pt x="2986314" y="46331"/>
                </a:lnTo>
                <a:lnTo>
                  <a:pt x="3097760" y="23629"/>
                </a:lnTo>
                <a:lnTo>
                  <a:pt x="3209207" y="0"/>
                </a:lnTo>
                <a:cubicBezTo>
                  <a:pt x="3198832" y="386055"/>
                  <a:pt x="3205525" y="226792"/>
                  <a:pt x="3195151" y="61284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30D227-9724-466E-8726-358C2DD8470D}"/>
              </a:ext>
            </a:extLst>
          </p:cNvPr>
          <p:cNvSpPr txBox="1"/>
          <p:nvPr/>
        </p:nvSpPr>
        <p:spPr>
          <a:xfrm>
            <a:off x="641275" y="1759730"/>
            <a:ext cx="2187137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000" dirty="0"/>
          </a:p>
          <a:p>
            <a:r>
              <a:rPr lang="en-US" sz="2000" dirty="0"/>
              <a:t>Poor weather was probably not a factor in missing appointments. (in this </a:t>
            </a:r>
          </a:p>
          <a:p>
            <a:r>
              <a:rPr lang="en-US" sz="2000" dirty="0"/>
              <a:t>dataset)</a:t>
            </a:r>
          </a:p>
          <a:p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40B7B1-3DC7-40F9-B585-DD0AD9876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258" y="743103"/>
            <a:ext cx="9227862" cy="537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182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D4C852A-CDF4-42CB-A8E1-E8B8655B6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42000"/>
                  <a:hueMod val="42000"/>
                  <a:satMod val="124000"/>
                  <a:lumMod val="62000"/>
                </a:schemeClr>
                <a:schemeClr val="dk2">
                  <a:tint val="96000"/>
                  <a:satMod val="130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19DE0A3A-706B-4AA1-BCB2-839AD15DA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4655AC-248B-4C9E-9C89-8C6E58CCA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47920"/>
            <a:ext cx="9088084" cy="7284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Top 3 of 5 models tested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1D3F1A-ACDE-4DAB-9A2C-79A4F06CC5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CC7642-3291-4DC8-B712-DA5C31D4E8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6840746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3493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58">
            <a:extLst>
              <a:ext uri="{FF2B5EF4-FFF2-40B4-BE49-F238E27FC236}">
                <a16:creationId xmlns:a16="http://schemas.microsoft.com/office/drawing/2014/main" id="{8DCF6162-C90D-43BF-B7E4-A7B29A161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6895F9A-4951-41A7-988E-E4426D51C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73CCBF7-E635-45F0-9262-B1378FECE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95F2453-17DE-4864-ADA2-6D234F95C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44DD539-16E2-48D1-9557-24281434BA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025EA950-BF18-4722-B2FD-04D357983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E71AB5E-77FB-4315-8B22-845D24C70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27ED4165-1756-4A80-90B1-FFF8AD7F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7" name="Freeform 5">
              <a:extLst>
                <a:ext uri="{FF2B5EF4-FFF2-40B4-BE49-F238E27FC236}">
                  <a16:creationId xmlns:a16="http://schemas.microsoft.com/office/drawing/2014/main" id="{0C1FF9ED-0EB6-4CEF-83F7-B5791297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76" name="Rectangle 68">
            <a:extLst>
              <a:ext uri="{FF2B5EF4-FFF2-40B4-BE49-F238E27FC236}">
                <a16:creationId xmlns:a16="http://schemas.microsoft.com/office/drawing/2014/main" id="{3F4860A4-6A75-4E92-905D-FA03EEDB8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2ACC9EB-1DE4-41CF-9762-0D0DE1823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5061" y="1241266"/>
            <a:ext cx="5428551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Consistent Important Features</a:t>
            </a:r>
            <a:br>
              <a:rPr lang="en-US" sz="2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br>
              <a:rPr lang="en-US" sz="2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r>
              <a:rPr lang="en-US" sz="2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Age</a:t>
            </a:r>
            <a:br>
              <a:rPr lang="en-US" sz="2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r>
              <a:rPr lang="en-US" sz="2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Reminder</a:t>
            </a:r>
            <a:br>
              <a:rPr lang="en-US" sz="2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r>
              <a:rPr lang="en-US" sz="2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Neighborhood</a:t>
            </a:r>
            <a:br>
              <a:rPr lang="en-US" sz="2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r>
              <a:rPr lang="en-US" sz="2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Scheduled Day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F95E15D-650C-41BB-8319-11DF6381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5" y="396836"/>
            <a:ext cx="4992158" cy="6058999"/>
            <a:chOff x="423335" y="396836"/>
            <a:chExt cx="4992158" cy="6058999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0C9107C-7ADA-4B42-9645-0B36A5D3F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5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25265F45-0285-4358-BCAC-BB7F21B53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170217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7E1C4A83-2941-48D7-AC4D-1802CAEE8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3545327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0D5DCF-29D9-45CD-B18A-066E38A71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5626" y="1410420"/>
            <a:ext cx="4422938" cy="417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859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21A8E-D056-449D-879F-EB2B2F180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F5ED5-BB34-447F-A09D-44C5B327CD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Returning Patients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F3737-8825-43CD-BD8E-C9A9F2A94012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 dirty="0"/>
              <a:t>Returning patients have more missed appointments but significance could not be tested with confidence.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9A327-6772-4C71-B51A-FA2484EAE0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Poor Models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03B60D-0833-4C0A-B766-B29C9313C354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dirty="0"/>
              <a:t>Models performed poorly because data had little variance suggesting we need to collect different features or do more tuning of models.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87E761-1D12-4351-9D51-F932077381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Poor Data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8C9DBB-3A47-454C-B1BF-F520685F331E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 dirty="0"/>
              <a:t>Appointment hour was missing.</a:t>
            </a:r>
          </a:p>
          <a:p>
            <a:r>
              <a:rPr lang="en-US" dirty="0"/>
              <a:t>Short time span of data.</a:t>
            </a:r>
          </a:p>
          <a:p>
            <a:r>
              <a:rPr lang="en-US" dirty="0"/>
              <a:t>Clinical specialty was missing.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704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584E2-4119-47D0-99FB-07DA2527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9E893-3915-450A-A719-4680087E10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Weather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3BB5B3-ADBE-40C7-A732-D1B088ACAA9A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 dirty="0"/>
              <a:t>Weather data used had only 1 day of rain and climate was mild. Need more timespan in the data.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E74093-BF43-4C56-8E18-CBC69D8D23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Distance 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5357567-A3E1-4733-85E3-835A0535A395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dirty="0"/>
              <a:t>How far a patient has to travel might be very useful to analyze.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5F5C2EC-EFDA-4E10-9C22-37E9DDF180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 of Transport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50B8931-09DC-495E-9725-04D6E464DC2E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 dirty="0"/>
              <a:t>How a patient travels to the appointment.</a:t>
            </a:r>
          </a:p>
          <a:p>
            <a:r>
              <a:rPr lang="en-US" dirty="0"/>
              <a:t>Quality of public transportation in neighborhood. </a:t>
            </a:r>
          </a:p>
        </p:txBody>
      </p:sp>
    </p:spTree>
    <p:extLst>
      <p:ext uri="{BB962C8B-B14F-4D97-AF65-F5344CB8AC3E}">
        <p14:creationId xmlns:p14="http://schemas.microsoft.com/office/powerpoint/2010/main" val="107369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FD9464E-E5B9-40C0-B738-67C266F51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CD7EA2-2557-4E49-9B59-9C028EF18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473746"/>
            <a:ext cx="4168684" cy="5902828"/>
          </a:xfrm>
          <a:prstGeom prst="rect">
            <a:avLst/>
          </a:prstGeom>
          <a:solidFill>
            <a:srgbClr val="262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E1865A-ED07-4A94-B0AF-46C545082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6388" y="1175809"/>
            <a:ext cx="2887298" cy="450638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dirty="0">
                <a:solidFill>
                  <a:srgbClr val="EBEBEB"/>
                </a:solidFill>
              </a:rPr>
              <a:t>Dummy Model</a:t>
            </a:r>
            <a:br>
              <a:rPr lang="en-US" sz="2700" dirty="0">
                <a:solidFill>
                  <a:srgbClr val="EBEBEB"/>
                </a:solidFill>
              </a:rPr>
            </a:br>
            <a:br>
              <a:rPr lang="en-US" sz="2700" dirty="0">
                <a:solidFill>
                  <a:srgbClr val="EBEBEB"/>
                </a:solidFill>
              </a:rPr>
            </a:br>
            <a:r>
              <a:rPr lang="en-US" sz="1800" dirty="0">
                <a:solidFill>
                  <a:srgbClr val="EBEBEB"/>
                </a:solidFill>
              </a:rPr>
              <a:t>Predicted 0 no-shows</a:t>
            </a:r>
            <a:br>
              <a:rPr lang="en-US" sz="1800" dirty="0">
                <a:solidFill>
                  <a:srgbClr val="EBEBEB"/>
                </a:solidFill>
              </a:rPr>
            </a:br>
            <a:br>
              <a:rPr lang="en-US" sz="1800" dirty="0">
                <a:solidFill>
                  <a:srgbClr val="EBEBEB"/>
                </a:solidFill>
              </a:rPr>
            </a:br>
            <a:r>
              <a:rPr lang="en-US" sz="1800" dirty="0">
                <a:solidFill>
                  <a:srgbClr val="EBEBEB"/>
                </a:solidFill>
              </a:rPr>
              <a:t>$200 x 4 appointments</a:t>
            </a:r>
            <a:br>
              <a:rPr lang="en-US" sz="1800" dirty="0">
                <a:solidFill>
                  <a:srgbClr val="EBEBEB"/>
                </a:solidFill>
              </a:rPr>
            </a:br>
            <a:br>
              <a:rPr lang="en-US" sz="1800" dirty="0">
                <a:solidFill>
                  <a:srgbClr val="EBEBEB"/>
                </a:solidFill>
              </a:rPr>
            </a:br>
            <a:r>
              <a:rPr lang="en-US" sz="1800" dirty="0">
                <a:solidFill>
                  <a:srgbClr val="EBEBEB"/>
                </a:solidFill>
              </a:rPr>
              <a:t>$800 dollars lost</a:t>
            </a:r>
            <a:br>
              <a:rPr lang="en-US" sz="1800" dirty="0">
                <a:solidFill>
                  <a:srgbClr val="EBEBEB"/>
                </a:solidFill>
              </a:rPr>
            </a:br>
            <a:br>
              <a:rPr lang="en-US" sz="1800" dirty="0">
                <a:solidFill>
                  <a:srgbClr val="EBEBEB"/>
                </a:solidFill>
              </a:rPr>
            </a:br>
            <a:r>
              <a:rPr lang="en-US" sz="1800" dirty="0">
                <a:solidFill>
                  <a:srgbClr val="EBEBEB"/>
                </a:solidFill>
              </a:rPr>
              <a:t>20%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FE4F8-A1E2-48F3-A4CE-C6E7C2B5B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088" y="1377298"/>
            <a:ext cx="5879463" cy="4304893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Using </a:t>
            </a:r>
            <a:r>
              <a:rPr lang="en-US" sz="3600" dirty="0" err="1">
                <a:solidFill>
                  <a:srgbClr val="FFFFFF"/>
                </a:solidFill>
              </a:rPr>
              <a:t>XGBoost</a:t>
            </a:r>
            <a:endParaRPr lang="en-US" sz="3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Predicted 50% of no-shows 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$800 x .50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$400 dollars lost with 55% accuracy</a:t>
            </a:r>
            <a:r>
              <a:rPr lang="en-US" sz="1600" dirty="0">
                <a:solidFill>
                  <a:srgbClr val="FFFFFF"/>
                </a:solidFill>
              </a:rPr>
              <a:t>.</a:t>
            </a:r>
          </a:p>
          <a:p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40" y="473747"/>
            <a:ext cx="685800" cy="590282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4294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9605A-7EB6-4D40-9B57-3C4D7CFF7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143000"/>
            <a:ext cx="8761413" cy="898674"/>
          </a:xfrm>
        </p:spPr>
        <p:txBody>
          <a:bodyPr anchor="b"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</a:rPr>
              <a:t>According to.com, Healthcare Innovation: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A7536-A9AD-4814-9871-5928035EE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079174"/>
            <a:ext cx="8586923" cy="290364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total cost of missed appointments in the U.S. in 2016 was 150 billion.</a:t>
            </a:r>
            <a:r>
              <a:rPr lang="en-US" baseline="30000" dirty="0">
                <a:solidFill>
                  <a:schemeClr val="tx1"/>
                </a:solidFill>
              </a:rPr>
              <a:t>1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No show rates are as high as 30% across the country.</a:t>
            </a:r>
            <a:r>
              <a:rPr lang="en-US" baseline="30000" dirty="0">
                <a:solidFill>
                  <a:schemeClr val="tx1"/>
                </a:solidFill>
              </a:rPr>
              <a:t>1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0068E1-9217-4873-8FE1-6F478C3F1563}"/>
              </a:ext>
            </a:extLst>
          </p:cNvPr>
          <p:cNvSpPr txBox="1"/>
          <p:nvPr/>
        </p:nvSpPr>
        <p:spPr>
          <a:xfrm>
            <a:off x="515248" y="5584195"/>
            <a:ext cx="11200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1.  Evadoption.com     URL: https://www.hcinnovationgroup.com/clinical-it/article/13008175/missed-appointments-cost-the-us-healthcare-system-150b-each-year</a:t>
            </a:r>
          </a:p>
        </p:txBody>
      </p:sp>
    </p:spTree>
    <p:extLst>
      <p:ext uri="{BB962C8B-B14F-4D97-AF65-F5344CB8AC3E}">
        <p14:creationId xmlns:p14="http://schemas.microsoft.com/office/powerpoint/2010/main" val="295132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E239521-4E27-466E-9087-5C3D9CD1C9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0939603-6562-4246-A9A6-CE0657B91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088B391-2267-4070-940E-1DFC16029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843D276-7F19-4B7B-A3C9-E92CF9825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8BF858F-F5FD-4A7D-A74C-4DB4D07E1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F6D2125-7D86-4D93-A5CB-0BCFE524B8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2A20C10-8367-4EE7-84F1-DA8FC3201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D2F7B40-09B0-4DD4-B504-7BE155EED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0FFDC92C-6387-4BF1-9976-A0B078CE8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2D368DE5-EE93-47F4-A759-0D6F94E1F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6AD4D91-560B-4DF8-B52B-A6BF83A6E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F12BC828-FAAE-455F-91DC-7ADCAC9DA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0210426-0763-4B1D-8660-C0373328D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>
            <a:normAutofit/>
          </a:bodyPr>
          <a:lstStyle/>
          <a:p>
            <a:r>
              <a:rPr lang="en-US" b="1"/>
              <a:t>Questions?</a:t>
            </a:r>
          </a:p>
        </p:txBody>
      </p:sp>
      <p:pic>
        <p:nvPicPr>
          <p:cNvPr id="5" name="Content Placeholder 4" descr="Logo, icon&#10;&#10;Description automatically generated">
            <a:extLst>
              <a:ext uri="{FF2B5EF4-FFF2-40B4-BE49-F238E27FC236}">
                <a16:creationId xmlns:a16="http://schemas.microsoft.com/office/drawing/2014/main" id="{68EBED17-3590-431B-8D2C-BC8A3D291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194607" y="872387"/>
            <a:ext cx="6391533" cy="511322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FD3DF8A-480D-4BB4-B603-B70596CFD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02CBC1-FC0D-4007-8664-6E507512AF49}"/>
              </a:ext>
            </a:extLst>
          </p:cNvPr>
          <p:cNvSpPr txBox="1"/>
          <p:nvPr/>
        </p:nvSpPr>
        <p:spPr>
          <a:xfrm>
            <a:off x="9046663" y="5785558"/>
            <a:ext cx="253947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s://ohiostate.pressbooks.pub/choosingsources/chapter/purpose-of-research-question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293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104000"/>
                <a:satMod val="128000"/>
                <a:lumMod val="104000"/>
              </a:schemeClr>
            </a:gs>
            <a:gs pos="100000">
              <a:schemeClr val="bg2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3EF4D6-026A-4D52-B916-967329EE3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4DB4846F-6AA5-4DB3-9581-D95F22BD5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17975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54EC22E-2292-4292-A80B-E81DF64BF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80041"/>
            <a:ext cx="12192000" cy="5077959"/>
          </a:xfrm>
          <a:custGeom>
            <a:avLst/>
            <a:gdLst>
              <a:gd name="connsiteX0" fmla="*/ 12192000 w 12192000"/>
              <a:gd name="connsiteY0" fmla="*/ 0 h 5077959"/>
              <a:gd name="connsiteX1" fmla="*/ 12192000 w 12192000"/>
              <a:gd name="connsiteY1" fmla="*/ 1972152 h 5077959"/>
              <a:gd name="connsiteX2" fmla="*/ 12192000 w 12192000"/>
              <a:gd name="connsiteY2" fmla="*/ 2361342 h 5077959"/>
              <a:gd name="connsiteX3" fmla="*/ 12192000 w 12192000"/>
              <a:gd name="connsiteY3" fmla="*/ 5077959 h 5077959"/>
              <a:gd name="connsiteX4" fmla="*/ 0 w 12192000"/>
              <a:gd name="connsiteY4" fmla="*/ 5077959 h 5077959"/>
              <a:gd name="connsiteX5" fmla="*/ 0 w 12192000"/>
              <a:gd name="connsiteY5" fmla="*/ 2361342 h 5077959"/>
              <a:gd name="connsiteX6" fmla="*/ 0 w 12192000"/>
              <a:gd name="connsiteY6" fmla="*/ 1972152 h 5077959"/>
              <a:gd name="connsiteX7" fmla="*/ 0 w 12192000"/>
              <a:gd name="connsiteY7" fmla="*/ 12515 h 5077959"/>
              <a:gd name="connsiteX8" fmla="*/ 108623 w 12192000"/>
              <a:gd name="connsiteY8" fmla="*/ 29540 h 5077959"/>
              <a:gd name="connsiteX9" fmla="*/ 300195 w 12192000"/>
              <a:gd name="connsiteY9" fmla="*/ 56163 h 5077959"/>
              <a:gd name="connsiteX10" fmla="*/ 527528 w 12192000"/>
              <a:gd name="connsiteY10" fmla="*/ 88041 h 5077959"/>
              <a:gd name="connsiteX11" fmla="*/ 779127 w 12192000"/>
              <a:gd name="connsiteY11" fmla="*/ 121671 h 5077959"/>
              <a:gd name="connsiteX12" fmla="*/ 1062654 w 12192000"/>
              <a:gd name="connsiteY12" fmla="*/ 157052 h 5077959"/>
              <a:gd name="connsiteX13" fmla="*/ 1371726 w 12192000"/>
              <a:gd name="connsiteY13" fmla="*/ 194535 h 5077959"/>
              <a:gd name="connsiteX14" fmla="*/ 1707616 w 12192000"/>
              <a:gd name="connsiteY14" fmla="*/ 232018 h 5077959"/>
              <a:gd name="connsiteX15" fmla="*/ 2065219 w 12192000"/>
              <a:gd name="connsiteY15" fmla="*/ 270201 h 5077959"/>
              <a:gd name="connsiteX16" fmla="*/ 2450918 w 12192000"/>
              <a:gd name="connsiteY16" fmla="*/ 305583 h 5077959"/>
              <a:gd name="connsiteX17" fmla="*/ 2854496 w 12192000"/>
              <a:gd name="connsiteY17" fmla="*/ 339562 h 5077959"/>
              <a:gd name="connsiteX18" fmla="*/ 3281065 w 12192000"/>
              <a:gd name="connsiteY18" fmla="*/ 370390 h 5077959"/>
              <a:gd name="connsiteX19" fmla="*/ 3725514 w 12192000"/>
              <a:gd name="connsiteY19" fmla="*/ 399815 h 5077959"/>
              <a:gd name="connsiteX20" fmla="*/ 4189119 w 12192000"/>
              <a:gd name="connsiteY20" fmla="*/ 427490 h 5077959"/>
              <a:gd name="connsiteX21" fmla="*/ 4426671 w 12192000"/>
              <a:gd name="connsiteY21" fmla="*/ 437298 h 5077959"/>
              <a:gd name="connsiteX22" fmla="*/ 4669330 w 12192000"/>
              <a:gd name="connsiteY22" fmla="*/ 448158 h 5077959"/>
              <a:gd name="connsiteX23" fmla="*/ 4915819 w 12192000"/>
              <a:gd name="connsiteY23" fmla="*/ 458317 h 5077959"/>
              <a:gd name="connsiteX24" fmla="*/ 5163586 w 12192000"/>
              <a:gd name="connsiteY24" fmla="*/ 464973 h 5077959"/>
              <a:gd name="connsiteX25" fmla="*/ 5416461 w 12192000"/>
              <a:gd name="connsiteY25" fmla="*/ 470928 h 5077959"/>
              <a:gd name="connsiteX26" fmla="*/ 5671892 w 12192000"/>
              <a:gd name="connsiteY26" fmla="*/ 477234 h 5077959"/>
              <a:gd name="connsiteX27" fmla="*/ 5932430 w 12192000"/>
              <a:gd name="connsiteY27" fmla="*/ 481437 h 5077959"/>
              <a:gd name="connsiteX28" fmla="*/ 6195523 w 12192000"/>
              <a:gd name="connsiteY28" fmla="*/ 481437 h 5077959"/>
              <a:gd name="connsiteX29" fmla="*/ 6461170 w 12192000"/>
              <a:gd name="connsiteY29" fmla="*/ 483539 h 5077959"/>
              <a:gd name="connsiteX30" fmla="*/ 6729372 w 12192000"/>
              <a:gd name="connsiteY30" fmla="*/ 481437 h 5077959"/>
              <a:gd name="connsiteX31" fmla="*/ 7001406 w 12192000"/>
              <a:gd name="connsiteY31" fmla="*/ 477234 h 5077959"/>
              <a:gd name="connsiteX32" fmla="*/ 7273439 w 12192000"/>
              <a:gd name="connsiteY32" fmla="*/ 473380 h 5077959"/>
              <a:gd name="connsiteX33" fmla="*/ 7549303 w 12192000"/>
              <a:gd name="connsiteY33" fmla="*/ 464973 h 5077959"/>
              <a:gd name="connsiteX34" fmla="*/ 7827722 w 12192000"/>
              <a:gd name="connsiteY34" fmla="*/ 456215 h 5077959"/>
              <a:gd name="connsiteX35" fmla="*/ 8106140 w 12192000"/>
              <a:gd name="connsiteY35" fmla="*/ 446056 h 5077959"/>
              <a:gd name="connsiteX36" fmla="*/ 8387114 w 12192000"/>
              <a:gd name="connsiteY36" fmla="*/ 431694 h 5077959"/>
              <a:gd name="connsiteX37" fmla="*/ 8670640 w 12192000"/>
              <a:gd name="connsiteY37" fmla="*/ 414528 h 5077959"/>
              <a:gd name="connsiteX38" fmla="*/ 8955446 w 12192000"/>
              <a:gd name="connsiteY38" fmla="*/ 398064 h 5077959"/>
              <a:gd name="connsiteX39" fmla="*/ 9240250 w 12192000"/>
              <a:gd name="connsiteY39" fmla="*/ 377045 h 5077959"/>
              <a:gd name="connsiteX40" fmla="*/ 9528886 w 12192000"/>
              <a:gd name="connsiteY40" fmla="*/ 351823 h 5077959"/>
              <a:gd name="connsiteX41" fmla="*/ 9813691 w 12192000"/>
              <a:gd name="connsiteY41" fmla="*/ 326601 h 5077959"/>
              <a:gd name="connsiteX42" fmla="*/ 10103603 w 12192000"/>
              <a:gd name="connsiteY42" fmla="*/ 297525 h 5077959"/>
              <a:gd name="connsiteX43" fmla="*/ 10394794 w 12192000"/>
              <a:gd name="connsiteY43" fmla="*/ 265647 h 5077959"/>
              <a:gd name="connsiteX44" fmla="*/ 10682153 w 12192000"/>
              <a:gd name="connsiteY44" fmla="*/ 232018 h 5077959"/>
              <a:gd name="connsiteX45" fmla="*/ 10973344 w 12192000"/>
              <a:gd name="connsiteY45" fmla="*/ 192783 h 5077959"/>
              <a:gd name="connsiteX46" fmla="*/ 11263257 w 12192000"/>
              <a:gd name="connsiteY46" fmla="*/ 150746 h 5077959"/>
              <a:gd name="connsiteX47" fmla="*/ 11554448 w 12192000"/>
              <a:gd name="connsiteY47" fmla="*/ 109060 h 5077959"/>
              <a:gd name="connsiteX48" fmla="*/ 11844360 w 12192000"/>
              <a:gd name="connsiteY48" fmla="*/ 60367 h 5077959"/>
              <a:gd name="connsiteX49" fmla="*/ 12132996 w 12192000"/>
              <a:gd name="connsiteY49" fmla="*/ 10623 h 507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192000" h="5077959">
                <a:moveTo>
                  <a:pt x="12192000" y="0"/>
                </a:moveTo>
                <a:lnTo>
                  <a:pt x="12192000" y="1972152"/>
                </a:lnTo>
                <a:lnTo>
                  <a:pt x="12192000" y="2361342"/>
                </a:lnTo>
                <a:lnTo>
                  <a:pt x="12192000" y="5077959"/>
                </a:lnTo>
                <a:lnTo>
                  <a:pt x="0" y="5077959"/>
                </a:lnTo>
                <a:lnTo>
                  <a:pt x="0" y="2361342"/>
                </a:lnTo>
                <a:lnTo>
                  <a:pt x="0" y="1972152"/>
                </a:lnTo>
                <a:lnTo>
                  <a:pt x="0" y="12515"/>
                </a:lnTo>
                <a:lnTo>
                  <a:pt x="108623" y="29540"/>
                </a:lnTo>
                <a:lnTo>
                  <a:pt x="300195" y="56163"/>
                </a:lnTo>
                <a:lnTo>
                  <a:pt x="527528" y="88041"/>
                </a:lnTo>
                <a:lnTo>
                  <a:pt x="779127" y="121671"/>
                </a:lnTo>
                <a:lnTo>
                  <a:pt x="1062654" y="157052"/>
                </a:lnTo>
                <a:lnTo>
                  <a:pt x="1371726" y="194535"/>
                </a:lnTo>
                <a:lnTo>
                  <a:pt x="1707616" y="232018"/>
                </a:lnTo>
                <a:lnTo>
                  <a:pt x="2065219" y="270201"/>
                </a:lnTo>
                <a:lnTo>
                  <a:pt x="2450918" y="305583"/>
                </a:lnTo>
                <a:lnTo>
                  <a:pt x="2854496" y="339562"/>
                </a:lnTo>
                <a:lnTo>
                  <a:pt x="3281065" y="370390"/>
                </a:lnTo>
                <a:lnTo>
                  <a:pt x="3725514" y="399815"/>
                </a:lnTo>
                <a:lnTo>
                  <a:pt x="4189119" y="427490"/>
                </a:lnTo>
                <a:lnTo>
                  <a:pt x="4426671" y="437298"/>
                </a:lnTo>
                <a:lnTo>
                  <a:pt x="4669330" y="448158"/>
                </a:lnTo>
                <a:lnTo>
                  <a:pt x="4915819" y="458317"/>
                </a:lnTo>
                <a:lnTo>
                  <a:pt x="5163586" y="464973"/>
                </a:lnTo>
                <a:lnTo>
                  <a:pt x="5416461" y="470928"/>
                </a:lnTo>
                <a:lnTo>
                  <a:pt x="5671892" y="477234"/>
                </a:lnTo>
                <a:lnTo>
                  <a:pt x="5932430" y="481437"/>
                </a:lnTo>
                <a:lnTo>
                  <a:pt x="6195523" y="481437"/>
                </a:lnTo>
                <a:lnTo>
                  <a:pt x="6461170" y="483539"/>
                </a:lnTo>
                <a:lnTo>
                  <a:pt x="6729372" y="481437"/>
                </a:lnTo>
                <a:lnTo>
                  <a:pt x="7001406" y="477234"/>
                </a:lnTo>
                <a:lnTo>
                  <a:pt x="7273439" y="473380"/>
                </a:lnTo>
                <a:lnTo>
                  <a:pt x="7549303" y="464973"/>
                </a:lnTo>
                <a:lnTo>
                  <a:pt x="7827722" y="456215"/>
                </a:lnTo>
                <a:lnTo>
                  <a:pt x="8106140" y="446056"/>
                </a:lnTo>
                <a:lnTo>
                  <a:pt x="8387114" y="431694"/>
                </a:lnTo>
                <a:lnTo>
                  <a:pt x="8670640" y="414528"/>
                </a:lnTo>
                <a:lnTo>
                  <a:pt x="8955446" y="398064"/>
                </a:lnTo>
                <a:lnTo>
                  <a:pt x="9240250" y="377045"/>
                </a:lnTo>
                <a:lnTo>
                  <a:pt x="9528886" y="351823"/>
                </a:lnTo>
                <a:lnTo>
                  <a:pt x="9813691" y="326601"/>
                </a:lnTo>
                <a:lnTo>
                  <a:pt x="10103603" y="297525"/>
                </a:lnTo>
                <a:lnTo>
                  <a:pt x="10394794" y="265647"/>
                </a:lnTo>
                <a:lnTo>
                  <a:pt x="10682153" y="232018"/>
                </a:lnTo>
                <a:lnTo>
                  <a:pt x="10973344" y="192783"/>
                </a:lnTo>
                <a:lnTo>
                  <a:pt x="11263257" y="150746"/>
                </a:lnTo>
                <a:lnTo>
                  <a:pt x="11554448" y="109060"/>
                </a:lnTo>
                <a:lnTo>
                  <a:pt x="11844360" y="60367"/>
                </a:lnTo>
                <a:lnTo>
                  <a:pt x="12132996" y="106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92A2039-50D4-4D49-A79F-C82A1D913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C1C7165-8A3A-44EB-88D0-4EFA36A00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 useBgFill="1">
          <p:nvSpPr>
            <p:cNvPr id="30" name="Freeform 5">
              <a:extLst>
                <a:ext uri="{FF2B5EF4-FFF2-40B4-BE49-F238E27FC236}">
                  <a16:creationId xmlns:a16="http://schemas.microsoft.com/office/drawing/2014/main" id="{A1081473-BB93-49A4-B605-4E2053739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0DA7B245-EC7B-47E2-8AAA-6A3C4C952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838200"/>
            <a:ext cx="8825659" cy="977902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EBEBEB"/>
                </a:solidFill>
              </a:rPr>
              <a:t>Sources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F31CB3-7C68-44D1-A81C-6F4344712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1" y="2757942"/>
            <a:ext cx="8825659" cy="3261857"/>
          </a:xfrm>
        </p:spPr>
        <p:txBody>
          <a:bodyPr>
            <a:normAutofit/>
          </a:bodyPr>
          <a:lstStyle/>
          <a:p>
            <a:pPr marL="228600" indent="-228600">
              <a:spcBef>
                <a:spcPct val="0"/>
              </a:spcBef>
              <a:spcAft>
                <a:spcPts val="600"/>
              </a:spcAft>
              <a:buFont typeface="Wingdings 3" charset="2"/>
              <a:buAutoNum type="arabicPeriod"/>
            </a:pPr>
            <a:r>
              <a:rPr lang="en-US" sz="2000">
                <a:solidFill>
                  <a:srgbClr val="404040"/>
                </a:solidFill>
              </a:rPr>
              <a:t>Missed appointments cost the U.S. healthcare system $150B each year: HealthCare Innovation, Apr 26, 2016, Gier, Jamie   </a:t>
            </a:r>
            <a:r>
              <a:rPr lang="en-US" sz="2000">
                <a:solidFill>
                  <a:srgbClr val="404040"/>
                </a:solidFill>
                <a:hlinkClick r:id="rId2"/>
              </a:rPr>
              <a:t>https://www.hcinnovationgroup.com/clinical-it/article/13008175/missed-appointments-cost-the-us-healthcare-system-150b-each-year</a:t>
            </a:r>
            <a:endParaRPr lang="en-US" sz="2000">
              <a:solidFill>
                <a:srgbClr val="404040"/>
              </a:solidFill>
            </a:endParaRPr>
          </a:p>
          <a:p>
            <a:pPr marL="228600" indent="-228600">
              <a:spcBef>
                <a:spcPct val="0"/>
              </a:spcBef>
              <a:spcAft>
                <a:spcPts val="600"/>
              </a:spcAft>
              <a:buFont typeface="Wingdings 3" charset="2"/>
              <a:buAutoNum type="arabicPeriod"/>
            </a:pPr>
            <a:endParaRPr lang="en-US" sz="2000">
              <a:solidFill>
                <a:srgbClr val="404040"/>
              </a:solidFill>
            </a:endParaRPr>
          </a:p>
          <a:p>
            <a:pPr marL="228600" indent="-228600">
              <a:spcBef>
                <a:spcPct val="0"/>
              </a:spcBef>
              <a:spcAft>
                <a:spcPts val="600"/>
              </a:spcAft>
              <a:buAutoNum type="arabicPeriod"/>
            </a:pPr>
            <a:r>
              <a:rPr lang="en-US" sz="2000">
                <a:solidFill>
                  <a:srgbClr val="404040"/>
                </a:solidFill>
              </a:rPr>
              <a:t>Medical Appointment No Shows, Data URL: </a:t>
            </a:r>
            <a:r>
              <a:rPr lang="en-US" sz="2000">
                <a:solidFill>
                  <a:srgbClr val="404040"/>
                </a:solidFill>
                <a:hlinkClick r:id="rId3"/>
              </a:rPr>
              <a:t>https://www.kaggle.com/joniarroba/noshowappointments/notebooks</a:t>
            </a:r>
            <a:endParaRPr lang="en-US" sz="2000">
              <a:solidFill>
                <a:srgbClr val="404040"/>
              </a:solidFill>
            </a:endParaRPr>
          </a:p>
          <a:p>
            <a:pPr marL="228600" indent="-228600">
              <a:spcBef>
                <a:spcPct val="0"/>
              </a:spcBef>
              <a:spcAft>
                <a:spcPts val="600"/>
              </a:spcAft>
              <a:buAutoNum type="arabicPeriod"/>
            </a:pPr>
            <a:endParaRPr lang="en-US" sz="2000">
              <a:solidFill>
                <a:srgbClr val="404040"/>
              </a:solidFill>
            </a:endParaRP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endParaRPr lang="en-US" sz="2000">
              <a:solidFill>
                <a:srgbClr val="40404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18C691-1E62-4839-9C5E-3254AB5AE468}"/>
              </a:ext>
            </a:extLst>
          </p:cNvPr>
          <p:cNvSpPr txBox="1"/>
          <p:nvPr/>
        </p:nvSpPr>
        <p:spPr>
          <a:xfrm>
            <a:off x="379379" y="418289"/>
            <a:ext cx="11147898" cy="5924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endParaRPr lang="en-US" sz="5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95628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A1AA65D-9F47-4237-9A72-3C130A9EE9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E9DF5C7-9970-43C9-B12D-02B320B59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6A030D0-3B12-4D52-BEE1-D8FD02366E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8D5B862-E936-4147-AC2B-0979F17D32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E40BCEB-6E23-4334-BBE7-F620F66ACD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5FC9E23-64E7-42B7-8A35-5F364A2E4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86A5303-2A17-4DFF-8456-DADB1075B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83940EB-39D4-4EB7-95CF-FA321945B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ED957194-014D-4962-9592-065621BF8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7E974AE1-6DA6-4A09-B59B-3C893F3DE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1793547A-6734-4CDC-B401-5144261BD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F6865D0D-A839-49EF-9307-2EFF7B88D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844043-2B05-4A69-98C6-CF0F26946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>
              <a:duotone>
                <a:schemeClr val="dk2">
                  <a:shade val="42000"/>
                  <a:hueMod val="42000"/>
                  <a:satMod val="124000"/>
                  <a:lumMod val="62000"/>
                </a:schemeClr>
                <a:schemeClr val="dk2">
                  <a:tint val="96000"/>
                  <a:satMod val="130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C2AD7F1-D41F-4DC2-8C0D-28429DF70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1E228D-CA9E-41E4-87C8-21C841EAD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45F3D31F-26BB-46A1-A3D3-A758FF02A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5B15905-1588-4FAB-9558-04F1B2186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713412" y="402165"/>
            <a:ext cx="6055253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C72FA550-997B-4EFC-9E96-6937BDAE2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229377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id="{A41FDE27-F763-46C3-B111-19C1535BF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417D79A-45EF-4C57-ABEB-04910F333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extBox 1">
            <a:extLst>
              <a:ext uri="{FF2B5EF4-FFF2-40B4-BE49-F238E27FC236}">
                <a16:creationId xmlns:a16="http://schemas.microsoft.com/office/drawing/2014/main" id="{19DAD4D1-2D79-4873-A490-412367BA32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0514604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AAC3EE0-0C48-4263-B59A-0EA86CA9570A}"/>
              </a:ext>
            </a:extLst>
          </p:cNvPr>
          <p:cNvSpPr/>
          <p:nvPr/>
        </p:nvSpPr>
        <p:spPr>
          <a:xfrm>
            <a:off x="990613" y="1866405"/>
            <a:ext cx="3313626" cy="267765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400" b="1" dirty="0"/>
              <a:t>Accurately predicting no-show appointments and adjusting your schedule can save your medical office time and money.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5512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42000"/>
                <a:hueMod val="42000"/>
                <a:satMod val="124000"/>
                <a:lumMod val="62000"/>
              </a:schemeClr>
              <a:schemeClr val="bg1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noFill/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5" name="Subtitle 4">
            <a:extLst>
              <a:ext uri="{FF2B5EF4-FFF2-40B4-BE49-F238E27FC236}">
                <a16:creationId xmlns:a16="http://schemas.microsoft.com/office/drawing/2014/main" id="{578BC0B3-0517-4047-A95A-CBAA4AB26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226778"/>
            <a:ext cx="8825658" cy="138039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patients who needed to be seen but weren’t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Extra work by staff caused by last minute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Serious medical conditions may go untreated</a:t>
            </a:r>
            <a:endParaRPr lang="en-US" sz="20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CCBDF11-4226-4E32-B2ED-DB8F732FA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765749"/>
            <a:ext cx="9483737" cy="1722473"/>
          </a:xfrm>
        </p:spPr>
        <p:txBody>
          <a:bodyPr/>
          <a:lstStyle/>
          <a:p>
            <a:r>
              <a:rPr lang="en-US" sz="4800" dirty="0">
                <a:solidFill>
                  <a:schemeClr val="tx1"/>
                </a:solidFill>
              </a:rPr>
              <a:t>Costs associated with missed appointments include: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526545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0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32">
            <a:extLst>
              <a:ext uri="{FF2B5EF4-FFF2-40B4-BE49-F238E27FC236}">
                <a16:creationId xmlns:a16="http://schemas.microsoft.com/office/drawing/2014/main" id="{F63B918C-605E-4767-B8B8-07EE8E51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7A15320-BE68-4368-9AEC-EB121AA1D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Oval 34">
              <a:extLst>
                <a:ext uri="{FF2B5EF4-FFF2-40B4-BE49-F238E27FC236}">
                  <a16:creationId xmlns:a16="http://schemas.microsoft.com/office/drawing/2014/main" id="{1397429F-B09A-4755-85D6-5EF9C8EC1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79C0060-574D-48A1-896F-3BFA9E1D9A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42DA2D2-7E39-48E7-956A-5C5702872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08AB3D2-317E-4043-A5BE-6D078F589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Oval 38">
              <a:extLst>
                <a:ext uri="{FF2B5EF4-FFF2-40B4-BE49-F238E27FC236}">
                  <a16:creationId xmlns:a16="http://schemas.microsoft.com/office/drawing/2014/main" id="{7BE6F4C2-B396-47DA-9B43-7CBC55B9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2099893-51D2-4FDD-A8B8-99DE6A1F9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9B387B19-E01F-4F0A-A984-04315236E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994735CE-14A3-4759-8BDD-55844E0DA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CD1763A-E8CE-4920-B58C-F41A62C86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3C445311-D23D-4257-8441-7D9AE2DDB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15B07189-F5DA-4D68-AE67-34B95A812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Data:</a:t>
            </a:r>
            <a:br>
              <a:rPr lang="en-US" sz="3200">
                <a:solidFill>
                  <a:srgbClr val="EBEBEB"/>
                </a:solidFill>
              </a:rPr>
            </a:br>
            <a:r>
              <a:rPr lang="en-US" sz="3200">
                <a:solidFill>
                  <a:srgbClr val="EBEBEB"/>
                </a:solidFill>
              </a:rPr>
              <a:t>Medical Appointment No-Shows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70EE2B-DC6E-4755-B437-2F66F68AA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Vitoria Brazil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110,524 appointments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Between 29 April and 8 June 2016</a:t>
            </a:r>
          </a:p>
        </p:txBody>
      </p:sp>
    </p:spTree>
    <p:extLst>
      <p:ext uri="{BB962C8B-B14F-4D97-AF65-F5344CB8AC3E}">
        <p14:creationId xmlns:p14="http://schemas.microsoft.com/office/powerpoint/2010/main" val="3249979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A5B3A6F-2D29-4B89-8C1B-7166BDF3C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E390BF8-7FD4-47AB-AAE7-7B367FE8B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FC6E830-2E28-49C4-803D-52A1D2858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91A2CBB-04A3-415A-89FF-AE32DC29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579FB2B-09D8-49A0-89C2-2F7E9D5A5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E0336F7-0F0C-4850-BD48-60746BA8F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F467B1F-A4AC-44FB-BFA7-80FB6886CC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EC019B8-D9B5-45A9-874D-A742FA6C3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D2DAFA2B-17B6-4B84-85CA-8B8A2DA8F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A861840F-5C41-47D6-9188-97E5FFAAC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C7A5971-E020-44E5-9C84-CBE6D0E88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42000"/>
                  <a:hueMod val="42000"/>
                  <a:satMod val="124000"/>
                  <a:lumMod val="62000"/>
                </a:schemeClr>
                <a:schemeClr val="dk2">
                  <a:tint val="96000"/>
                  <a:satMod val="130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896F8D1-40B6-46D7-8E9B-0F39901CC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C3F293E-7318-499E-B873-8414096E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Freeform 5">
            <a:extLst>
              <a:ext uri="{FF2B5EF4-FFF2-40B4-BE49-F238E27FC236}">
                <a16:creationId xmlns:a16="http://schemas.microsoft.com/office/drawing/2014/main" id="{C7143AC6-510C-412B-A869-C763757C2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263767" y="4117124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45" name="Freeform 5">
            <a:extLst>
              <a:ext uri="{FF2B5EF4-FFF2-40B4-BE49-F238E27FC236}">
                <a16:creationId xmlns:a16="http://schemas.microsoft.com/office/drawing/2014/main" id="{58504BDE-55E2-4113-BBC7-9ED7D3C7B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800000">
            <a:off x="457200" y="0"/>
            <a:ext cx="11277600" cy="4533900"/>
          </a:xfrm>
          <a:custGeom>
            <a:avLst/>
            <a:gdLst/>
            <a:ahLst/>
            <a:cxnLst/>
            <a:rect l="0" t="0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47" name="Freeform 5">
            <a:extLst>
              <a:ext uri="{FF2B5EF4-FFF2-40B4-BE49-F238E27FC236}">
                <a16:creationId xmlns:a16="http://schemas.microsoft.com/office/drawing/2014/main" id="{97E1E590-5499-404A-8892-6F8C6EFC0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3A3257-B1EA-45AC-AF59-22F1146A8C9F}"/>
              </a:ext>
            </a:extLst>
          </p:cNvPr>
          <p:cNvSpPr txBox="1"/>
          <p:nvPr/>
        </p:nvSpPr>
        <p:spPr>
          <a:xfrm>
            <a:off x="649975" y="4517136"/>
            <a:ext cx="10893095" cy="11749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Target Variable – No Show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5B01E0-B29F-4379-883A-BA0DED05F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69" y="474132"/>
            <a:ext cx="5563336" cy="3546627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324349-5543-4BC4-98CB-E3A3EBCA9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351" y="473338"/>
            <a:ext cx="5368719" cy="3440518"/>
          </a:xfrm>
          <a:prstGeom prst="roundRect">
            <a:avLst>
              <a:gd name="adj" fmla="val 1858"/>
            </a:avLst>
          </a:prstGeom>
          <a:effectLst/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56D6E0AE-0966-4200-8C11-FA0A08E87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4207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80EB9F-3FB1-49F4-88AF-30B1D6551489}"/>
              </a:ext>
            </a:extLst>
          </p:cNvPr>
          <p:cNvSpPr txBox="1"/>
          <p:nvPr/>
        </p:nvSpPr>
        <p:spPr>
          <a:xfrm>
            <a:off x="644536" y="5062194"/>
            <a:ext cx="10893094" cy="104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Looking at when the appoint was scheduled and the appointment day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ACCDE4-A244-41D4-8F54-11475F01D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602" y="750006"/>
            <a:ext cx="9354962" cy="425650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0060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040F8-D79B-4596-80C1-321BBE090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37" y="4901937"/>
            <a:ext cx="10893094" cy="13795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There may be more no shows associated with time.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ED455D-C6F1-43DF-A201-6A3527E85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78" y="905784"/>
            <a:ext cx="10592121" cy="391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52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DCF6162-C90D-43BF-B7E4-A7B29A161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6895F9A-4951-41A7-988E-E4426D51C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73CCBF7-E635-45F0-9262-B1378FECE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95F2453-17DE-4864-ADA2-6D234F95C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44DD539-16E2-48D1-9557-24281434BA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25EA950-BF18-4722-B2FD-04D357983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E71AB5E-77FB-4315-8B22-845D24C70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7ED4165-1756-4A80-90B1-FFF8AD7F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0C1FF9ED-0EB6-4CEF-83F7-B5791297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F4860A4-6A75-4E92-905D-FA03EEDB8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90D15-21AA-40AD-8073-5496629F2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We can see more no shows as time span increases.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BCDA284-4169-467B-80C1-BBDF26B20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D5268F1-2FCC-42C8-B308-9F8744796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71C38273-377C-4D45-98FA-F4BAFBCA8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A4617A93-13E2-4F76-AB78-7A0210391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5266987-49C5-4C95-B241-B8A81024F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008" y="1114621"/>
            <a:ext cx="6134689" cy="462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0434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9517786F0D704FBF20BE55443F9E94" ma:contentTypeVersion="11" ma:contentTypeDescription="Create a new document." ma:contentTypeScope="" ma:versionID="9688b6ec6d11f8018339c00b43710a22">
  <xsd:schema xmlns:xsd="http://www.w3.org/2001/XMLSchema" xmlns:xs="http://www.w3.org/2001/XMLSchema" xmlns:p="http://schemas.microsoft.com/office/2006/metadata/properties" xmlns:ns1="http://schemas.microsoft.com/sharepoint/v3" xmlns:ns3="432fa3b2-3203-4ff8-99db-3d58ebaced9f" targetNamespace="http://schemas.microsoft.com/office/2006/metadata/properties" ma:root="true" ma:fieldsID="5d14e6ecc266d3a339347298096b7da8" ns1:_="" ns3:_="">
    <xsd:import namespace="http://schemas.microsoft.com/sharepoint/v3"/>
    <xsd:import namespace="432fa3b2-3203-4ff8-99db-3d58ebaced9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1:_ip_UnifiedCompliancePolicyProperties" minOccurs="0"/>
                <xsd:element ref="ns1:_ip_UnifiedCompliancePolicyUIAction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fa3b2-3203-4ff8-99db-3d58ebaced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12B4B56-0820-4AA6-B94C-9F35D95704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17DA68-7976-4C66-A725-C1E6A2F6B8E4}">
  <ds:schemaRefs>
    <ds:schemaRef ds:uri="http://schemas.microsoft.com/office/2006/documentManagement/types"/>
    <ds:schemaRef ds:uri="http://purl.org/dc/terms/"/>
    <ds:schemaRef ds:uri="http://schemas.microsoft.com/sharepoint/v3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432fa3b2-3203-4ff8-99db-3d58ebaced9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E5C3BA5-3886-49AE-BC29-7F1A0E5A42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32fa3b2-3203-4ff8-99db-3d58ebaced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622</Words>
  <Application>Microsoft Office PowerPoint</Application>
  <PresentationFormat>Widescreen</PresentationFormat>
  <Paragraphs>74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Wingdings 3</vt:lpstr>
      <vt:lpstr>Ion Boardroom</vt:lpstr>
      <vt:lpstr>Predicting Patient  No-Shows</vt:lpstr>
      <vt:lpstr>According to.com, Healthcare Innovation:</vt:lpstr>
      <vt:lpstr>PowerPoint Presentation</vt:lpstr>
      <vt:lpstr>Costs associated with missed appointments include:</vt:lpstr>
      <vt:lpstr>Data: Medical Appointment No-Shows</vt:lpstr>
      <vt:lpstr>PowerPoint Presentation</vt:lpstr>
      <vt:lpstr>PowerPoint Presentation</vt:lpstr>
      <vt:lpstr>There may be more no shows associated with time.</vt:lpstr>
      <vt:lpstr>We can see more no shows as time span increases.</vt:lpstr>
      <vt:lpstr>Wait times are mostly evenly distributed.</vt:lpstr>
      <vt:lpstr>Most missed appointments are by patients between 20 and 60. </vt:lpstr>
      <vt:lpstr>Looks like people who get reminders tend to miss their appointment more often.</vt:lpstr>
      <vt:lpstr>Except for one neighborhood, most seem to have the same proportion of missed appointments. </vt:lpstr>
      <vt:lpstr>PowerPoint Presentation</vt:lpstr>
      <vt:lpstr>Top 3 of 5 models tested</vt:lpstr>
      <vt:lpstr>Consistent Important Features  Age Reminder Neighborhood Scheduled Day</vt:lpstr>
      <vt:lpstr>Findings</vt:lpstr>
      <vt:lpstr>Conclusions</vt:lpstr>
      <vt:lpstr>Dummy Model  Predicted 0 no-shows  $200 x 4 appointments  $800 dollars lost  20% accuracy</vt:lpstr>
      <vt:lpstr>Questions?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Patient  No-Shows</dc:title>
  <dc:creator>Mike Galaviz</dc:creator>
  <cp:lastModifiedBy>Mike Galaviz</cp:lastModifiedBy>
  <cp:revision>1</cp:revision>
  <dcterms:created xsi:type="dcterms:W3CDTF">2021-01-10T22:33:24Z</dcterms:created>
  <dcterms:modified xsi:type="dcterms:W3CDTF">2021-01-10T22:54:13Z</dcterms:modified>
</cp:coreProperties>
</file>