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4" r:id="rId13"/>
    <p:sldId id="25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Other\&#1052;&#1072;&#1075;&#1080;&#1089;&#1090;&#1077;&#1088;&#1089;&#1082;&#1072;&#1103;%20&#1076;&#1080;&#1089;&#1089;&#1077;&#1088;&#1090;&#1072;&#1094;&#1080;&#1103;\LiteTestResults3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2174103237116"/>
          <c:y val="0.21884635707665295"/>
          <c:w val="0.68521303587051641"/>
          <c:h val="0.56156252776094984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Лист1!$B$4:$B$10</c:f>
              <c:numCache>
                <c:formatCode>General</c:formatCode>
                <c:ptCount val="7"/>
                <c:pt idx="0">
                  <c:v>1.1656599999999999</c:v>
                </c:pt>
                <c:pt idx="1">
                  <c:v>2.7415000000000012</c:v>
                </c:pt>
                <c:pt idx="2">
                  <c:v>2.4422499999999983</c:v>
                </c:pt>
                <c:pt idx="3">
                  <c:v>3.1684000000000001</c:v>
                </c:pt>
                <c:pt idx="4">
                  <c:v>4.8891499999999999</c:v>
                </c:pt>
                <c:pt idx="5">
                  <c:v>9.0635000000000048</c:v>
                </c:pt>
                <c:pt idx="6">
                  <c:v>24.658000000000001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Лист1!$E$4:$E$10</c:f>
              <c:numCache>
                <c:formatCode>General</c:formatCode>
                <c:ptCount val="7"/>
                <c:pt idx="0">
                  <c:v>0.80035500000000004</c:v>
                </c:pt>
                <c:pt idx="1">
                  <c:v>1.0605150000000001</c:v>
                </c:pt>
                <c:pt idx="2">
                  <c:v>1.1644000000000001</c:v>
                </c:pt>
                <c:pt idx="3">
                  <c:v>2.4223499999999984</c:v>
                </c:pt>
                <c:pt idx="4">
                  <c:v>8.9310000000000009</c:v>
                </c:pt>
                <c:pt idx="5">
                  <c:v>20.76499999999999</c:v>
                </c:pt>
                <c:pt idx="6">
                  <c:v>37.771500000000003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Лист1!$H$4:$H$10</c:f>
              <c:numCache>
                <c:formatCode>General</c:formatCode>
                <c:ptCount val="7"/>
                <c:pt idx="0">
                  <c:v>3.0378999999999987</c:v>
                </c:pt>
                <c:pt idx="1">
                  <c:v>8.0153500000000015</c:v>
                </c:pt>
                <c:pt idx="2">
                  <c:v>15.640999999999998</c:v>
                </c:pt>
                <c:pt idx="3">
                  <c:v>36.201000000000001</c:v>
                </c:pt>
                <c:pt idx="4">
                  <c:v>45.347999999999999</c:v>
                </c:pt>
                <c:pt idx="5">
                  <c:v>65.719499999999996</c:v>
                </c:pt>
                <c:pt idx="6">
                  <c:v>81.947000000000045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Лист1!$K$4:$K$10</c:f>
              <c:numCache>
                <c:formatCode>General</c:formatCode>
                <c:ptCount val="7"/>
                <c:pt idx="0">
                  <c:v>4.9851999999999999</c:v>
                </c:pt>
                <c:pt idx="1">
                  <c:v>21.051000000000005</c:v>
                </c:pt>
                <c:pt idx="2">
                  <c:v>38.686500000000002</c:v>
                </c:pt>
                <c:pt idx="3">
                  <c:v>37.996000000000009</c:v>
                </c:pt>
                <c:pt idx="4">
                  <c:v>39.373000000000005</c:v>
                </c:pt>
                <c:pt idx="5">
                  <c:v>39.407499999999999</c:v>
                </c:pt>
                <c:pt idx="6">
                  <c:v>44.343999999999994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rgbClr val="F79646">
                  <a:lumMod val="75000"/>
                </a:srgb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Лист1!$N$4:$N$10</c:f>
              <c:numCache>
                <c:formatCode>General</c:formatCode>
                <c:ptCount val="7"/>
                <c:pt idx="0">
                  <c:v>4.4488500000000002</c:v>
                </c:pt>
                <c:pt idx="1">
                  <c:v>17.774000000000001</c:v>
                </c:pt>
                <c:pt idx="2">
                  <c:v>21.984499999999983</c:v>
                </c:pt>
                <c:pt idx="3">
                  <c:v>21.6435</c:v>
                </c:pt>
                <c:pt idx="4">
                  <c:v>23.774999999999999</c:v>
                </c:pt>
                <c:pt idx="5">
                  <c:v>22.244500000000002</c:v>
                </c:pt>
                <c:pt idx="6">
                  <c:v>24.484499999999983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82240"/>
        <c:axId val="75488000"/>
      </c:scatterChart>
      <c:valAx>
        <c:axId val="75482240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756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75488000"/>
        <c:crosses val="autoZero"/>
        <c:crossBetween val="midCat"/>
        <c:majorUnit val="2"/>
      </c:valAx>
      <c:valAx>
        <c:axId val="75488000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Duration</a:t>
                </a:r>
              </a:p>
            </c:rich>
          </c:tx>
          <c:layout>
            <c:manualLayout>
              <c:xMode val="edge"/>
              <c:yMode val="edge"/>
              <c:x val="1.3319335083114616E-2"/>
              <c:y val="0.41179147991116494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7548224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1896120973044051"/>
          <c:y val="0.31453422168382866"/>
          <c:w val="0.17577909270216982"/>
          <c:h val="0.38887985775971612"/>
        </c:manualLayout>
      </c:layout>
      <c:overlay val="1"/>
    </c:legend>
    <c:plotVisOnly val="1"/>
    <c:dispBlanksAs val="zero"/>
    <c:showDLblsOverMax val="1"/>
  </c:chart>
  <c:externalData r:id="rId1">
    <c:autoUpdate val="1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69608649665095"/>
          <c:y val="0.21884635707665304"/>
          <c:w val="0.62364232195640934"/>
          <c:h val="0.56156252776094906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Лист1!$D$4:$D$10</c:f>
              <c:numCache>
                <c:formatCode>General</c:formatCode>
                <c:ptCount val="7"/>
                <c:pt idx="0">
                  <c:v>1940008</c:v>
                </c:pt>
                <c:pt idx="1">
                  <c:v>1941004</c:v>
                </c:pt>
                <c:pt idx="2">
                  <c:v>2751049</c:v>
                </c:pt>
                <c:pt idx="3">
                  <c:v>6472126</c:v>
                </c:pt>
                <c:pt idx="4">
                  <c:v>8107391</c:v>
                </c:pt>
                <c:pt idx="5">
                  <c:v>12568339</c:v>
                </c:pt>
                <c:pt idx="6">
                  <c:v>25256126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Лист1!$G$4:$G$10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Лист1!$J$4:$J$10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27090</c:v>
                </c:pt>
                <c:pt idx="3">
                  <c:v>58264</c:v>
                </c:pt>
                <c:pt idx="4">
                  <c:v>119512</c:v>
                </c:pt>
                <c:pt idx="5">
                  <c:v>189057</c:v>
                </c:pt>
                <c:pt idx="6">
                  <c:v>274602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Лист1!$M$4:$M$10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Лист1!$P$4:$P$10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564480"/>
        <c:axId val="44565056"/>
      </c:scatterChart>
      <c:valAx>
        <c:axId val="44564480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8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44565056"/>
        <c:crosses val="autoZero"/>
        <c:crossBetween val="midCat"/>
        <c:majorUnit val="2"/>
      </c:valAx>
      <c:valAx>
        <c:axId val="44565056"/>
        <c:scaling>
          <c:logBase val="10"/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/>
                  <a:t>Redauduat</a:t>
                </a:r>
                <a:r>
                  <a:rPr lang="en-US" dirty="0"/>
                  <a:t> iterations</a:t>
                </a:r>
              </a:p>
            </c:rich>
          </c:tx>
          <c:layout>
            <c:manualLayout>
              <c:xMode val="edge"/>
              <c:yMode val="edge"/>
              <c:x val="1.3319252253231658E-2"/>
              <c:y val="0.31716772500211682"/>
            </c:manualLayout>
          </c:layout>
          <c:overlay val="1"/>
        </c:title>
        <c:numFmt formatCode="0.0E+00" sourceLinked="0"/>
        <c:majorTickMark val="cross"/>
        <c:minorTickMark val="cross"/>
        <c:tickLblPos val="none"/>
        <c:crossAx val="44564480"/>
        <c:crosses val="autoZero"/>
        <c:crossBetween val="midCat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1186953925214422"/>
          <c:y val="0.31453424773516231"/>
          <c:w val="0.17040152963671118"/>
          <c:h val="0.38887985775971601"/>
        </c:manualLayout>
      </c:layout>
      <c:overlay val="1"/>
    </c:legend>
    <c:plotVisOnly val="1"/>
    <c:dispBlanksAs val="zero"/>
    <c:showDLblsOverMax val="1"/>
  </c:chart>
  <c:spPr>
    <a:ln>
      <a:noFill/>
    </a:ln>
  </c:spPr>
  <c:externalData r:id="rId1">
    <c:autoUpdate val="1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2174103237116"/>
          <c:y val="0.21884635707665301"/>
          <c:w val="0.68521303587051618"/>
          <c:h val="0.56156252776094928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Лист1!$B$48:$B$54</c:f>
              <c:numCache>
                <c:formatCode>General</c:formatCode>
                <c:ptCount val="7"/>
                <c:pt idx="0">
                  <c:v>7.9236500000000003</c:v>
                </c:pt>
                <c:pt idx="1">
                  <c:v>9.1786500000000011</c:v>
                </c:pt>
                <c:pt idx="2">
                  <c:v>8.1677500000000016</c:v>
                </c:pt>
                <c:pt idx="3">
                  <c:v>17.445499999999978</c:v>
                </c:pt>
                <c:pt idx="4">
                  <c:v>32.213500000000003</c:v>
                </c:pt>
                <c:pt idx="5">
                  <c:v>52.699000000000012</c:v>
                </c:pt>
                <c:pt idx="6">
                  <c:v>115.72999999999999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Лист1!$A$15:$A$21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Лист1!$E$48:$E$54</c:f>
              <c:numCache>
                <c:formatCode>General</c:formatCode>
                <c:ptCount val="7"/>
                <c:pt idx="0">
                  <c:v>13.866000000000005</c:v>
                </c:pt>
                <c:pt idx="1">
                  <c:v>17.241500000000002</c:v>
                </c:pt>
                <c:pt idx="2">
                  <c:v>37.203000000000003</c:v>
                </c:pt>
                <c:pt idx="3">
                  <c:v>49.443000000000005</c:v>
                </c:pt>
                <c:pt idx="4">
                  <c:v>92.873499999999979</c:v>
                </c:pt>
                <c:pt idx="5">
                  <c:v>114.35499999999999</c:v>
                </c:pt>
                <c:pt idx="6">
                  <c:v>124.55000000000001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Лист1!$H$48:$H$54</c:f>
              <c:numCache>
                <c:formatCode>General</c:formatCode>
                <c:ptCount val="7"/>
                <c:pt idx="0">
                  <c:v>3.1423999999999999</c:v>
                </c:pt>
                <c:pt idx="1">
                  <c:v>8.1316999999999986</c:v>
                </c:pt>
                <c:pt idx="2">
                  <c:v>15.922000000000002</c:v>
                </c:pt>
                <c:pt idx="3">
                  <c:v>38.769000000000013</c:v>
                </c:pt>
                <c:pt idx="4">
                  <c:v>46.394000000000005</c:v>
                </c:pt>
                <c:pt idx="5">
                  <c:v>64.759</c:v>
                </c:pt>
                <c:pt idx="6">
                  <c:v>80.897999999999996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Лист1!$K$48:$K$54</c:f>
              <c:numCache>
                <c:formatCode>General</c:formatCode>
                <c:ptCount val="7"/>
                <c:pt idx="0">
                  <c:v>4.9864000000000024</c:v>
                </c:pt>
                <c:pt idx="1">
                  <c:v>21.809000000000001</c:v>
                </c:pt>
                <c:pt idx="2">
                  <c:v>34.836000000000006</c:v>
                </c:pt>
                <c:pt idx="3">
                  <c:v>39.628000000000021</c:v>
                </c:pt>
                <c:pt idx="4">
                  <c:v>43.112000000000002</c:v>
                </c:pt>
                <c:pt idx="5">
                  <c:v>40.506</c:v>
                </c:pt>
                <c:pt idx="6">
                  <c:v>45.2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rgbClr val="F79646">
                  <a:lumMod val="75000"/>
                </a:srgb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Лист1!$N$48:$N$54</c:f>
              <c:numCache>
                <c:formatCode>General</c:formatCode>
                <c:ptCount val="7"/>
                <c:pt idx="0">
                  <c:v>4.5696000000000003</c:v>
                </c:pt>
                <c:pt idx="1">
                  <c:v>17.951000000000001</c:v>
                </c:pt>
                <c:pt idx="2">
                  <c:v>21.648</c:v>
                </c:pt>
                <c:pt idx="3">
                  <c:v>22.672000000000001</c:v>
                </c:pt>
                <c:pt idx="4">
                  <c:v>23.911000000000001</c:v>
                </c:pt>
                <c:pt idx="5">
                  <c:v>22.602</c:v>
                </c:pt>
                <c:pt idx="6">
                  <c:v>25.24799999999999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567360"/>
        <c:axId val="44567936"/>
      </c:scatterChart>
      <c:valAx>
        <c:axId val="44567360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789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44567936"/>
        <c:crosses val="autoZero"/>
        <c:crossBetween val="midCat"/>
        <c:majorUnit val="2"/>
      </c:valAx>
      <c:valAx>
        <c:axId val="44567936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Duration</a:t>
                </a:r>
              </a:p>
            </c:rich>
          </c:tx>
          <c:layout>
            <c:manualLayout>
              <c:xMode val="edge"/>
              <c:yMode val="edge"/>
              <c:x val="1.3319335083114611E-2"/>
              <c:y val="0.41179147991116494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445673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1896120973044051"/>
          <c:y val="0.31453422168382877"/>
          <c:w val="0.17577909270216982"/>
          <c:h val="0.38887985775971612"/>
        </c:manualLayout>
      </c:layout>
      <c:overlay val="1"/>
    </c:legend>
    <c:plotVisOnly val="1"/>
    <c:dispBlanksAs val="zero"/>
    <c:showDLblsOverMax val="1"/>
  </c:chart>
  <c:externalData r:id="rId1">
    <c:autoUpdate val="1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69608649665103"/>
          <c:y val="0.21884635707665312"/>
          <c:w val="0.62364232195640934"/>
          <c:h val="0.56156252776094828"/>
        </c:manualLayout>
      </c:layout>
      <c:scatterChart>
        <c:scatterStyle val="smoothMarker"/>
        <c:varyColors val="1"/>
        <c:ser>
          <c:idx val="0"/>
          <c:order val="0"/>
          <c:tx>
            <c:v>Origin FC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Лист1!$D$48:$D$54</c:f>
              <c:numCache>
                <c:formatCode>General</c:formatCode>
                <c:ptCount val="7"/>
                <c:pt idx="0">
                  <c:v>1940080</c:v>
                </c:pt>
                <c:pt idx="1">
                  <c:v>19410439</c:v>
                </c:pt>
                <c:pt idx="2">
                  <c:v>17510492</c:v>
                </c:pt>
                <c:pt idx="3">
                  <c:v>64721260</c:v>
                </c:pt>
                <c:pt idx="4">
                  <c:v>81073916</c:v>
                </c:pt>
                <c:pt idx="5">
                  <c:v>325683393</c:v>
                </c:pt>
                <c:pt idx="6">
                  <c:v>813758199</c:v>
                </c:pt>
              </c:numCache>
            </c:numRef>
          </c:yVal>
          <c:smooth val="1"/>
        </c:ser>
        <c:ser>
          <c:idx val="1"/>
          <c:order val="1"/>
          <c:tx>
            <c:v>Back-off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Лист1!$G$48:$G$54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v>SMSCV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Лист1!$J$48:$J$54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270939</c:v>
                </c:pt>
                <c:pt idx="3">
                  <c:v>5826419</c:v>
                </c:pt>
                <c:pt idx="4">
                  <c:v>11951296</c:v>
                </c:pt>
                <c:pt idx="5">
                  <c:v>18904667</c:v>
                </c:pt>
                <c:pt idx="6">
                  <c:v>27462690</c:v>
                </c:pt>
              </c:numCache>
            </c:numRef>
          </c:yVal>
          <c:smooth val="1"/>
        </c:ser>
        <c:ser>
          <c:idx val="3"/>
          <c:order val="3"/>
          <c:tx>
            <c:v>SMMCV</c:v>
          </c:tx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Лист1!$M$48:$M$54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v>MMMCV</c:v>
          </c:tx>
          <c:spPr>
            <a:ln>
              <a:solidFill>
                <a:srgbClr val="F79646">
                  <a:lumMod val="75000"/>
                </a:srgbClr>
              </a:solidFill>
            </a:ln>
          </c:spPr>
          <c:marker>
            <c:symbol val="none"/>
          </c:marker>
          <c:xVal>
            <c:numRef>
              <c:f>Лист1!$A$37:$A$43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xVal>
          <c:yVal>
            <c:numRef>
              <c:f>Лист1!$P$48:$P$54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569664"/>
        <c:axId val="44570240"/>
      </c:scatterChart>
      <c:valAx>
        <c:axId val="44569664"/>
        <c:scaling>
          <c:logBase val="2"/>
          <c:orientation val="minMax"/>
          <c:min val="2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Число потоков</a:t>
                </a:r>
              </a:p>
            </c:rich>
          </c:tx>
          <c:layout>
            <c:manualLayout>
              <c:xMode val="edge"/>
              <c:yMode val="edge"/>
              <c:x val="0.41415334917454882"/>
              <c:y val="0.86853543307086833"/>
            </c:manualLayout>
          </c:layout>
          <c:overlay val="1"/>
        </c:title>
        <c:numFmt formatCode="General" sourceLinked="1"/>
        <c:majorTickMark val="cross"/>
        <c:minorTickMark val="cross"/>
        <c:tickLblPos val="none"/>
        <c:crossAx val="44570240"/>
        <c:crosses val="autoZero"/>
        <c:crossBetween val="midCat"/>
        <c:majorUnit val="2"/>
      </c:valAx>
      <c:valAx>
        <c:axId val="44570240"/>
        <c:scaling>
          <c:logBase val="10"/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Redauduat iterations</a:t>
                </a:r>
              </a:p>
            </c:rich>
          </c:tx>
          <c:layout>
            <c:manualLayout>
              <c:xMode val="edge"/>
              <c:yMode val="edge"/>
              <c:x val="1.3319252253231658E-2"/>
              <c:y val="0.31716772500211682"/>
            </c:manualLayout>
          </c:layout>
          <c:overlay val="1"/>
        </c:title>
        <c:numFmt formatCode="0.0E+00" sourceLinked="0"/>
        <c:majorTickMark val="cross"/>
        <c:minorTickMark val="cross"/>
        <c:tickLblPos val="none"/>
        <c:crossAx val="445696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1186953925214422"/>
          <c:y val="0.31453424773516231"/>
          <c:w val="0.17040152963671124"/>
          <c:h val="0.38887985775971573"/>
        </c:manualLayout>
      </c:layout>
      <c:overlay val="1"/>
    </c:legend>
    <c:plotVisOnly val="1"/>
    <c:dispBlanksAs val="zero"/>
    <c:showDLblsOverMax val="1"/>
  </c:chart>
  <c:externalData r:id="rId1">
    <c:autoUpdate val="1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 dirty="0"/>
            <a:t>Read/Write lite</a:t>
          </a:r>
          <a:r>
            <a:rPr lang="en-US" sz="2000" baseline="0" dirty="0"/>
            <a:t> test</a:t>
          </a:r>
          <a:endParaRPr lang="ru-RU" sz="2000" dirty="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/>
            <a:t>Read/Write light </a:t>
          </a:r>
          <a:r>
            <a:rPr lang="en-US" sz="2000" baseline="0"/>
            <a:t>test</a:t>
          </a:r>
          <a:endParaRPr lang="ru-RU" sz="200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/>
            <a:t>Read/Write heavy</a:t>
          </a:r>
          <a:r>
            <a:rPr lang="en-US" sz="2000" baseline="0"/>
            <a:t> test</a:t>
          </a:r>
          <a:endParaRPr lang="ru-RU" sz="200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0.16458</cdr:x>
      <cdr:y>0.0462</cdr:y>
    </cdr:from>
    <cdr:to>
      <cdr:x>0.7125</cdr:x>
      <cdr:y>0.18152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52474" y="133350"/>
          <a:ext cx="2505075" cy="39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0.3</cdr:x>
      <cdr:y>0.0495</cdr:y>
    </cdr:from>
    <cdr:to>
      <cdr:x>0.65625</cdr:x>
      <cdr:y>0.16502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371599" y="142875"/>
          <a:ext cx="1628775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en-US" sz="2000"/>
            <a:t>Read/Write heavy </a:t>
          </a:r>
          <a:r>
            <a:rPr lang="en-US" sz="2000" baseline="0"/>
            <a:t>test</a:t>
          </a:r>
          <a:endParaRPr lang="ru-RU" sz="2000"/>
        </a:p>
      </cdr:txBody>
    </cdr:sp>
  </cdr:relSizeAnchor>
  <cdr:relSizeAnchor xmlns:cdr="http://schemas.openxmlformats.org/drawingml/2006/chartDrawing">
    <cdr:from>
      <cdr:x>0.4125</cdr:x>
      <cdr:y>0.68317</cdr:y>
    </cdr:from>
    <cdr:to>
      <cdr:x>0.6125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1885950" y="2828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ru-RU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CB38B0C-96AC-4DC9-9731-B1996D1DB0E1}" type="datetimeFigureOut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CCBD7E-2438-4548-9B4C-910BA0B5DA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34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FD073E-F633-4CF2-AAFF-A27C9AC79699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D087ED-F2C6-4049-9457-3F45CF6539A8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53535-5800-4AFF-85B9-4735E597909C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9BAA7-277B-4BEF-9250-FBCA046B8A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552E2-6234-4A7F-8D8D-C6C37B350CCB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4C182-E963-4C3A-B118-5BA19E0C89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19E20-B631-4A19-BE52-E7E492D6850B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8E94E-13D0-4639-A057-B3BC618B1B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B77E5-737B-486E-8288-33C10EE17F88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C2328-22B9-482E-BE45-045F35DC19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1F633-58AD-44B4-8A0F-460B4C3DF7BD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75F5-B82A-4A0F-8DE7-9FC4774FE1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36BE3-088B-4CF7-8D1F-070FDB383C2B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C8863-AEF3-4122-BA0B-6160CA039D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5A4D2-FDA3-4105-B0F4-B2E1AE279499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EC3CF-DAAF-4A3C-B93E-A441074C7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B3EF6-B5D1-4FA9-9B20-695C05A7D183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93BBF-49C3-440A-96B8-B6AF4035EE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E8A16-1FF7-445E-8E61-85778F7878B6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A9050-D96E-422B-8E1C-E1D2566590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482A3-1E78-4774-A70C-41587A8C84ED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2D280-3830-4FC5-827A-F17589C2F7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5430-1D1C-4A36-9384-007FB5D07190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3AADB-0C80-47A6-8207-1E38AE8AA2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76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CE9682-B1B6-4079-98EB-D369FFF09CA6}" type="datetime1">
              <a:rPr lang="ru-RU"/>
              <a:pPr>
                <a:defRPr/>
              </a:pPr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AADBD4-250E-4786-93EE-F22F0D7EED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alimullin/libcds" TargetMode="External"/><Relationship Id="rId2" Type="http://schemas.openxmlformats.org/officeDocument/2006/relationships/hyperlink" Target="https://github.com/khizmax/libc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ello.com/" TargetMode="External"/><Relationship Id="rId4" Type="http://schemas.openxmlformats.org/officeDocument/2006/relationships/hyperlink" Target="http://ci.osll.ru:8888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>
          <a:xfrm>
            <a:off x="571500" y="2428875"/>
            <a:ext cx="7772400" cy="2071688"/>
          </a:xfrm>
        </p:spPr>
        <p:txBody>
          <a:bodyPr/>
          <a:lstStyle/>
          <a:p>
            <a:r>
              <a:rPr lang="ru-RU" sz="3600" b="1" i="1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200" b="1" i="1" smtClean="0">
                <a:latin typeface="Times New Roman" pitchFamily="18" charset="0"/>
                <a:cs typeface="Times New Roman" pitchFamily="18" charset="0"/>
              </a:rPr>
              <a:t>Разработка адаптивной стратегии синхронизации потоков в конкурентных структурах данных, основанных на </a:t>
            </a:r>
            <a:r>
              <a:rPr lang="en-US" sz="3200" b="1" i="1" smtClean="0"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ru-RU" sz="3200" b="1" i="1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200" b="1" i="1" smtClean="0">
                <a:latin typeface="Times New Roman" pitchFamily="18" charset="0"/>
                <a:cs typeface="Times New Roman" pitchFamily="18" charset="0"/>
              </a:rPr>
              <a:t>combining</a:t>
            </a:r>
            <a:r>
              <a:rPr lang="ru-RU" sz="3200" b="1" i="1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5" y="4643438"/>
            <a:ext cx="8001000" cy="1143000"/>
          </a:xfrm>
        </p:spPr>
        <p:txBody>
          <a:bodyPr/>
          <a:lstStyle/>
          <a:p>
            <a:pPr algn="l"/>
            <a:r>
              <a:rPr lang="ru-RU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Галимуллин М. Ф.</a:t>
            </a:r>
          </a:p>
          <a:p>
            <a:pPr algn="l"/>
            <a:r>
              <a:rPr lang="ru-RU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ассистент кафедры Калишенко Е.Л. </a:t>
            </a: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0" y="214313"/>
            <a:ext cx="9144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b="1">
                <a:cs typeface="Times New Roman" pitchFamily="18" charset="0"/>
              </a:rPr>
              <a:t>МИНОБРНАУКИ РОССИИ</a:t>
            </a:r>
            <a:endParaRPr lang="ru-RU"/>
          </a:p>
          <a:p>
            <a:pPr algn="ctr" eaLnBrk="0" hangingPunct="0"/>
            <a:r>
              <a:rPr lang="ru-RU" altLang="ko-KR" b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Санкт-Петербургский  государственный электротехнический  университет  “ЛЭТИ”</a:t>
            </a:r>
            <a:br>
              <a:rPr lang="ru-RU" altLang="ko-KR" b="1">
                <a:latin typeface="Times New Roman" pitchFamily="18" charset="0"/>
                <a:ea typeface="Batang" pitchFamily="18" charset="-127"/>
                <a:cs typeface="Times New Roman" pitchFamily="18" charset="0"/>
              </a:rPr>
            </a:br>
            <a:r>
              <a:rPr lang="ru-RU" altLang="ko-KR" b="1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им. В.И. Ульянова (Ленина)</a:t>
            </a:r>
            <a:endParaRPr lang="ru-RU" altLang="ko-KR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63" y="1285875"/>
          <a:ext cx="7643866" cy="972515"/>
        </p:xfrm>
        <a:graphic>
          <a:graphicData uri="http://schemas.openxmlformats.org/drawingml/2006/table">
            <a:tbl>
              <a:tblPr/>
              <a:tblGrid>
                <a:gridCol w="1541620"/>
                <a:gridCol w="6102246"/>
              </a:tblGrid>
              <a:tr h="3571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Cambria"/>
                          <a:ea typeface="Batang"/>
                          <a:cs typeface="Times New Roman"/>
                        </a:rPr>
                        <a:t>Факультет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latin typeface="Times New Roman"/>
                          <a:ea typeface="Batang"/>
                          <a:cs typeface="Times New Roman"/>
                        </a:rPr>
                        <a:t>компьютерных технологий и информатики</a:t>
                      </a:r>
                      <a:endParaRPr lang="ru-RU" sz="120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14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atin typeface="Cambria"/>
                          <a:ea typeface="Batang"/>
                          <a:cs typeface="Times New Roman"/>
                        </a:rPr>
                        <a:t>Направление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latin typeface="Times New Roman"/>
                          <a:ea typeface="Batang"/>
                          <a:cs typeface="Times New Roman"/>
                        </a:rPr>
                        <a:t>01.04.02 </a:t>
                      </a:r>
                      <a:r>
                        <a:rPr lang="ru-RU" sz="1600" dirty="0">
                          <a:latin typeface="Times New Roman"/>
                          <a:ea typeface="Batang"/>
                          <a:cs typeface="Times New Roman"/>
                        </a:rPr>
                        <a:t>— </a:t>
                      </a:r>
                      <a:r>
                        <a:rPr lang="ru-RU" sz="1600" dirty="0" smtClean="0">
                          <a:latin typeface="Times New Roman"/>
                          <a:ea typeface="Batang"/>
                          <a:cs typeface="Times New Roman"/>
                        </a:rPr>
                        <a:t>«Прикладная математика</a:t>
                      </a:r>
                      <a:r>
                        <a:rPr lang="ru-RU" sz="1600" baseline="0" dirty="0" smtClean="0">
                          <a:latin typeface="Times New Roman"/>
                          <a:ea typeface="Batang"/>
                          <a:cs typeface="Times New Roman"/>
                        </a:rPr>
                        <a:t> и информатика</a:t>
                      </a:r>
                      <a:r>
                        <a:rPr lang="ru-RU" sz="1600" dirty="0" smtClean="0">
                          <a:latin typeface="Times New Roman"/>
                          <a:ea typeface="Batang"/>
                          <a:cs typeface="Times New Roman"/>
                        </a:rPr>
                        <a:t>»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6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>
                          <a:latin typeface="Cambria"/>
                          <a:ea typeface="Batang"/>
                          <a:cs typeface="Times New Roman"/>
                        </a:rPr>
                        <a:t>Кафедра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Batang"/>
                          <a:cs typeface="Times New Roman"/>
                        </a:rPr>
                        <a:t>математического обеспечения и применения ЭВМ</a:t>
                      </a:r>
                      <a:endParaRPr lang="ru-RU" sz="1200" dirty="0">
                        <a:latin typeface="Times New Roman"/>
                        <a:ea typeface="Batang"/>
                        <a:cs typeface="Times New Roman"/>
                      </a:endParaRPr>
                    </a:p>
                  </a:txBody>
                  <a:tcPr marL="66576" marR="6657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347" name="Подзаголовок 2"/>
          <p:cNvSpPr txBox="1">
            <a:spLocks/>
          </p:cNvSpPr>
          <p:nvPr/>
        </p:nvSpPr>
        <p:spPr bwMode="auto">
          <a:xfrm>
            <a:off x="2071688" y="6072188"/>
            <a:ext cx="5348287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sz="2000" b="1">
                <a:latin typeface="Times New Roman" pitchFamily="18" charset="0"/>
                <a:cs typeface="Times New Roman" pitchFamily="18" charset="0"/>
              </a:rPr>
              <a:t>Санкт-Петербург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ru-RU" sz="2000" b="1">
                <a:latin typeface="Times New Roman" pitchFamily="18" charset="0"/>
                <a:cs typeface="Times New Roman" pitchFamily="18" charset="0"/>
              </a:rPr>
              <a:t>2016 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Результаты тестирования очереди с «тяжелыми» элементами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5F491-0122-4DD5-AC92-F07160C11A43}" type="slidenum">
              <a:rPr lang="ru-RU" sz="2800"/>
              <a:pPr>
                <a:defRPr/>
              </a:pPr>
              <a:t>10</a:t>
            </a:fld>
            <a:endParaRPr lang="ru-RU" sz="2800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0" y="1571612"/>
          <a:ext cx="4829175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571625" y="4357688"/>
            <a:ext cx="2071688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График 3</a:t>
            </a: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4000496" y="3357562"/>
          <a:ext cx="4981575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5500688" y="6072188"/>
            <a:ext cx="2071687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График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ru-RU" b="1" smtClean="0"/>
              <a:t>Адаптивная стратегия синхронизации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56596-DB5B-478A-96DB-5B51FE2AA2B0}" type="slidenum">
              <a:rPr lang="ru-RU"/>
              <a:pPr>
                <a:defRPr/>
              </a:pPr>
              <a:t>11</a:t>
            </a:fld>
            <a:endParaRPr lang="ru-RU"/>
          </a:p>
        </p:txBody>
      </p:sp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051050" y="1328738"/>
          <a:ext cx="4619625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6765587" imgH="7784261" progId="">
                  <p:embed/>
                </p:oleObj>
              </mc:Choice>
              <mc:Fallback>
                <p:oleObj name="Visio" r:id="rId3" imgW="6765587" imgH="7784261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28738"/>
                        <a:ext cx="4619625" cy="53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4000500" y="6429375"/>
            <a:ext cx="2071688" cy="428625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400" dirty="0">
                <a:latin typeface="Times New Roman" pitchFamily="18" charset="0"/>
                <a:ea typeface="+mj-ea"/>
                <a:cs typeface="Times New Roman" pitchFamily="18" charset="0"/>
              </a:rPr>
              <a:t>Рисунок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Использованные технологии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429250"/>
          </a:xfrm>
        </p:spPr>
        <p:txBody>
          <a:bodyPr rtlCol="0">
            <a:normAutofit fontScale="47500" lnSpcReduction="2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система контроля версий -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54013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https://github.com/khizmax/libcds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- основной </a:t>
            </a:r>
            <a:r>
              <a:rPr lang="ru-RU" sz="4400" dirty="0" err="1" smtClean="0">
                <a:latin typeface="Times New Roman" pitchFamily="18" charset="0"/>
                <a:cs typeface="Times New Roman" pitchFamily="18" charset="0"/>
              </a:rPr>
              <a:t>репозиторий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54013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https://github.com/mgalimullin/libcds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4400" dirty="0" err="1" smtClean="0">
                <a:latin typeface="Times New Roman" pitchFamily="18" charset="0"/>
                <a:cs typeface="Times New Roman" pitchFamily="18" charset="0"/>
              </a:rPr>
              <a:t>репозиторий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со стратегиями;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система автоматической сборки, тестирования и непрерывной интеграции -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Jenkins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. Результаты сборок можно посмотреть по ссылке </a:t>
            </a:r>
            <a:r>
              <a:rPr lang="en-US" sz="4400" u="sng" dirty="0">
                <a:latin typeface="Times New Roman" pitchFamily="18" charset="0"/>
                <a:cs typeface="Times New Roman" pitchFamily="18" charset="0"/>
                <a:hlinkClick r:id="rId4"/>
              </a:rPr>
              <a:t>http://ci.osll.ru:8888/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система управления проектами и задачами – </a:t>
            </a:r>
            <a:r>
              <a:rPr lang="en-US" sz="4400" dirty="0">
                <a:latin typeface="Times New Roman" pitchFamily="18" charset="0"/>
                <a:cs typeface="Times New Roman" pitchFamily="18" charset="0"/>
                <a:hlinkClick r:id="rId5"/>
              </a:rPr>
              <a:t>https://trello.com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профилировщики и анализаторы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: Parallel Studio,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valgrind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3.10.1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язык программирования - С++;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среды разработки -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Visual Studio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13.0 с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msvc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vc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++ 12.0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7,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Eclipse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5.1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под ОС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14.10 .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29C1A-F6BD-4CD9-AB54-3F46CD48B418}" type="slidenum">
              <a:rPr lang="ru-RU" sz="2800"/>
              <a:pPr>
                <a:defRPr/>
              </a:pPr>
              <a:t>12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357812"/>
          </a:xfrm>
        </p:spPr>
        <p:txBody>
          <a:bodyPr rtlCol="0">
            <a:norm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зучены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подход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combining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особенности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его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реализации в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libcds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Разработаны, реализованы и протестированные стратегии синхронизации;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роведена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оценку эффективности использования  разработанных стратегий;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Разработана адаптивная стратегия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синхронизации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Результаты работы представлены на конференциях </a:t>
            </a:r>
            <a:r>
              <a:rPr lang="en-US" sz="2400" dirty="0"/>
              <a:t>FRUCT18 </a:t>
            </a:r>
            <a:r>
              <a:rPr lang="ru-RU" sz="2400" dirty="0" smtClean="0"/>
              <a:t>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 и образование: технология успеха»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E52DD-457D-4FF9-B492-AF97839E4ACB}" type="slidenum">
              <a:rPr lang="ru-RU" sz="2800"/>
              <a:pPr>
                <a:defRPr/>
              </a:pPr>
              <a:t>13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313"/>
            <a:ext cx="8229600" cy="6357937"/>
          </a:xfrm>
        </p:spPr>
        <p:txBody>
          <a:bodyPr rtlCol="0">
            <a:normAutofit fontScale="70000" lnSpcReduction="20000"/>
          </a:bodyPr>
          <a:lstStyle/>
          <a:p>
            <a:pPr marL="0" indent="0" algn="ctr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500" b="1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ru-RU" sz="45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530225" algn="just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адаптивную стратегию синхронизации потоков в подходе к созданию конкурентных структур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провести анализ эффективности применения разработанных стратегий.</a:t>
            </a:r>
            <a:endParaRPr lang="ru-RU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Основные задачи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изучить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особенность реализации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flat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combining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библиотеке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libcds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реализовать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стратегии синхронизации;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выбрать параметры оценки эффективности применения стратегий синхронизации;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оценку эффективности использования стратегий;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адаптивную стратегию синхронизации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внедрить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реализованный механизм и реализованные стратегии синхронизации в библиотеку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libcds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4EC-EE79-4092-91FC-639F40A57750}" type="slidenum">
              <a:rPr lang="ru-RU" sz="2800"/>
              <a:pPr>
                <a:defRPr/>
              </a:pPr>
              <a:t>2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Описание подхода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flat-combining</a:t>
            </a:r>
            <a:endParaRPr lang="ru-RU" b="1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Содержимое 3" descr="http://habrastorage.org/getpro/habr/post_images/b92/0bd/319/b920bd319e28fd34f25e01ba4d460da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063" y="1714500"/>
            <a:ext cx="8229600" cy="3714750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F9ECC-310C-4615-B48C-86D7773BB8EB}" type="slidenum">
              <a:rPr lang="ru-RU" sz="2800"/>
              <a:pPr>
                <a:defRPr/>
              </a:pPr>
              <a:t>3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FC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D:\Other\Магистерская диссертация\Pictures\AlgoritmFC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928688"/>
            <a:ext cx="7143750" cy="5446712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17B23-0C3F-4618-AB8A-28CE3BC14B76}" type="slidenum">
              <a:rPr lang="ru-RU" sz="2800"/>
              <a:pPr>
                <a:defRPr/>
              </a:pPr>
              <a:t>4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работы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стратегий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синхронизации</a:t>
            </a:r>
          </a:p>
        </p:txBody>
      </p:sp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428750"/>
            <a:ext cx="65722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D05906-5427-46CE-ABA5-3D7F3B79E572}" type="slidenum">
              <a:rPr lang="ru-RU" sz="2800"/>
              <a:pPr>
                <a:defRPr/>
              </a:pPr>
              <a:t>5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Реализация стратегий синхронизации</a:t>
            </a:r>
          </a:p>
        </p:txBody>
      </p:sp>
      <p:pic>
        <p:nvPicPr>
          <p:cNvPr id="2150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5813" y="1600200"/>
            <a:ext cx="7656512" cy="4935538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EDA95-0DCC-4A9D-9EEC-B0A2EEB99C38}" type="slidenum">
              <a:rPr lang="ru-RU" sz="2800"/>
              <a:pPr>
                <a:defRPr/>
              </a:pPr>
              <a:t>6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Тестирование разработанных стратегий синхронизации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95736" y="1556792"/>
            <a:ext cx="4854575" cy="4968875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B244E-BB5F-4206-AA66-68E637422F11}" type="slidenum">
              <a:rPr lang="ru-RU" sz="2800"/>
              <a:pPr>
                <a:defRPr/>
              </a:pPr>
              <a:t>7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725612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Параметры оценки эффективности применения разработанных стратегий</a:t>
            </a:r>
            <a:endParaRPr lang="ru-RU" b="1" smtClean="0"/>
          </a:p>
        </p:txBody>
      </p:sp>
      <p:sp>
        <p:nvSpPr>
          <p:cNvPr id="23554" name="Содержимое 3"/>
          <p:cNvSpPr>
            <a:spLocks noGrp="1"/>
          </p:cNvSpPr>
          <p:nvPr>
            <p:ph idx="1"/>
          </p:nvPr>
        </p:nvSpPr>
        <p:spPr>
          <a:xfrm>
            <a:off x="428625" y="2357438"/>
            <a:ext cx="8229600" cy="36385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ms/op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) - среднее время выполнения операций;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Combining Factor</a:t>
            </a: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- отношение количества выполненных операций к количеству вызовов метода комбайнера;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Redundant Iterations </a:t>
            </a: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- среднее количество избыточных итераций цикла ожидания выполнения операции;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smtClean="0">
                <a:latin typeface="Times New Roman" pitchFamily="18" charset="0"/>
                <a:cs typeface="Times New Roman" pitchFamily="18" charset="0"/>
              </a:rPr>
              <a:t>Загрузка ЦП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95225-EF4A-42BA-A698-463E8F1F4970}" type="slidenum">
              <a:rPr lang="ru-RU" sz="2800"/>
              <a:pPr>
                <a:defRPr/>
              </a:pPr>
              <a:t>8</a:t>
            </a:fld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Результаты тестирования очереди с «легкими» элементами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18132-9B9A-4517-91BD-A809B5A6F2B5}" type="slidenum">
              <a:rPr lang="ru-RU" sz="2800"/>
              <a:pPr>
                <a:defRPr/>
              </a:pPr>
              <a:t>9</a:t>
            </a:fld>
            <a:endParaRPr lang="ru-RU" sz="2800" dirty="0"/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0" y="1571612"/>
          <a:ext cx="4829175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/>
          <p:nvPr/>
        </p:nvGraphicFramePr>
        <p:xfrm>
          <a:off x="4000496" y="3357562"/>
          <a:ext cx="4981575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3643</TotalTime>
  <Words>403</Words>
  <Application>Microsoft Office PowerPoint</Application>
  <PresentationFormat>Экран (4:3)</PresentationFormat>
  <Paragraphs>80</Paragraphs>
  <Slides>13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Visio</vt:lpstr>
      <vt:lpstr>«Разработка адаптивной стратегии синхронизации потоков в конкурентных структурах данных, основанных на flat-combining»</vt:lpstr>
      <vt:lpstr>Презентация PowerPoint</vt:lpstr>
      <vt:lpstr>Описание подхода flat-combining</vt:lpstr>
      <vt:lpstr>Алгоритм FC</vt:lpstr>
      <vt:lpstr>Алгоритм работы FC + стратегий синхронизации</vt:lpstr>
      <vt:lpstr>Реализация стратегий синхронизации</vt:lpstr>
      <vt:lpstr>Тестирование разработанных стратегий синхронизации</vt:lpstr>
      <vt:lpstr>Параметры оценки эффективности применения разработанных стратегий</vt:lpstr>
      <vt:lpstr>Результаты тестирования очереди с «легкими» элементами</vt:lpstr>
      <vt:lpstr>Результаты тестирования очереди с «тяжелыми» элементами</vt:lpstr>
      <vt:lpstr>Адаптивная стратегия синхронизации</vt:lpstr>
      <vt:lpstr>Использованные технологии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МАГИСТЕРСКАЯ ДИССЕРТАЦИЯ  Тема: «Разработка стратегий flat-combining для конкурентных структур данных на примере библиотеки libcds»</dc:title>
  <dc:creator>Рапоткин Николай</dc:creator>
  <cp:lastModifiedBy>Марсель Галимулли</cp:lastModifiedBy>
  <cp:revision>48</cp:revision>
  <dcterms:created xsi:type="dcterms:W3CDTF">2015-05-30T16:50:24Z</dcterms:created>
  <dcterms:modified xsi:type="dcterms:W3CDTF">2016-06-08T07:06:30Z</dcterms:modified>
</cp:coreProperties>
</file>