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5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6"/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295"/>
          <c:w val="0.68521303587051641"/>
          <c:h val="0.56156252776094984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Лист1!$B$4:$B$10</c:f>
              <c:numCache>
                <c:formatCode>General</c:formatCode>
                <c:ptCount val="7"/>
                <c:pt idx="0">
                  <c:v>1.1656599999999999</c:v>
                </c:pt>
                <c:pt idx="1">
                  <c:v>2.7415000000000012</c:v>
                </c:pt>
                <c:pt idx="2">
                  <c:v>2.4422499999999983</c:v>
                </c:pt>
                <c:pt idx="3">
                  <c:v>3.1684000000000001</c:v>
                </c:pt>
                <c:pt idx="4">
                  <c:v>4.8891499999999999</c:v>
                </c:pt>
                <c:pt idx="5">
                  <c:v>9.0635000000000048</c:v>
                </c:pt>
                <c:pt idx="6">
                  <c:v>24.658000000000001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Лист1!$E$4:$E$10</c:f>
              <c:numCache>
                <c:formatCode>General</c:formatCode>
                <c:ptCount val="7"/>
                <c:pt idx="0">
                  <c:v>0.80035500000000004</c:v>
                </c:pt>
                <c:pt idx="1">
                  <c:v>1.0605150000000001</c:v>
                </c:pt>
                <c:pt idx="2">
                  <c:v>1.1644000000000001</c:v>
                </c:pt>
                <c:pt idx="3">
                  <c:v>2.4223499999999984</c:v>
                </c:pt>
                <c:pt idx="4">
                  <c:v>8.9310000000000009</c:v>
                </c:pt>
                <c:pt idx="5">
                  <c:v>20.76499999999999</c:v>
                </c:pt>
                <c:pt idx="6">
                  <c:v>37.771500000000003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Лист1!$H$4:$H$10</c:f>
              <c:numCache>
                <c:formatCode>General</c:formatCode>
                <c:ptCount val="7"/>
                <c:pt idx="0">
                  <c:v>3.0378999999999987</c:v>
                </c:pt>
                <c:pt idx="1">
                  <c:v>8.0153500000000015</c:v>
                </c:pt>
                <c:pt idx="2">
                  <c:v>15.640999999999998</c:v>
                </c:pt>
                <c:pt idx="3">
                  <c:v>36.201000000000001</c:v>
                </c:pt>
                <c:pt idx="4">
                  <c:v>45.347999999999999</c:v>
                </c:pt>
                <c:pt idx="5">
                  <c:v>65.719499999999996</c:v>
                </c:pt>
                <c:pt idx="6">
                  <c:v>81.947000000000045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Лист1!$K$4:$K$10</c:f>
              <c:numCache>
                <c:formatCode>General</c:formatCode>
                <c:ptCount val="7"/>
                <c:pt idx="0">
                  <c:v>4.9851999999999999</c:v>
                </c:pt>
                <c:pt idx="1">
                  <c:v>21.051000000000005</c:v>
                </c:pt>
                <c:pt idx="2">
                  <c:v>38.686500000000002</c:v>
                </c:pt>
                <c:pt idx="3">
                  <c:v>37.996000000000009</c:v>
                </c:pt>
                <c:pt idx="4">
                  <c:v>39.373000000000005</c:v>
                </c:pt>
                <c:pt idx="5">
                  <c:v>39.407499999999999</c:v>
                </c:pt>
                <c:pt idx="6">
                  <c:v>44.343999999999994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Лист1!$N$4:$N$10</c:f>
              <c:numCache>
                <c:formatCode>General</c:formatCode>
                <c:ptCount val="7"/>
                <c:pt idx="0">
                  <c:v>4.4488500000000002</c:v>
                </c:pt>
                <c:pt idx="1">
                  <c:v>17.774000000000001</c:v>
                </c:pt>
                <c:pt idx="2">
                  <c:v>21.984499999999983</c:v>
                </c:pt>
                <c:pt idx="3">
                  <c:v>21.6435</c:v>
                </c:pt>
                <c:pt idx="4">
                  <c:v>23.774999999999999</c:v>
                </c:pt>
                <c:pt idx="5">
                  <c:v>22.244500000000002</c:v>
                </c:pt>
                <c:pt idx="6">
                  <c:v>24.484499999999983</c:v>
                </c:pt>
              </c:numCache>
            </c:numRef>
          </c:yVal>
          <c:smooth val="1"/>
        </c:ser>
        <c:axId val="41904000"/>
        <c:axId val="43151360"/>
      </c:scatterChart>
      <c:valAx>
        <c:axId val="41904000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56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3151360"/>
        <c:crosses val="autoZero"/>
        <c:crossBetween val="midCat"/>
        <c:majorUnit val="2"/>
      </c:valAx>
      <c:valAx>
        <c:axId val="43151360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Duration</a:t>
                </a:r>
              </a:p>
            </c:rich>
          </c:tx>
          <c:layout>
            <c:manualLayout>
              <c:xMode val="edge"/>
              <c:yMode val="edge"/>
              <c:x val="1.3319335083114616E-2"/>
              <c:y val="0.41179147991116494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19040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896120973044051"/>
          <c:y val="0.31453422168382866"/>
          <c:w val="0.17577909270216982"/>
          <c:h val="0.38887985775971612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6"/>
  <c:chart>
    <c:autoTitleDeleted val="1"/>
    <c:plotArea>
      <c:layout>
        <c:manualLayout>
          <c:layoutTarget val="inner"/>
          <c:xMode val="edge"/>
          <c:yMode val="edge"/>
          <c:x val="0.17869608649665095"/>
          <c:y val="0.21884635707665304"/>
          <c:w val="0.62364232195640934"/>
          <c:h val="0.56156252776094906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Лист1!$D$4:$D$10</c:f>
              <c:numCache>
                <c:formatCode>General</c:formatCode>
                <c:ptCount val="7"/>
                <c:pt idx="0">
                  <c:v>1940008</c:v>
                </c:pt>
                <c:pt idx="1">
                  <c:v>1941004</c:v>
                </c:pt>
                <c:pt idx="2">
                  <c:v>2751049</c:v>
                </c:pt>
                <c:pt idx="3">
                  <c:v>6472126</c:v>
                </c:pt>
                <c:pt idx="4">
                  <c:v>8107391</c:v>
                </c:pt>
                <c:pt idx="5">
                  <c:v>12568339</c:v>
                </c:pt>
                <c:pt idx="6">
                  <c:v>25256126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Лист1!$G$4:$G$10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Лист1!$J$4:$J$10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27090</c:v>
                </c:pt>
                <c:pt idx="3">
                  <c:v>58264</c:v>
                </c:pt>
                <c:pt idx="4">
                  <c:v>119512</c:v>
                </c:pt>
                <c:pt idx="5">
                  <c:v>189057</c:v>
                </c:pt>
                <c:pt idx="6">
                  <c:v>274602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Лист1!$M$4:$M$10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Лист1!$P$4:$P$10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axId val="45709568"/>
        <c:axId val="45724032"/>
      </c:scatterChart>
      <c:valAx>
        <c:axId val="45709568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5724032"/>
        <c:crosses val="autoZero"/>
        <c:crossBetween val="midCat"/>
        <c:majorUnit val="2"/>
      </c:valAx>
      <c:valAx>
        <c:axId val="45724032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/>
                  <a:t>Redauduat</a:t>
                </a:r>
                <a:r>
                  <a:rPr lang="en-US" dirty="0"/>
                  <a:t> iterations</a:t>
                </a:r>
              </a:p>
            </c:rich>
          </c:tx>
          <c:layout>
            <c:manualLayout>
              <c:xMode val="edge"/>
              <c:yMode val="edge"/>
              <c:x val="1.3319252253231658E-2"/>
              <c:y val="0.31716772500211682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45709568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186953925214422"/>
          <c:y val="0.31453424773516231"/>
          <c:w val="0.17040152963671118"/>
          <c:h val="0.38887985775971601"/>
        </c:manualLayout>
      </c:layout>
      <c:overlay val="1"/>
    </c:legend>
    <c:plotVisOnly val="1"/>
    <c:dispBlanksAs val="zero"/>
    <c:showDLblsOverMax val="1"/>
  </c:chart>
  <c:spPr>
    <a:ln>
      <a:noFill/>
    </a:ln>
  </c:spPr>
  <c:externalData r:id="rId1">
    <c:autoUpdate val="1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6"/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301"/>
          <c:w val="0.68521303587051618"/>
          <c:h val="0.561562527760949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Лист1!$B$48:$B$54</c:f>
              <c:numCache>
                <c:formatCode>General</c:formatCode>
                <c:ptCount val="7"/>
                <c:pt idx="0">
                  <c:v>7.9236500000000003</c:v>
                </c:pt>
                <c:pt idx="1">
                  <c:v>9.1786500000000011</c:v>
                </c:pt>
                <c:pt idx="2">
                  <c:v>8.1677500000000016</c:v>
                </c:pt>
                <c:pt idx="3">
                  <c:v>17.445499999999978</c:v>
                </c:pt>
                <c:pt idx="4">
                  <c:v>32.213500000000003</c:v>
                </c:pt>
                <c:pt idx="5">
                  <c:v>52.699000000000012</c:v>
                </c:pt>
                <c:pt idx="6">
                  <c:v>115.72999999999999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Лист1!$E$48:$E$54</c:f>
              <c:numCache>
                <c:formatCode>General</c:formatCode>
                <c:ptCount val="7"/>
                <c:pt idx="0">
                  <c:v>13.866000000000005</c:v>
                </c:pt>
                <c:pt idx="1">
                  <c:v>17.241500000000002</c:v>
                </c:pt>
                <c:pt idx="2">
                  <c:v>37.203000000000003</c:v>
                </c:pt>
                <c:pt idx="3">
                  <c:v>49.443000000000005</c:v>
                </c:pt>
                <c:pt idx="4">
                  <c:v>92.873499999999979</c:v>
                </c:pt>
                <c:pt idx="5">
                  <c:v>114.35499999999999</c:v>
                </c:pt>
                <c:pt idx="6">
                  <c:v>124.55000000000001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Лист1!$H$48:$H$54</c:f>
              <c:numCache>
                <c:formatCode>General</c:formatCode>
                <c:ptCount val="7"/>
                <c:pt idx="0">
                  <c:v>3.1423999999999999</c:v>
                </c:pt>
                <c:pt idx="1">
                  <c:v>8.1316999999999986</c:v>
                </c:pt>
                <c:pt idx="2">
                  <c:v>15.922000000000002</c:v>
                </c:pt>
                <c:pt idx="3">
                  <c:v>38.769000000000013</c:v>
                </c:pt>
                <c:pt idx="4">
                  <c:v>46.394000000000005</c:v>
                </c:pt>
                <c:pt idx="5">
                  <c:v>64.759</c:v>
                </c:pt>
                <c:pt idx="6">
                  <c:v>80.897999999999996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Лист1!$K$48:$K$54</c:f>
              <c:numCache>
                <c:formatCode>General</c:formatCode>
                <c:ptCount val="7"/>
                <c:pt idx="0">
                  <c:v>4.9864000000000024</c:v>
                </c:pt>
                <c:pt idx="1">
                  <c:v>21.809000000000001</c:v>
                </c:pt>
                <c:pt idx="2">
                  <c:v>34.836000000000006</c:v>
                </c:pt>
                <c:pt idx="3">
                  <c:v>39.628000000000021</c:v>
                </c:pt>
                <c:pt idx="4">
                  <c:v>43.112000000000002</c:v>
                </c:pt>
                <c:pt idx="5">
                  <c:v>40.506</c:v>
                </c:pt>
                <c:pt idx="6">
                  <c:v>45.2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Лист1!$N$48:$N$54</c:f>
              <c:numCache>
                <c:formatCode>General</c:formatCode>
                <c:ptCount val="7"/>
                <c:pt idx="0">
                  <c:v>4.5696000000000003</c:v>
                </c:pt>
                <c:pt idx="1">
                  <c:v>17.951000000000001</c:v>
                </c:pt>
                <c:pt idx="2">
                  <c:v>21.648</c:v>
                </c:pt>
                <c:pt idx="3">
                  <c:v>22.672000000000001</c:v>
                </c:pt>
                <c:pt idx="4">
                  <c:v>23.911000000000001</c:v>
                </c:pt>
                <c:pt idx="5">
                  <c:v>22.602</c:v>
                </c:pt>
                <c:pt idx="6">
                  <c:v>25.24799999999999</c:v>
                </c:pt>
              </c:numCache>
            </c:numRef>
          </c:yVal>
          <c:smooth val="1"/>
        </c:ser>
        <c:axId val="40143104"/>
        <c:axId val="40198528"/>
      </c:scatterChart>
      <c:valAx>
        <c:axId val="40143104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89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0198528"/>
        <c:crosses val="autoZero"/>
        <c:crossBetween val="midCat"/>
        <c:majorUnit val="2"/>
      </c:valAx>
      <c:valAx>
        <c:axId val="40198528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Duration</a:t>
                </a:r>
              </a:p>
            </c:rich>
          </c:tx>
          <c:layout>
            <c:manualLayout>
              <c:xMode val="edge"/>
              <c:yMode val="edge"/>
              <c:x val="1.3319335083114611E-2"/>
              <c:y val="0.41179147991116494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01431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896120973044051"/>
          <c:y val="0.31453422168382877"/>
          <c:w val="0.17577909270216982"/>
          <c:h val="0.38887985775971612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6"/>
  <c:chart>
    <c:autoTitleDeleted val="1"/>
    <c:plotArea>
      <c:layout>
        <c:manualLayout>
          <c:layoutTarget val="inner"/>
          <c:xMode val="edge"/>
          <c:yMode val="edge"/>
          <c:x val="0.17869608649665103"/>
          <c:y val="0.21884635707665312"/>
          <c:w val="0.62364232195640934"/>
          <c:h val="0.561562527760948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Лист1!$D$48:$D$54</c:f>
              <c:numCache>
                <c:formatCode>General</c:formatCode>
                <c:ptCount val="7"/>
                <c:pt idx="0">
                  <c:v>1940080</c:v>
                </c:pt>
                <c:pt idx="1">
                  <c:v>19410439</c:v>
                </c:pt>
                <c:pt idx="2">
                  <c:v>17510492</c:v>
                </c:pt>
                <c:pt idx="3">
                  <c:v>64721260</c:v>
                </c:pt>
                <c:pt idx="4">
                  <c:v>81073916</c:v>
                </c:pt>
                <c:pt idx="5">
                  <c:v>325683393</c:v>
                </c:pt>
                <c:pt idx="6">
                  <c:v>813758199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Лист1!$G$48:$G$54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Лист1!$J$48:$J$54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270939</c:v>
                </c:pt>
                <c:pt idx="3">
                  <c:v>5826419</c:v>
                </c:pt>
                <c:pt idx="4">
                  <c:v>11951296</c:v>
                </c:pt>
                <c:pt idx="5">
                  <c:v>18904667</c:v>
                </c:pt>
                <c:pt idx="6">
                  <c:v>27462690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Лист1!$M$48:$M$54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Лист1!$P$48:$P$54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axId val="45823872"/>
        <c:axId val="45858816"/>
      </c:scatterChart>
      <c:valAx>
        <c:axId val="45823872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33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5858816"/>
        <c:crosses val="autoZero"/>
        <c:crossBetween val="midCat"/>
        <c:majorUnit val="2"/>
      </c:valAx>
      <c:valAx>
        <c:axId val="45858816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Redauduat iterations</a:t>
                </a:r>
              </a:p>
            </c:rich>
          </c:tx>
          <c:layout>
            <c:manualLayout>
              <c:xMode val="edge"/>
              <c:yMode val="edge"/>
              <c:x val="1.3319252253231658E-2"/>
              <c:y val="0.31716772500211682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458238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186953925214422"/>
          <c:y val="0.31453424773516231"/>
          <c:w val="0.17040152963671124"/>
          <c:h val="0.38887985775971573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 dirty="0"/>
            <a:t>Read/Write lite</a:t>
          </a:r>
          <a:r>
            <a:rPr lang="en-US" sz="2000" baseline="0" dirty="0"/>
            <a:t> test</a:t>
          </a:r>
          <a:endParaRPr lang="ru-RU" sz="2000" dirty="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light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</a:t>
          </a:r>
          <a:r>
            <a:rPr lang="en-US" sz="2000" baseline="0"/>
            <a:t> 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B38B0C-96AC-4DC9-9731-B1996D1DB0E1}" type="datetimeFigureOut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CCBD7E-2438-4548-9B4C-910BA0B5D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FD073E-F633-4CF2-AAFF-A27C9AC79699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D087ED-F2C6-4049-9457-3F45CF6539A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3535-5800-4AFF-85B9-4735E597909C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BAA7-277B-4BEF-9250-FBCA046B8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552E2-6234-4A7F-8D8D-C6C37B350CCB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C182-E963-4C3A-B118-5BA19E0C89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19E20-B631-4A19-BE52-E7E492D6850B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E94E-13D0-4639-A057-B3BC618B1B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77E5-737B-486E-8288-33C10EE17F88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2328-22B9-482E-BE45-045F35DC1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F633-58AD-44B4-8A0F-460B4C3DF7BD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75F5-B82A-4A0F-8DE7-9FC4774FE1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36BE3-088B-4CF7-8D1F-070FDB383C2B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8863-AEF3-4122-BA0B-6160CA039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A4D2-FDA3-4105-B0F4-B2E1AE279499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C3CF-DAAF-4A3C-B93E-A441074C7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B3EF6-B5D1-4FA9-9B20-695C05A7D183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93BBF-49C3-440A-96B8-B6AF4035EE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8A16-1FF7-445E-8E61-85778F7878B6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9050-D96E-422B-8E1C-E1D256659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482A3-1E78-4774-A70C-41587A8C84ED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D280-3830-4FC5-827A-F17589C2F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5430-1D1C-4A36-9384-007FB5D07190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AADB-0C80-47A6-8207-1E38AE8AA2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76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E9682-B1B6-4079-98EB-D369FFF09CA6}" type="datetime1">
              <a:rPr lang="ru-RU"/>
              <a:pPr>
                <a:defRPr/>
              </a:pPr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AADBD4-250E-4786-93EE-F22F0D7EED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imullin/libcds" TargetMode="External"/><Relationship Id="rId2" Type="http://schemas.openxmlformats.org/officeDocument/2006/relationships/hyperlink" Target="https://github.com/khizmax/libc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://ci.osll.ru:8888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571500" y="2428875"/>
            <a:ext cx="7772400" cy="2071688"/>
          </a:xfrm>
        </p:spPr>
        <p:txBody>
          <a:bodyPr/>
          <a:lstStyle/>
          <a:p>
            <a:r>
              <a:rPr lang="ru-RU" sz="3600" b="1" i="1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Разработка адаптивной стратегии синхронизации потоков в конкурентных структурах данных, основанных на 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4643438"/>
            <a:ext cx="8001000" cy="1143000"/>
          </a:xfrm>
        </p:spPr>
        <p:txBody>
          <a:bodyPr/>
          <a:lstStyle/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Галимуллин М. Ф.</a:t>
            </a:r>
          </a:p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ассистент кафедры Калишенко Е.Л. 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0" y="214313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b="1">
                <a:cs typeface="Times New Roman" pitchFamily="18" charset="0"/>
              </a:rPr>
              <a:t>МИНОБРНАУКИ РОССИИ</a:t>
            </a:r>
            <a:endParaRPr lang="ru-RU"/>
          </a:p>
          <a:p>
            <a:pPr algn="ctr" eaLnBrk="0" hangingPunct="0"/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Санкт-Петербургский  государственный электротехнический  университет  “ЛЭТИ”</a:t>
            </a:r>
            <a:b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</a:br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им. В.И. Ульянова (Ленина)</a:t>
            </a:r>
            <a:endParaRPr lang="ru-RU" altLang="ko-KR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63" y="1285875"/>
          <a:ext cx="7643812" cy="973138"/>
        </p:xfrm>
        <a:graphic>
          <a:graphicData uri="http://schemas.openxmlformats.org/drawingml/2006/table">
            <a:tbl>
              <a:tblPr/>
              <a:tblGrid>
                <a:gridCol w="1541620"/>
                <a:gridCol w="6102246"/>
              </a:tblGrid>
              <a:tr h="357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Факультет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latin typeface="Times New Roman"/>
                          <a:ea typeface="Batang"/>
                          <a:cs typeface="Times New Roman"/>
                        </a:rPr>
                        <a:t>компьютерных технологий и информатики</a:t>
                      </a:r>
                      <a:endParaRPr lang="ru-RU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Cambria"/>
                          <a:ea typeface="Batang"/>
                          <a:cs typeface="Times New Roman"/>
                        </a:rPr>
                        <a:t>Направление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01.04.02 </a:t>
                      </a: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— 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«Прикладная математика</a:t>
                      </a:r>
                      <a:r>
                        <a:rPr lang="ru-RU" sz="1600" baseline="0" dirty="0" smtClean="0">
                          <a:latin typeface="Times New Roman"/>
                          <a:ea typeface="Batang"/>
                          <a:cs typeface="Times New Roman"/>
                        </a:rPr>
                        <a:t> и информатика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»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Кафедра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математического обеспечения и применения ЭВМ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47" name="Подзаголовок 2"/>
          <p:cNvSpPr txBox="1">
            <a:spLocks/>
          </p:cNvSpPr>
          <p:nvPr/>
        </p:nvSpPr>
        <p:spPr bwMode="auto">
          <a:xfrm>
            <a:off x="2071688" y="6072188"/>
            <a:ext cx="53482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Санкт-Петербург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2016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«тяжелыми»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5F491-0122-4DD5-AC92-F07160C11A43}" type="slidenum">
              <a:rPr lang="ru-RU" sz="2800"/>
              <a:pPr>
                <a:defRPr/>
              </a:pPr>
              <a:t>10</a:t>
            </a:fld>
            <a:endParaRPr lang="ru-RU" sz="28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571612"/>
          <a:ext cx="48291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571625" y="4357688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3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4000496" y="3357562"/>
          <a:ext cx="49815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5500688" y="6072188"/>
            <a:ext cx="2071687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4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ru-RU" b="1" smtClean="0"/>
              <a:t>Адаптивная стратегия синхронизации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56596-DB5B-478A-96DB-5B51FE2AA2B0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051050" y="1328738"/>
          <a:ext cx="4619625" cy="5314950"/>
        </p:xfrm>
        <a:graphic>
          <a:graphicData uri="http://schemas.openxmlformats.org/presentationml/2006/ole">
            <p:oleObj spid="_x0000_s1030" name="Visio" r:id="rId3" imgW="6765587" imgH="7784261" progId="">
              <p:embed/>
            </p:oleObj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4000500" y="6429375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6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контроля версий -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https://github.com/khizmax/libcds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- основной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https://github.com/mgalimullin/libcds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со стратегиями;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автоматической сборки, тестирования и непрерывной интеграции -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Jenkins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Результаты сборок можно посмотреть по ссылке </a:t>
            </a:r>
            <a:r>
              <a:rPr lang="en-US" sz="4400" u="sng" dirty="0">
                <a:latin typeface="Times New Roman" pitchFamily="18" charset="0"/>
                <a:cs typeface="Times New Roman" pitchFamily="18" charset="0"/>
                <a:hlinkClick r:id="rId4"/>
              </a:rPr>
              <a:t>http://ci.osll.ru:8888/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управления проектами и задачами –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5"/>
              </a:rPr>
              <a:t>https://trello.com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профилировщики и анализаторы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 Parallel Studio,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valgrind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3.10.1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язык программирования - С++;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среды разработки -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13.0 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msvc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vc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++ 12.0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7,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5.1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под ОС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14.10 .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29C1A-F6BD-4CD9-AB54-3F46CD48B418}" type="slidenum">
              <a:rPr lang="ru-RU" sz="2800"/>
              <a:pPr>
                <a:defRPr/>
              </a:pPr>
              <a:t>12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357812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изучены подход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особенного его реализации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Разработаны, реализованы и протестированные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проведена оценку эффективности использования  разработанных стратегий;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адаптивная стратегия синхронизации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E52DD-457D-4FF9-B492-AF97839E4ACB}" type="slidenum">
              <a:rPr lang="ru-RU" sz="2800"/>
              <a:pPr>
                <a:defRPr/>
              </a:pPr>
              <a:t>13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6357937"/>
          </a:xfrm>
        </p:spPr>
        <p:txBody>
          <a:bodyPr rtlCol="0">
            <a:normAutofit fontScale="55000" lnSpcReduction="20000"/>
          </a:bodyPr>
          <a:lstStyle/>
          <a:p>
            <a:pPr marL="0" indent="0" algn="ctr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530225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адаптивную стратегию синхронизации потоков в подходе к созданию конкурентных структур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провести анализ эффективности применения разработанных стратегий.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Основные задачи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подход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особенность реализации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библиотеке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выбрать параметры оценки эффективности применения стратегий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тестовые примеры;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оценку эффективности использования стратегий;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адаптивную стратегию синхронизации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механизм использования стратегий синхронизации в библиотеке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внедрить реализованный механизм и реализованные стратегии синхронизации в библиотеку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4EC-EE79-4092-91FC-639F40A57750}" type="slidenum">
              <a:rPr lang="ru-RU" sz="2800"/>
              <a:pPr>
                <a:defRPr/>
              </a:pPr>
              <a:t>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Описание подхода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flat-combining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Содержимое 3" descr="http://habrastorage.org/getpro/habr/post_images/b92/0bd/319/b920bd319e28fd34f25e01ba4d460da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714500"/>
            <a:ext cx="8229600" cy="3714750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29063" y="5429250"/>
            <a:ext cx="2071687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1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F9ECC-310C-4615-B48C-86D7773BB8EB}" type="slidenum">
              <a:rPr lang="ru-RU" sz="2800"/>
              <a:pPr>
                <a:defRPr/>
              </a:pPr>
              <a:t>3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Обобщенный алгоритм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FC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D:\Other\Магистерская диссертация\Pictures\AlgoritmFC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928688"/>
            <a:ext cx="7143750" cy="5446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17B23-0C3F-4618-AB8A-28CE3BC14B76}" type="slidenum">
              <a:rPr lang="ru-RU" sz="2800"/>
              <a:pPr>
                <a:defRPr/>
              </a:pPr>
              <a:t>4</a:t>
            </a:fld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000500" y="6215063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2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Обобщенный алгоритм работы стратегий синхронизации</a:t>
            </a:r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428750"/>
            <a:ext cx="65722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05906-5427-46CE-ABA5-3D7F3B79E572}" type="slidenum">
              <a:rPr lang="ru-RU" sz="2800"/>
              <a:pPr>
                <a:defRPr/>
              </a:pPr>
              <a:t>5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00500" y="6215063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3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Реализация стратегий синхронизации</a:t>
            </a:r>
          </a:p>
        </p:txBody>
      </p:sp>
      <p:pic>
        <p:nvPicPr>
          <p:cNvPr id="2150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5813" y="1600200"/>
            <a:ext cx="7656512" cy="4935538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EDA95-0DCC-4A9D-9EEC-B0A2EEB99C38}" type="slidenum">
              <a:rPr lang="ru-RU" sz="2800"/>
              <a:pPr>
                <a:defRPr/>
              </a:pPr>
              <a:t>6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00500" y="6215063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4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Тестирование разработанных стратегий синхронизации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14563" y="1571625"/>
            <a:ext cx="4854575" cy="4968875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B244E-BB5F-4206-AA66-68E637422F11}" type="slidenum">
              <a:rPr lang="ru-RU" sz="2800"/>
              <a:pPr>
                <a:defRPr/>
              </a:pPr>
              <a:t>7</a:t>
            </a:fld>
            <a:endParaRPr lang="ru-RU" sz="2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000500" y="6429375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5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725612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Параметры оценки эффективности применения разработанных стратегий</a:t>
            </a:r>
            <a:endParaRPr lang="ru-RU" b="1" smtClean="0"/>
          </a:p>
        </p:txBody>
      </p:sp>
      <p:sp>
        <p:nvSpPr>
          <p:cNvPr id="23554" name="Содержимое 3"/>
          <p:cNvSpPr>
            <a:spLocks noGrp="1"/>
          </p:cNvSpPr>
          <p:nvPr>
            <p:ph idx="1"/>
          </p:nvPr>
        </p:nvSpPr>
        <p:spPr>
          <a:xfrm>
            <a:off x="428625" y="2357438"/>
            <a:ext cx="8229600" cy="36385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ms/op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) - среднее время выполнения операций;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Combining Factor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 отношение количества выполненных операций к количеству вызовов метода комбайнера;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Redundant Iterations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 среднее количество избыточных итераций цикла ожидания выполнения операции;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Загрузка ЦП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95225-EF4A-42BA-A698-463E8F1F4970}" type="slidenum">
              <a:rPr lang="ru-RU" sz="2800"/>
              <a:pPr>
                <a:defRPr/>
              </a:pPr>
              <a:t>8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«легкими»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18132-9B9A-4517-91BD-A809B5A6F2B5}" type="slidenum">
              <a:rPr lang="ru-RU" sz="2800"/>
              <a:pPr>
                <a:defRPr/>
              </a:pPr>
              <a:t>9</a:t>
            </a:fld>
            <a:endParaRPr lang="ru-RU" sz="2800" dirty="0"/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0" y="1571612"/>
          <a:ext cx="48291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1571625" y="4357688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1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00688" y="6072188"/>
            <a:ext cx="2071687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2</a:t>
            </a:r>
            <a:endParaRPr lang="ru-RU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4000496" y="3357562"/>
          <a:ext cx="49815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3632</TotalTime>
  <Words>333</Words>
  <Application>Microsoft Office PowerPoint</Application>
  <PresentationFormat>Экран (4:3)</PresentationFormat>
  <Paragraphs>78</Paragraphs>
  <Slides>13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Calibri</vt:lpstr>
      <vt:lpstr>Arial</vt:lpstr>
      <vt:lpstr>Times New Roman</vt:lpstr>
      <vt:lpstr>Batang</vt:lpstr>
      <vt:lpstr>맑은 고딕</vt:lpstr>
      <vt:lpstr>Cambria</vt:lpstr>
      <vt:lpstr>Тема Office</vt:lpstr>
      <vt:lpstr>Visio</vt:lpstr>
      <vt:lpstr>«Разработка адаптивной стратегии синхронизации потоков в конкурентных структурах данных, основанных на flat-combining»</vt:lpstr>
      <vt:lpstr>Слайд 2</vt:lpstr>
      <vt:lpstr>Описание подхода flat-combining</vt:lpstr>
      <vt:lpstr>Обобщенный алгоритм FC</vt:lpstr>
      <vt:lpstr>Обобщенный алгоритм работы стратегий синхронизации</vt:lpstr>
      <vt:lpstr>Реализация стратегий синхронизации</vt:lpstr>
      <vt:lpstr>Тестирование разработанных стратегий синхронизации</vt:lpstr>
      <vt:lpstr>Параметры оценки эффективности применения разработанных стратегий</vt:lpstr>
      <vt:lpstr>Результаты тестирования очереди с «легкими» элементами</vt:lpstr>
      <vt:lpstr>Результаты тестирования очереди с «тяжелыми» элементами</vt:lpstr>
      <vt:lpstr>Адаптивная стратегия синхронизации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ДИССЕРТАЦИЯ  Тема: «Разработка стратегий flat-combining для конкурентных структур данных на примере библиотеки libcds»</dc:title>
  <dc:creator>Рапоткин Николай</dc:creator>
  <cp:lastModifiedBy>lab4</cp:lastModifiedBy>
  <cp:revision>45</cp:revision>
  <dcterms:created xsi:type="dcterms:W3CDTF">2015-05-30T16:50:24Z</dcterms:created>
  <dcterms:modified xsi:type="dcterms:W3CDTF">2016-06-07T09:22:30Z</dcterms:modified>
</cp:coreProperties>
</file>