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drawings/drawing2.xml" ContentType="application/vnd.openxmlformats-officedocument.drawingml.chartshapes+xml"/>
  <Override PartName="/ppt/charts/chart3.xml" ContentType="application/vnd.openxmlformats-officedocument.drawingml.chart+xml"/>
  <Override PartName="/ppt/drawings/drawing3.xml" ContentType="application/vnd.openxmlformats-officedocument.drawingml.chartshapes+xml"/>
  <Override PartName="/ppt/charts/chart4.xml" ContentType="application/vnd.openxmlformats-officedocument.drawingml.chart+xml"/>
  <Override PartName="/ppt/drawings/drawing4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9" r:id="rId4"/>
    <p:sldId id="263" r:id="rId5"/>
    <p:sldId id="260" r:id="rId6"/>
    <p:sldId id="261" r:id="rId7"/>
    <p:sldId id="262" r:id="rId8"/>
    <p:sldId id="265" r:id="rId9"/>
    <p:sldId id="266" r:id="rId10"/>
    <p:sldId id="267" r:id="rId11"/>
    <p:sldId id="268" r:id="rId12"/>
    <p:sldId id="264" r:id="rId13"/>
    <p:sldId id="25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11" autoAdjust="0"/>
    <p:restoredTop sz="94660"/>
  </p:normalViewPr>
  <p:slideViewPr>
    <p:cSldViewPr>
      <p:cViewPr>
        <p:scale>
          <a:sx n="100" d="100"/>
          <a:sy n="100" d="100"/>
        </p:scale>
        <p:origin x="-306" y="-2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oleObject" Target="file:///D:\Other\&#1052;&#1072;&#1075;&#1080;&#1089;&#1090;&#1077;&#1088;&#1089;&#1082;&#1072;&#1103;%20&#1076;&#1080;&#1089;&#1089;&#1077;&#1088;&#1090;&#1072;&#1094;&#1080;&#1103;\LiteTestResults3D.xlsx" TargetMode="Externa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2.xml"/><Relationship Id="rId1" Type="http://schemas.openxmlformats.org/officeDocument/2006/relationships/oleObject" Target="file:///D:\Other\&#1052;&#1072;&#1075;&#1080;&#1089;&#1090;&#1077;&#1088;&#1089;&#1082;&#1072;&#1103;%20&#1076;&#1080;&#1089;&#1089;&#1077;&#1088;&#1090;&#1072;&#1094;&#1080;&#1103;\LiteTestResults3D.xlsx" TargetMode="External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3.xml"/><Relationship Id="rId1" Type="http://schemas.openxmlformats.org/officeDocument/2006/relationships/oleObject" Target="file:///D:\Other\&#1052;&#1072;&#1075;&#1080;&#1089;&#1090;&#1077;&#1088;&#1089;&#1082;&#1072;&#1103;%20&#1076;&#1080;&#1089;&#1089;&#1077;&#1088;&#1090;&#1072;&#1094;&#1080;&#1103;\LiteTestResults3D.xlsx" TargetMode="External"/></Relationships>
</file>

<file path=ppt/charts/_rels/chart4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4.xml"/><Relationship Id="rId1" Type="http://schemas.openxmlformats.org/officeDocument/2006/relationships/oleObject" Target="file:///D:\Other\&#1052;&#1072;&#1075;&#1080;&#1089;&#1090;&#1077;&#1088;&#1089;&#1082;&#1072;&#1103;%20&#1076;&#1080;&#1089;&#1089;&#1077;&#1088;&#1090;&#1072;&#1094;&#1080;&#1103;\LiteTestResults3D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1"/>
  <mc:AlternateContent xmlns:mc="http://schemas.openxmlformats.org/markup-compatibility/2006">
    <mc:Choice xmlns:c14="http://schemas.microsoft.com/office/drawing/2007/8/2/chart" Requires="c14">
      <c14:style val="126"/>
    </mc:Choice>
    <mc:Fallback>
      <c:style val="26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782174103237116"/>
          <c:y val="0.21884635707665295"/>
          <c:w val="0.62259145375341385"/>
          <c:h val="0.56156252776094984"/>
        </c:manualLayout>
      </c:layout>
      <c:scatterChart>
        <c:scatterStyle val="smoothMarker"/>
        <c:varyColors val="1"/>
        <c:ser>
          <c:idx val="0"/>
          <c:order val="0"/>
          <c:tx>
            <c:v>Origin FC</c:v>
          </c:tx>
          <c:marker>
            <c:symbol val="none"/>
          </c:marker>
          <c:xVal>
            <c:numRef>
              <c:f>Лист1!$A$15:$A$21</c:f>
              <c:numCache>
                <c:formatCode>General</c:formatCode>
                <c:ptCount val="7"/>
                <c:pt idx="0">
                  <c:v>2</c:v>
                </c:pt>
                <c:pt idx="1">
                  <c:v>4</c:v>
                </c:pt>
                <c:pt idx="2">
                  <c:v>8</c:v>
                </c:pt>
                <c:pt idx="3">
                  <c:v>16</c:v>
                </c:pt>
                <c:pt idx="4">
                  <c:v>32</c:v>
                </c:pt>
                <c:pt idx="5">
                  <c:v>64</c:v>
                </c:pt>
                <c:pt idx="6">
                  <c:v>128</c:v>
                </c:pt>
              </c:numCache>
            </c:numRef>
          </c:xVal>
          <c:yVal>
            <c:numRef>
              <c:f>Лист1!$B$4:$B$10</c:f>
              <c:numCache>
                <c:formatCode>General</c:formatCode>
                <c:ptCount val="7"/>
                <c:pt idx="0">
                  <c:v>1.1656599999999999</c:v>
                </c:pt>
                <c:pt idx="1">
                  <c:v>2.7415000000000012</c:v>
                </c:pt>
                <c:pt idx="2">
                  <c:v>2.4422499999999983</c:v>
                </c:pt>
                <c:pt idx="3">
                  <c:v>3.1684000000000001</c:v>
                </c:pt>
                <c:pt idx="4">
                  <c:v>4.8891499999999999</c:v>
                </c:pt>
                <c:pt idx="5">
                  <c:v>9.0635000000000048</c:v>
                </c:pt>
                <c:pt idx="6">
                  <c:v>24.658000000000001</c:v>
                </c:pt>
              </c:numCache>
            </c:numRef>
          </c:yVal>
          <c:smooth val="1"/>
        </c:ser>
        <c:ser>
          <c:idx val="1"/>
          <c:order val="1"/>
          <c:tx>
            <c:v>Back-off</c:v>
          </c:tx>
          <c:marker>
            <c:symbol val="none"/>
          </c:marker>
          <c:xVal>
            <c:numRef>
              <c:f>Лист1!$A$15:$A$21</c:f>
              <c:numCache>
                <c:formatCode>General</c:formatCode>
                <c:ptCount val="7"/>
                <c:pt idx="0">
                  <c:v>2</c:v>
                </c:pt>
                <c:pt idx="1">
                  <c:v>4</c:v>
                </c:pt>
                <c:pt idx="2">
                  <c:v>8</c:v>
                </c:pt>
                <c:pt idx="3">
                  <c:v>16</c:v>
                </c:pt>
                <c:pt idx="4">
                  <c:v>32</c:v>
                </c:pt>
                <c:pt idx="5">
                  <c:v>64</c:v>
                </c:pt>
                <c:pt idx="6">
                  <c:v>128</c:v>
                </c:pt>
              </c:numCache>
            </c:numRef>
          </c:xVal>
          <c:yVal>
            <c:numRef>
              <c:f>Лист1!$E$4:$E$10</c:f>
              <c:numCache>
                <c:formatCode>General</c:formatCode>
                <c:ptCount val="7"/>
                <c:pt idx="0">
                  <c:v>0.80035500000000004</c:v>
                </c:pt>
                <c:pt idx="1">
                  <c:v>1.0605150000000001</c:v>
                </c:pt>
                <c:pt idx="2">
                  <c:v>1.1644000000000001</c:v>
                </c:pt>
                <c:pt idx="3">
                  <c:v>2.4223499999999984</c:v>
                </c:pt>
                <c:pt idx="4">
                  <c:v>8.9310000000000009</c:v>
                </c:pt>
                <c:pt idx="5">
                  <c:v>20.76499999999999</c:v>
                </c:pt>
                <c:pt idx="6">
                  <c:v>37.771500000000003</c:v>
                </c:pt>
              </c:numCache>
            </c:numRef>
          </c:yVal>
          <c:smooth val="1"/>
        </c:ser>
        <c:ser>
          <c:idx val="2"/>
          <c:order val="2"/>
          <c:tx>
            <c:v>SMSCV</c:v>
          </c:tx>
          <c:marker>
            <c:symbol val="none"/>
          </c:marker>
          <c:xVal>
            <c:numRef>
              <c:f>Лист1!$A$37:$A$43</c:f>
              <c:numCache>
                <c:formatCode>General</c:formatCode>
                <c:ptCount val="7"/>
                <c:pt idx="0">
                  <c:v>2</c:v>
                </c:pt>
                <c:pt idx="1">
                  <c:v>4</c:v>
                </c:pt>
                <c:pt idx="2">
                  <c:v>8</c:v>
                </c:pt>
                <c:pt idx="3">
                  <c:v>16</c:v>
                </c:pt>
                <c:pt idx="4">
                  <c:v>32</c:v>
                </c:pt>
                <c:pt idx="5">
                  <c:v>64</c:v>
                </c:pt>
                <c:pt idx="6">
                  <c:v>128</c:v>
                </c:pt>
              </c:numCache>
            </c:numRef>
          </c:xVal>
          <c:yVal>
            <c:numRef>
              <c:f>Лист1!$H$4:$H$10</c:f>
              <c:numCache>
                <c:formatCode>General</c:formatCode>
                <c:ptCount val="7"/>
                <c:pt idx="0">
                  <c:v>3.0378999999999987</c:v>
                </c:pt>
                <c:pt idx="1">
                  <c:v>8.0153500000000015</c:v>
                </c:pt>
                <c:pt idx="2">
                  <c:v>15.640999999999998</c:v>
                </c:pt>
                <c:pt idx="3">
                  <c:v>36.201000000000001</c:v>
                </c:pt>
                <c:pt idx="4">
                  <c:v>45.347999999999999</c:v>
                </c:pt>
                <c:pt idx="5">
                  <c:v>65.719499999999996</c:v>
                </c:pt>
                <c:pt idx="6">
                  <c:v>81.947000000000045</c:v>
                </c:pt>
              </c:numCache>
            </c:numRef>
          </c:yVal>
          <c:smooth val="1"/>
        </c:ser>
        <c:ser>
          <c:idx val="3"/>
          <c:order val="3"/>
          <c:tx>
            <c:v>SMMCV</c:v>
          </c:tx>
          <c:marker>
            <c:symbol val="none"/>
          </c:marker>
          <c:xVal>
            <c:numRef>
              <c:f>Лист1!$A$37:$A$43</c:f>
              <c:numCache>
                <c:formatCode>General</c:formatCode>
                <c:ptCount val="7"/>
                <c:pt idx="0">
                  <c:v>2</c:v>
                </c:pt>
                <c:pt idx="1">
                  <c:v>4</c:v>
                </c:pt>
                <c:pt idx="2">
                  <c:v>8</c:v>
                </c:pt>
                <c:pt idx="3">
                  <c:v>16</c:v>
                </c:pt>
                <c:pt idx="4">
                  <c:v>32</c:v>
                </c:pt>
                <c:pt idx="5">
                  <c:v>64</c:v>
                </c:pt>
                <c:pt idx="6">
                  <c:v>128</c:v>
                </c:pt>
              </c:numCache>
            </c:numRef>
          </c:xVal>
          <c:yVal>
            <c:numRef>
              <c:f>Лист1!$K$4:$K$10</c:f>
              <c:numCache>
                <c:formatCode>General</c:formatCode>
                <c:ptCount val="7"/>
                <c:pt idx="0">
                  <c:v>4.9851999999999999</c:v>
                </c:pt>
                <c:pt idx="1">
                  <c:v>21.051000000000005</c:v>
                </c:pt>
                <c:pt idx="2">
                  <c:v>38.686500000000002</c:v>
                </c:pt>
                <c:pt idx="3">
                  <c:v>37.996000000000009</c:v>
                </c:pt>
                <c:pt idx="4">
                  <c:v>39.373000000000005</c:v>
                </c:pt>
                <c:pt idx="5">
                  <c:v>39.407499999999999</c:v>
                </c:pt>
                <c:pt idx="6">
                  <c:v>44.343999999999994</c:v>
                </c:pt>
              </c:numCache>
            </c:numRef>
          </c:yVal>
          <c:smooth val="1"/>
        </c:ser>
        <c:ser>
          <c:idx val="4"/>
          <c:order val="4"/>
          <c:tx>
            <c:v>MMMCV</c:v>
          </c:tx>
          <c:spPr>
            <a:ln>
              <a:solidFill>
                <a:srgbClr val="F79646">
                  <a:lumMod val="75000"/>
                </a:srgbClr>
              </a:solidFill>
            </a:ln>
          </c:spPr>
          <c:marker>
            <c:symbol val="none"/>
          </c:marker>
          <c:xVal>
            <c:numRef>
              <c:f>Лист1!$A$37:$A$43</c:f>
              <c:numCache>
                <c:formatCode>General</c:formatCode>
                <c:ptCount val="7"/>
                <c:pt idx="0">
                  <c:v>2</c:v>
                </c:pt>
                <c:pt idx="1">
                  <c:v>4</c:v>
                </c:pt>
                <c:pt idx="2">
                  <c:v>8</c:v>
                </c:pt>
                <c:pt idx="3">
                  <c:v>16</c:v>
                </c:pt>
                <c:pt idx="4">
                  <c:v>32</c:v>
                </c:pt>
                <c:pt idx="5">
                  <c:v>64</c:v>
                </c:pt>
                <c:pt idx="6">
                  <c:v>128</c:v>
                </c:pt>
              </c:numCache>
            </c:numRef>
          </c:xVal>
          <c:yVal>
            <c:numRef>
              <c:f>Лист1!$N$4:$N$10</c:f>
              <c:numCache>
                <c:formatCode>General</c:formatCode>
                <c:ptCount val="7"/>
                <c:pt idx="0">
                  <c:v>4.4488500000000002</c:v>
                </c:pt>
                <c:pt idx="1">
                  <c:v>17.774000000000001</c:v>
                </c:pt>
                <c:pt idx="2">
                  <c:v>21.984499999999983</c:v>
                </c:pt>
                <c:pt idx="3">
                  <c:v>21.6435</c:v>
                </c:pt>
                <c:pt idx="4">
                  <c:v>23.774999999999999</c:v>
                </c:pt>
                <c:pt idx="5">
                  <c:v>22.244500000000002</c:v>
                </c:pt>
                <c:pt idx="6">
                  <c:v>24.484499999999983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5649792"/>
        <c:axId val="105650368"/>
      </c:scatterChart>
      <c:valAx>
        <c:axId val="105649792"/>
        <c:scaling>
          <c:logBase val="2"/>
          <c:orientation val="minMax"/>
          <c:min val="2"/>
        </c:scaling>
        <c:delete val="1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ru-RU" sz="1800" dirty="0"/>
                  <a:t>Число потоков</a:t>
                </a:r>
              </a:p>
            </c:rich>
          </c:tx>
          <c:layout>
            <c:manualLayout>
              <c:xMode val="edge"/>
              <c:yMode val="edge"/>
              <c:x val="0.41415334917454882"/>
              <c:y val="0.86853543307086756"/>
            </c:manualLayout>
          </c:layout>
          <c:overlay val="1"/>
        </c:title>
        <c:numFmt formatCode="General" sourceLinked="1"/>
        <c:majorTickMark val="cross"/>
        <c:minorTickMark val="cross"/>
        <c:tickLblPos val="none"/>
        <c:crossAx val="105650368"/>
        <c:crosses val="autoZero"/>
        <c:crossBetween val="midCat"/>
        <c:majorUnit val="2"/>
      </c:valAx>
      <c:valAx>
        <c:axId val="105650368"/>
        <c:scaling>
          <c:orientation val="minMax"/>
        </c:scaling>
        <c:delete val="1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sz="1800" dirty="0"/>
                  <a:t>Duration</a:t>
                </a:r>
              </a:p>
            </c:rich>
          </c:tx>
          <c:layout>
            <c:manualLayout>
              <c:xMode val="edge"/>
              <c:yMode val="edge"/>
              <c:x val="4.8804865348885833E-2"/>
              <c:y val="0.40749030564727795"/>
            </c:manualLayout>
          </c:layout>
          <c:overlay val="1"/>
        </c:title>
        <c:numFmt formatCode="General" sourceLinked="1"/>
        <c:majorTickMark val="cross"/>
        <c:minorTickMark val="cross"/>
        <c:tickLblPos val="none"/>
        <c:crossAx val="105649792"/>
        <c:crosses val="autoZero"/>
        <c:crossBetween val="midCat"/>
      </c:valAx>
    </c:plotArea>
    <c:legend>
      <c:legendPos val="r"/>
      <c:layout>
        <c:manualLayout>
          <c:xMode val="edge"/>
          <c:yMode val="edge"/>
          <c:x val="0.76260188739035473"/>
          <c:y val="0.16399661332655999"/>
          <c:w val="0.23739811260964522"/>
          <c:h val="0.53941749216831769"/>
        </c:manualLayout>
      </c:layout>
      <c:overlay val="1"/>
      <c:txPr>
        <a:bodyPr/>
        <a:lstStyle/>
        <a:p>
          <a:pPr>
            <a:defRPr sz="2000"/>
          </a:pPr>
          <a:endParaRPr lang="ru-RU"/>
        </a:p>
      </c:txPr>
    </c:legend>
    <c:plotVisOnly val="1"/>
    <c:dispBlanksAs val="zero"/>
    <c:showDLblsOverMax val="1"/>
  </c:chart>
  <c:externalData r:id="rId1">
    <c:autoUpdate val="1"/>
  </c:externalData>
  <c:userShapes r:id="rId2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1"/>
  <mc:AlternateContent xmlns:mc="http://schemas.openxmlformats.org/markup-compatibility/2006">
    <mc:Choice xmlns:c14="http://schemas.microsoft.com/office/drawing/2007/8/2/chart" Requires="c14">
      <c14:style val="126"/>
    </mc:Choice>
    <mc:Fallback>
      <c:style val="26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7869608649665095"/>
          <c:y val="0.21884635707665304"/>
          <c:w val="0.73977959643828284"/>
          <c:h val="0.56156252776094906"/>
        </c:manualLayout>
      </c:layout>
      <c:scatterChart>
        <c:scatterStyle val="smoothMarker"/>
        <c:varyColors val="1"/>
        <c:ser>
          <c:idx val="0"/>
          <c:order val="0"/>
          <c:tx>
            <c:v>Origin FC</c:v>
          </c:tx>
          <c:marker>
            <c:symbol val="none"/>
          </c:marker>
          <c:xVal>
            <c:numRef>
              <c:f>Лист1!$A$37:$A$43</c:f>
              <c:numCache>
                <c:formatCode>General</c:formatCode>
                <c:ptCount val="7"/>
                <c:pt idx="0">
                  <c:v>2</c:v>
                </c:pt>
                <c:pt idx="1">
                  <c:v>4</c:v>
                </c:pt>
                <c:pt idx="2">
                  <c:v>8</c:v>
                </c:pt>
                <c:pt idx="3">
                  <c:v>16</c:v>
                </c:pt>
                <c:pt idx="4">
                  <c:v>32</c:v>
                </c:pt>
                <c:pt idx="5">
                  <c:v>64</c:v>
                </c:pt>
                <c:pt idx="6">
                  <c:v>128</c:v>
                </c:pt>
              </c:numCache>
            </c:numRef>
          </c:xVal>
          <c:yVal>
            <c:numRef>
              <c:f>Лист1!$D$4:$D$10</c:f>
              <c:numCache>
                <c:formatCode>General</c:formatCode>
                <c:ptCount val="7"/>
                <c:pt idx="0">
                  <c:v>1940008</c:v>
                </c:pt>
                <c:pt idx="1">
                  <c:v>1941004</c:v>
                </c:pt>
                <c:pt idx="2">
                  <c:v>2751049</c:v>
                </c:pt>
                <c:pt idx="3">
                  <c:v>6472126</c:v>
                </c:pt>
                <c:pt idx="4">
                  <c:v>8107391</c:v>
                </c:pt>
                <c:pt idx="5">
                  <c:v>12568339</c:v>
                </c:pt>
                <c:pt idx="6">
                  <c:v>25256126</c:v>
                </c:pt>
              </c:numCache>
            </c:numRef>
          </c:yVal>
          <c:smooth val="1"/>
        </c:ser>
        <c:ser>
          <c:idx val="1"/>
          <c:order val="1"/>
          <c:tx>
            <c:v>Back-off</c:v>
          </c:tx>
          <c:marker>
            <c:symbol val="none"/>
          </c:marker>
          <c:xVal>
            <c:numRef>
              <c:f>Лист1!$A$37:$A$43</c:f>
              <c:numCache>
                <c:formatCode>General</c:formatCode>
                <c:ptCount val="7"/>
                <c:pt idx="0">
                  <c:v>2</c:v>
                </c:pt>
                <c:pt idx="1">
                  <c:v>4</c:v>
                </c:pt>
                <c:pt idx="2">
                  <c:v>8</c:v>
                </c:pt>
                <c:pt idx="3">
                  <c:v>16</c:v>
                </c:pt>
                <c:pt idx="4">
                  <c:v>32</c:v>
                </c:pt>
                <c:pt idx="5">
                  <c:v>64</c:v>
                </c:pt>
                <c:pt idx="6">
                  <c:v>128</c:v>
                </c:pt>
              </c:numCache>
            </c:numRef>
          </c:xVal>
          <c:yVal>
            <c:numRef>
              <c:f>Лист1!$G$4:$G$10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yVal>
          <c:smooth val="1"/>
        </c:ser>
        <c:ser>
          <c:idx val="2"/>
          <c:order val="2"/>
          <c:tx>
            <c:v>SMSCV</c:v>
          </c:tx>
          <c:marker>
            <c:symbol val="none"/>
          </c:marker>
          <c:xVal>
            <c:numRef>
              <c:f>Лист1!$A$37:$A$43</c:f>
              <c:numCache>
                <c:formatCode>General</c:formatCode>
                <c:ptCount val="7"/>
                <c:pt idx="0">
                  <c:v>2</c:v>
                </c:pt>
                <c:pt idx="1">
                  <c:v>4</c:v>
                </c:pt>
                <c:pt idx="2">
                  <c:v>8</c:v>
                </c:pt>
                <c:pt idx="3">
                  <c:v>16</c:v>
                </c:pt>
                <c:pt idx="4">
                  <c:v>32</c:v>
                </c:pt>
                <c:pt idx="5">
                  <c:v>64</c:v>
                </c:pt>
                <c:pt idx="6">
                  <c:v>128</c:v>
                </c:pt>
              </c:numCache>
            </c:numRef>
          </c:xVal>
          <c:yVal>
            <c:numRef>
              <c:f>Лист1!$J$4:$J$10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27090</c:v>
                </c:pt>
                <c:pt idx="3">
                  <c:v>58264</c:v>
                </c:pt>
                <c:pt idx="4">
                  <c:v>119512</c:v>
                </c:pt>
                <c:pt idx="5">
                  <c:v>189057</c:v>
                </c:pt>
                <c:pt idx="6">
                  <c:v>274602</c:v>
                </c:pt>
              </c:numCache>
            </c:numRef>
          </c:yVal>
          <c:smooth val="1"/>
        </c:ser>
        <c:ser>
          <c:idx val="3"/>
          <c:order val="3"/>
          <c:tx>
            <c:v>SMMCV</c:v>
          </c:tx>
          <c:marker>
            <c:symbol val="none"/>
          </c:marker>
          <c:xVal>
            <c:numRef>
              <c:f>Лист1!$A$37:$A$43</c:f>
              <c:numCache>
                <c:formatCode>General</c:formatCode>
                <c:ptCount val="7"/>
                <c:pt idx="0">
                  <c:v>2</c:v>
                </c:pt>
                <c:pt idx="1">
                  <c:v>4</c:v>
                </c:pt>
                <c:pt idx="2">
                  <c:v>8</c:v>
                </c:pt>
                <c:pt idx="3">
                  <c:v>16</c:v>
                </c:pt>
                <c:pt idx="4">
                  <c:v>32</c:v>
                </c:pt>
                <c:pt idx="5">
                  <c:v>64</c:v>
                </c:pt>
                <c:pt idx="6">
                  <c:v>128</c:v>
                </c:pt>
              </c:numCache>
            </c:numRef>
          </c:xVal>
          <c:yVal>
            <c:numRef>
              <c:f>Лист1!$M$4:$M$10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yVal>
          <c:smooth val="1"/>
        </c:ser>
        <c:ser>
          <c:idx val="4"/>
          <c:order val="4"/>
          <c:tx>
            <c:v>MMMCV</c:v>
          </c:tx>
          <c:spPr>
            <a:ln>
              <a:solidFill>
                <a:schemeClr val="accent6">
                  <a:lumMod val="75000"/>
                </a:schemeClr>
              </a:solidFill>
            </a:ln>
          </c:spPr>
          <c:marker>
            <c:symbol val="none"/>
          </c:marker>
          <c:xVal>
            <c:numRef>
              <c:f>Лист1!$A$37:$A$43</c:f>
              <c:numCache>
                <c:formatCode>General</c:formatCode>
                <c:ptCount val="7"/>
                <c:pt idx="0">
                  <c:v>2</c:v>
                </c:pt>
                <c:pt idx="1">
                  <c:v>4</c:v>
                </c:pt>
                <c:pt idx="2">
                  <c:v>8</c:v>
                </c:pt>
                <c:pt idx="3">
                  <c:v>16</c:v>
                </c:pt>
                <c:pt idx="4">
                  <c:v>32</c:v>
                </c:pt>
                <c:pt idx="5">
                  <c:v>64</c:v>
                </c:pt>
                <c:pt idx="6">
                  <c:v>128</c:v>
                </c:pt>
              </c:numCache>
            </c:numRef>
          </c:xVal>
          <c:yVal>
            <c:numRef>
              <c:f>Лист1!$P$4:$P$10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1214592"/>
        <c:axId val="111215168"/>
      </c:scatterChart>
      <c:valAx>
        <c:axId val="111214592"/>
        <c:scaling>
          <c:logBase val="2"/>
          <c:orientation val="minMax"/>
          <c:min val="2"/>
        </c:scaling>
        <c:delete val="1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ru-RU" sz="1800" dirty="0"/>
                  <a:t>Число потоков</a:t>
                </a:r>
              </a:p>
            </c:rich>
          </c:tx>
          <c:layout>
            <c:manualLayout>
              <c:xMode val="edge"/>
              <c:yMode val="edge"/>
              <c:x val="0.41415334917454882"/>
              <c:y val="0.868535433070868"/>
            </c:manualLayout>
          </c:layout>
          <c:overlay val="1"/>
        </c:title>
        <c:numFmt formatCode="General" sourceLinked="1"/>
        <c:majorTickMark val="cross"/>
        <c:minorTickMark val="cross"/>
        <c:tickLblPos val="none"/>
        <c:crossAx val="111215168"/>
        <c:crosses val="autoZero"/>
        <c:crossBetween val="midCat"/>
        <c:majorUnit val="2"/>
      </c:valAx>
      <c:valAx>
        <c:axId val="111215168"/>
        <c:scaling>
          <c:logBase val="10"/>
          <c:orientation val="minMax"/>
        </c:scaling>
        <c:delete val="1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sz="1800" dirty="0" err="1"/>
                  <a:t>Redauduat</a:t>
                </a:r>
                <a:r>
                  <a:rPr lang="en-US" sz="1800" dirty="0"/>
                  <a:t> iterations</a:t>
                </a:r>
              </a:p>
            </c:rich>
          </c:tx>
          <c:layout>
            <c:manualLayout>
              <c:xMode val="edge"/>
              <c:yMode val="edge"/>
              <c:x val="6.8254028240942261E-2"/>
              <c:y val="0.1703872661078655"/>
            </c:manualLayout>
          </c:layout>
          <c:overlay val="1"/>
        </c:title>
        <c:numFmt formatCode="0.0E+00" sourceLinked="0"/>
        <c:majorTickMark val="cross"/>
        <c:minorTickMark val="cross"/>
        <c:tickLblPos val="none"/>
        <c:crossAx val="111214592"/>
        <c:crosses val="autoZero"/>
        <c:crossBetween val="midCat"/>
      </c:valAx>
      <c:spPr>
        <a:ln>
          <a:noFill/>
        </a:ln>
      </c:spPr>
    </c:plotArea>
    <c:plotVisOnly val="1"/>
    <c:dispBlanksAs val="zero"/>
    <c:showDLblsOverMax val="1"/>
  </c:chart>
  <c:spPr>
    <a:ln>
      <a:noFill/>
    </a:ln>
  </c:spPr>
  <c:externalData r:id="rId1">
    <c:autoUpdate val="1"/>
  </c:externalData>
  <c:userShapes r:id="rId2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1"/>
  <mc:AlternateContent xmlns:mc="http://schemas.openxmlformats.org/markup-compatibility/2006">
    <mc:Choice xmlns:c14="http://schemas.microsoft.com/office/drawing/2007/8/2/chart" Requires="c14">
      <c14:style val="126"/>
    </mc:Choice>
    <mc:Fallback>
      <c:style val="26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782174103237116"/>
          <c:y val="0.21884635707665301"/>
          <c:w val="0.57533517378886934"/>
          <c:h val="0.56156252776094928"/>
        </c:manualLayout>
      </c:layout>
      <c:scatterChart>
        <c:scatterStyle val="smoothMarker"/>
        <c:varyColors val="1"/>
        <c:ser>
          <c:idx val="0"/>
          <c:order val="0"/>
          <c:tx>
            <c:v>Origin FC</c:v>
          </c:tx>
          <c:marker>
            <c:symbol val="none"/>
          </c:marker>
          <c:xVal>
            <c:numRef>
              <c:f>Лист1!$A$15:$A$21</c:f>
              <c:numCache>
                <c:formatCode>General</c:formatCode>
                <c:ptCount val="7"/>
                <c:pt idx="0">
                  <c:v>2</c:v>
                </c:pt>
                <c:pt idx="1">
                  <c:v>4</c:v>
                </c:pt>
                <c:pt idx="2">
                  <c:v>8</c:v>
                </c:pt>
                <c:pt idx="3">
                  <c:v>16</c:v>
                </c:pt>
                <c:pt idx="4">
                  <c:v>32</c:v>
                </c:pt>
                <c:pt idx="5">
                  <c:v>64</c:v>
                </c:pt>
                <c:pt idx="6">
                  <c:v>128</c:v>
                </c:pt>
              </c:numCache>
            </c:numRef>
          </c:xVal>
          <c:yVal>
            <c:numRef>
              <c:f>Лист1!$B$48:$B$54</c:f>
              <c:numCache>
                <c:formatCode>General</c:formatCode>
                <c:ptCount val="7"/>
                <c:pt idx="0">
                  <c:v>7.9236500000000003</c:v>
                </c:pt>
                <c:pt idx="1">
                  <c:v>9.1786500000000011</c:v>
                </c:pt>
                <c:pt idx="2">
                  <c:v>8.1677500000000016</c:v>
                </c:pt>
                <c:pt idx="3">
                  <c:v>17.445499999999978</c:v>
                </c:pt>
                <c:pt idx="4">
                  <c:v>32.213500000000003</c:v>
                </c:pt>
                <c:pt idx="5">
                  <c:v>52.699000000000012</c:v>
                </c:pt>
                <c:pt idx="6">
                  <c:v>115.72999999999999</c:v>
                </c:pt>
              </c:numCache>
            </c:numRef>
          </c:yVal>
          <c:smooth val="1"/>
        </c:ser>
        <c:ser>
          <c:idx val="1"/>
          <c:order val="1"/>
          <c:tx>
            <c:v>Back-off</c:v>
          </c:tx>
          <c:marker>
            <c:symbol val="none"/>
          </c:marker>
          <c:xVal>
            <c:numRef>
              <c:f>Лист1!$A$15:$A$21</c:f>
              <c:numCache>
                <c:formatCode>General</c:formatCode>
                <c:ptCount val="7"/>
                <c:pt idx="0">
                  <c:v>2</c:v>
                </c:pt>
                <c:pt idx="1">
                  <c:v>4</c:v>
                </c:pt>
                <c:pt idx="2">
                  <c:v>8</c:v>
                </c:pt>
                <c:pt idx="3">
                  <c:v>16</c:v>
                </c:pt>
                <c:pt idx="4">
                  <c:v>32</c:v>
                </c:pt>
                <c:pt idx="5">
                  <c:v>64</c:v>
                </c:pt>
                <c:pt idx="6">
                  <c:v>128</c:v>
                </c:pt>
              </c:numCache>
            </c:numRef>
          </c:xVal>
          <c:yVal>
            <c:numRef>
              <c:f>Лист1!$E$48:$E$54</c:f>
              <c:numCache>
                <c:formatCode>General</c:formatCode>
                <c:ptCount val="7"/>
                <c:pt idx="0">
                  <c:v>13.866000000000005</c:v>
                </c:pt>
                <c:pt idx="1">
                  <c:v>17.241500000000002</c:v>
                </c:pt>
                <c:pt idx="2">
                  <c:v>37.203000000000003</c:v>
                </c:pt>
                <c:pt idx="3">
                  <c:v>49.443000000000005</c:v>
                </c:pt>
                <c:pt idx="4">
                  <c:v>92.873499999999979</c:v>
                </c:pt>
                <c:pt idx="5">
                  <c:v>114.35499999999999</c:v>
                </c:pt>
                <c:pt idx="6">
                  <c:v>124.55000000000001</c:v>
                </c:pt>
              </c:numCache>
            </c:numRef>
          </c:yVal>
          <c:smooth val="1"/>
        </c:ser>
        <c:ser>
          <c:idx val="2"/>
          <c:order val="2"/>
          <c:tx>
            <c:v>SMSCV</c:v>
          </c:tx>
          <c:marker>
            <c:symbol val="none"/>
          </c:marker>
          <c:xVal>
            <c:numRef>
              <c:f>Лист1!$A$37:$A$43</c:f>
              <c:numCache>
                <c:formatCode>General</c:formatCode>
                <c:ptCount val="7"/>
                <c:pt idx="0">
                  <c:v>2</c:v>
                </c:pt>
                <c:pt idx="1">
                  <c:v>4</c:v>
                </c:pt>
                <c:pt idx="2">
                  <c:v>8</c:v>
                </c:pt>
                <c:pt idx="3">
                  <c:v>16</c:v>
                </c:pt>
                <c:pt idx="4">
                  <c:v>32</c:v>
                </c:pt>
                <c:pt idx="5">
                  <c:v>64</c:v>
                </c:pt>
                <c:pt idx="6">
                  <c:v>128</c:v>
                </c:pt>
              </c:numCache>
            </c:numRef>
          </c:xVal>
          <c:yVal>
            <c:numRef>
              <c:f>Лист1!$H$48:$H$54</c:f>
              <c:numCache>
                <c:formatCode>General</c:formatCode>
                <c:ptCount val="7"/>
                <c:pt idx="0">
                  <c:v>3.1423999999999999</c:v>
                </c:pt>
                <c:pt idx="1">
                  <c:v>8.1316999999999986</c:v>
                </c:pt>
                <c:pt idx="2">
                  <c:v>15.922000000000002</c:v>
                </c:pt>
                <c:pt idx="3">
                  <c:v>38.769000000000013</c:v>
                </c:pt>
                <c:pt idx="4">
                  <c:v>46.394000000000005</c:v>
                </c:pt>
                <c:pt idx="5">
                  <c:v>64.759</c:v>
                </c:pt>
                <c:pt idx="6">
                  <c:v>80.897999999999996</c:v>
                </c:pt>
              </c:numCache>
            </c:numRef>
          </c:yVal>
          <c:smooth val="1"/>
        </c:ser>
        <c:ser>
          <c:idx val="3"/>
          <c:order val="3"/>
          <c:tx>
            <c:v>SMMCV</c:v>
          </c:tx>
          <c:marker>
            <c:symbol val="none"/>
          </c:marker>
          <c:xVal>
            <c:numRef>
              <c:f>Лист1!$A$37:$A$43</c:f>
              <c:numCache>
                <c:formatCode>General</c:formatCode>
                <c:ptCount val="7"/>
                <c:pt idx="0">
                  <c:v>2</c:v>
                </c:pt>
                <c:pt idx="1">
                  <c:v>4</c:v>
                </c:pt>
                <c:pt idx="2">
                  <c:v>8</c:v>
                </c:pt>
                <c:pt idx="3">
                  <c:v>16</c:v>
                </c:pt>
                <c:pt idx="4">
                  <c:v>32</c:v>
                </c:pt>
                <c:pt idx="5">
                  <c:v>64</c:v>
                </c:pt>
                <c:pt idx="6">
                  <c:v>128</c:v>
                </c:pt>
              </c:numCache>
            </c:numRef>
          </c:xVal>
          <c:yVal>
            <c:numRef>
              <c:f>Лист1!$K$48:$K$54</c:f>
              <c:numCache>
                <c:formatCode>General</c:formatCode>
                <c:ptCount val="7"/>
                <c:pt idx="0">
                  <c:v>4.9864000000000024</c:v>
                </c:pt>
                <c:pt idx="1">
                  <c:v>21.809000000000001</c:v>
                </c:pt>
                <c:pt idx="2">
                  <c:v>34.836000000000006</c:v>
                </c:pt>
                <c:pt idx="3">
                  <c:v>39.628000000000021</c:v>
                </c:pt>
                <c:pt idx="4">
                  <c:v>43.112000000000002</c:v>
                </c:pt>
                <c:pt idx="5">
                  <c:v>40.506</c:v>
                </c:pt>
                <c:pt idx="6">
                  <c:v>45.2</c:v>
                </c:pt>
              </c:numCache>
            </c:numRef>
          </c:yVal>
          <c:smooth val="1"/>
        </c:ser>
        <c:ser>
          <c:idx val="4"/>
          <c:order val="4"/>
          <c:tx>
            <c:v>MMMCV</c:v>
          </c:tx>
          <c:spPr>
            <a:ln>
              <a:solidFill>
                <a:srgbClr val="F79646">
                  <a:lumMod val="75000"/>
                </a:srgbClr>
              </a:solidFill>
            </a:ln>
          </c:spPr>
          <c:marker>
            <c:symbol val="none"/>
          </c:marker>
          <c:xVal>
            <c:numRef>
              <c:f>Лист1!$A$37:$A$43</c:f>
              <c:numCache>
                <c:formatCode>General</c:formatCode>
                <c:ptCount val="7"/>
                <c:pt idx="0">
                  <c:v>2</c:v>
                </c:pt>
                <c:pt idx="1">
                  <c:v>4</c:v>
                </c:pt>
                <c:pt idx="2">
                  <c:v>8</c:v>
                </c:pt>
                <c:pt idx="3">
                  <c:v>16</c:v>
                </c:pt>
                <c:pt idx="4">
                  <c:v>32</c:v>
                </c:pt>
                <c:pt idx="5">
                  <c:v>64</c:v>
                </c:pt>
                <c:pt idx="6">
                  <c:v>128</c:v>
                </c:pt>
              </c:numCache>
            </c:numRef>
          </c:xVal>
          <c:yVal>
            <c:numRef>
              <c:f>Лист1!$N$48:$N$54</c:f>
              <c:numCache>
                <c:formatCode>General</c:formatCode>
                <c:ptCount val="7"/>
                <c:pt idx="0">
                  <c:v>4.5696000000000003</c:v>
                </c:pt>
                <c:pt idx="1">
                  <c:v>17.951000000000001</c:v>
                </c:pt>
                <c:pt idx="2">
                  <c:v>21.648</c:v>
                </c:pt>
                <c:pt idx="3">
                  <c:v>22.672000000000001</c:v>
                </c:pt>
                <c:pt idx="4">
                  <c:v>23.911000000000001</c:v>
                </c:pt>
                <c:pt idx="5">
                  <c:v>22.602</c:v>
                </c:pt>
                <c:pt idx="6">
                  <c:v>25.24799999999999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1217472"/>
        <c:axId val="111218048"/>
      </c:scatterChart>
      <c:valAx>
        <c:axId val="111217472"/>
        <c:scaling>
          <c:logBase val="2"/>
          <c:orientation val="minMax"/>
          <c:min val="2"/>
        </c:scaling>
        <c:delete val="1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ru-RU" sz="1800" dirty="0"/>
                  <a:t>Число потоков</a:t>
                </a:r>
              </a:p>
            </c:rich>
          </c:tx>
          <c:layout>
            <c:manualLayout>
              <c:xMode val="edge"/>
              <c:yMode val="edge"/>
              <c:x val="0.41415334917454882"/>
              <c:y val="0.86853543307086789"/>
            </c:manualLayout>
          </c:layout>
          <c:overlay val="1"/>
        </c:title>
        <c:numFmt formatCode="General" sourceLinked="1"/>
        <c:majorTickMark val="cross"/>
        <c:minorTickMark val="cross"/>
        <c:tickLblPos val="none"/>
        <c:crossAx val="111218048"/>
        <c:crosses val="autoZero"/>
        <c:crossBetween val="midCat"/>
        <c:majorUnit val="2"/>
      </c:valAx>
      <c:valAx>
        <c:axId val="111218048"/>
        <c:scaling>
          <c:orientation val="minMax"/>
        </c:scaling>
        <c:delete val="1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sz="1800" dirty="0"/>
                  <a:t>Duration</a:t>
                </a:r>
              </a:p>
            </c:rich>
          </c:tx>
          <c:layout>
            <c:manualLayout>
              <c:xMode val="edge"/>
              <c:yMode val="edge"/>
              <c:x val="5.9583736072118983E-2"/>
              <c:y val="0.33867310134620271"/>
            </c:manualLayout>
          </c:layout>
          <c:overlay val="1"/>
        </c:title>
        <c:numFmt formatCode="General" sourceLinked="1"/>
        <c:majorTickMark val="cross"/>
        <c:minorTickMark val="cross"/>
        <c:tickLblPos val="none"/>
        <c:crossAx val="111217472"/>
        <c:crosses val="autoZero"/>
        <c:crossBetween val="midCat"/>
      </c:valAx>
    </c:plotArea>
    <c:legend>
      <c:legendPos val="r"/>
      <c:layout>
        <c:manualLayout>
          <c:xMode val="edge"/>
          <c:yMode val="edge"/>
          <c:x val="0.73781963090508151"/>
          <c:y val="9.9480484294301924E-2"/>
          <c:w val="0.26218036909491849"/>
          <c:h val="0.48780458894251122"/>
        </c:manualLayout>
      </c:layout>
      <c:overlay val="1"/>
      <c:txPr>
        <a:bodyPr/>
        <a:lstStyle/>
        <a:p>
          <a:pPr>
            <a:defRPr sz="2000"/>
          </a:pPr>
          <a:endParaRPr lang="ru-RU"/>
        </a:p>
      </c:txPr>
    </c:legend>
    <c:plotVisOnly val="1"/>
    <c:dispBlanksAs val="zero"/>
    <c:showDLblsOverMax val="1"/>
  </c:chart>
  <c:externalData r:id="rId1">
    <c:autoUpdate val="1"/>
  </c:externalData>
  <c:userShapes r:id="rId2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1"/>
  <mc:AlternateContent xmlns:mc="http://schemas.openxmlformats.org/markup-compatibility/2006">
    <mc:Choice xmlns:c14="http://schemas.microsoft.com/office/drawing/2007/8/2/chart" Requires="c14">
      <c14:style val="126"/>
    </mc:Choice>
    <mc:Fallback>
      <c:style val="26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2004770188097694"/>
          <c:y val="0.21884649902633138"/>
          <c:w val="0.8000116922492484"/>
          <c:h val="0.56156252776094828"/>
        </c:manualLayout>
      </c:layout>
      <c:scatterChart>
        <c:scatterStyle val="smoothMarker"/>
        <c:varyColors val="1"/>
        <c:ser>
          <c:idx val="0"/>
          <c:order val="0"/>
          <c:tx>
            <c:v>Origin FC</c:v>
          </c:tx>
          <c:marker>
            <c:symbol val="none"/>
          </c:marker>
          <c:xVal>
            <c:numRef>
              <c:f>Лист1!$A$37:$A$43</c:f>
              <c:numCache>
                <c:formatCode>General</c:formatCode>
                <c:ptCount val="7"/>
                <c:pt idx="0">
                  <c:v>2</c:v>
                </c:pt>
                <c:pt idx="1">
                  <c:v>4</c:v>
                </c:pt>
                <c:pt idx="2">
                  <c:v>8</c:v>
                </c:pt>
                <c:pt idx="3">
                  <c:v>16</c:v>
                </c:pt>
                <c:pt idx="4">
                  <c:v>32</c:v>
                </c:pt>
                <c:pt idx="5">
                  <c:v>64</c:v>
                </c:pt>
                <c:pt idx="6">
                  <c:v>128</c:v>
                </c:pt>
              </c:numCache>
            </c:numRef>
          </c:xVal>
          <c:yVal>
            <c:numRef>
              <c:f>Лист1!$D$48:$D$54</c:f>
              <c:numCache>
                <c:formatCode>General</c:formatCode>
                <c:ptCount val="7"/>
                <c:pt idx="0">
                  <c:v>1940080</c:v>
                </c:pt>
                <c:pt idx="1">
                  <c:v>19410439</c:v>
                </c:pt>
                <c:pt idx="2">
                  <c:v>17510492</c:v>
                </c:pt>
                <c:pt idx="3">
                  <c:v>64721260</c:v>
                </c:pt>
                <c:pt idx="4">
                  <c:v>81073916</c:v>
                </c:pt>
                <c:pt idx="5">
                  <c:v>325683393</c:v>
                </c:pt>
                <c:pt idx="6">
                  <c:v>813758199</c:v>
                </c:pt>
              </c:numCache>
            </c:numRef>
          </c:yVal>
          <c:smooth val="1"/>
        </c:ser>
        <c:ser>
          <c:idx val="1"/>
          <c:order val="1"/>
          <c:tx>
            <c:v>Back-off</c:v>
          </c:tx>
          <c:marker>
            <c:symbol val="none"/>
          </c:marker>
          <c:xVal>
            <c:numRef>
              <c:f>Лист1!$A$37:$A$43</c:f>
              <c:numCache>
                <c:formatCode>General</c:formatCode>
                <c:ptCount val="7"/>
                <c:pt idx="0">
                  <c:v>2</c:v>
                </c:pt>
                <c:pt idx="1">
                  <c:v>4</c:v>
                </c:pt>
                <c:pt idx="2">
                  <c:v>8</c:v>
                </c:pt>
                <c:pt idx="3">
                  <c:v>16</c:v>
                </c:pt>
                <c:pt idx="4">
                  <c:v>32</c:v>
                </c:pt>
                <c:pt idx="5">
                  <c:v>64</c:v>
                </c:pt>
                <c:pt idx="6">
                  <c:v>128</c:v>
                </c:pt>
              </c:numCache>
            </c:numRef>
          </c:xVal>
          <c:yVal>
            <c:numRef>
              <c:f>Лист1!$G$48:$G$54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yVal>
          <c:smooth val="1"/>
        </c:ser>
        <c:ser>
          <c:idx val="2"/>
          <c:order val="2"/>
          <c:tx>
            <c:v>SMSCV</c:v>
          </c:tx>
          <c:marker>
            <c:symbol val="none"/>
          </c:marker>
          <c:xVal>
            <c:numRef>
              <c:f>Лист1!$A$37:$A$43</c:f>
              <c:numCache>
                <c:formatCode>General</c:formatCode>
                <c:ptCount val="7"/>
                <c:pt idx="0">
                  <c:v>2</c:v>
                </c:pt>
                <c:pt idx="1">
                  <c:v>4</c:v>
                </c:pt>
                <c:pt idx="2">
                  <c:v>8</c:v>
                </c:pt>
                <c:pt idx="3">
                  <c:v>16</c:v>
                </c:pt>
                <c:pt idx="4">
                  <c:v>32</c:v>
                </c:pt>
                <c:pt idx="5">
                  <c:v>64</c:v>
                </c:pt>
                <c:pt idx="6">
                  <c:v>128</c:v>
                </c:pt>
              </c:numCache>
            </c:numRef>
          </c:xVal>
          <c:yVal>
            <c:numRef>
              <c:f>Лист1!$J$48:$J$54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270939</c:v>
                </c:pt>
                <c:pt idx="3">
                  <c:v>5826419</c:v>
                </c:pt>
                <c:pt idx="4">
                  <c:v>11951296</c:v>
                </c:pt>
                <c:pt idx="5">
                  <c:v>18904667</c:v>
                </c:pt>
                <c:pt idx="6">
                  <c:v>27462690</c:v>
                </c:pt>
              </c:numCache>
            </c:numRef>
          </c:yVal>
          <c:smooth val="1"/>
        </c:ser>
        <c:ser>
          <c:idx val="3"/>
          <c:order val="3"/>
          <c:tx>
            <c:v>SMMCV</c:v>
          </c:tx>
          <c:marker>
            <c:symbol val="none"/>
          </c:marker>
          <c:xVal>
            <c:numRef>
              <c:f>Лист1!$A$37:$A$43</c:f>
              <c:numCache>
                <c:formatCode>General</c:formatCode>
                <c:ptCount val="7"/>
                <c:pt idx="0">
                  <c:v>2</c:v>
                </c:pt>
                <c:pt idx="1">
                  <c:v>4</c:v>
                </c:pt>
                <c:pt idx="2">
                  <c:v>8</c:v>
                </c:pt>
                <c:pt idx="3">
                  <c:v>16</c:v>
                </c:pt>
                <c:pt idx="4">
                  <c:v>32</c:v>
                </c:pt>
                <c:pt idx="5">
                  <c:v>64</c:v>
                </c:pt>
                <c:pt idx="6">
                  <c:v>128</c:v>
                </c:pt>
              </c:numCache>
            </c:numRef>
          </c:xVal>
          <c:yVal>
            <c:numRef>
              <c:f>Лист1!$M$48:$M$54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yVal>
          <c:smooth val="1"/>
        </c:ser>
        <c:ser>
          <c:idx val="4"/>
          <c:order val="4"/>
          <c:tx>
            <c:v>MMMCV</c:v>
          </c:tx>
          <c:spPr>
            <a:ln>
              <a:solidFill>
                <a:srgbClr val="F79646">
                  <a:lumMod val="75000"/>
                </a:srgbClr>
              </a:solidFill>
            </a:ln>
          </c:spPr>
          <c:marker>
            <c:symbol val="none"/>
          </c:marker>
          <c:xVal>
            <c:numRef>
              <c:f>Лист1!$A$37:$A$43</c:f>
              <c:numCache>
                <c:formatCode>General</c:formatCode>
                <c:ptCount val="7"/>
                <c:pt idx="0">
                  <c:v>2</c:v>
                </c:pt>
                <c:pt idx="1">
                  <c:v>4</c:v>
                </c:pt>
                <c:pt idx="2">
                  <c:v>8</c:v>
                </c:pt>
                <c:pt idx="3">
                  <c:v>16</c:v>
                </c:pt>
                <c:pt idx="4">
                  <c:v>32</c:v>
                </c:pt>
                <c:pt idx="5">
                  <c:v>64</c:v>
                </c:pt>
                <c:pt idx="6">
                  <c:v>128</c:v>
                </c:pt>
              </c:numCache>
            </c:numRef>
          </c:xVal>
          <c:yVal>
            <c:numRef>
              <c:f>Лист1!$P$48:$P$54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1219776"/>
        <c:axId val="111220352"/>
      </c:scatterChart>
      <c:valAx>
        <c:axId val="111219776"/>
        <c:scaling>
          <c:logBase val="2"/>
          <c:orientation val="minMax"/>
          <c:min val="2"/>
        </c:scaling>
        <c:delete val="1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ru-RU" sz="1800" dirty="0"/>
                  <a:t>Число потоков</a:t>
                </a:r>
              </a:p>
            </c:rich>
          </c:tx>
          <c:layout>
            <c:manualLayout>
              <c:xMode val="edge"/>
              <c:yMode val="edge"/>
              <c:x val="0.41415334917454882"/>
              <c:y val="0.86853543307086833"/>
            </c:manualLayout>
          </c:layout>
          <c:overlay val="1"/>
        </c:title>
        <c:numFmt formatCode="General" sourceLinked="1"/>
        <c:majorTickMark val="cross"/>
        <c:minorTickMark val="cross"/>
        <c:tickLblPos val="none"/>
        <c:crossAx val="111220352"/>
        <c:crosses val="autoZero"/>
        <c:crossBetween val="midCat"/>
        <c:majorUnit val="2"/>
      </c:valAx>
      <c:valAx>
        <c:axId val="111220352"/>
        <c:scaling>
          <c:logBase val="10"/>
          <c:orientation val="minMax"/>
        </c:scaling>
        <c:delete val="1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sz="1800" dirty="0"/>
                  <a:t>Redauduat iterations</a:t>
                </a:r>
              </a:p>
            </c:rich>
          </c:tx>
          <c:layout>
            <c:manualLayout>
              <c:xMode val="edge"/>
              <c:yMode val="edge"/>
              <c:x val="1.6163974612139871E-2"/>
              <c:y val="0.19189264245195156"/>
            </c:manualLayout>
          </c:layout>
          <c:overlay val="1"/>
        </c:title>
        <c:numFmt formatCode="0.0E+00" sourceLinked="0"/>
        <c:majorTickMark val="cross"/>
        <c:minorTickMark val="cross"/>
        <c:tickLblPos val="none"/>
        <c:crossAx val="111219776"/>
        <c:crosses val="autoZero"/>
        <c:crossBetween val="midCat"/>
      </c:valAx>
    </c:plotArea>
    <c:plotVisOnly val="1"/>
    <c:dispBlanksAs val="zero"/>
    <c:showDLblsOverMax val="1"/>
  </c:chart>
  <c:externalData r:id="rId1">
    <c:autoUpdate val="1"/>
  </c:externalData>
  <c:userShapes r:id="rId2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0.16458</cdr:x>
      <cdr:y>0.0462</cdr:y>
    </cdr:from>
    <cdr:to>
      <cdr:x>0.7125</cdr:x>
      <cdr:y>0.18152</cdr:y>
    </cdr:to>
    <cdr:sp macro="" textlink="">
      <cdr:nvSpPr>
        <cdr:cNvPr id="3" name="TextBox 2"/>
        <cdr:cNvSpPr txBox="1"/>
      </cdr:nvSpPr>
      <cdr:spPr>
        <a:xfrm xmlns:a="http://schemas.openxmlformats.org/drawingml/2006/main">
          <a:off x="752474" y="133350"/>
          <a:ext cx="2505075" cy="39052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/>
        <a:p xmlns:a="http://schemas.openxmlformats.org/drawingml/2006/main">
          <a:endParaRPr lang="ru-RU" sz="1100" dirty="0"/>
        </a:p>
      </cdr:txBody>
    </cdr:sp>
  </cdr:relSizeAnchor>
  <cdr:relSizeAnchor xmlns:cdr="http://schemas.openxmlformats.org/drawingml/2006/chartDrawing">
    <cdr:from>
      <cdr:x>0.3</cdr:x>
      <cdr:y>0.0495</cdr:y>
    </cdr:from>
    <cdr:to>
      <cdr:x>0.65625</cdr:x>
      <cdr:y>0.16502</cdr:y>
    </cdr:to>
    <cdr:sp macro="" textlink="">
      <cdr:nvSpPr>
        <cdr:cNvPr id="4" name="TextBox 3"/>
        <cdr:cNvSpPr txBox="1"/>
      </cdr:nvSpPr>
      <cdr:spPr>
        <a:xfrm xmlns:a="http://schemas.openxmlformats.org/drawingml/2006/main">
          <a:off x="1371599" y="142875"/>
          <a:ext cx="1628775" cy="33337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/>
        <a:p xmlns:a="http://schemas.openxmlformats.org/drawingml/2006/main">
          <a:pPr algn="ctr"/>
          <a:r>
            <a:rPr lang="en-US" sz="2000" dirty="0"/>
            <a:t>Read/Write lite</a:t>
          </a:r>
          <a:r>
            <a:rPr lang="en-US" sz="2000" baseline="0" dirty="0"/>
            <a:t> test</a:t>
          </a:r>
          <a:endParaRPr lang="ru-RU" sz="2000" dirty="0"/>
        </a:p>
      </cdr:txBody>
    </cdr:sp>
  </cdr:relSizeAnchor>
  <cdr:relSizeAnchor xmlns:cdr="http://schemas.openxmlformats.org/drawingml/2006/chartDrawing">
    <cdr:from>
      <cdr:x>0.4125</cdr:x>
      <cdr:y>0.68317</cdr:y>
    </cdr:from>
    <cdr:to>
      <cdr:x>0.6125</cdr:x>
      <cdr:y>1</cdr:y>
    </cdr:to>
    <cdr:sp macro="" textlink="">
      <cdr:nvSpPr>
        <cdr:cNvPr id="5" name="TextBox 4"/>
        <cdr:cNvSpPr txBox="1"/>
      </cdr:nvSpPr>
      <cdr:spPr>
        <a:xfrm xmlns:a="http://schemas.openxmlformats.org/drawingml/2006/main">
          <a:off x="1885950" y="2828925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/>
        <a:p xmlns:a="http://schemas.openxmlformats.org/drawingml/2006/main">
          <a:endParaRPr lang="ru-RU" sz="1100" dirty="0"/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0.16458</cdr:x>
      <cdr:y>0.0462</cdr:y>
    </cdr:from>
    <cdr:to>
      <cdr:x>0.7125</cdr:x>
      <cdr:y>0.18152</cdr:y>
    </cdr:to>
    <cdr:sp macro="" textlink="">
      <cdr:nvSpPr>
        <cdr:cNvPr id="3" name="TextBox 2"/>
        <cdr:cNvSpPr txBox="1"/>
      </cdr:nvSpPr>
      <cdr:spPr>
        <a:xfrm xmlns:a="http://schemas.openxmlformats.org/drawingml/2006/main">
          <a:off x="752474" y="133350"/>
          <a:ext cx="2505075" cy="39052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/>
        <a:p xmlns:a="http://schemas.openxmlformats.org/drawingml/2006/main">
          <a:endParaRPr lang="ru-RU" sz="1100"/>
        </a:p>
      </cdr:txBody>
    </cdr:sp>
  </cdr:relSizeAnchor>
  <cdr:relSizeAnchor xmlns:cdr="http://schemas.openxmlformats.org/drawingml/2006/chartDrawing">
    <cdr:from>
      <cdr:x>0.3</cdr:x>
      <cdr:y>0.0495</cdr:y>
    </cdr:from>
    <cdr:to>
      <cdr:x>0.65625</cdr:x>
      <cdr:y>0.16502</cdr:y>
    </cdr:to>
    <cdr:sp macro="" textlink="">
      <cdr:nvSpPr>
        <cdr:cNvPr id="4" name="TextBox 3"/>
        <cdr:cNvSpPr txBox="1"/>
      </cdr:nvSpPr>
      <cdr:spPr>
        <a:xfrm xmlns:a="http://schemas.openxmlformats.org/drawingml/2006/main">
          <a:off x="1371599" y="142875"/>
          <a:ext cx="1628775" cy="33337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/>
        <a:p xmlns:a="http://schemas.openxmlformats.org/drawingml/2006/main">
          <a:pPr algn="ctr"/>
          <a:r>
            <a:rPr lang="en-US" sz="2000"/>
            <a:t>Read/Write light </a:t>
          </a:r>
          <a:r>
            <a:rPr lang="en-US" sz="2000" baseline="0"/>
            <a:t>test</a:t>
          </a:r>
          <a:endParaRPr lang="ru-RU" sz="2000"/>
        </a:p>
      </cdr:txBody>
    </cdr:sp>
  </cdr:relSizeAnchor>
  <cdr:relSizeAnchor xmlns:cdr="http://schemas.openxmlformats.org/drawingml/2006/chartDrawing">
    <cdr:from>
      <cdr:x>0.4125</cdr:x>
      <cdr:y>0.68317</cdr:y>
    </cdr:from>
    <cdr:to>
      <cdr:x>0.6125</cdr:x>
      <cdr:y>1</cdr:y>
    </cdr:to>
    <cdr:sp macro="" textlink="">
      <cdr:nvSpPr>
        <cdr:cNvPr id="5" name="TextBox 4"/>
        <cdr:cNvSpPr txBox="1"/>
      </cdr:nvSpPr>
      <cdr:spPr>
        <a:xfrm xmlns:a="http://schemas.openxmlformats.org/drawingml/2006/main">
          <a:off x="1885950" y="2828925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/>
        <a:p xmlns:a="http://schemas.openxmlformats.org/drawingml/2006/main">
          <a:endParaRPr lang="ru-RU" sz="1100"/>
        </a:p>
      </cdr:txBody>
    </cdr: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0.16458</cdr:x>
      <cdr:y>0.0462</cdr:y>
    </cdr:from>
    <cdr:to>
      <cdr:x>0.7125</cdr:x>
      <cdr:y>0.18152</cdr:y>
    </cdr:to>
    <cdr:sp macro="" textlink="">
      <cdr:nvSpPr>
        <cdr:cNvPr id="3" name="TextBox 2"/>
        <cdr:cNvSpPr txBox="1"/>
      </cdr:nvSpPr>
      <cdr:spPr>
        <a:xfrm xmlns:a="http://schemas.openxmlformats.org/drawingml/2006/main">
          <a:off x="752474" y="133350"/>
          <a:ext cx="2505075" cy="39052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/>
        <a:p xmlns:a="http://schemas.openxmlformats.org/drawingml/2006/main">
          <a:endParaRPr lang="ru-RU" sz="1100"/>
        </a:p>
      </cdr:txBody>
    </cdr:sp>
  </cdr:relSizeAnchor>
  <cdr:relSizeAnchor xmlns:cdr="http://schemas.openxmlformats.org/drawingml/2006/chartDrawing">
    <cdr:from>
      <cdr:x>0.3</cdr:x>
      <cdr:y>0.0495</cdr:y>
    </cdr:from>
    <cdr:to>
      <cdr:x>0.65625</cdr:x>
      <cdr:y>0.16502</cdr:y>
    </cdr:to>
    <cdr:sp macro="" textlink="">
      <cdr:nvSpPr>
        <cdr:cNvPr id="4" name="TextBox 3"/>
        <cdr:cNvSpPr txBox="1"/>
      </cdr:nvSpPr>
      <cdr:spPr>
        <a:xfrm xmlns:a="http://schemas.openxmlformats.org/drawingml/2006/main">
          <a:off x="1371599" y="142875"/>
          <a:ext cx="1628775" cy="33337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/>
        <a:p xmlns:a="http://schemas.openxmlformats.org/drawingml/2006/main">
          <a:pPr algn="ctr"/>
          <a:r>
            <a:rPr lang="en-US" sz="2000"/>
            <a:t>Read/Write heavy</a:t>
          </a:r>
          <a:r>
            <a:rPr lang="en-US" sz="2000" baseline="0"/>
            <a:t> test</a:t>
          </a:r>
          <a:endParaRPr lang="ru-RU" sz="2000"/>
        </a:p>
      </cdr:txBody>
    </cdr:sp>
  </cdr:relSizeAnchor>
  <cdr:relSizeAnchor xmlns:cdr="http://schemas.openxmlformats.org/drawingml/2006/chartDrawing">
    <cdr:from>
      <cdr:x>0.4125</cdr:x>
      <cdr:y>0.68317</cdr:y>
    </cdr:from>
    <cdr:to>
      <cdr:x>0.6125</cdr:x>
      <cdr:y>1</cdr:y>
    </cdr:to>
    <cdr:sp macro="" textlink="">
      <cdr:nvSpPr>
        <cdr:cNvPr id="5" name="TextBox 4"/>
        <cdr:cNvSpPr txBox="1"/>
      </cdr:nvSpPr>
      <cdr:spPr>
        <a:xfrm xmlns:a="http://schemas.openxmlformats.org/drawingml/2006/main">
          <a:off x="1885950" y="2828925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/>
        <a:p xmlns:a="http://schemas.openxmlformats.org/drawingml/2006/main">
          <a:endParaRPr lang="ru-RU" sz="1100"/>
        </a:p>
      </cdr:txBody>
    </cdr:sp>
  </cdr:relSizeAnchor>
</c:userShapes>
</file>

<file path=ppt/drawings/drawing4.xml><?xml version="1.0" encoding="utf-8"?>
<c:userShapes xmlns:c="http://schemas.openxmlformats.org/drawingml/2006/chart">
  <cdr:relSizeAnchor xmlns:cdr="http://schemas.openxmlformats.org/drawingml/2006/chartDrawing">
    <cdr:from>
      <cdr:x>0.16458</cdr:x>
      <cdr:y>0.0462</cdr:y>
    </cdr:from>
    <cdr:to>
      <cdr:x>0.7125</cdr:x>
      <cdr:y>0.18152</cdr:y>
    </cdr:to>
    <cdr:sp macro="" textlink="">
      <cdr:nvSpPr>
        <cdr:cNvPr id="3" name="TextBox 2"/>
        <cdr:cNvSpPr txBox="1"/>
      </cdr:nvSpPr>
      <cdr:spPr>
        <a:xfrm xmlns:a="http://schemas.openxmlformats.org/drawingml/2006/main">
          <a:off x="752474" y="133350"/>
          <a:ext cx="2505075" cy="39052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/>
        <a:p xmlns:a="http://schemas.openxmlformats.org/drawingml/2006/main">
          <a:endParaRPr lang="ru-RU" sz="1100"/>
        </a:p>
      </cdr:txBody>
    </cdr:sp>
  </cdr:relSizeAnchor>
  <cdr:relSizeAnchor xmlns:cdr="http://schemas.openxmlformats.org/drawingml/2006/chartDrawing">
    <cdr:from>
      <cdr:x>0.3</cdr:x>
      <cdr:y>0.0495</cdr:y>
    </cdr:from>
    <cdr:to>
      <cdr:x>0.65625</cdr:x>
      <cdr:y>0.16502</cdr:y>
    </cdr:to>
    <cdr:sp macro="" textlink="">
      <cdr:nvSpPr>
        <cdr:cNvPr id="4" name="TextBox 3"/>
        <cdr:cNvSpPr txBox="1"/>
      </cdr:nvSpPr>
      <cdr:spPr>
        <a:xfrm xmlns:a="http://schemas.openxmlformats.org/drawingml/2006/main">
          <a:off x="1371599" y="142875"/>
          <a:ext cx="1628775" cy="33337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/>
        <a:p xmlns:a="http://schemas.openxmlformats.org/drawingml/2006/main">
          <a:pPr algn="ctr"/>
          <a:r>
            <a:rPr lang="en-US" sz="2000"/>
            <a:t>Read/Write heavy </a:t>
          </a:r>
          <a:r>
            <a:rPr lang="en-US" sz="2000" baseline="0"/>
            <a:t>test</a:t>
          </a:r>
          <a:endParaRPr lang="ru-RU" sz="2000"/>
        </a:p>
      </cdr:txBody>
    </cdr:sp>
  </cdr:relSizeAnchor>
  <cdr:relSizeAnchor xmlns:cdr="http://schemas.openxmlformats.org/drawingml/2006/chartDrawing">
    <cdr:from>
      <cdr:x>0.4125</cdr:x>
      <cdr:y>0.68317</cdr:y>
    </cdr:from>
    <cdr:to>
      <cdr:x>0.6125</cdr:x>
      <cdr:y>1</cdr:y>
    </cdr:to>
    <cdr:sp macro="" textlink="">
      <cdr:nvSpPr>
        <cdr:cNvPr id="5" name="TextBox 4"/>
        <cdr:cNvSpPr txBox="1"/>
      </cdr:nvSpPr>
      <cdr:spPr>
        <a:xfrm xmlns:a="http://schemas.openxmlformats.org/drawingml/2006/main">
          <a:off x="1885950" y="2828925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/>
        <a:p xmlns:a="http://schemas.openxmlformats.org/drawingml/2006/main">
          <a:endParaRPr lang="ru-RU" sz="1100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1CB38B0C-96AC-4DC9-9731-B1996D1DB0E1}" type="datetimeFigureOut">
              <a:rPr lang="ru-RU"/>
              <a:pPr>
                <a:defRPr/>
              </a:pPr>
              <a:t>10.06.2016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F1CCBD7E-2438-4548-9B4C-910BA0B5DAE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953468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Образ слайда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smtClean="0"/>
          </a:p>
        </p:txBody>
      </p:sp>
      <p:sp>
        <p:nvSpPr>
          <p:cNvPr id="15363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6FD073E-F633-4CF2-AAFF-A27C9AC79699}" type="slidenum">
              <a:rPr lang="ru-RU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ru-RU">
              <a:cs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Образ слайда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smtClean="0"/>
          </a:p>
        </p:txBody>
      </p:sp>
      <p:sp>
        <p:nvSpPr>
          <p:cNvPr id="17411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59D087ED-F2C6-4049-9457-3F45CF6539A8}" type="slidenum">
              <a:rPr lang="ru-RU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ru-RU">
              <a:cs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B53535-5800-4AFF-85B9-4735E597909C}" type="datetime1">
              <a:rPr lang="ru-RU"/>
              <a:pPr>
                <a:defRPr/>
              </a:pPr>
              <a:t>10.06.2016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D9BAA7-277B-4BEF-9250-FBCA046B8AA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4552E2-6234-4A7F-8D8D-C6C37B350CCB}" type="datetime1">
              <a:rPr lang="ru-RU"/>
              <a:pPr>
                <a:defRPr/>
              </a:pPr>
              <a:t>10.06.2016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24C182-E963-4C3A-B118-5BA19E0C893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919E20-B631-4A19-BE52-E7E492D6850B}" type="datetime1">
              <a:rPr lang="ru-RU"/>
              <a:pPr>
                <a:defRPr/>
              </a:pPr>
              <a:t>10.06.2016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28E94E-13D0-4639-A057-B3BC618B1B3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6B77E5-737B-486E-8288-33C10EE17F88}" type="datetime1">
              <a:rPr lang="ru-RU"/>
              <a:pPr>
                <a:defRPr/>
              </a:pPr>
              <a:t>10.06.2016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CC2328-22B9-482E-BE45-045F35DC19D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61F633-58AD-44B4-8A0F-460B4C3DF7BD}" type="datetime1">
              <a:rPr lang="ru-RU"/>
              <a:pPr>
                <a:defRPr/>
              </a:pPr>
              <a:t>10.06.2016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7375F5-B82A-4A0F-8DE7-9FC4774FE14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A36BE3-088B-4CF7-8D1F-070FDB383C2B}" type="datetime1">
              <a:rPr lang="ru-RU"/>
              <a:pPr>
                <a:defRPr/>
              </a:pPr>
              <a:t>10.06.2016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CC8863-AEF3-4122-BA0B-6160CA039D3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35A4D2-FDA3-4105-B0F4-B2E1AE279499}" type="datetime1">
              <a:rPr lang="ru-RU"/>
              <a:pPr>
                <a:defRPr/>
              </a:pPr>
              <a:t>10.06.2016</a:t>
            </a:fld>
            <a:endParaRPr lang="ru-RU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7EC3CF-DAAF-4A3C-B93E-A441074C7AB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9B3EF6-B5D1-4FA9-9B20-695C05A7D183}" type="datetime1">
              <a:rPr lang="ru-RU"/>
              <a:pPr>
                <a:defRPr/>
              </a:pPr>
              <a:t>10.06.2016</a:t>
            </a:fld>
            <a:endParaRPr lang="ru-RU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993BBF-49C3-440A-96B8-B6AF4035EEA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0E8A16-1FF7-445E-8E61-85778F7878B6}" type="datetime1">
              <a:rPr lang="ru-RU"/>
              <a:pPr>
                <a:defRPr/>
              </a:pPr>
              <a:t>10.06.2016</a:t>
            </a:fld>
            <a:endParaRPr lang="ru-RU"/>
          </a:p>
        </p:txBody>
      </p:sp>
      <p:sp>
        <p:nvSpPr>
          <p:cNvPr id="3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4A9050-D96E-422B-8E1C-E1D25665908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F482A3-1E78-4774-A70C-41587A8C84ED}" type="datetime1">
              <a:rPr lang="ru-RU"/>
              <a:pPr>
                <a:defRPr/>
              </a:pPr>
              <a:t>10.06.2016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42D280-3830-4FC5-827A-F17589C2F73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045430-1D1C-4A36-9384-007FB5D07190}" type="datetime1">
              <a:rPr lang="ru-RU"/>
              <a:pPr>
                <a:defRPr/>
              </a:pPr>
              <a:t>10.06.2016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E3AADB-0C80-47A6-8207-1E38AE8AA27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Заголовок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27651" name="Текст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3FCE9682-B1B6-4079-98EB-D369FFF09CA6}" type="datetime1">
              <a:rPr lang="ru-RU"/>
              <a:pPr>
                <a:defRPr/>
              </a:pPr>
              <a:t>10.06.2016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0AADBD4-250E-4786-93EE-F22F0D7EED7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galimullin/libcds" TargetMode="External"/><Relationship Id="rId2" Type="http://schemas.openxmlformats.org/officeDocument/2006/relationships/hyperlink" Target="https://github.com/khizmax/libcd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trello.com/" TargetMode="External"/><Relationship Id="rId4" Type="http://schemas.openxmlformats.org/officeDocument/2006/relationships/hyperlink" Target="http://ci.osll.ru:8888/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ru.wikipedia.org/wiki/%D0%92%D0%B7%D0%B0%D0%B8%D0%BC%D0%BD%D0%B0%D1%8F_%D0%B1%D0%BB%D0%BE%D0%BA%D0%B8%D1%80%D0%BE%D0%B2%D0%BA%D0%B0" TargetMode="External"/><Relationship Id="rId3" Type="http://schemas.openxmlformats.org/officeDocument/2006/relationships/hyperlink" Target="https://ru.wikipedia.org/wiki/%D0%A1%D0%B5%D0%BC%D0%B0%D1%84%D0%BE%D1%80_%28%D0%B8%D0%BD%D1%84%D0%BE%D1%80%D0%BC%D0%B0%D1%82%D0%B8%D0%BA%D0%B0%29" TargetMode="External"/><Relationship Id="rId7" Type="http://schemas.openxmlformats.org/officeDocument/2006/relationships/hyperlink" Target="https://ru.wikipedia.org/wiki/%D0%A1%D0%BE%D1%81%D1%82%D0%BE%D1%8F%D0%BD%D0%B8%D0%B5_%D0%B3%D0%BE%D0%BD%D0%BA%D0%B8" TargetMode="External"/><Relationship Id="rId2" Type="http://schemas.openxmlformats.org/officeDocument/2006/relationships/hyperlink" Target="https://ru.wikipedia.org/wiki/%D0%90%D0%BD%D0%B3%D0%BB%D0%B8%D0%B9%D1%81%D0%BA%D0%B8%D0%B9_%D1%8F%D0%B7%D1%8B%D0%BA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u.wikipedia.org/wiki/%D0%9F%D0%BE%D1%82%D0%BE%D0%BA_%D0%B2%D1%8B%D0%BF%D0%BE%D0%BB%D0%BD%D0%B5%D0%BD%D0%B8%D1%8F" TargetMode="External"/><Relationship Id="rId5" Type="http://schemas.openxmlformats.org/officeDocument/2006/relationships/hyperlink" Target="https://ru.wikipedia.org/wiki/%D0%A1%D0%B8%D0%BD%D1%85%D1%80%D0%BE%D0%BD%D0%B8%D0%B7%D0%B0%D1%86%D0%B8%D1%8F_%28%D0%B8%D0%BD%D1%84%D0%BE%D1%80%D0%BC%D0%B0%D1%82%D0%B8%D0%BA%D0%B0%29" TargetMode="External"/><Relationship Id="rId4" Type="http://schemas.openxmlformats.org/officeDocument/2006/relationships/hyperlink" Target="https://ru.wikipedia.org/wiki/%D0%9F%D1%80%D0%BE%D0%B3%D1%80%D0%B0%D0%BC%D0%BC%D0%B8%D1%80%D0%BE%D0%B2%D0%B0%D0%BD%D0%B8%D0%B5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%D0%9F%D0%BE%D1%82%D0%BE%D0%BA_%D0%B2%D1%8B%D0%BF%D0%BE%D0%BB%D0%BD%D0%B5%D0%BD%D0%B8%D1%8F" TargetMode="External"/><Relationship Id="rId2" Type="http://schemas.openxmlformats.org/officeDocument/2006/relationships/hyperlink" Target="https://ru.wikipedia.org/wiki/%D0%A1%D0%B8%D0%BD%D1%85%D1%80%D0%BE%D0%BD%D0%B8%D0%B7%D0%B0%D1%86%D0%B8%D1%8F_%28%D0%B8%D0%BD%D1%84%D0%BE%D1%80%D0%BC%D0%B0%D1%82%D0%B8%D0%BA%D0%B0%29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ru.wikipedia.org/wiki/%D0%9C%D1%8C%D1%8E%D1%82%D0%B5%D0%BA%D1%81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Заголовок 1"/>
          <p:cNvSpPr>
            <a:spLocks noGrp="1"/>
          </p:cNvSpPr>
          <p:nvPr>
            <p:ph type="ctrTitle"/>
          </p:nvPr>
        </p:nvSpPr>
        <p:spPr>
          <a:xfrm>
            <a:off x="571500" y="2428875"/>
            <a:ext cx="7772400" cy="2071688"/>
          </a:xfrm>
        </p:spPr>
        <p:txBody>
          <a:bodyPr/>
          <a:lstStyle/>
          <a:p>
            <a:r>
              <a:rPr lang="ru-RU" sz="3600" b="1" i="1" smtClean="0">
                <a:latin typeface="Times New Roman" pitchFamily="18" charset="0"/>
                <a:cs typeface="Times New Roman" pitchFamily="18" charset="0"/>
              </a:rPr>
              <a:t>«</a:t>
            </a:r>
            <a:r>
              <a:rPr lang="ru-RU" sz="3200" b="1" i="1" smtClean="0">
                <a:latin typeface="Times New Roman" pitchFamily="18" charset="0"/>
                <a:cs typeface="Times New Roman" pitchFamily="18" charset="0"/>
              </a:rPr>
              <a:t>Разработка адаптивной стратегии синхронизации потоков в конкурентных структурах данных, основанных на </a:t>
            </a:r>
            <a:r>
              <a:rPr lang="en-US" sz="3200" b="1" i="1" smtClean="0">
                <a:latin typeface="Times New Roman" pitchFamily="18" charset="0"/>
                <a:cs typeface="Times New Roman" pitchFamily="18" charset="0"/>
              </a:rPr>
              <a:t>flat</a:t>
            </a:r>
            <a:r>
              <a:rPr lang="ru-RU" sz="3200" b="1" i="1" smtClean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3200" b="1" i="1" smtClean="0">
                <a:latin typeface="Times New Roman" pitchFamily="18" charset="0"/>
                <a:cs typeface="Times New Roman" pitchFamily="18" charset="0"/>
              </a:rPr>
              <a:t>combining</a:t>
            </a:r>
            <a:r>
              <a:rPr lang="ru-RU" sz="3200" b="1" i="1" smtClean="0">
                <a:latin typeface="Times New Roman" pitchFamily="18" charset="0"/>
                <a:cs typeface="Times New Roman" pitchFamily="18" charset="0"/>
              </a:rPr>
              <a:t>»</a:t>
            </a:r>
            <a:endParaRPr lang="ru-RU" sz="320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338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28625" y="4643438"/>
            <a:ext cx="8001000" cy="1143000"/>
          </a:xfrm>
        </p:spPr>
        <p:txBody>
          <a:bodyPr/>
          <a:lstStyle/>
          <a:p>
            <a:pPr algn="l"/>
            <a:r>
              <a:rPr lang="ru-RU" sz="2000" b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Студент</a:t>
            </a:r>
            <a:r>
              <a:rPr lang="ru-RU" sz="20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0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ru-RU" sz="20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Галимуллин М. Ф.</a:t>
            </a:r>
          </a:p>
          <a:p>
            <a:pPr algn="l"/>
            <a:r>
              <a:rPr lang="ru-RU" sz="2000" b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Руководитель</a:t>
            </a:r>
            <a:r>
              <a:rPr lang="ru-RU" sz="20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ассистент кафедры Калишенко Е.Л. </a:t>
            </a:r>
          </a:p>
        </p:txBody>
      </p:sp>
      <p:sp>
        <p:nvSpPr>
          <p:cNvPr id="14339" name="Rectangle 1"/>
          <p:cNvSpPr>
            <a:spLocks noChangeArrowheads="1"/>
          </p:cNvSpPr>
          <p:nvPr/>
        </p:nvSpPr>
        <p:spPr bwMode="auto">
          <a:xfrm>
            <a:off x="0" y="214313"/>
            <a:ext cx="914400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ru-RU" b="1">
                <a:cs typeface="Times New Roman" pitchFamily="18" charset="0"/>
              </a:rPr>
              <a:t>МИНОБРНАУКИ РОССИИ</a:t>
            </a:r>
            <a:endParaRPr lang="ru-RU"/>
          </a:p>
          <a:p>
            <a:pPr algn="ctr" eaLnBrk="0" hangingPunct="0"/>
            <a:r>
              <a:rPr lang="ru-RU" altLang="ko-KR" b="1">
                <a:latin typeface="Times New Roman" pitchFamily="18" charset="0"/>
                <a:ea typeface="Batang" pitchFamily="18" charset="-127"/>
                <a:cs typeface="Times New Roman" pitchFamily="18" charset="0"/>
              </a:rPr>
              <a:t>Санкт-Петербургский  государственный электротехнический  университет  “ЛЭТИ”</a:t>
            </a:r>
            <a:br>
              <a:rPr lang="ru-RU" altLang="ko-KR" b="1">
                <a:latin typeface="Times New Roman" pitchFamily="18" charset="0"/>
                <a:ea typeface="Batang" pitchFamily="18" charset="-127"/>
                <a:cs typeface="Times New Roman" pitchFamily="18" charset="0"/>
              </a:rPr>
            </a:br>
            <a:r>
              <a:rPr lang="ru-RU" altLang="ko-KR" b="1">
                <a:latin typeface="Times New Roman" pitchFamily="18" charset="0"/>
                <a:ea typeface="Batang" pitchFamily="18" charset="-127"/>
                <a:cs typeface="Times New Roman" pitchFamily="18" charset="0"/>
              </a:rPr>
              <a:t>им. В.И. Ульянова (Ленина)</a:t>
            </a:r>
            <a:endParaRPr lang="ru-RU" altLang="ko-KR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/>
        </p:nvGraphicFramePr>
        <p:xfrm>
          <a:off x="500063" y="1285875"/>
          <a:ext cx="7643866" cy="972515"/>
        </p:xfrm>
        <a:graphic>
          <a:graphicData uri="http://schemas.openxmlformats.org/drawingml/2006/table">
            <a:tbl>
              <a:tblPr/>
              <a:tblGrid>
                <a:gridCol w="1541620"/>
                <a:gridCol w="6102246"/>
              </a:tblGrid>
              <a:tr h="35719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b="1" dirty="0">
                          <a:latin typeface="Cambria"/>
                          <a:ea typeface="Batang"/>
                          <a:cs typeface="Times New Roman"/>
                        </a:rPr>
                        <a:t>Факультет</a:t>
                      </a:r>
                      <a:endParaRPr lang="ru-RU" sz="1200" dirty="0">
                        <a:latin typeface="Times New Roman"/>
                        <a:ea typeface="Batang"/>
                        <a:cs typeface="Times New Roman"/>
                      </a:endParaRPr>
                    </a:p>
                  </a:txBody>
                  <a:tcPr marL="66576" marR="66576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500">
                          <a:latin typeface="Times New Roman"/>
                          <a:ea typeface="Batang"/>
                          <a:cs typeface="Times New Roman"/>
                        </a:rPr>
                        <a:t>компьютерных технологий и информатики</a:t>
                      </a:r>
                      <a:endParaRPr lang="ru-RU" sz="1200">
                        <a:latin typeface="Times New Roman"/>
                        <a:ea typeface="Batang"/>
                        <a:cs typeface="Times New Roman"/>
                      </a:endParaRPr>
                    </a:p>
                  </a:txBody>
                  <a:tcPr marL="66576" marR="66576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7148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b="1" dirty="0" smtClean="0">
                          <a:latin typeface="Cambria"/>
                          <a:ea typeface="Batang"/>
                          <a:cs typeface="Times New Roman"/>
                        </a:rPr>
                        <a:t>Направление</a:t>
                      </a:r>
                      <a:endParaRPr lang="ru-RU" sz="1200" dirty="0">
                        <a:latin typeface="Times New Roman"/>
                        <a:ea typeface="Batang"/>
                        <a:cs typeface="Times New Roman"/>
                      </a:endParaRPr>
                    </a:p>
                  </a:txBody>
                  <a:tcPr marL="66576" marR="66576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latin typeface="Times New Roman"/>
                          <a:ea typeface="Batang"/>
                          <a:cs typeface="Times New Roman"/>
                        </a:rPr>
                        <a:t>01.04.02 </a:t>
                      </a:r>
                      <a:r>
                        <a:rPr lang="ru-RU" sz="1600" dirty="0">
                          <a:latin typeface="Times New Roman"/>
                          <a:ea typeface="Batang"/>
                          <a:cs typeface="Times New Roman"/>
                        </a:rPr>
                        <a:t>— </a:t>
                      </a:r>
                      <a:r>
                        <a:rPr lang="ru-RU" sz="1600" dirty="0" smtClean="0">
                          <a:latin typeface="Times New Roman"/>
                          <a:ea typeface="Batang"/>
                          <a:cs typeface="Times New Roman"/>
                        </a:rPr>
                        <a:t>«Прикладная математика</a:t>
                      </a:r>
                      <a:r>
                        <a:rPr lang="ru-RU" sz="1600" baseline="0" dirty="0" smtClean="0">
                          <a:latin typeface="Times New Roman"/>
                          <a:ea typeface="Batang"/>
                          <a:cs typeface="Times New Roman"/>
                        </a:rPr>
                        <a:t> и информатика</a:t>
                      </a:r>
                      <a:r>
                        <a:rPr lang="ru-RU" sz="1600" dirty="0" smtClean="0">
                          <a:latin typeface="Times New Roman"/>
                          <a:ea typeface="Batang"/>
                          <a:cs typeface="Times New Roman"/>
                        </a:rPr>
                        <a:t>»</a:t>
                      </a:r>
                      <a:endParaRPr lang="ru-RU" sz="1200" dirty="0">
                        <a:latin typeface="Times New Roman"/>
                        <a:ea typeface="Batang"/>
                        <a:cs typeface="Times New Roman"/>
                      </a:endParaRPr>
                    </a:p>
                  </a:txBody>
                  <a:tcPr marL="66576" marR="66576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669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b="1" dirty="0">
                          <a:latin typeface="Cambria"/>
                          <a:ea typeface="Batang"/>
                          <a:cs typeface="Times New Roman"/>
                        </a:rPr>
                        <a:t>Кафедра</a:t>
                      </a:r>
                      <a:endParaRPr lang="ru-RU" sz="1200" dirty="0">
                        <a:latin typeface="Times New Roman"/>
                        <a:ea typeface="Batang"/>
                        <a:cs typeface="Times New Roman"/>
                      </a:endParaRPr>
                    </a:p>
                  </a:txBody>
                  <a:tcPr marL="66576" marR="66576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dirty="0">
                          <a:latin typeface="Times New Roman"/>
                          <a:ea typeface="Batang"/>
                          <a:cs typeface="Times New Roman"/>
                        </a:rPr>
                        <a:t>математического обеспечения и применения ЭВМ</a:t>
                      </a:r>
                      <a:endParaRPr lang="ru-RU" sz="1200" dirty="0">
                        <a:latin typeface="Times New Roman"/>
                        <a:ea typeface="Batang"/>
                        <a:cs typeface="Times New Roman"/>
                      </a:endParaRPr>
                    </a:p>
                  </a:txBody>
                  <a:tcPr marL="66576" marR="66576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14347" name="Подзаголовок 2"/>
          <p:cNvSpPr txBox="1">
            <a:spLocks/>
          </p:cNvSpPr>
          <p:nvPr/>
        </p:nvSpPr>
        <p:spPr bwMode="auto">
          <a:xfrm>
            <a:off x="2071688" y="6072188"/>
            <a:ext cx="5348287" cy="785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  <a:buFont typeface="Arial" charset="0"/>
              <a:buNone/>
            </a:pPr>
            <a:r>
              <a:rPr lang="ru-RU" sz="2000" b="1">
                <a:latin typeface="Times New Roman" pitchFamily="18" charset="0"/>
                <a:cs typeface="Times New Roman" pitchFamily="18" charset="0"/>
              </a:rPr>
              <a:t>Санкт-Петербург</a:t>
            </a:r>
          </a:p>
          <a:p>
            <a:pPr algn="ctr">
              <a:spcBef>
                <a:spcPct val="20000"/>
              </a:spcBef>
              <a:buFont typeface="Arial" charset="0"/>
              <a:buNone/>
            </a:pPr>
            <a:r>
              <a:rPr lang="ru-RU" sz="2000" b="1">
                <a:latin typeface="Times New Roman" pitchFamily="18" charset="0"/>
                <a:cs typeface="Times New Roman" pitchFamily="18" charset="0"/>
              </a:rPr>
              <a:t>2016 г.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Заголовок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/>
          <a:lstStyle/>
          <a:p>
            <a:r>
              <a:rPr lang="ru-RU" b="1" smtClean="0">
                <a:latin typeface="Times New Roman" pitchFamily="18" charset="0"/>
                <a:cs typeface="Times New Roman" pitchFamily="18" charset="0"/>
              </a:rPr>
              <a:t>Результаты тестирования очереди с «тяжелыми» элементами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55F491-0122-4DD5-AC92-F07160C11A43}" type="slidenum">
              <a:rPr lang="ru-RU" sz="2800"/>
              <a:pPr>
                <a:defRPr/>
              </a:pPr>
              <a:t>10</a:t>
            </a:fld>
            <a:endParaRPr lang="ru-RU" sz="2800" dirty="0"/>
          </a:p>
        </p:txBody>
      </p:sp>
      <p:graphicFrame>
        <p:nvGraphicFramePr>
          <p:cNvPr id="5" name="Диаграмма 4"/>
          <p:cNvGraphicFramePr/>
          <p:nvPr>
            <p:extLst>
              <p:ext uri="{D42A27DB-BD31-4B8C-83A1-F6EECF244321}">
                <p14:modId xmlns:p14="http://schemas.microsoft.com/office/powerpoint/2010/main" val="2008308918"/>
              </p:ext>
            </p:extLst>
          </p:nvPr>
        </p:nvGraphicFramePr>
        <p:xfrm>
          <a:off x="0" y="1412776"/>
          <a:ext cx="6588224" cy="2952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Диаграмма 6"/>
          <p:cNvGraphicFramePr/>
          <p:nvPr>
            <p:extLst>
              <p:ext uri="{D42A27DB-BD31-4B8C-83A1-F6EECF244321}">
                <p14:modId xmlns:p14="http://schemas.microsoft.com/office/powerpoint/2010/main" val="1317583786"/>
              </p:ext>
            </p:extLst>
          </p:nvPr>
        </p:nvGraphicFramePr>
        <p:xfrm>
          <a:off x="4283968" y="3501008"/>
          <a:ext cx="4464496" cy="2952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3775"/>
          </a:xfrm>
        </p:spPr>
        <p:txBody>
          <a:bodyPr/>
          <a:lstStyle/>
          <a:p>
            <a:r>
              <a:rPr lang="ru-RU" b="1" dirty="0" smtClean="0"/>
              <a:t>Адаптивная стратегия синхронизации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356596-DB5B-478A-96DB-5B51FE2AA2B0}" type="slidenum">
              <a:rPr lang="ru-RU"/>
              <a:pPr>
                <a:defRPr/>
              </a:pPr>
              <a:t>11</a:t>
            </a:fld>
            <a:endParaRPr lang="ru-RU"/>
          </a:p>
        </p:txBody>
      </p:sp>
      <p:sp>
        <p:nvSpPr>
          <p:cNvPr id="103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>
              <a:latin typeface="Calibri" pitchFamily="34" charset="0"/>
            </a:endParaRPr>
          </a:p>
        </p:txBody>
      </p:sp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556792"/>
            <a:ext cx="8249740" cy="4958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Прямоугольник 7"/>
          <p:cNvSpPr/>
          <p:nvPr/>
        </p:nvSpPr>
        <p:spPr>
          <a:xfrm>
            <a:off x="6269012" y="5157192"/>
            <a:ext cx="25202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/>
              <a:t>template &lt;int v</a:t>
            </a:r>
            <a:r>
              <a:rPr lang="en-US" i="1" dirty="0" smtClean="0"/>
              <a:t>&gt;</a:t>
            </a:r>
            <a:endParaRPr lang="ru-RU" i="1" dirty="0" smtClean="0"/>
          </a:p>
          <a:p>
            <a:r>
              <a:rPr lang="en-US" i="1" dirty="0" smtClean="0"/>
              <a:t>struct </a:t>
            </a:r>
            <a:r>
              <a:rPr lang="en-US" b="1" i="1" dirty="0"/>
              <a:t>Int2Type</a:t>
            </a:r>
            <a:r>
              <a:rPr lang="en-US" i="1" dirty="0"/>
              <a:t>{   </a:t>
            </a:r>
            <a:endParaRPr lang="ru-RU" i="1" dirty="0" smtClean="0"/>
          </a:p>
          <a:p>
            <a:r>
              <a:rPr lang="en-US" i="1" dirty="0" smtClean="0"/>
              <a:t> </a:t>
            </a:r>
            <a:r>
              <a:rPr lang="ru-RU" i="1" dirty="0" smtClean="0"/>
              <a:t>   </a:t>
            </a:r>
            <a:r>
              <a:rPr lang="en-US" i="1" dirty="0" smtClean="0"/>
              <a:t>enum </a:t>
            </a:r>
            <a:r>
              <a:rPr lang="en-US" i="1" dirty="0"/>
              <a:t>{value = v</a:t>
            </a:r>
            <a:r>
              <a:rPr lang="en-US" i="1" dirty="0" smtClean="0"/>
              <a:t>};</a:t>
            </a:r>
            <a:endParaRPr lang="ru-RU" i="1" dirty="0" smtClean="0"/>
          </a:p>
          <a:p>
            <a:r>
              <a:rPr lang="en-US" i="1" dirty="0" smtClean="0"/>
              <a:t>};</a:t>
            </a:r>
            <a:endParaRPr lang="ru-RU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Заголовок 1"/>
          <p:cNvSpPr>
            <a:spLocks noGrp="1"/>
          </p:cNvSpPr>
          <p:nvPr>
            <p:ph type="title"/>
          </p:nvPr>
        </p:nvSpPr>
        <p:spPr>
          <a:xfrm>
            <a:off x="428625" y="0"/>
            <a:ext cx="8229600" cy="1143000"/>
          </a:xfrm>
        </p:spPr>
        <p:txBody>
          <a:bodyPr/>
          <a:lstStyle/>
          <a:p>
            <a:r>
              <a:rPr lang="ru-RU" b="1" smtClean="0">
                <a:latin typeface="Times New Roman" pitchFamily="18" charset="0"/>
                <a:cs typeface="Times New Roman" pitchFamily="18" charset="0"/>
              </a:rPr>
              <a:t>Использованные технологии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214438"/>
            <a:ext cx="8229600" cy="5429250"/>
          </a:xfrm>
        </p:spPr>
        <p:txBody>
          <a:bodyPr rtlCol="0">
            <a:normAutofit fontScale="47500" lnSpcReduction="20000"/>
          </a:bodyPr>
          <a:lstStyle/>
          <a:p>
            <a:pPr fontAlgn="auto">
              <a:lnSpc>
                <a:spcPct val="12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ru-RU" sz="4400" dirty="0" smtClean="0">
                <a:latin typeface="Times New Roman" pitchFamily="18" charset="0"/>
                <a:cs typeface="Times New Roman" pitchFamily="18" charset="0"/>
              </a:rPr>
              <a:t>система контроля версий - </a:t>
            </a:r>
            <a:r>
              <a:rPr lang="en-US" sz="4400" b="1" dirty="0" err="1" smtClean="0">
                <a:latin typeface="Times New Roman" pitchFamily="18" charset="0"/>
                <a:cs typeface="Times New Roman" pitchFamily="18" charset="0"/>
              </a:rPr>
              <a:t>Git</a:t>
            </a:r>
            <a:r>
              <a:rPr lang="ru-RU" sz="4400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marL="354013" indent="0" fontAlgn="auto">
              <a:lnSpc>
                <a:spcPct val="120000"/>
              </a:lnSpc>
              <a:spcAft>
                <a:spcPts val="0"/>
              </a:spcAft>
              <a:buFont typeface="Arial" pitchFamily="34" charset="0"/>
              <a:buNone/>
              <a:defRPr/>
            </a:pPr>
            <a:r>
              <a:rPr lang="ru-RU" sz="4400" u="sng" dirty="0" smtClean="0">
                <a:latin typeface="Times New Roman" pitchFamily="18" charset="0"/>
                <a:cs typeface="Times New Roman" pitchFamily="18" charset="0"/>
                <a:hlinkClick r:id="rId2"/>
              </a:rPr>
              <a:t>https://github.com/khizmax/libcds </a:t>
            </a:r>
            <a:r>
              <a:rPr lang="ru-RU" sz="4400" dirty="0" smtClean="0">
                <a:latin typeface="Times New Roman" pitchFamily="18" charset="0"/>
                <a:cs typeface="Times New Roman" pitchFamily="18" charset="0"/>
              </a:rPr>
              <a:t>- основной </a:t>
            </a:r>
            <a:r>
              <a:rPr lang="ru-RU" sz="4400" dirty="0" err="1" smtClean="0">
                <a:latin typeface="Times New Roman" pitchFamily="18" charset="0"/>
                <a:cs typeface="Times New Roman" pitchFamily="18" charset="0"/>
              </a:rPr>
              <a:t>репозиторий</a:t>
            </a:r>
            <a:r>
              <a:rPr lang="ru-RU" sz="4400" dirty="0" smtClean="0">
                <a:latin typeface="Times New Roman" pitchFamily="18" charset="0"/>
                <a:cs typeface="Times New Roman" pitchFamily="18" charset="0"/>
              </a:rPr>
              <a:t>,</a:t>
            </a:r>
          </a:p>
          <a:p>
            <a:pPr marL="354013" indent="0" fontAlgn="auto">
              <a:lnSpc>
                <a:spcPct val="120000"/>
              </a:lnSpc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4400" dirty="0" smtClean="0">
                <a:latin typeface="Times New Roman" pitchFamily="18" charset="0"/>
                <a:cs typeface="Times New Roman" pitchFamily="18" charset="0"/>
                <a:hlinkClick r:id="rId3"/>
              </a:rPr>
              <a:t>https://github.com/mgalimullin/libcds</a:t>
            </a:r>
            <a:r>
              <a:rPr lang="ru-RU" sz="4400" dirty="0" smtClean="0">
                <a:latin typeface="Times New Roman" pitchFamily="18" charset="0"/>
                <a:cs typeface="Times New Roman" pitchFamily="18" charset="0"/>
              </a:rPr>
              <a:t> - </a:t>
            </a:r>
            <a:r>
              <a:rPr lang="ru-RU" sz="4400" dirty="0" err="1" smtClean="0">
                <a:latin typeface="Times New Roman" pitchFamily="18" charset="0"/>
                <a:cs typeface="Times New Roman" pitchFamily="18" charset="0"/>
              </a:rPr>
              <a:t>репозиторий</a:t>
            </a:r>
            <a:r>
              <a:rPr lang="ru-RU" sz="4400" dirty="0" smtClean="0">
                <a:latin typeface="Times New Roman" pitchFamily="18" charset="0"/>
                <a:cs typeface="Times New Roman" pitchFamily="18" charset="0"/>
              </a:rPr>
              <a:t> со стратегиями;</a:t>
            </a:r>
          </a:p>
          <a:p>
            <a:pPr fontAlgn="auto">
              <a:lnSpc>
                <a:spcPct val="12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ru-RU" sz="4400" dirty="0" smtClean="0">
                <a:latin typeface="Times New Roman" pitchFamily="18" charset="0"/>
                <a:cs typeface="Times New Roman" pitchFamily="18" charset="0"/>
              </a:rPr>
              <a:t>система автоматической сборки, тестирования и непрерывной интеграции - </a:t>
            </a:r>
            <a:r>
              <a:rPr lang="en-US" sz="4400" b="1" dirty="0" smtClean="0">
                <a:latin typeface="Times New Roman" pitchFamily="18" charset="0"/>
                <a:cs typeface="Times New Roman" pitchFamily="18" charset="0"/>
              </a:rPr>
              <a:t>Jenkins</a:t>
            </a:r>
            <a:r>
              <a:rPr lang="ru-RU" sz="4400" dirty="0" smtClean="0">
                <a:latin typeface="Times New Roman" pitchFamily="18" charset="0"/>
                <a:cs typeface="Times New Roman" pitchFamily="18" charset="0"/>
              </a:rPr>
              <a:t>. Результаты сборок можно посмотреть по ссылке </a:t>
            </a:r>
            <a:r>
              <a:rPr lang="en-US" sz="4400" u="sng" dirty="0">
                <a:latin typeface="Times New Roman" pitchFamily="18" charset="0"/>
                <a:cs typeface="Times New Roman" pitchFamily="18" charset="0"/>
                <a:hlinkClick r:id="rId4"/>
              </a:rPr>
              <a:t>http://ci.osll.ru:8888/</a:t>
            </a:r>
            <a:r>
              <a:rPr lang="ru-RU" sz="4400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fontAlgn="auto">
              <a:lnSpc>
                <a:spcPct val="12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ru-RU" sz="4400" dirty="0" smtClean="0">
                <a:latin typeface="Times New Roman" pitchFamily="18" charset="0"/>
                <a:cs typeface="Times New Roman" pitchFamily="18" charset="0"/>
              </a:rPr>
              <a:t>система управления проектами и задачами – </a:t>
            </a:r>
            <a:r>
              <a:rPr lang="en-US" sz="4400" dirty="0">
                <a:latin typeface="Times New Roman" pitchFamily="18" charset="0"/>
                <a:cs typeface="Times New Roman" pitchFamily="18" charset="0"/>
                <a:hlinkClick r:id="rId5"/>
              </a:rPr>
              <a:t>https://trello.com</a:t>
            </a:r>
            <a:r>
              <a:rPr lang="en-US" sz="4400" dirty="0" smtClean="0">
                <a:latin typeface="Times New Roman" pitchFamily="18" charset="0"/>
                <a:cs typeface="Times New Roman" pitchFamily="18" charset="0"/>
                <a:hlinkClick r:id="rId5"/>
              </a:rPr>
              <a:t>/</a:t>
            </a:r>
            <a:r>
              <a:rPr lang="ru-RU" sz="4400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fontAlgn="auto">
              <a:lnSpc>
                <a:spcPct val="12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ru-RU" sz="4400" dirty="0" smtClean="0">
                <a:latin typeface="Times New Roman" pitchFamily="18" charset="0"/>
                <a:cs typeface="Times New Roman" pitchFamily="18" charset="0"/>
              </a:rPr>
              <a:t>профилировщики и анализаторы</a:t>
            </a:r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4400" b="1" dirty="0" smtClean="0">
                <a:latin typeface="Times New Roman" pitchFamily="18" charset="0"/>
                <a:cs typeface="Times New Roman" pitchFamily="18" charset="0"/>
              </a:rPr>
              <a:t>Parallel Studio</a:t>
            </a:r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4400" b="1" dirty="0" err="1" smtClean="0">
                <a:latin typeface="Times New Roman" pitchFamily="18" charset="0"/>
                <a:cs typeface="Times New Roman" pitchFamily="18" charset="0"/>
              </a:rPr>
              <a:t>valgrind</a:t>
            </a:r>
            <a:r>
              <a:rPr lang="en-US" sz="4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4400" b="1" dirty="0" smtClean="0">
                <a:latin typeface="Times New Roman" pitchFamily="18" charset="0"/>
                <a:cs typeface="Times New Roman" pitchFamily="18" charset="0"/>
              </a:rPr>
              <a:t>3.10.1</a:t>
            </a:r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;</a:t>
            </a:r>
            <a:endParaRPr lang="ru-RU" sz="4400" dirty="0" smtClean="0">
              <a:latin typeface="Times New Roman" pitchFamily="18" charset="0"/>
              <a:cs typeface="Times New Roman" pitchFamily="18" charset="0"/>
            </a:endParaRPr>
          </a:p>
          <a:p>
            <a:pPr fontAlgn="auto">
              <a:lnSpc>
                <a:spcPct val="12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ru-RU" sz="4400" dirty="0" smtClean="0">
                <a:latin typeface="Times New Roman" pitchFamily="18" charset="0"/>
                <a:cs typeface="Times New Roman" pitchFamily="18" charset="0"/>
              </a:rPr>
              <a:t>язык программирования - </a:t>
            </a:r>
            <a:r>
              <a:rPr lang="ru-RU" sz="4400" b="1" dirty="0" smtClean="0">
                <a:latin typeface="Times New Roman" pitchFamily="18" charset="0"/>
                <a:cs typeface="Times New Roman" pitchFamily="18" charset="0"/>
              </a:rPr>
              <a:t>С++</a:t>
            </a:r>
            <a:r>
              <a:rPr lang="ru-RU" sz="4400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fontAlgn="auto">
              <a:lnSpc>
                <a:spcPct val="12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ru-RU" sz="4400" dirty="0" smtClean="0">
                <a:latin typeface="Times New Roman" pitchFamily="18" charset="0"/>
                <a:cs typeface="Times New Roman" pitchFamily="18" charset="0"/>
              </a:rPr>
              <a:t>среды разработки - </a:t>
            </a:r>
            <a:r>
              <a:rPr lang="en-US" sz="4400" b="1" dirty="0" smtClean="0">
                <a:latin typeface="Times New Roman" pitchFamily="18" charset="0"/>
                <a:cs typeface="Times New Roman" pitchFamily="18" charset="0"/>
              </a:rPr>
              <a:t>Visual Studio</a:t>
            </a:r>
            <a:r>
              <a:rPr lang="ru-RU" sz="4400" b="1" dirty="0" smtClean="0">
                <a:latin typeface="Times New Roman" pitchFamily="18" charset="0"/>
                <a:cs typeface="Times New Roman" pitchFamily="18" charset="0"/>
              </a:rPr>
              <a:t> 13.0</a:t>
            </a:r>
            <a:r>
              <a:rPr lang="ru-RU" sz="4400" dirty="0" smtClean="0">
                <a:latin typeface="Times New Roman" pitchFamily="18" charset="0"/>
                <a:cs typeface="Times New Roman" pitchFamily="18" charset="0"/>
              </a:rPr>
              <a:t> с </a:t>
            </a:r>
            <a:r>
              <a:rPr lang="en-US" sz="4400" b="1" dirty="0" err="1" smtClean="0">
                <a:latin typeface="Times New Roman" pitchFamily="18" charset="0"/>
                <a:cs typeface="Times New Roman" pitchFamily="18" charset="0"/>
              </a:rPr>
              <a:t>msvc</a:t>
            </a:r>
            <a:r>
              <a:rPr lang="ru-RU" sz="4400" b="1" dirty="0" smtClean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sz="4400" b="1" dirty="0" err="1" smtClean="0">
                <a:latin typeface="Times New Roman" pitchFamily="18" charset="0"/>
                <a:cs typeface="Times New Roman" pitchFamily="18" charset="0"/>
              </a:rPr>
              <a:t>vc</a:t>
            </a:r>
            <a:r>
              <a:rPr lang="ru-RU" sz="4400" b="1" dirty="0" smtClean="0">
                <a:latin typeface="Times New Roman" pitchFamily="18" charset="0"/>
                <a:cs typeface="Times New Roman" pitchFamily="18" charset="0"/>
              </a:rPr>
              <a:t>++ 12.0</a:t>
            </a:r>
            <a:r>
              <a:rPr lang="ru-RU" sz="4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Windows</a:t>
            </a:r>
            <a:r>
              <a:rPr lang="ru-RU" sz="4400" dirty="0" smtClean="0">
                <a:latin typeface="Times New Roman" pitchFamily="18" charset="0"/>
                <a:cs typeface="Times New Roman" pitchFamily="18" charset="0"/>
              </a:rPr>
              <a:t> 7,</a:t>
            </a:r>
          </a:p>
          <a:p>
            <a:pPr fontAlgn="auto">
              <a:lnSpc>
                <a:spcPct val="120000"/>
              </a:lnSpc>
              <a:spcAft>
                <a:spcPts val="0"/>
              </a:spcAft>
              <a:buFont typeface="Arial" pitchFamily="34" charset="0"/>
              <a:buNone/>
              <a:defRPr/>
            </a:pPr>
            <a:r>
              <a:rPr lang="ru-RU" sz="4400" b="1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sz="4400" b="1" dirty="0" smtClean="0">
                <a:latin typeface="Times New Roman" pitchFamily="18" charset="0"/>
                <a:cs typeface="Times New Roman" pitchFamily="18" charset="0"/>
              </a:rPr>
              <a:t>Eclipse</a:t>
            </a:r>
            <a:r>
              <a:rPr lang="ru-RU" sz="4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4400" dirty="0" smtClean="0">
                <a:latin typeface="Times New Roman" pitchFamily="18" charset="0"/>
                <a:cs typeface="Times New Roman" pitchFamily="18" charset="0"/>
              </a:rPr>
              <a:t>с </a:t>
            </a:r>
            <a:r>
              <a:rPr lang="en-US" sz="4400" b="1" dirty="0" err="1" smtClean="0">
                <a:latin typeface="Times New Roman" pitchFamily="18" charset="0"/>
                <a:cs typeface="Times New Roman" pitchFamily="18" charset="0"/>
              </a:rPr>
              <a:t>gcc</a:t>
            </a:r>
            <a:r>
              <a:rPr lang="en-US" sz="4400" b="1" dirty="0" smtClean="0">
                <a:latin typeface="Times New Roman" pitchFamily="18" charset="0"/>
                <a:cs typeface="Times New Roman" pitchFamily="18" charset="0"/>
              </a:rPr>
              <a:t> 5.1</a:t>
            </a:r>
            <a:r>
              <a:rPr lang="ru-RU" sz="4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4400" dirty="0" smtClean="0">
                <a:latin typeface="Times New Roman" pitchFamily="18" charset="0"/>
                <a:cs typeface="Times New Roman" pitchFamily="18" charset="0"/>
              </a:rPr>
              <a:t>под ОС </a:t>
            </a:r>
            <a:r>
              <a:rPr lang="en-US" sz="4400" dirty="0" err="1" smtClean="0">
                <a:latin typeface="Times New Roman" pitchFamily="18" charset="0"/>
                <a:cs typeface="Times New Roman" pitchFamily="18" charset="0"/>
              </a:rPr>
              <a:t>Ubuntu</a:t>
            </a:r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4400" dirty="0" smtClean="0">
                <a:latin typeface="Times New Roman" pitchFamily="18" charset="0"/>
                <a:cs typeface="Times New Roman" pitchFamily="18" charset="0"/>
              </a:rPr>
              <a:t>14.10 .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F29C1A-F6BD-4CD9-AB54-3F46CD48B418}" type="slidenum">
              <a:rPr lang="ru-RU" sz="2800"/>
              <a:pPr>
                <a:defRPr/>
              </a:pPr>
              <a:t>12</a:t>
            </a:fld>
            <a:endParaRPr lang="ru-RU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Заголовок 1"/>
          <p:cNvSpPr>
            <a:spLocks noGrp="1"/>
          </p:cNvSpPr>
          <p:nvPr>
            <p:ph type="title"/>
          </p:nvPr>
        </p:nvSpPr>
        <p:spPr>
          <a:xfrm>
            <a:off x="428625" y="0"/>
            <a:ext cx="8229600" cy="1143000"/>
          </a:xfrm>
        </p:spPr>
        <p:txBody>
          <a:bodyPr/>
          <a:lstStyle/>
          <a:p>
            <a:r>
              <a:rPr lang="ru-RU" b="1" smtClean="0">
                <a:latin typeface="Times New Roman" pitchFamily="18" charset="0"/>
                <a:cs typeface="Times New Roman" pitchFamily="18" charset="0"/>
              </a:rPr>
              <a:t>Заключение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071563"/>
            <a:ext cx="8229600" cy="5357812"/>
          </a:xfrm>
        </p:spPr>
        <p:txBody>
          <a:bodyPr rtlCol="0">
            <a:normAutofit/>
          </a:bodyPr>
          <a:lstStyle/>
          <a:p>
            <a:pPr fontAlgn="auto">
              <a:lnSpc>
                <a:spcPct val="12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ru-RU" sz="2200" dirty="0">
                <a:latin typeface="Times New Roman" pitchFamily="18" charset="0"/>
                <a:cs typeface="Times New Roman" pitchFamily="18" charset="0"/>
              </a:rPr>
              <a:t>И</a:t>
            </a:r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зучены подход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flat</a:t>
            </a:r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combining</a:t>
            </a:r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 и особенности его реализации в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libcds</a:t>
            </a:r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fontAlgn="auto">
              <a:lnSpc>
                <a:spcPct val="12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Разработаны, реализованы и протестированные стратегии синхронизации;</a:t>
            </a:r>
          </a:p>
          <a:p>
            <a:pPr fontAlgn="auto">
              <a:lnSpc>
                <a:spcPct val="12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Проведена оценку эффективности использования  разработанных стратегий;</a:t>
            </a: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fontAlgn="auto">
              <a:lnSpc>
                <a:spcPct val="12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Разработана адаптивная стратегия синхронизации</a:t>
            </a:r>
          </a:p>
          <a:p>
            <a:pPr fontAlgn="auto">
              <a:lnSpc>
                <a:spcPct val="12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Результаты работы представлены на </a:t>
            </a:r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конференции </a:t>
            </a:r>
            <a:r>
              <a:rPr lang="en-US" sz="2400" dirty="0"/>
              <a:t>FRUCT18 </a:t>
            </a:r>
            <a:endParaRPr lang="ru-RU" sz="2400" dirty="0" smtClean="0"/>
          </a:p>
          <a:p>
            <a:pPr fontAlgn="auto">
              <a:lnSpc>
                <a:spcPct val="12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 будут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представлены на </a:t>
            </a: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конференции «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Наука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образование: технология успеха»</a:t>
            </a:r>
          </a:p>
          <a:p>
            <a:pPr fontAlgn="auto">
              <a:lnSpc>
                <a:spcPct val="12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endParaRPr lang="ru-RU" sz="2200" dirty="0" smtClean="0">
              <a:latin typeface="Times New Roman" pitchFamily="18" charset="0"/>
              <a:cs typeface="Times New Roman" pitchFamily="18" charset="0"/>
            </a:endParaRPr>
          </a:p>
          <a:p>
            <a:pPr fontAlgn="auto">
              <a:lnSpc>
                <a:spcPct val="12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2E52DD-457D-4FF9-B492-AF97839E4ACB}" type="slidenum">
              <a:rPr lang="ru-RU" sz="2800"/>
              <a:pPr>
                <a:defRPr/>
              </a:pPr>
              <a:t>13</a:t>
            </a:fld>
            <a:endParaRPr lang="ru-RU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CC2328-22B9-482E-BE45-045F35DC19D5}" type="slidenum">
              <a:rPr lang="ru-RU" smtClean="0"/>
              <a:pPr>
                <a:defRPr/>
              </a:pPr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98089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Мьютекс</a:t>
            </a:r>
            <a:br>
              <a:rPr lang="ru-RU" b="1" dirty="0"/>
            </a:br>
            <a:r>
              <a:rPr lang="ru-RU" b="1" dirty="0" smtClean="0"/>
              <a:t>(</a:t>
            </a:r>
            <a:r>
              <a:rPr lang="ru-RU" dirty="0"/>
              <a:t>Материал из Википедии </a:t>
            </a:r>
            <a:r>
              <a:rPr lang="ru-RU" b="1" dirty="0" smtClean="0"/>
              <a:t>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000" b="1" dirty="0"/>
              <a:t>Мью́текс</a:t>
            </a:r>
            <a:r>
              <a:rPr lang="ru-RU" sz="2000" dirty="0"/>
              <a:t> (</a:t>
            </a:r>
            <a:r>
              <a:rPr lang="ru-RU" sz="2000" dirty="0">
                <a:hlinkClick r:id="rId2" tooltip="Английский язык"/>
              </a:rPr>
              <a:t>англ.</a:t>
            </a:r>
            <a:r>
              <a:rPr lang="ru-RU" sz="2000" dirty="0"/>
              <a:t> </a:t>
            </a:r>
            <a:r>
              <a:rPr lang="ru-RU" sz="2000" i="1" dirty="0"/>
              <a:t>mutex</a:t>
            </a:r>
            <a:r>
              <a:rPr lang="ru-RU" sz="2000" dirty="0"/>
              <a:t>, от </a:t>
            </a:r>
            <a:r>
              <a:rPr lang="ru-RU" sz="2000" i="1" dirty="0"/>
              <a:t>mutual exclusion</a:t>
            </a:r>
            <a:r>
              <a:rPr lang="ru-RU" sz="2000" dirty="0"/>
              <a:t> — «взаимное исключение») — аналог одноместного </a:t>
            </a:r>
            <a:r>
              <a:rPr lang="ru-RU" sz="2000" dirty="0">
                <a:hlinkClick r:id="rId3" tooltip="Семафор (информатика)"/>
              </a:rPr>
              <a:t>семафора</a:t>
            </a:r>
            <a:r>
              <a:rPr lang="ru-RU" sz="2000" dirty="0"/>
              <a:t>, служащий в </a:t>
            </a:r>
            <a:r>
              <a:rPr lang="ru-RU" sz="2000" dirty="0">
                <a:hlinkClick r:id="rId4" tooltip="Программирование"/>
              </a:rPr>
              <a:t>программировании</a:t>
            </a:r>
            <a:r>
              <a:rPr lang="ru-RU" sz="2000" dirty="0"/>
              <a:t> для </a:t>
            </a:r>
            <a:r>
              <a:rPr lang="ru-RU" sz="2000" dirty="0">
                <a:hlinkClick r:id="rId5" tooltip="Синхронизация (информатика)"/>
              </a:rPr>
              <a:t>синхронизации</a:t>
            </a:r>
            <a:r>
              <a:rPr lang="ru-RU" sz="2000" dirty="0"/>
              <a:t> одновременно выполняющихся </a:t>
            </a:r>
            <a:r>
              <a:rPr lang="ru-RU" sz="2000" dirty="0">
                <a:hlinkClick r:id="rId6" tooltip="Поток выполнения"/>
              </a:rPr>
              <a:t>потоков</a:t>
            </a:r>
            <a:r>
              <a:rPr lang="ru-RU" sz="2000" dirty="0"/>
              <a:t>.</a:t>
            </a:r>
          </a:p>
          <a:p>
            <a:r>
              <a:rPr lang="ru-RU" sz="2000" dirty="0" smtClean="0"/>
              <a:t>Задача </a:t>
            </a:r>
            <a:r>
              <a:rPr lang="ru-RU" sz="2000" dirty="0"/>
              <a:t>мьютекса — защита объекта от доступа к нему других потоков, отличных от того, который завладел мьютексом. В каждый конкретный момент только один поток может владеть объектом, защищённым мьютексом. Если другому потоку будет нужен доступ к переменной, защищённой мьютексом, то этот поток засыпает до тех пор, пока мьютекс не будет освобождён.</a:t>
            </a:r>
          </a:p>
          <a:p>
            <a:r>
              <a:rPr lang="ru-RU" sz="2000" dirty="0"/>
              <a:t>Цель использования мьютексов — защита данных от повреждения в результате асинхронных изменений (</a:t>
            </a:r>
            <a:r>
              <a:rPr lang="ru-RU" sz="2000" dirty="0">
                <a:hlinkClick r:id="rId7" tooltip="Состояние гонки"/>
              </a:rPr>
              <a:t>состояние гонки</a:t>
            </a:r>
            <a:r>
              <a:rPr lang="ru-RU" sz="2000" dirty="0"/>
              <a:t>), однако могут порождаться другие проблемы — такие, как </a:t>
            </a:r>
            <a:r>
              <a:rPr lang="ru-RU" sz="2000" dirty="0">
                <a:hlinkClick r:id="rId8" tooltip="Взаимная блокировка"/>
              </a:rPr>
              <a:t>взаимная блокировка</a:t>
            </a:r>
            <a:r>
              <a:rPr lang="ru-RU" sz="2000" dirty="0"/>
              <a:t> (клинч).</a:t>
            </a:r>
          </a:p>
          <a:p>
            <a:pPr marL="0" indent="0">
              <a:buNone/>
            </a:pPr>
            <a:endParaRPr lang="ru-RU" sz="200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CC2328-22B9-482E-BE45-045F35DC19D5}" type="slidenum">
              <a:rPr lang="ru-RU" smtClean="0"/>
              <a:pPr>
                <a:defRPr/>
              </a:pPr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57860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Условная переменная</a:t>
            </a:r>
            <a:br>
              <a:rPr lang="ru-RU" b="1" dirty="0"/>
            </a:br>
            <a:r>
              <a:rPr lang="ru-RU" b="1" dirty="0" smtClean="0"/>
              <a:t>(</a:t>
            </a:r>
            <a:r>
              <a:rPr lang="ru-RU" dirty="0"/>
              <a:t>Материал из </a:t>
            </a:r>
            <a:r>
              <a:rPr lang="ru-RU" dirty="0" smtClean="0"/>
              <a:t>Википедии</a:t>
            </a:r>
            <a:r>
              <a:rPr lang="ru-RU" b="1" dirty="0" smtClean="0"/>
              <a:t>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2000" b="1" dirty="0"/>
              <a:t>Условная переменная</a:t>
            </a:r>
            <a:r>
              <a:rPr lang="ru-RU" sz="2000" dirty="0"/>
              <a:t> — примитив </a:t>
            </a:r>
            <a:r>
              <a:rPr lang="ru-RU" sz="2000" dirty="0">
                <a:hlinkClick r:id="rId2" tooltip="Синхронизация (информатика)"/>
              </a:rPr>
              <a:t>синхронизации</a:t>
            </a:r>
            <a:r>
              <a:rPr lang="ru-RU" sz="2000" dirty="0"/>
              <a:t>, обеспечивающий блокирование одного или нескольких </a:t>
            </a:r>
            <a:r>
              <a:rPr lang="ru-RU" sz="2000" dirty="0">
                <a:hlinkClick r:id="rId3" tooltip="Поток выполнения"/>
              </a:rPr>
              <a:t>потоков</a:t>
            </a:r>
            <a:r>
              <a:rPr lang="ru-RU" sz="2000" dirty="0"/>
              <a:t> до момента поступления сигнала от другого потока о выполнении некоторого условия или до истечения максимального промежутка времени ожидания. Условные переменные используются вместе с ассоциированным </a:t>
            </a:r>
            <a:r>
              <a:rPr lang="ru-RU" sz="2000" dirty="0">
                <a:hlinkClick r:id="rId4" tooltip="Мьютекс"/>
              </a:rPr>
              <a:t>мьютексом</a:t>
            </a:r>
            <a:r>
              <a:rPr lang="ru-RU" sz="2000" dirty="0"/>
              <a:t> </a:t>
            </a:r>
            <a:r>
              <a:rPr lang="ru-RU" sz="2000" dirty="0" smtClean="0"/>
              <a:t>.</a:t>
            </a:r>
          </a:p>
          <a:p>
            <a:pPr marL="0" indent="0">
              <a:buNone/>
            </a:pPr>
            <a:r>
              <a:rPr lang="ru-RU" sz="2000" dirty="0"/>
              <a:t>Концептуально, условная переменная — это очередь потоков, ассоциированных с разделяемым объектом данных, которые ожидают выполнения некоторого условия, накладываемого на состояние данных. Таким образом, каждая условная переменная </a:t>
            </a:r>
            <a:r>
              <a:rPr lang="ru-RU" sz="2000" b="1" i="1" dirty="0" smtClean="0"/>
              <a:t>c</a:t>
            </a:r>
            <a:r>
              <a:rPr lang="ru-RU" sz="2000" dirty="0" smtClean="0"/>
              <a:t> </a:t>
            </a:r>
            <a:r>
              <a:rPr lang="ru-RU" sz="2000" dirty="0"/>
              <a:t>связана с утверждением </a:t>
            </a:r>
            <a:r>
              <a:rPr lang="ru-RU" sz="2000" b="1" i="1" dirty="0" smtClean="0"/>
              <a:t>P</a:t>
            </a:r>
            <a:r>
              <a:rPr lang="ru-RU" sz="2000" dirty="0" smtClean="0"/>
              <a:t> </a:t>
            </a:r>
            <a:r>
              <a:rPr lang="ru-RU" sz="2000" dirty="0"/>
              <a:t>. Когда поток находится в состоянии ожидания на условной переменной, он не считается владеющим данными и другой поток может изменить разделяемый объект и просигнализировать ожидающим потокам в случае выполнения утверждения </a:t>
            </a:r>
            <a:r>
              <a:rPr lang="ru-RU" sz="2000" b="1" i="1" dirty="0"/>
              <a:t>P </a:t>
            </a:r>
            <a:r>
              <a:rPr lang="ru-RU" sz="2000" dirty="0" smtClean="0"/>
              <a:t>.</a:t>
            </a:r>
            <a:endParaRPr lang="ru-RU" sz="20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CC2328-22B9-482E-BE45-045F35DC19D5}" type="slidenum">
              <a:rPr lang="ru-RU" smtClean="0"/>
              <a:pPr>
                <a:defRPr/>
              </a:pPr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88049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3754760" cy="4525963"/>
          </a:xfrm>
        </p:spPr>
        <p:txBody>
          <a:bodyPr/>
          <a:lstStyle/>
          <a:p>
            <a:pPr marL="0" indent="0">
              <a:buNone/>
            </a:pPr>
            <a:r>
              <a:rPr lang="fr-FR" sz="2000" dirty="0"/>
              <a:t>std::mutex </a:t>
            </a:r>
            <a:r>
              <a:rPr lang="fr-FR" sz="2000" b="1" dirty="0"/>
              <a:t>globalMutex</a:t>
            </a:r>
            <a:r>
              <a:rPr lang="fr-FR" sz="2000" dirty="0"/>
              <a:t>; </a:t>
            </a:r>
            <a:endParaRPr lang="ru-RU" sz="2000" dirty="0" smtClean="0"/>
          </a:p>
          <a:p>
            <a:pPr marL="0" indent="0">
              <a:buNone/>
            </a:pPr>
            <a:r>
              <a:rPr lang="fr-FR" sz="2000" dirty="0" smtClean="0"/>
              <a:t>std</a:t>
            </a:r>
            <a:r>
              <a:rPr lang="fr-FR" sz="2000" dirty="0"/>
              <a:t>::</a:t>
            </a:r>
            <a:r>
              <a:rPr lang="fr-FR" sz="2000" dirty="0" smtClean="0"/>
              <a:t>condition_variable </a:t>
            </a:r>
            <a:r>
              <a:rPr lang="fr-FR" sz="2000" b="1" dirty="0"/>
              <a:t>condition</a:t>
            </a:r>
            <a:r>
              <a:rPr lang="fr-FR" sz="2000" dirty="0" smtClean="0"/>
              <a:t>;</a:t>
            </a:r>
            <a:endParaRPr lang="ru-RU" sz="2000" dirty="0" smtClean="0"/>
          </a:p>
          <a:p>
            <a:pPr marL="0" indent="0">
              <a:buNone/>
            </a:pPr>
            <a:endParaRPr lang="ru-RU" sz="2000" dirty="0" smtClean="0"/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void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00B0F0"/>
                </a:solidFill>
              </a:rPr>
              <a:t>consumer</a:t>
            </a:r>
            <a:r>
              <a:rPr lang="en-US" sz="2000" dirty="0"/>
              <a:t>() </a:t>
            </a:r>
            <a:r>
              <a:rPr lang="en-US" sz="2000" dirty="0" smtClean="0"/>
              <a:t>{</a:t>
            </a:r>
            <a:endParaRPr lang="ru-RU" sz="2000" dirty="0" smtClean="0"/>
          </a:p>
          <a:p>
            <a:pPr marL="0" indent="0">
              <a:buNone/>
            </a:pPr>
            <a:r>
              <a:rPr lang="ru-RU" sz="2000" dirty="0" smtClean="0"/>
              <a:t>    </a:t>
            </a:r>
            <a:r>
              <a:rPr lang="en-US" sz="2000" dirty="0" smtClean="0"/>
              <a:t>std</a:t>
            </a:r>
            <a:r>
              <a:rPr lang="en-US" sz="2000" dirty="0"/>
              <a:t>::unique_lock&lt;std::mutex&gt; </a:t>
            </a:r>
            <a:endParaRPr lang="ru-RU" sz="2000" dirty="0" smtClean="0"/>
          </a:p>
          <a:p>
            <a:pPr marL="0" indent="0">
              <a:buNone/>
            </a:pPr>
            <a:r>
              <a:rPr lang="ru-RU" sz="2000" dirty="0"/>
              <a:t> </a:t>
            </a:r>
            <a:r>
              <a:rPr lang="ru-RU" sz="2000" dirty="0" smtClean="0"/>
              <a:t>               </a:t>
            </a:r>
            <a:r>
              <a:rPr lang="en-US" sz="2000" dirty="0" smtClean="0"/>
              <a:t>lock(</a:t>
            </a:r>
            <a:r>
              <a:rPr lang="en-US" sz="2000" b="1" dirty="0" smtClean="0"/>
              <a:t>globalMutex</a:t>
            </a:r>
            <a:r>
              <a:rPr lang="en-US" sz="2000" dirty="0" smtClean="0"/>
              <a:t>);</a:t>
            </a:r>
            <a:endParaRPr lang="ru-RU" sz="2000" dirty="0" smtClean="0"/>
          </a:p>
          <a:p>
            <a:pPr marL="0" indent="0">
              <a:buNone/>
            </a:pPr>
            <a:r>
              <a:rPr lang="ru-RU" sz="2000" dirty="0" smtClean="0"/>
              <a:t>    </a:t>
            </a:r>
            <a:r>
              <a:rPr lang="en-US" sz="2000" b="1" dirty="0" smtClean="0"/>
              <a:t>condition</a:t>
            </a:r>
            <a:r>
              <a:rPr lang="en-US" sz="2000" dirty="0" smtClean="0"/>
              <a:t>.wait(lock);</a:t>
            </a:r>
            <a:endParaRPr lang="ru-RU" sz="2000" dirty="0" smtClean="0"/>
          </a:p>
          <a:p>
            <a:pPr marL="0" indent="0">
              <a:buNone/>
            </a:pPr>
            <a:r>
              <a:rPr lang="ru-RU" sz="2000" dirty="0" smtClean="0"/>
              <a:t>}</a:t>
            </a:r>
            <a:endParaRPr lang="ru-RU" sz="20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CC2328-22B9-482E-BE45-045F35DC19D5}" type="slidenum">
              <a:rPr lang="ru-RU" smtClean="0"/>
              <a:pPr>
                <a:defRPr/>
              </a:pPr>
              <a:t>17</a:t>
            </a:fld>
            <a:endParaRPr lang="ru-RU"/>
          </a:p>
        </p:txBody>
      </p:sp>
      <p:sp>
        <p:nvSpPr>
          <p:cNvPr id="5" name="Объект 2"/>
          <p:cNvSpPr txBox="1">
            <a:spLocks/>
          </p:cNvSpPr>
          <p:nvPr/>
        </p:nvSpPr>
        <p:spPr bwMode="auto">
          <a:xfrm>
            <a:off x="4572000" y="1556792"/>
            <a:ext cx="375476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void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00B0F0"/>
                </a:solidFill>
              </a:rPr>
              <a:t>producer</a:t>
            </a:r>
            <a:r>
              <a:rPr lang="en-US" sz="2000" dirty="0"/>
              <a:t>() </a:t>
            </a:r>
            <a:r>
              <a:rPr lang="en-US" sz="2000" dirty="0" smtClean="0"/>
              <a:t>{</a:t>
            </a:r>
            <a:endParaRPr lang="ru-RU" sz="2000" dirty="0" smtClean="0"/>
          </a:p>
          <a:p>
            <a:pPr marL="0" indent="0">
              <a:buNone/>
            </a:pPr>
            <a:r>
              <a:rPr lang="ru-RU" sz="2000" dirty="0" smtClean="0"/>
              <a:t>    </a:t>
            </a:r>
            <a:r>
              <a:rPr lang="en-US" sz="2000" dirty="0" smtClean="0"/>
              <a:t>std</a:t>
            </a:r>
            <a:r>
              <a:rPr lang="en-US" sz="2000" dirty="0"/>
              <a:t>::unique_lock&lt;std::mutex&gt; </a:t>
            </a:r>
            <a:r>
              <a:rPr lang="ru-RU" sz="2000" dirty="0" smtClean="0"/>
              <a:t>     </a:t>
            </a:r>
          </a:p>
          <a:p>
            <a:pPr marL="0" indent="0">
              <a:buNone/>
            </a:pPr>
            <a:r>
              <a:rPr lang="ru-RU" sz="2000" dirty="0"/>
              <a:t> </a:t>
            </a:r>
            <a:r>
              <a:rPr lang="ru-RU" sz="2000" dirty="0" smtClean="0"/>
              <a:t>               </a:t>
            </a:r>
            <a:r>
              <a:rPr lang="en-US" sz="2000" dirty="0" smtClean="0"/>
              <a:t>lock(</a:t>
            </a:r>
            <a:r>
              <a:rPr lang="en-US" sz="2000" b="1" dirty="0" smtClean="0"/>
              <a:t>globalMutex</a:t>
            </a:r>
            <a:r>
              <a:rPr lang="en-US" sz="2000" dirty="0" smtClean="0"/>
              <a:t>);</a:t>
            </a:r>
            <a:endParaRPr lang="ru-RU" sz="2000" dirty="0" smtClean="0"/>
          </a:p>
          <a:p>
            <a:pPr marL="0" indent="0">
              <a:buNone/>
            </a:pPr>
            <a:r>
              <a:rPr lang="en-US" sz="2000" dirty="0" smtClean="0"/>
              <a:t>    </a:t>
            </a:r>
            <a:r>
              <a:rPr lang="ru-RU" sz="2000" dirty="0" smtClean="0">
                <a:solidFill>
                  <a:srgbClr val="00B050"/>
                </a:solidFill>
              </a:rPr>
              <a:t>// полезная работа</a:t>
            </a:r>
            <a:endParaRPr lang="en-US" sz="2000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000" b="1" dirty="0"/>
              <a:t>condition</a:t>
            </a:r>
            <a:r>
              <a:rPr lang="en-US" sz="2000" dirty="0"/>
              <a:t>.notify_one();</a:t>
            </a:r>
            <a:endParaRPr lang="ru-RU" sz="2000" dirty="0" smtClean="0"/>
          </a:p>
          <a:p>
            <a:pPr marL="0" indent="0">
              <a:buNone/>
            </a:pPr>
            <a:r>
              <a:rPr lang="en-US" sz="2000" dirty="0" smtClean="0"/>
              <a:t>}</a:t>
            </a:r>
            <a:endParaRPr lang="ru-RU" sz="2000" dirty="0" smtClean="0"/>
          </a:p>
          <a:p>
            <a:pPr marL="0" indent="0">
              <a:buNone/>
            </a:pP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425416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14313"/>
            <a:ext cx="8229600" cy="6357937"/>
          </a:xfrm>
        </p:spPr>
        <p:txBody>
          <a:bodyPr rtlCol="0">
            <a:normAutofit fontScale="70000" lnSpcReduction="20000"/>
          </a:bodyPr>
          <a:lstStyle/>
          <a:p>
            <a:pPr marL="0" indent="0" algn="ctr" fontAlgn="auto">
              <a:lnSpc>
                <a:spcPct val="120000"/>
              </a:lnSpc>
              <a:spcAft>
                <a:spcPts val="0"/>
              </a:spcAft>
              <a:buFont typeface="Arial" pitchFamily="34" charset="0"/>
              <a:buNone/>
              <a:defRPr/>
            </a:pPr>
            <a:r>
              <a:rPr lang="ru-RU" sz="4500" b="1" dirty="0" smtClean="0">
                <a:latin typeface="Times New Roman" pitchFamily="18" charset="0"/>
                <a:cs typeface="Times New Roman" pitchFamily="18" charset="0"/>
              </a:rPr>
              <a:t>Цель работы</a:t>
            </a:r>
            <a:endParaRPr lang="ru-RU" sz="45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530225" algn="just" fontAlgn="auto">
              <a:lnSpc>
                <a:spcPct val="120000"/>
              </a:lnSpc>
              <a:spcAft>
                <a:spcPts val="0"/>
              </a:spcAft>
              <a:buFont typeface="Arial" pitchFamily="34" charset="0"/>
              <a:buNone/>
              <a:defRPr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азработать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адаптивную стратегию синхронизации потоков в подходе к созданию конкурентных структур данных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flat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combining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провести анализ эффективности применения разработанных стратегий.</a:t>
            </a:r>
            <a:endParaRPr lang="ru-RU" sz="2900" dirty="0" smtClean="0">
              <a:latin typeface="Times New Roman" pitchFamily="18" charset="0"/>
              <a:cs typeface="Times New Roman" pitchFamily="18" charset="0"/>
            </a:endParaRPr>
          </a:p>
          <a:p>
            <a:pPr algn="ctr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ru-RU" sz="4000" b="1" dirty="0" smtClean="0">
                <a:latin typeface="Times New Roman" pitchFamily="18" charset="0"/>
                <a:cs typeface="Times New Roman" pitchFamily="18" charset="0"/>
              </a:rPr>
              <a:t>Основные задачи</a:t>
            </a:r>
          </a:p>
          <a:p>
            <a:pPr fontAlgn="auto">
              <a:lnSpc>
                <a:spcPct val="12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изучить особенность реализации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flat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combining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в библиотеке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libcds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fontAlgn="auto">
              <a:lnSpc>
                <a:spcPct val="12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реализовать стратегии синхронизации;</a:t>
            </a:r>
          </a:p>
          <a:p>
            <a:pPr fontAlgn="auto">
              <a:lnSpc>
                <a:spcPct val="12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выбрать параметры оценки эффективности применения стратегий синхронизации;</a:t>
            </a:r>
          </a:p>
          <a:p>
            <a:pPr fontAlgn="auto">
              <a:lnSpc>
                <a:spcPct val="12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провести оценку эффективности использования стратегий;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fontAlgn="auto">
              <a:lnSpc>
                <a:spcPct val="12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реализовать адаптивную стратегию синхронизации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fontAlgn="auto">
              <a:lnSpc>
                <a:spcPct val="12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внедрить реализованный механизм и реализованные стратегии синхронизации в библиотеку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libcds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ctr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9A64EC-EE79-4092-91FC-639F40A57750}" type="slidenum">
              <a:rPr lang="ru-RU" sz="2800"/>
              <a:pPr>
                <a:defRPr/>
              </a:pPr>
              <a:t>2</a:t>
            </a:fld>
            <a:endParaRPr lang="ru-RU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r>
              <a:rPr lang="ru-RU" b="1" smtClean="0">
                <a:latin typeface="Times New Roman" pitchFamily="18" charset="0"/>
                <a:cs typeface="Times New Roman" pitchFamily="18" charset="0"/>
              </a:rPr>
              <a:t>Описание подхода </a:t>
            </a:r>
            <a:r>
              <a:rPr lang="en-US" b="1" smtClean="0">
                <a:latin typeface="Times New Roman" pitchFamily="18" charset="0"/>
                <a:cs typeface="Times New Roman" pitchFamily="18" charset="0"/>
              </a:rPr>
              <a:t>flat-combining</a:t>
            </a:r>
            <a:endParaRPr lang="ru-RU" b="1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EF9ECC-310C-4615-B48C-86D7773BB8EB}" type="slidenum">
              <a:rPr lang="ru-RU" sz="2800"/>
              <a:pPr>
                <a:defRPr/>
              </a:pPr>
              <a:t>3</a:t>
            </a:fld>
            <a:endParaRPr lang="ru-RU" sz="28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614" y="1700808"/>
            <a:ext cx="8898436" cy="3359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Заголовок 1"/>
          <p:cNvSpPr>
            <a:spLocks noGrp="1"/>
          </p:cNvSpPr>
          <p:nvPr>
            <p:ph type="title"/>
          </p:nvPr>
        </p:nvSpPr>
        <p:spPr>
          <a:xfrm>
            <a:off x="500063" y="0"/>
            <a:ext cx="8229600" cy="1143000"/>
          </a:xfrm>
        </p:spPr>
        <p:txBody>
          <a:bodyPr/>
          <a:lstStyle/>
          <a:p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Алгоритм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FC</a:t>
            </a:r>
            <a:endParaRPr lang="ru-RU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517B23-0C3F-4618-AB8A-28CE3BC14B76}" type="slidenum">
              <a:rPr lang="ru-RU" sz="2800"/>
              <a:pPr>
                <a:defRPr/>
              </a:pPr>
              <a:t>4</a:t>
            </a:fld>
            <a:endParaRPr lang="ru-RU" sz="2800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908720"/>
            <a:ext cx="7791450" cy="559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Алгоритм работы 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FC</a:t>
            </a:r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 + стратегий синхронизации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D05906-5427-46CE-ABA5-3D7F3B79E572}" type="slidenum">
              <a:rPr lang="ru-RU" sz="2800"/>
              <a:pPr>
                <a:defRPr/>
              </a:pPr>
              <a:t>5</a:t>
            </a:fld>
            <a:endParaRPr lang="ru-RU" sz="2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354088"/>
            <a:ext cx="7339732" cy="52602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Реализация стратегий синхронизации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1EDA95-0DCC-4A9D-9EEC-B0A2EEB99C38}" type="slidenum">
              <a:rPr lang="ru-RU" sz="2800"/>
              <a:pPr>
                <a:defRPr/>
              </a:pPr>
              <a:t>6</a:t>
            </a:fld>
            <a:endParaRPr lang="ru-RU" sz="28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556792"/>
            <a:ext cx="7899623" cy="5190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smtClean="0">
                <a:latin typeface="Times New Roman" pitchFamily="18" charset="0"/>
                <a:cs typeface="Times New Roman" pitchFamily="18" charset="0"/>
              </a:rPr>
              <a:t>Тестирование разработанных стратегий синхронизации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CB244E-BB5F-4206-AA66-68E637422F11}" type="slidenum">
              <a:rPr lang="ru-RU" sz="2800"/>
              <a:pPr>
                <a:defRPr/>
              </a:pPr>
              <a:t>7</a:t>
            </a:fld>
            <a:endParaRPr lang="ru-RU" sz="2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845" y="2060848"/>
            <a:ext cx="7743825" cy="407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Заголовок 1"/>
          <p:cNvSpPr>
            <a:spLocks noGrp="1"/>
          </p:cNvSpPr>
          <p:nvPr>
            <p:ph type="title"/>
          </p:nvPr>
        </p:nvSpPr>
        <p:spPr>
          <a:xfrm>
            <a:off x="285750" y="274638"/>
            <a:ext cx="8572500" cy="1725612"/>
          </a:xfrm>
        </p:spPr>
        <p:txBody>
          <a:bodyPr/>
          <a:lstStyle/>
          <a:p>
            <a:r>
              <a:rPr lang="ru-RU" b="1" smtClean="0">
                <a:latin typeface="Times New Roman" pitchFamily="18" charset="0"/>
                <a:cs typeface="Times New Roman" pitchFamily="18" charset="0"/>
              </a:rPr>
              <a:t>Параметры оценки эффективности применения разработанных стратегий</a:t>
            </a:r>
            <a:endParaRPr lang="ru-RU" b="1" smtClean="0"/>
          </a:p>
        </p:txBody>
      </p:sp>
      <p:sp>
        <p:nvSpPr>
          <p:cNvPr id="23554" name="Содержимое 3"/>
          <p:cNvSpPr>
            <a:spLocks noGrp="1"/>
          </p:cNvSpPr>
          <p:nvPr>
            <p:ph idx="1"/>
          </p:nvPr>
        </p:nvSpPr>
        <p:spPr>
          <a:xfrm>
            <a:off x="428625" y="2357438"/>
            <a:ext cx="8229600" cy="3332707"/>
          </a:xfr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Duration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ms/op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) - среднее время выполнения операций;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Redundant Iterations </a:t>
            </a:r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- среднее количество избыточных итераций цикла ожидания выполнения операции;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C95225-EF4A-42BA-A698-463E8F1F4970}" type="slidenum">
              <a:rPr lang="ru-RU" sz="2800"/>
              <a:pPr>
                <a:defRPr/>
              </a:pPr>
              <a:t>8</a:t>
            </a:fld>
            <a:endParaRPr lang="ru-RU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Заголовок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/>
          <a:lstStyle/>
          <a:p>
            <a:r>
              <a:rPr lang="ru-RU" b="1" smtClean="0">
                <a:latin typeface="Times New Roman" pitchFamily="18" charset="0"/>
                <a:cs typeface="Times New Roman" pitchFamily="18" charset="0"/>
              </a:rPr>
              <a:t>Результаты тестирования очереди с «легкими» элементами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218132-9B9A-4517-91BD-A809B5A6F2B5}" type="slidenum">
              <a:rPr lang="ru-RU" sz="2800"/>
              <a:pPr>
                <a:defRPr/>
              </a:pPr>
              <a:t>9</a:t>
            </a:fld>
            <a:endParaRPr lang="ru-RU" sz="2800" dirty="0"/>
          </a:p>
        </p:txBody>
      </p:sp>
      <p:graphicFrame>
        <p:nvGraphicFramePr>
          <p:cNvPr id="10" name="Диаграмма 9"/>
          <p:cNvGraphicFramePr/>
          <p:nvPr>
            <p:extLst>
              <p:ext uri="{D42A27DB-BD31-4B8C-83A1-F6EECF244321}">
                <p14:modId xmlns:p14="http://schemas.microsoft.com/office/powerpoint/2010/main" val="1192210826"/>
              </p:ext>
            </p:extLst>
          </p:nvPr>
        </p:nvGraphicFramePr>
        <p:xfrm>
          <a:off x="0" y="1412776"/>
          <a:ext cx="6084168" cy="2952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Диаграмма 7"/>
          <p:cNvGraphicFramePr/>
          <p:nvPr>
            <p:extLst>
              <p:ext uri="{D42A27DB-BD31-4B8C-83A1-F6EECF244321}">
                <p14:modId xmlns:p14="http://schemas.microsoft.com/office/powerpoint/2010/main" val="4116858695"/>
              </p:ext>
            </p:extLst>
          </p:nvPr>
        </p:nvGraphicFramePr>
        <p:xfrm>
          <a:off x="4283968" y="3645024"/>
          <a:ext cx="4392488" cy="2952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3840</TotalTime>
  <Words>466</Words>
  <Application>Microsoft Office PowerPoint</Application>
  <PresentationFormat>Экран (4:3)</PresentationFormat>
  <Paragraphs>106</Paragraphs>
  <Slides>17</Slides>
  <Notes>2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18" baseType="lpstr">
      <vt:lpstr>Тема Office</vt:lpstr>
      <vt:lpstr>«Разработка адаптивной стратегии синхронизации потоков в конкурентных структурах данных, основанных на flat-combining»</vt:lpstr>
      <vt:lpstr>Презентация PowerPoint</vt:lpstr>
      <vt:lpstr>Описание подхода flat-combining</vt:lpstr>
      <vt:lpstr>Алгоритм FC</vt:lpstr>
      <vt:lpstr>Алгоритм работы FC + стратегий синхронизации</vt:lpstr>
      <vt:lpstr>Реализация стратегий синхронизации</vt:lpstr>
      <vt:lpstr>Тестирование разработанных стратегий синхронизации</vt:lpstr>
      <vt:lpstr>Параметры оценки эффективности применения разработанных стратегий</vt:lpstr>
      <vt:lpstr>Результаты тестирования очереди с «легкими» элементами</vt:lpstr>
      <vt:lpstr>Результаты тестирования очереди с «тяжелыми» элементами</vt:lpstr>
      <vt:lpstr>Адаптивная стратегия синхронизации</vt:lpstr>
      <vt:lpstr>Использованные технологии</vt:lpstr>
      <vt:lpstr>Заключение</vt:lpstr>
      <vt:lpstr>Презентация PowerPoint</vt:lpstr>
      <vt:lpstr>Мьютекс (Материал из Википедии )</vt:lpstr>
      <vt:lpstr>Условная переменная (Материал из Википедии)</vt:lpstr>
      <vt:lpstr>Пример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МАГИСТЕРСКАЯ ДИССЕРТАЦИЯ  Тема: «Разработка стратегий flat-combining для конкурентных структур данных на примере библиотеки libcds»</dc:title>
  <dc:creator>Рапоткин Николай</dc:creator>
  <cp:lastModifiedBy>Марсель Галимулли</cp:lastModifiedBy>
  <cp:revision>63</cp:revision>
  <dcterms:created xsi:type="dcterms:W3CDTF">2015-05-30T16:50:24Z</dcterms:created>
  <dcterms:modified xsi:type="dcterms:W3CDTF">2016-06-09T23:22:37Z</dcterms:modified>
</cp:coreProperties>
</file>