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59" r:id="rId6"/>
    <p:sldId id="265" r:id="rId7"/>
    <p:sldId id="260" r:id="rId8"/>
    <p:sldId id="266" r:id="rId9"/>
    <p:sldId id="261" r:id="rId10"/>
    <p:sldId id="262" r:id="rId11"/>
    <p:sldId id="263" r:id="rId12"/>
    <p:sldId id="267" r:id="rId13"/>
    <p:sldId id="268" r:id="rId14"/>
    <p:sldId id="269" r:id="rId15"/>
    <p:sldId id="270" r:id="rId16"/>
    <p:sldId id="271"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79F68-7D86-514E-48E9-D0BC334D1905}" v="141" dt="2024-11-19T14:18:30.828"/>
    <p1510:client id="{7E3D639C-F2DA-7A99-DD3B-318E58D61D26}" v="242" dt="2024-11-19T13:14:04.601"/>
    <p1510:client id="{8A677FCB-921D-FEAA-02C5-A0FB2FE819C9}" v="4" dt="2024-11-19T11:16:19.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BADC5-6227-4BC4-B7ED-E6008B731AB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DD7A885-210C-4C58-90F1-02D192536336}">
      <dgm:prSet/>
      <dgm:spPr/>
      <dgm:t>
        <a:bodyPr/>
        <a:lstStyle/>
        <a:p>
          <a:r>
            <a:rPr lang="pl-PL"/>
            <a:t>Szyfrowanie danych lokalizacyjnych -  Wszystkie dane lokalizacyjne powinny być przesyłane i przechowywane w formie zaszyfrowanej, aby zapobiec ich przechwyceniu przez osoby trzecie</a:t>
          </a:r>
          <a:endParaRPr lang="en-US"/>
        </a:p>
      </dgm:t>
    </dgm:pt>
    <dgm:pt modelId="{8AB525E2-9322-4024-9686-5BFBB3709EDB}" type="parTrans" cxnId="{9A82A9D9-B79E-4334-96DE-B7E343222745}">
      <dgm:prSet/>
      <dgm:spPr/>
      <dgm:t>
        <a:bodyPr/>
        <a:lstStyle/>
        <a:p>
          <a:endParaRPr lang="en-US"/>
        </a:p>
      </dgm:t>
    </dgm:pt>
    <dgm:pt modelId="{5842A4FC-ADAE-4D68-867B-DDB51A8BE93D}" type="sibTrans" cxnId="{9A82A9D9-B79E-4334-96DE-B7E343222745}">
      <dgm:prSet/>
      <dgm:spPr/>
      <dgm:t>
        <a:bodyPr/>
        <a:lstStyle/>
        <a:p>
          <a:endParaRPr lang="en-US"/>
        </a:p>
      </dgm:t>
    </dgm:pt>
    <dgm:pt modelId="{C64B20FA-64EC-479B-9C56-2ADAA2A83BA6}">
      <dgm:prSet/>
      <dgm:spPr/>
      <dgm:t>
        <a:bodyPr/>
        <a:lstStyle/>
        <a:p>
          <a:r>
            <a:rPr lang="pl-PL"/>
            <a:t>Testy penetracyjne - Regularne sprawdzanie aplikacji pod kątem podatności na wycieki danych</a:t>
          </a:r>
          <a:endParaRPr lang="en-US"/>
        </a:p>
      </dgm:t>
    </dgm:pt>
    <dgm:pt modelId="{8030375C-B329-42FF-8C85-54E5E997678A}" type="parTrans" cxnId="{0A790ED2-D812-46DF-82C8-CEF6CC0B985E}">
      <dgm:prSet/>
      <dgm:spPr/>
      <dgm:t>
        <a:bodyPr/>
        <a:lstStyle/>
        <a:p>
          <a:endParaRPr lang="en-US"/>
        </a:p>
      </dgm:t>
    </dgm:pt>
    <dgm:pt modelId="{D7791EA3-0D1A-4592-B0A7-9E6D0E695779}" type="sibTrans" cxnId="{0A790ED2-D812-46DF-82C8-CEF6CC0B985E}">
      <dgm:prSet/>
      <dgm:spPr/>
      <dgm:t>
        <a:bodyPr/>
        <a:lstStyle/>
        <a:p>
          <a:endParaRPr lang="en-US"/>
        </a:p>
      </dgm:t>
    </dgm:pt>
    <dgm:pt modelId="{545B94E9-35FB-474A-A427-CF5287C7F507}">
      <dgm:prSet/>
      <dgm:spPr/>
      <dgm:t>
        <a:bodyPr/>
        <a:lstStyle/>
        <a:p>
          <a:r>
            <a:rPr lang="pl-PL"/>
            <a:t>Ograniczenie czasu przechowywania danych -  Dane lokalizacyjne powinny być automatycznie usuwane po określonym czasie, jeśli nie są już potrzebne do działania aplikacji</a:t>
          </a:r>
          <a:endParaRPr lang="en-US"/>
        </a:p>
      </dgm:t>
    </dgm:pt>
    <dgm:pt modelId="{0B36F0C9-6BE9-4FE7-8E1D-C6ECDA7AAB36}" type="parTrans" cxnId="{7D6AD4E6-F4DE-4597-8D73-96D8AE0B59B7}">
      <dgm:prSet/>
      <dgm:spPr/>
      <dgm:t>
        <a:bodyPr/>
        <a:lstStyle/>
        <a:p>
          <a:endParaRPr lang="en-US"/>
        </a:p>
      </dgm:t>
    </dgm:pt>
    <dgm:pt modelId="{10CD93FC-37BC-4378-8EEA-FE342BC23E82}" type="sibTrans" cxnId="{7D6AD4E6-F4DE-4597-8D73-96D8AE0B59B7}">
      <dgm:prSet/>
      <dgm:spPr/>
      <dgm:t>
        <a:bodyPr/>
        <a:lstStyle/>
        <a:p>
          <a:endParaRPr lang="en-US"/>
        </a:p>
      </dgm:t>
    </dgm:pt>
    <dgm:pt modelId="{44F540DE-C3D6-49F1-A441-A82D89688356}" type="pres">
      <dgm:prSet presAssocID="{CB4BADC5-6227-4BC4-B7ED-E6008B731ABC}" presName="linear" presStyleCnt="0">
        <dgm:presLayoutVars>
          <dgm:animLvl val="lvl"/>
          <dgm:resizeHandles val="exact"/>
        </dgm:presLayoutVars>
      </dgm:prSet>
      <dgm:spPr/>
    </dgm:pt>
    <dgm:pt modelId="{D60DA8D5-04AC-49C4-B3E8-71EE84E57C8F}" type="pres">
      <dgm:prSet presAssocID="{6DD7A885-210C-4C58-90F1-02D192536336}" presName="parentText" presStyleLbl="node1" presStyleIdx="0" presStyleCnt="3">
        <dgm:presLayoutVars>
          <dgm:chMax val="0"/>
          <dgm:bulletEnabled val="1"/>
        </dgm:presLayoutVars>
      </dgm:prSet>
      <dgm:spPr/>
    </dgm:pt>
    <dgm:pt modelId="{DE3C3589-5C1D-495C-AD9B-D0742FCBB850}" type="pres">
      <dgm:prSet presAssocID="{5842A4FC-ADAE-4D68-867B-DDB51A8BE93D}" presName="spacer" presStyleCnt="0"/>
      <dgm:spPr/>
    </dgm:pt>
    <dgm:pt modelId="{282618C8-3594-412C-9160-A95049FF57A6}" type="pres">
      <dgm:prSet presAssocID="{C64B20FA-64EC-479B-9C56-2ADAA2A83BA6}" presName="parentText" presStyleLbl="node1" presStyleIdx="1" presStyleCnt="3">
        <dgm:presLayoutVars>
          <dgm:chMax val="0"/>
          <dgm:bulletEnabled val="1"/>
        </dgm:presLayoutVars>
      </dgm:prSet>
      <dgm:spPr/>
    </dgm:pt>
    <dgm:pt modelId="{6E0E3BD4-E4BB-4DFD-B9DE-7D09FC00C815}" type="pres">
      <dgm:prSet presAssocID="{D7791EA3-0D1A-4592-B0A7-9E6D0E695779}" presName="spacer" presStyleCnt="0"/>
      <dgm:spPr/>
    </dgm:pt>
    <dgm:pt modelId="{54666AFD-5099-41E7-A49A-9412720444F1}" type="pres">
      <dgm:prSet presAssocID="{545B94E9-35FB-474A-A427-CF5287C7F507}" presName="parentText" presStyleLbl="node1" presStyleIdx="2" presStyleCnt="3">
        <dgm:presLayoutVars>
          <dgm:chMax val="0"/>
          <dgm:bulletEnabled val="1"/>
        </dgm:presLayoutVars>
      </dgm:prSet>
      <dgm:spPr/>
    </dgm:pt>
  </dgm:ptLst>
  <dgm:cxnLst>
    <dgm:cxn modelId="{62486326-14E9-4C9A-A076-903471FF0EE2}" type="presOf" srcId="{545B94E9-35FB-474A-A427-CF5287C7F507}" destId="{54666AFD-5099-41E7-A49A-9412720444F1}" srcOrd="0" destOrd="0" presId="urn:microsoft.com/office/officeart/2005/8/layout/vList2"/>
    <dgm:cxn modelId="{B14EE049-1885-4885-AF1F-03870B790E81}" type="presOf" srcId="{C64B20FA-64EC-479B-9C56-2ADAA2A83BA6}" destId="{282618C8-3594-412C-9160-A95049FF57A6}" srcOrd="0" destOrd="0" presId="urn:microsoft.com/office/officeart/2005/8/layout/vList2"/>
    <dgm:cxn modelId="{5E323F51-F7EC-4781-A5B9-490D35835779}" type="presOf" srcId="{CB4BADC5-6227-4BC4-B7ED-E6008B731ABC}" destId="{44F540DE-C3D6-49F1-A441-A82D89688356}" srcOrd="0" destOrd="0" presId="urn:microsoft.com/office/officeart/2005/8/layout/vList2"/>
    <dgm:cxn modelId="{1829287B-BDE1-494C-A88E-7F2A7D094056}" type="presOf" srcId="{6DD7A885-210C-4C58-90F1-02D192536336}" destId="{D60DA8D5-04AC-49C4-B3E8-71EE84E57C8F}" srcOrd="0" destOrd="0" presId="urn:microsoft.com/office/officeart/2005/8/layout/vList2"/>
    <dgm:cxn modelId="{0A790ED2-D812-46DF-82C8-CEF6CC0B985E}" srcId="{CB4BADC5-6227-4BC4-B7ED-E6008B731ABC}" destId="{C64B20FA-64EC-479B-9C56-2ADAA2A83BA6}" srcOrd="1" destOrd="0" parTransId="{8030375C-B329-42FF-8C85-54E5E997678A}" sibTransId="{D7791EA3-0D1A-4592-B0A7-9E6D0E695779}"/>
    <dgm:cxn modelId="{9A82A9D9-B79E-4334-96DE-B7E343222745}" srcId="{CB4BADC5-6227-4BC4-B7ED-E6008B731ABC}" destId="{6DD7A885-210C-4C58-90F1-02D192536336}" srcOrd="0" destOrd="0" parTransId="{8AB525E2-9322-4024-9686-5BFBB3709EDB}" sibTransId="{5842A4FC-ADAE-4D68-867B-DDB51A8BE93D}"/>
    <dgm:cxn modelId="{7D6AD4E6-F4DE-4597-8D73-96D8AE0B59B7}" srcId="{CB4BADC5-6227-4BC4-B7ED-E6008B731ABC}" destId="{545B94E9-35FB-474A-A427-CF5287C7F507}" srcOrd="2" destOrd="0" parTransId="{0B36F0C9-6BE9-4FE7-8E1D-C6ECDA7AAB36}" sibTransId="{10CD93FC-37BC-4378-8EEA-FE342BC23E82}"/>
    <dgm:cxn modelId="{0AF07376-8F18-4E9F-BE5F-672774991C2D}" type="presParOf" srcId="{44F540DE-C3D6-49F1-A441-A82D89688356}" destId="{D60DA8D5-04AC-49C4-B3E8-71EE84E57C8F}" srcOrd="0" destOrd="0" presId="urn:microsoft.com/office/officeart/2005/8/layout/vList2"/>
    <dgm:cxn modelId="{E79A2FF9-589E-4431-9FF5-96F829841690}" type="presParOf" srcId="{44F540DE-C3D6-49F1-A441-A82D89688356}" destId="{DE3C3589-5C1D-495C-AD9B-D0742FCBB850}" srcOrd="1" destOrd="0" presId="urn:microsoft.com/office/officeart/2005/8/layout/vList2"/>
    <dgm:cxn modelId="{8E214CD1-0380-4381-84AF-206064D8BBE7}" type="presParOf" srcId="{44F540DE-C3D6-49F1-A441-A82D89688356}" destId="{282618C8-3594-412C-9160-A95049FF57A6}" srcOrd="2" destOrd="0" presId="urn:microsoft.com/office/officeart/2005/8/layout/vList2"/>
    <dgm:cxn modelId="{84A0BADD-5DF4-47CE-A0D3-EF3C27066320}" type="presParOf" srcId="{44F540DE-C3D6-49F1-A441-A82D89688356}" destId="{6E0E3BD4-E4BB-4DFD-B9DE-7D09FC00C815}" srcOrd="3" destOrd="0" presId="urn:microsoft.com/office/officeart/2005/8/layout/vList2"/>
    <dgm:cxn modelId="{A0D579A6-E525-4FCE-BFF2-588A286CC720}" type="presParOf" srcId="{44F540DE-C3D6-49F1-A441-A82D89688356}" destId="{54666AFD-5099-41E7-A49A-9412720444F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0BB1C6-F07F-4596-926C-3F60E58704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DF26A4-9173-4D2C-A174-6DAF1153BA07}">
      <dgm:prSet/>
      <dgm:spPr/>
      <dgm:t>
        <a:bodyPr/>
        <a:lstStyle/>
        <a:p>
          <a:r>
            <a:rPr lang="pl-PL"/>
            <a:t>Monitorowanie i wykrywanie nietypowego ruchu - Automatyczne blokowanie adresów IP wysyłających podejrzanie duży ruch</a:t>
          </a:r>
          <a:endParaRPr lang="en-US"/>
        </a:p>
      </dgm:t>
    </dgm:pt>
    <dgm:pt modelId="{0C7C1542-65A9-4974-A58A-1814C2A8109F}" type="parTrans" cxnId="{FF20F4B6-03E0-4A52-B7CE-A1F66016E507}">
      <dgm:prSet/>
      <dgm:spPr/>
      <dgm:t>
        <a:bodyPr/>
        <a:lstStyle/>
        <a:p>
          <a:endParaRPr lang="en-US"/>
        </a:p>
      </dgm:t>
    </dgm:pt>
    <dgm:pt modelId="{2F3097FD-B652-4DB1-8F37-FACEC0E54152}" type="sibTrans" cxnId="{FF20F4B6-03E0-4A52-B7CE-A1F66016E507}">
      <dgm:prSet/>
      <dgm:spPr/>
      <dgm:t>
        <a:bodyPr/>
        <a:lstStyle/>
        <a:p>
          <a:endParaRPr lang="en-US"/>
        </a:p>
      </dgm:t>
    </dgm:pt>
    <dgm:pt modelId="{C3D1376B-B0B5-4DD0-9220-4850EF0CFFB2}">
      <dgm:prSet/>
      <dgm:spPr/>
      <dgm:t>
        <a:bodyPr/>
        <a:lstStyle/>
        <a:p>
          <a:r>
            <a:rPr lang="pl-PL"/>
            <a:t>Klucze API - Generowanie unikalnych kluczy API dla każdego klienta aplikacji, z możliwością ich łatwego odwołania lub regeneracji</a:t>
          </a:r>
          <a:endParaRPr lang="en-US"/>
        </a:p>
      </dgm:t>
    </dgm:pt>
    <dgm:pt modelId="{74B72263-AD96-452F-81A5-5A12B537CED2}" type="parTrans" cxnId="{0C2502D1-A5F7-4D8C-A3E7-DDCF3C37DE0A}">
      <dgm:prSet/>
      <dgm:spPr/>
      <dgm:t>
        <a:bodyPr/>
        <a:lstStyle/>
        <a:p>
          <a:endParaRPr lang="en-US"/>
        </a:p>
      </dgm:t>
    </dgm:pt>
    <dgm:pt modelId="{E27EB892-C9D8-428B-B0B9-D6B89497C8F9}" type="sibTrans" cxnId="{0C2502D1-A5F7-4D8C-A3E7-DDCF3C37DE0A}">
      <dgm:prSet/>
      <dgm:spPr/>
      <dgm:t>
        <a:bodyPr/>
        <a:lstStyle/>
        <a:p>
          <a:endParaRPr lang="en-US"/>
        </a:p>
      </dgm:t>
    </dgm:pt>
    <dgm:pt modelId="{CFECD713-E563-4C2F-9C26-AA70449A0C60}">
      <dgm:prSet/>
      <dgm:spPr/>
      <dgm:t>
        <a:bodyPr/>
        <a:lstStyle/>
        <a:p>
          <a:r>
            <a:rPr lang="pl-PL"/>
            <a:t>Limity żądań - Wprowadzenie ograniczeń na liczbę żądań, jakie może wysłać użytkownik w określonym czasie, aby zapobiec nadużyciom i atakom typu brute force</a:t>
          </a:r>
          <a:endParaRPr lang="en-US"/>
        </a:p>
      </dgm:t>
    </dgm:pt>
    <dgm:pt modelId="{E5F4674A-609D-4A94-97A3-7C421F294AC3}" type="parTrans" cxnId="{9F2F4EB7-7F03-4C1F-B21A-8A61C412BEB3}">
      <dgm:prSet/>
      <dgm:spPr/>
      <dgm:t>
        <a:bodyPr/>
        <a:lstStyle/>
        <a:p>
          <a:endParaRPr lang="en-US"/>
        </a:p>
      </dgm:t>
    </dgm:pt>
    <dgm:pt modelId="{C72F2662-D656-422B-839A-082357BAFE94}" type="sibTrans" cxnId="{9F2F4EB7-7F03-4C1F-B21A-8A61C412BEB3}">
      <dgm:prSet/>
      <dgm:spPr/>
      <dgm:t>
        <a:bodyPr/>
        <a:lstStyle/>
        <a:p>
          <a:endParaRPr lang="en-US"/>
        </a:p>
      </dgm:t>
    </dgm:pt>
    <dgm:pt modelId="{8503FCBC-C395-42CF-8FEB-A869A5F085E6}" type="pres">
      <dgm:prSet presAssocID="{0E0BB1C6-F07F-4596-926C-3F60E58704E7}" presName="root" presStyleCnt="0">
        <dgm:presLayoutVars>
          <dgm:dir/>
          <dgm:resizeHandles val="exact"/>
        </dgm:presLayoutVars>
      </dgm:prSet>
      <dgm:spPr/>
    </dgm:pt>
    <dgm:pt modelId="{C235EE58-8545-4C4D-B058-EFA47CAC9D11}" type="pres">
      <dgm:prSet presAssocID="{A6DF26A4-9173-4D2C-A174-6DAF1153BA07}" presName="compNode" presStyleCnt="0"/>
      <dgm:spPr/>
    </dgm:pt>
    <dgm:pt modelId="{C6A45EF0-AD47-4F4E-8D4C-2D06D5C6AD25}" type="pres">
      <dgm:prSet presAssocID="{A6DF26A4-9173-4D2C-A174-6DAF1153BA07}" presName="bgRect" presStyleLbl="bgShp" presStyleIdx="0" presStyleCnt="3"/>
      <dgm:spPr/>
    </dgm:pt>
    <dgm:pt modelId="{18573CBD-F2FD-4036-AE6A-4529F649C77D}" type="pres">
      <dgm:prSet presAssocID="{A6DF26A4-9173-4D2C-A174-6DAF1153BA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amek"/>
        </a:ext>
      </dgm:extLst>
    </dgm:pt>
    <dgm:pt modelId="{98DBDE48-1EA8-4A80-95A6-40A1905B63E5}" type="pres">
      <dgm:prSet presAssocID="{A6DF26A4-9173-4D2C-A174-6DAF1153BA07}" presName="spaceRect" presStyleCnt="0"/>
      <dgm:spPr/>
    </dgm:pt>
    <dgm:pt modelId="{9117C830-C2EE-46C4-A5AE-2108C0EB3BCB}" type="pres">
      <dgm:prSet presAssocID="{A6DF26A4-9173-4D2C-A174-6DAF1153BA07}" presName="parTx" presStyleLbl="revTx" presStyleIdx="0" presStyleCnt="3">
        <dgm:presLayoutVars>
          <dgm:chMax val="0"/>
          <dgm:chPref val="0"/>
        </dgm:presLayoutVars>
      </dgm:prSet>
      <dgm:spPr/>
    </dgm:pt>
    <dgm:pt modelId="{0678E3AF-288C-4943-8AC0-8F2AC57FA0E1}" type="pres">
      <dgm:prSet presAssocID="{2F3097FD-B652-4DB1-8F37-FACEC0E54152}" presName="sibTrans" presStyleCnt="0"/>
      <dgm:spPr/>
    </dgm:pt>
    <dgm:pt modelId="{C40DDEA8-AA10-442F-8861-3F15EEA38D8C}" type="pres">
      <dgm:prSet presAssocID="{C3D1376B-B0B5-4DD0-9220-4850EF0CFFB2}" presName="compNode" presStyleCnt="0"/>
      <dgm:spPr/>
    </dgm:pt>
    <dgm:pt modelId="{6DBF272B-329A-448E-9DF4-0AB5B918E282}" type="pres">
      <dgm:prSet presAssocID="{C3D1376B-B0B5-4DD0-9220-4850EF0CFFB2}" presName="bgRect" presStyleLbl="bgShp" presStyleIdx="1" presStyleCnt="3"/>
      <dgm:spPr/>
    </dgm:pt>
    <dgm:pt modelId="{E44B0E36-71CB-4959-B2B0-D148EC18AEDB}" type="pres">
      <dgm:prSet presAssocID="{C3D1376B-B0B5-4DD0-9220-4850EF0CFF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żytkownik"/>
        </a:ext>
      </dgm:extLst>
    </dgm:pt>
    <dgm:pt modelId="{D591C5E0-8297-48D7-9B42-759AD265E31E}" type="pres">
      <dgm:prSet presAssocID="{C3D1376B-B0B5-4DD0-9220-4850EF0CFFB2}" presName="spaceRect" presStyleCnt="0"/>
      <dgm:spPr/>
    </dgm:pt>
    <dgm:pt modelId="{F222A2D8-2E40-494F-BED3-78AE94D61045}" type="pres">
      <dgm:prSet presAssocID="{C3D1376B-B0B5-4DD0-9220-4850EF0CFFB2}" presName="parTx" presStyleLbl="revTx" presStyleIdx="1" presStyleCnt="3">
        <dgm:presLayoutVars>
          <dgm:chMax val="0"/>
          <dgm:chPref val="0"/>
        </dgm:presLayoutVars>
      </dgm:prSet>
      <dgm:spPr/>
    </dgm:pt>
    <dgm:pt modelId="{3FF5A052-64C1-425C-9763-49B997357111}" type="pres">
      <dgm:prSet presAssocID="{E27EB892-C9D8-428B-B0B9-D6B89497C8F9}" presName="sibTrans" presStyleCnt="0"/>
      <dgm:spPr/>
    </dgm:pt>
    <dgm:pt modelId="{8A3DEC29-5617-45A1-AF72-5D54BCEE4E98}" type="pres">
      <dgm:prSet presAssocID="{CFECD713-E563-4C2F-9C26-AA70449A0C60}" presName="compNode" presStyleCnt="0"/>
      <dgm:spPr/>
    </dgm:pt>
    <dgm:pt modelId="{66BBFDA7-1F0C-4DD5-9BC7-81436407BEE1}" type="pres">
      <dgm:prSet presAssocID="{CFECD713-E563-4C2F-9C26-AA70449A0C60}" presName="bgRect" presStyleLbl="bgShp" presStyleIdx="2" presStyleCnt="3"/>
      <dgm:spPr/>
    </dgm:pt>
    <dgm:pt modelId="{869D7802-48AF-48CF-8F76-059478F9250B}" type="pres">
      <dgm:prSet presAssocID="{CFECD713-E563-4C2F-9C26-AA70449A0C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stancja drażniąca"/>
        </a:ext>
      </dgm:extLst>
    </dgm:pt>
    <dgm:pt modelId="{16C7083C-A678-4352-9BC2-14A1F7F54498}" type="pres">
      <dgm:prSet presAssocID="{CFECD713-E563-4C2F-9C26-AA70449A0C60}" presName="spaceRect" presStyleCnt="0"/>
      <dgm:spPr/>
    </dgm:pt>
    <dgm:pt modelId="{2981E58C-F99E-4BE4-AB82-1BACF6F450D1}" type="pres">
      <dgm:prSet presAssocID="{CFECD713-E563-4C2F-9C26-AA70449A0C60}" presName="parTx" presStyleLbl="revTx" presStyleIdx="2" presStyleCnt="3">
        <dgm:presLayoutVars>
          <dgm:chMax val="0"/>
          <dgm:chPref val="0"/>
        </dgm:presLayoutVars>
      </dgm:prSet>
      <dgm:spPr/>
    </dgm:pt>
  </dgm:ptLst>
  <dgm:cxnLst>
    <dgm:cxn modelId="{CCF69868-2B74-4FBB-BF74-3E2FB19DB7C1}" type="presOf" srcId="{0E0BB1C6-F07F-4596-926C-3F60E58704E7}" destId="{8503FCBC-C395-42CF-8FEB-A869A5F085E6}" srcOrd="0" destOrd="0" presId="urn:microsoft.com/office/officeart/2018/2/layout/IconVerticalSolidList"/>
    <dgm:cxn modelId="{DE32436E-39AE-485E-A621-2B905BCDC566}" type="presOf" srcId="{CFECD713-E563-4C2F-9C26-AA70449A0C60}" destId="{2981E58C-F99E-4BE4-AB82-1BACF6F450D1}" srcOrd="0" destOrd="0" presId="urn:microsoft.com/office/officeart/2018/2/layout/IconVerticalSolidList"/>
    <dgm:cxn modelId="{5B273F74-99FB-4873-A5A9-1695655D130C}" type="presOf" srcId="{C3D1376B-B0B5-4DD0-9220-4850EF0CFFB2}" destId="{F222A2D8-2E40-494F-BED3-78AE94D61045}" srcOrd="0" destOrd="0" presId="urn:microsoft.com/office/officeart/2018/2/layout/IconVerticalSolidList"/>
    <dgm:cxn modelId="{FF20F4B6-03E0-4A52-B7CE-A1F66016E507}" srcId="{0E0BB1C6-F07F-4596-926C-3F60E58704E7}" destId="{A6DF26A4-9173-4D2C-A174-6DAF1153BA07}" srcOrd="0" destOrd="0" parTransId="{0C7C1542-65A9-4974-A58A-1814C2A8109F}" sibTransId="{2F3097FD-B652-4DB1-8F37-FACEC0E54152}"/>
    <dgm:cxn modelId="{9F2F4EB7-7F03-4C1F-B21A-8A61C412BEB3}" srcId="{0E0BB1C6-F07F-4596-926C-3F60E58704E7}" destId="{CFECD713-E563-4C2F-9C26-AA70449A0C60}" srcOrd="2" destOrd="0" parTransId="{E5F4674A-609D-4A94-97A3-7C421F294AC3}" sibTransId="{C72F2662-D656-422B-839A-082357BAFE94}"/>
    <dgm:cxn modelId="{0C2502D1-A5F7-4D8C-A3E7-DDCF3C37DE0A}" srcId="{0E0BB1C6-F07F-4596-926C-3F60E58704E7}" destId="{C3D1376B-B0B5-4DD0-9220-4850EF0CFFB2}" srcOrd="1" destOrd="0" parTransId="{74B72263-AD96-452F-81A5-5A12B537CED2}" sibTransId="{E27EB892-C9D8-428B-B0B9-D6B89497C8F9}"/>
    <dgm:cxn modelId="{51A4C5F6-D733-4D9D-88C0-ED6B947B0FA5}" type="presOf" srcId="{A6DF26A4-9173-4D2C-A174-6DAF1153BA07}" destId="{9117C830-C2EE-46C4-A5AE-2108C0EB3BCB}" srcOrd="0" destOrd="0" presId="urn:microsoft.com/office/officeart/2018/2/layout/IconVerticalSolidList"/>
    <dgm:cxn modelId="{311E21F0-DB2F-4262-89A3-5F371613E05C}" type="presParOf" srcId="{8503FCBC-C395-42CF-8FEB-A869A5F085E6}" destId="{C235EE58-8545-4C4D-B058-EFA47CAC9D11}" srcOrd="0" destOrd="0" presId="urn:microsoft.com/office/officeart/2018/2/layout/IconVerticalSolidList"/>
    <dgm:cxn modelId="{A253A6A2-E9F3-441F-B43A-D1A12B1D48DF}" type="presParOf" srcId="{C235EE58-8545-4C4D-B058-EFA47CAC9D11}" destId="{C6A45EF0-AD47-4F4E-8D4C-2D06D5C6AD25}" srcOrd="0" destOrd="0" presId="urn:microsoft.com/office/officeart/2018/2/layout/IconVerticalSolidList"/>
    <dgm:cxn modelId="{1EE56F69-D7EA-4B7F-95A8-8B5755EC2E67}" type="presParOf" srcId="{C235EE58-8545-4C4D-B058-EFA47CAC9D11}" destId="{18573CBD-F2FD-4036-AE6A-4529F649C77D}" srcOrd="1" destOrd="0" presId="urn:microsoft.com/office/officeart/2018/2/layout/IconVerticalSolidList"/>
    <dgm:cxn modelId="{B1C89E79-787C-4370-9643-ECBC681AB740}" type="presParOf" srcId="{C235EE58-8545-4C4D-B058-EFA47CAC9D11}" destId="{98DBDE48-1EA8-4A80-95A6-40A1905B63E5}" srcOrd="2" destOrd="0" presId="urn:microsoft.com/office/officeart/2018/2/layout/IconVerticalSolidList"/>
    <dgm:cxn modelId="{9D0B1B1F-CBE7-4DDE-89A0-3999B0E888B8}" type="presParOf" srcId="{C235EE58-8545-4C4D-B058-EFA47CAC9D11}" destId="{9117C830-C2EE-46C4-A5AE-2108C0EB3BCB}" srcOrd="3" destOrd="0" presId="urn:microsoft.com/office/officeart/2018/2/layout/IconVerticalSolidList"/>
    <dgm:cxn modelId="{99903396-8361-4E35-A9A2-9258D20B9335}" type="presParOf" srcId="{8503FCBC-C395-42CF-8FEB-A869A5F085E6}" destId="{0678E3AF-288C-4943-8AC0-8F2AC57FA0E1}" srcOrd="1" destOrd="0" presId="urn:microsoft.com/office/officeart/2018/2/layout/IconVerticalSolidList"/>
    <dgm:cxn modelId="{87E26817-5AE2-469A-9EE4-32D13F52C8F4}" type="presParOf" srcId="{8503FCBC-C395-42CF-8FEB-A869A5F085E6}" destId="{C40DDEA8-AA10-442F-8861-3F15EEA38D8C}" srcOrd="2" destOrd="0" presId="urn:microsoft.com/office/officeart/2018/2/layout/IconVerticalSolidList"/>
    <dgm:cxn modelId="{AD356411-2165-4554-A7AD-CB4D20DEDA3D}" type="presParOf" srcId="{C40DDEA8-AA10-442F-8861-3F15EEA38D8C}" destId="{6DBF272B-329A-448E-9DF4-0AB5B918E282}" srcOrd="0" destOrd="0" presId="urn:microsoft.com/office/officeart/2018/2/layout/IconVerticalSolidList"/>
    <dgm:cxn modelId="{9C443C91-3A35-4D16-8580-C531E79E3978}" type="presParOf" srcId="{C40DDEA8-AA10-442F-8861-3F15EEA38D8C}" destId="{E44B0E36-71CB-4959-B2B0-D148EC18AEDB}" srcOrd="1" destOrd="0" presId="urn:microsoft.com/office/officeart/2018/2/layout/IconVerticalSolidList"/>
    <dgm:cxn modelId="{FFF28209-1703-4259-90E3-D463EDD651B7}" type="presParOf" srcId="{C40DDEA8-AA10-442F-8861-3F15EEA38D8C}" destId="{D591C5E0-8297-48D7-9B42-759AD265E31E}" srcOrd="2" destOrd="0" presId="urn:microsoft.com/office/officeart/2018/2/layout/IconVerticalSolidList"/>
    <dgm:cxn modelId="{AC5D6414-9EFA-45F2-ACF2-362E88062B59}" type="presParOf" srcId="{C40DDEA8-AA10-442F-8861-3F15EEA38D8C}" destId="{F222A2D8-2E40-494F-BED3-78AE94D61045}" srcOrd="3" destOrd="0" presId="urn:microsoft.com/office/officeart/2018/2/layout/IconVerticalSolidList"/>
    <dgm:cxn modelId="{2D7ACD4E-38B3-4AFE-A196-90EA56949646}" type="presParOf" srcId="{8503FCBC-C395-42CF-8FEB-A869A5F085E6}" destId="{3FF5A052-64C1-425C-9763-49B997357111}" srcOrd="3" destOrd="0" presId="urn:microsoft.com/office/officeart/2018/2/layout/IconVerticalSolidList"/>
    <dgm:cxn modelId="{A6528CB1-F2D2-47A3-B940-3E349EA24AE2}" type="presParOf" srcId="{8503FCBC-C395-42CF-8FEB-A869A5F085E6}" destId="{8A3DEC29-5617-45A1-AF72-5D54BCEE4E98}" srcOrd="4" destOrd="0" presId="urn:microsoft.com/office/officeart/2018/2/layout/IconVerticalSolidList"/>
    <dgm:cxn modelId="{10FE2A48-99AE-4FDB-B637-E68F3CD39B7A}" type="presParOf" srcId="{8A3DEC29-5617-45A1-AF72-5D54BCEE4E98}" destId="{66BBFDA7-1F0C-4DD5-9BC7-81436407BEE1}" srcOrd="0" destOrd="0" presId="urn:microsoft.com/office/officeart/2018/2/layout/IconVerticalSolidList"/>
    <dgm:cxn modelId="{0C3467A6-74BC-4D58-AA4C-80B57BF2F071}" type="presParOf" srcId="{8A3DEC29-5617-45A1-AF72-5D54BCEE4E98}" destId="{869D7802-48AF-48CF-8F76-059478F9250B}" srcOrd="1" destOrd="0" presId="urn:microsoft.com/office/officeart/2018/2/layout/IconVerticalSolidList"/>
    <dgm:cxn modelId="{16DBF6D1-E60B-4BB3-A679-33E8A04C535B}" type="presParOf" srcId="{8A3DEC29-5617-45A1-AF72-5D54BCEE4E98}" destId="{16C7083C-A678-4352-9BC2-14A1F7F54498}" srcOrd="2" destOrd="0" presId="urn:microsoft.com/office/officeart/2018/2/layout/IconVerticalSolidList"/>
    <dgm:cxn modelId="{012529D8-92ED-4AC0-9E50-A55D095493A5}" type="presParOf" srcId="{8A3DEC29-5617-45A1-AF72-5D54BCEE4E98}" destId="{2981E58C-F99E-4BE4-AB82-1BACF6F45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BEB054-DF24-4384-B089-ADDB6CDFF5BF}"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CD5CAA7B-C56D-4BF6-9775-5C64F4D3D229}">
      <dgm:prSet/>
      <dgm:spPr/>
      <dgm:t>
        <a:bodyPr/>
        <a:lstStyle/>
        <a:p>
          <a:pPr>
            <a:lnSpc>
              <a:spcPct val="100000"/>
            </a:lnSpc>
          </a:pPr>
          <a:r>
            <a:rPr lang="pl-PL"/>
            <a:t>Szyfrowanie danych </a:t>
          </a:r>
          <a:r>
            <a:rPr lang="pl-PL" b="1"/>
            <a:t>- </a:t>
          </a:r>
          <a:r>
            <a:rPr lang="pl-PL"/>
            <a:t>Wszystkie dane osobowe są przechowywane w bazie danych zaszyfrowanej algorytmem AES-256.</a:t>
          </a:r>
          <a:endParaRPr lang="en-US"/>
        </a:p>
      </dgm:t>
    </dgm:pt>
    <dgm:pt modelId="{61F00BD9-8255-4662-96DA-928C25AF2002}" type="parTrans" cxnId="{BDAE6D8B-3AC9-47C6-BEA8-2FD7C1DF9C21}">
      <dgm:prSet/>
      <dgm:spPr/>
      <dgm:t>
        <a:bodyPr/>
        <a:lstStyle/>
        <a:p>
          <a:endParaRPr lang="en-US"/>
        </a:p>
      </dgm:t>
    </dgm:pt>
    <dgm:pt modelId="{CFE2F663-6F45-4546-BCEA-98CB60ED1C46}" type="sibTrans" cxnId="{BDAE6D8B-3AC9-47C6-BEA8-2FD7C1DF9C21}">
      <dgm:prSet/>
      <dgm:spPr/>
      <dgm:t>
        <a:bodyPr/>
        <a:lstStyle/>
        <a:p>
          <a:endParaRPr lang="en-US"/>
        </a:p>
      </dgm:t>
    </dgm:pt>
    <dgm:pt modelId="{8812A521-593C-4678-BFA9-9A73D100F94F}">
      <dgm:prSet/>
      <dgm:spPr/>
      <dgm:t>
        <a:bodyPr/>
        <a:lstStyle/>
        <a:p>
          <a:pPr>
            <a:lnSpc>
              <a:spcPct val="100000"/>
            </a:lnSpc>
          </a:pPr>
          <a:r>
            <a:rPr lang="pl-PL"/>
            <a:t>Bezpieczne połączenie</a:t>
          </a:r>
          <a:r>
            <a:rPr lang="pl-PL" b="1"/>
            <a:t> - </a:t>
          </a:r>
          <a:r>
            <a:rPr lang="pl-PL"/>
            <a:t>Komunikacja</a:t>
          </a:r>
          <a:r>
            <a:rPr lang="pl-PL" i="0"/>
            <a:t> między aplikacją a serwerem jest chroniona protokołem HTTPS, co uniemożliwia przechwycenie danych podczas przesyłania.</a:t>
          </a:r>
          <a:endParaRPr lang="en-US"/>
        </a:p>
      </dgm:t>
    </dgm:pt>
    <dgm:pt modelId="{0EAAED48-A67A-43D7-85F7-A0D14800E497}" type="parTrans" cxnId="{3E9EBFF9-6C8D-4D8C-8DE1-7D3E78C43577}">
      <dgm:prSet/>
      <dgm:spPr/>
      <dgm:t>
        <a:bodyPr/>
        <a:lstStyle/>
        <a:p>
          <a:endParaRPr lang="en-US"/>
        </a:p>
      </dgm:t>
    </dgm:pt>
    <dgm:pt modelId="{9877F99E-AC55-43E0-8E63-FD0B08CC54C0}" type="sibTrans" cxnId="{3E9EBFF9-6C8D-4D8C-8DE1-7D3E78C43577}">
      <dgm:prSet/>
      <dgm:spPr/>
      <dgm:t>
        <a:bodyPr/>
        <a:lstStyle/>
        <a:p>
          <a:endParaRPr lang="en-US"/>
        </a:p>
      </dgm:t>
    </dgm:pt>
    <dgm:pt modelId="{7C1F2697-4E11-4A2F-B249-57E732B8FF6A}" type="pres">
      <dgm:prSet presAssocID="{F0BEB054-DF24-4384-B089-ADDB6CDFF5BF}" presName="root" presStyleCnt="0">
        <dgm:presLayoutVars>
          <dgm:dir/>
          <dgm:resizeHandles val="exact"/>
        </dgm:presLayoutVars>
      </dgm:prSet>
      <dgm:spPr/>
    </dgm:pt>
    <dgm:pt modelId="{70F985FA-2DD7-420A-A03F-F9DE332112F9}" type="pres">
      <dgm:prSet presAssocID="{CD5CAA7B-C56D-4BF6-9775-5C64F4D3D229}" presName="compNode" presStyleCnt="0"/>
      <dgm:spPr/>
    </dgm:pt>
    <dgm:pt modelId="{9AA0525E-D372-4B80-B422-00B3D0F9FEE4}" type="pres">
      <dgm:prSet presAssocID="{CD5CAA7B-C56D-4BF6-9775-5C64F4D3D229}" presName="bgRect" presStyleLbl="bgShp" presStyleIdx="0" presStyleCnt="2"/>
      <dgm:spPr/>
    </dgm:pt>
    <dgm:pt modelId="{1997926A-1C1E-48B0-A911-3753837FC375}" type="pres">
      <dgm:prSet presAssocID="{CD5CAA7B-C56D-4BF6-9775-5C64F4D3D2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81D63D65-533D-4FBD-A4E9-1D89DAA706B1}" type="pres">
      <dgm:prSet presAssocID="{CD5CAA7B-C56D-4BF6-9775-5C64F4D3D229}" presName="spaceRect" presStyleCnt="0"/>
      <dgm:spPr/>
    </dgm:pt>
    <dgm:pt modelId="{7C9F91AA-3D0E-4925-B7DD-C2746D8EA992}" type="pres">
      <dgm:prSet presAssocID="{CD5CAA7B-C56D-4BF6-9775-5C64F4D3D229}" presName="parTx" presStyleLbl="revTx" presStyleIdx="0" presStyleCnt="2">
        <dgm:presLayoutVars>
          <dgm:chMax val="0"/>
          <dgm:chPref val="0"/>
        </dgm:presLayoutVars>
      </dgm:prSet>
      <dgm:spPr/>
    </dgm:pt>
    <dgm:pt modelId="{5C424D91-1CD9-409F-BAE5-870EB6DC1FBC}" type="pres">
      <dgm:prSet presAssocID="{CFE2F663-6F45-4546-BCEA-98CB60ED1C46}" presName="sibTrans" presStyleCnt="0"/>
      <dgm:spPr/>
    </dgm:pt>
    <dgm:pt modelId="{2ABE43B1-731F-4CB9-A03A-F8D46ADB1E09}" type="pres">
      <dgm:prSet presAssocID="{8812A521-593C-4678-BFA9-9A73D100F94F}" presName="compNode" presStyleCnt="0"/>
      <dgm:spPr/>
    </dgm:pt>
    <dgm:pt modelId="{4BB02AA0-3DB2-4E20-9BD7-2C9CE9A9F57A}" type="pres">
      <dgm:prSet presAssocID="{8812A521-593C-4678-BFA9-9A73D100F94F}" presName="bgRect" presStyleLbl="bgShp" presStyleIdx="1" presStyleCnt="2"/>
      <dgm:spPr/>
    </dgm:pt>
    <dgm:pt modelId="{BA020395-E1E2-4A21-AD64-B8DA9623CD5D}" type="pres">
      <dgm:prSet presAssocID="{8812A521-593C-4678-BFA9-9A73D100F9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złączony"/>
        </a:ext>
      </dgm:extLst>
    </dgm:pt>
    <dgm:pt modelId="{E97013F4-02FC-4A5F-B589-C284DD0DDBDC}" type="pres">
      <dgm:prSet presAssocID="{8812A521-593C-4678-BFA9-9A73D100F94F}" presName="spaceRect" presStyleCnt="0"/>
      <dgm:spPr/>
    </dgm:pt>
    <dgm:pt modelId="{9055CB74-0107-43FC-8C73-42123C02D5E3}" type="pres">
      <dgm:prSet presAssocID="{8812A521-593C-4678-BFA9-9A73D100F94F}" presName="parTx" presStyleLbl="revTx" presStyleIdx="1" presStyleCnt="2">
        <dgm:presLayoutVars>
          <dgm:chMax val="0"/>
          <dgm:chPref val="0"/>
        </dgm:presLayoutVars>
      </dgm:prSet>
      <dgm:spPr/>
    </dgm:pt>
  </dgm:ptLst>
  <dgm:cxnLst>
    <dgm:cxn modelId="{73E94B60-98E4-4941-B43D-8B78E8E064DD}" type="presOf" srcId="{CD5CAA7B-C56D-4BF6-9775-5C64F4D3D229}" destId="{7C9F91AA-3D0E-4925-B7DD-C2746D8EA992}" srcOrd="0" destOrd="0" presId="urn:microsoft.com/office/officeart/2018/2/layout/IconVerticalSolidList"/>
    <dgm:cxn modelId="{0806AF44-67EA-4F34-A3DE-B6442251E206}" type="presOf" srcId="{F0BEB054-DF24-4384-B089-ADDB6CDFF5BF}" destId="{7C1F2697-4E11-4A2F-B249-57E732B8FF6A}" srcOrd="0" destOrd="0" presId="urn:microsoft.com/office/officeart/2018/2/layout/IconVerticalSolidList"/>
    <dgm:cxn modelId="{BDAE6D8B-3AC9-47C6-BEA8-2FD7C1DF9C21}" srcId="{F0BEB054-DF24-4384-B089-ADDB6CDFF5BF}" destId="{CD5CAA7B-C56D-4BF6-9775-5C64F4D3D229}" srcOrd="0" destOrd="0" parTransId="{61F00BD9-8255-4662-96DA-928C25AF2002}" sibTransId="{CFE2F663-6F45-4546-BCEA-98CB60ED1C46}"/>
    <dgm:cxn modelId="{01AE4DAD-02B0-4712-9398-C20E1813240C}" type="presOf" srcId="{8812A521-593C-4678-BFA9-9A73D100F94F}" destId="{9055CB74-0107-43FC-8C73-42123C02D5E3}" srcOrd="0" destOrd="0" presId="urn:microsoft.com/office/officeart/2018/2/layout/IconVerticalSolidList"/>
    <dgm:cxn modelId="{3E9EBFF9-6C8D-4D8C-8DE1-7D3E78C43577}" srcId="{F0BEB054-DF24-4384-B089-ADDB6CDFF5BF}" destId="{8812A521-593C-4678-BFA9-9A73D100F94F}" srcOrd="1" destOrd="0" parTransId="{0EAAED48-A67A-43D7-85F7-A0D14800E497}" sibTransId="{9877F99E-AC55-43E0-8E63-FD0B08CC54C0}"/>
    <dgm:cxn modelId="{4F06DBC7-3051-42CD-8068-13BA8218BBA9}" type="presParOf" srcId="{7C1F2697-4E11-4A2F-B249-57E732B8FF6A}" destId="{70F985FA-2DD7-420A-A03F-F9DE332112F9}" srcOrd="0" destOrd="0" presId="urn:microsoft.com/office/officeart/2018/2/layout/IconVerticalSolidList"/>
    <dgm:cxn modelId="{DAE98F80-28EF-4B7F-BF1D-74385A8A7257}" type="presParOf" srcId="{70F985FA-2DD7-420A-A03F-F9DE332112F9}" destId="{9AA0525E-D372-4B80-B422-00B3D0F9FEE4}" srcOrd="0" destOrd="0" presId="urn:microsoft.com/office/officeart/2018/2/layout/IconVerticalSolidList"/>
    <dgm:cxn modelId="{619119DA-7EDF-4603-8082-655932AFAFFD}" type="presParOf" srcId="{70F985FA-2DD7-420A-A03F-F9DE332112F9}" destId="{1997926A-1C1E-48B0-A911-3753837FC375}" srcOrd="1" destOrd="0" presId="urn:microsoft.com/office/officeart/2018/2/layout/IconVerticalSolidList"/>
    <dgm:cxn modelId="{61EFA787-8D78-465C-B52E-731331C33259}" type="presParOf" srcId="{70F985FA-2DD7-420A-A03F-F9DE332112F9}" destId="{81D63D65-533D-4FBD-A4E9-1D89DAA706B1}" srcOrd="2" destOrd="0" presId="urn:microsoft.com/office/officeart/2018/2/layout/IconVerticalSolidList"/>
    <dgm:cxn modelId="{9D5445E2-592A-4CE7-BF9C-687082E6588D}" type="presParOf" srcId="{70F985FA-2DD7-420A-A03F-F9DE332112F9}" destId="{7C9F91AA-3D0E-4925-B7DD-C2746D8EA992}" srcOrd="3" destOrd="0" presId="urn:microsoft.com/office/officeart/2018/2/layout/IconVerticalSolidList"/>
    <dgm:cxn modelId="{55A04C38-1803-48D9-9D3B-05650BD17D13}" type="presParOf" srcId="{7C1F2697-4E11-4A2F-B249-57E732B8FF6A}" destId="{5C424D91-1CD9-409F-BAE5-870EB6DC1FBC}" srcOrd="1" destOrd="0" presId="urn:microsoft.com/office/officeart/2018/2/layout/IconVerticalSolidList"/>
    <dgm:cxn modelId="{3C0AAFB7-9DF0-4B6F-B094-023F16E2ADA6}" type="presParOf" srcId="{7C1F2697-4E11-4A2F-B249-57E732B8FF6A}" destId="{2ABE43B1-731F-4CB9-A03A-F8D46ADB1E09}" srcOrd="2" destOrd="0" presId="urn:microsoft.com/office/officeart/2018/2/layout/IconVerticalSolidList"/>
    <dgm:cxn modelId="{3F5C19EC-A182-4DC8-98FD-6C5EB1CE82D0}" type="presParOf" srcId="{2ABE43B1-731F-4CB9-A03A-F8D46ADB1E09}" destId="{4BB02AA0-3DB2-4E20-9BD7-2C9CE9A9F57A}" srcOrd="0" destOrd="0" presId="urn:microsoft.com/office/officeart/2018/2/layout/IconVerticalSolidList"/>
    <dgm:cxn modelId="{ECA5E2EF-38F4-45D8-8BC5-216296A66A87}" type="presParOf" srcId="{2ABE43B1-731F-4CB9-A03A-F8D46ADB1E09}" destId="{BA020395-E1E2-4A21-AD64-B8DA9623CD5D}" srcOrd="1" destOrd="0" presId="urn:microsoft.com/office/officeart/2018/2/layout/IconVerticalSolidList"/>
    <dgm:cxn modelId="{77438028-2E36-45AC-B08C-D9C9930E8628}" type="presParOf" srcId="{2ABE43B1-731F-4CB9-A03A-F8D46ADB1E09}" destId="{E97013F4-02FC-4A5F-B589-C284DD0DDBDC}" srcOrd="2" destOrd="0" presId="urn:microsoft.com/office/officeart/2018/2/layout/IconVerticalSolidList"/>
    <dgm:cxn modelId="{53C9CB5D-C872-48D1-AEDF-F1F8785EE76F}" type="presParOf" srcId="{2ABE43B1-731F-4CB9-A03A-F8D46ADB1E09}" destId="{9055CB74-0107-43FC-8C73-42123C02D5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C26C19-FB9F-4EA5-ACC7-4ED3B1F48E3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C76347-3087-4E3A-94A9-EDBCC27915B0}">
      <dgm:prSet/>
      <dgm:spPr/>
      <dgm:t>
        <a:bodyPr/>
        <a:lstStyle/>
        <a:p>
          <a:pPr>
            <a:defRPr b="1"/>
          </a:pPr>
          <a:r>
            <a:rPr lang="pl-PL" b="1"/>
            <a:t>Transparentność:</a:t>
          </a:r>
          <a:endParaRPr lang="en-US"/>
        </a:p>
      </dgm:t>
    </dgm:pt>
    <dgm:pt modelId="{39184322-8268-4561-9C59-79322ED9D4DD}" type="parTrans" cxnId="{C9FE4CA9-0C06-46FC-A2E9-D88A135C9102}">
      <dgm:prSet/>
      <dgm:spPr/>
      <dgm:t>
        <a:bodyPr/>
        <a:lstStyle/>
        <a:p>
          <a:endParaRPr lang="en-US"/>
        </a:p>
      </dgm:t>
    </dgm:pt>
    <dgm:pt modelId="{29E75A53-01E3-4A53-8088-043BEA0DDC01}" type="sibTrans" cxnId="{C9FE4CA9-0C06-46FC-A2E9-D88A135C9102}">
      <dgm:prSet/>
      <dgm:spPr/>
      <dgm:t>
        <a:bodyPr/>
        <a:lstStyle/>
        <a:p>
          <a:endParaRPr lang="en-US"/>
        </a:p>
      </dgm:t>
    </dgm:pt>
    <dgm:pt modelId="{45595FFF-2184-4CE9-AF24-790B2A772091}">
      <dgm:prSet/>
      <dgm:spPr/>
      <dgm:t>
        <a:bodyPr/>
        <a:lstStyle/>
        <a:p>
          <a:r>
            <a:rPr lang="pl-PL" i="0"/>
            <a:t>Polityka prywatności zawiera:</a:t>
          </a:r>
          <a:endParaRPr lang="en-US"/>
        </a:p>
      </dgm:t>
    </dgm:pt>
    <dgm:pt modelId="{A329DE32-A9F3-4E49-9CFB-EF644428732D}" type="parTrans" cxnId="{649B5D76-3250-4E2E-A07D-BC2D943A5FDA}">
      <dgm:prSet/>
      <dgm:spPr/>
      <dgm:t>
        <a:bodyPr/>
        <a:lstStyle/>
        <a:p>
          <a:endParaRPr lang="en-US"/>
        </a:p>
      </dgm:t>
    </dgm:pt>
    <dgm:pt modelId="{DE4D99DF-3297-4011-BDFC-EC0E04BD8A04}" type="sibTrans" cxnId="{649B5D76-3250-4E2E-A07D-BC2D943A5FDA}">
      <dgm:prSet/>
      <dgm:spPr/>
      <dgm:t>
        <a:bodyPr/>
        <a:lstStyle/>
        <a:p>
          <a:endParaRPr lang="en-US"/>
        </a:p>
      </dgm:t>
    </dgm:pt>
    <dgm:pt modelId="{2AB32B1C-310F-4446-863D-4E6F190BE657}">
      <dgm:prSet/>
      <dgm:spPr/>
      <dgm:t>
        <a:bodyPr/>
        <a:lstStyle/>
        <a:p>
          <a:r>
            <a:rPr lang="pl-PL"/>
            <a:t>Opis, jakie dane są zbierane i w jakim celu.</a:t>
          </a:r>
          <a:endParaRPr lang="en-US"/>
        </a:p>
      </dgm:t>
    </dgm:pt>
    <dgm:pt modelId="{B353B7B5-D417-4652-B5B4-901E64CAEB6D}" type="parTrans" cxnId="{8A0FC56F-8F84-496D-B7A1-26485B04569F}">
      <dgm:prSet/>
      <dgm:spPr/>
      <dgm:t>
        <a:bodyPr/>
        <a:lstStyle/>
        <a:p>
          <a:endParaRPr lang="en-US"/>
        </a:p>
      </dgm:t>
    </dgm:pt>
    <dgm:pt modelId="{1F8C7F3D-76A4-4A3F-A4EF-1BEAEB9ADBD6}" type="sibTrans" cxnId="{8A0FC56F-8F84-496D-B7A1-26485B04569F}">
      <dgm:prSet/>
      <dgm:spPr/>
      <dgm:t>
        <a:bodyPr/>
        <a:lstStyle/>
        <a:p>
          <a:endParaRPr lang="en-US"/>
        </a:p>
      </dgm:t>
    </dgm:pt>
    <dgm:pt modelId="{31D3EE51-466C-45E2-B036-7C97E2BE0330}">
      <dgm:prSet/>
      <dgm:spPr/>
      <dgm:t>
        <a:bodyPr/>
        <a:lstStyle/>
        <a:p>
          <a:r>
            <a:rPr lang="pl-PL"/>
            <a:t>Informacje o podmiotach, którym dane mogą być przekazywane (np. procesory danych).</a:t>
          </a:r>
          <a:endParaRPr lang="en-US"/>
        </a:p>
      </dgm:t>
    </dgm:pt>
    <dgm:pt modelId="{E5F56C0A-FEA8-4D74-91D8-66A456D8A5BF}" type="parTrans" cxnId="{CD459B1E-333C-4304-A3E6-1DC07BA8C48C}">
      <dgm:prSet/>
      <dgm:spPr/>
      <dgm:t>
        <a:bodyPr/>
        <a:lstStyle/>
        <a:p>
          <a:endParaRPr lang="en-US"/>
        </a:p>
      </dgm:t>
    </dgm:pt>
    <dgm:pt modelId="{F3559272-E79C-49FC-AECA-CD500C06D0C8}" type="sibTrans" cxnId="{CD459B1E-333C-4304-A3E6-1DC07BA8C48C}">
      <dgm:prSet/>
      <dgm:spPr/>
      <dgm:t>
        <a:bodyPr/>
        <a:lstStyle/>
        <a:p>
          <a:endParaRPr lang="en-US"/>
        </a:p>
      </dgm:t>
    </dgm:pt>
    <dgm:pt modelId="{A44CC67C-704E-46F1-9613-BCB5028D200D}">
      <dgm:prSet/>
      <dgm:spPr/>
      <dgm:t>
        <a:bodyPr/>
        <a:lstStyle/>
        <a:p>
          <a:r>
            <a:rPr lang="pl-PL"/>
            <a:t>Prawa użytkownika w zakresie dostępu, edycji i usuwania danych.</a:t>
          </a:r>
          <a:endParaRPr lang="en-US"/>
        </a:p>
      </dgm:t>
    </dgm:pt>
    <dgm:pt modelId="{C12BFA67-D1A3-419C-9FEA-3D0C324CA80B}" type="parTrans" cxnId="{64B8F5DE-32A5-4B5C-907A-3337C201C6E4}">
      <dgm:prSet/>
      <dgm:spPr/>
      <dgm:t>
        <a:bodyPr/>
        <a:lstStyle/>
        <a:p>
          <a:endParaRPr lang="en-US"/>
        </a:p>
      </dgm:t>
    </dgm:pt>
    <dgm:pt modelId="{970A6737-D00C-46D3-B8AB-34FD73E71B09}" type="sibTrans" cxnId="{64B8F5DE-32A5-4B5C-907A-3337C201C6E4}">
      <dgm:prSet/>
      <dgm:spPr/>
      <dgm:t>
        <a:bodyPr/>
        <a:lstStyle/>
        <a:p>
          <a:endParaRPr lang="en-US"/>
        </a:p>
      </dgm:t>
    </dgm:pt>
    <dgm:pt modelId="{B0B01B2D-167B-491A-A433-03D688580BA4}">
      <dgm:prSet/>
      <dgm:spPr/>
      <dgm:t>
        <a:bodyPr/>
        <a:lstStyle/>
        <a:p>
          <a:pPr>
            <a:defRPr b="1"/>
          </a:pPr>
          <a:r>
            <a:rPr lang="pl-PL" b="1"/>
            <a:t>Zgody na kontakt:</a:t>
          </a:r>
          <a:endParaRPr lang="en-US"/>
        </a:p>
      </dgm:t>
    </dgm:pt>
    <dgm:pt modelId="{6755AF3D-CB55-44C7-9254-0627F42EA334}" type="parTrans" cxnId="{8A6AC455-13A5-4B42-B6BB-E3A2AC314284}">
      <dgm:prSet/>
      <dgm:spPr/>
      <dgm:t>
        <a:bodyPr/>
        <a:lstStyle/>
        <a:p>
          <a:endParaRPr lang="en-US"/>
        </a:p>
      </dgm:t>
    </dgm:pt>
    <dgm:pt modelId="{BFAAE82E-967A-459A-A5DD-5CD261CDEE58}" type="sibTrans" cxnId="{8A6AC455-13A5-4B42-B6BB-E3A2AC314284}">
      <dgm:prSet/>
      <dgm:spPr/>
      <dgm:t>
        <a:bodyPr/>
        <a:lstStyle/>
        <a:p>
          <a:endParaRPr lang="en-US"/>
        </a:p>
      </dgm:t>
    </dgm:pt>
    <dgm:pt modelId="{4552011D-C1EC-4D92-868D-C3E4E7B7624E}">
      <dgm:prSet/>
      <dgm:spPr/>
      <dgm:t>
        <a:bodyPr/>
        <a:lstStyle/>
        <a:p>
          <a:r>
            <a:rPr lang="pl-PL" i="0"/>
            <a:t>Każda forma kontaktu (np. marketing, powiadomienia o nowych funkcjach) wymaga osobnej zgody użytkownika.</a:t>
          </a:r>
          <a:endParaRPr lang="en-US"/>
        </a:p>
      </dgm:t>
    </dgm:pt>
    <dgm:pt modelId="{885440D3-099D-4F4C-B75F-792019AD1DDB}" type="parTrans" cxnId="{E8338AC2-4BD3-4F0C-AAEC-3E94713E0F35}">
      <dgm:prSet/>
      <dgm:spPr/>
      <dgm:t>
        <a:bodyPr/>
        <a:lstStyle/>
        <a:p>
          <a:endParaRPr lang="en-US"/>
        </a:p>
      </dgm:t>
    </dgm:pt>
    <dgm:pt modelId="{B5547493-606A-4186-A738-57A7EA8A03A6}" type="sibTrans" cxnId="{E8338AC2-4BD3-4F0C-AAEC-3E94713E0F35}">
      <dgm:prSet/>
      <dgm:spPr/>
      <dgm:t>
        <a:bodyPr/>
        <a:lstStyle/>
        <a:p>
          <a:endParaRPr lang="en-US"/>
        </a:p>
      </dgm:t>
    </dgm:pt>
    <dgm:pt modelId="{3C02501B-6612-4038-847A-0A372E4AFC3B}">
      <dgm:prSet/>
      <dgm:spPr/>
      <dgm:t>
        <a:bodyPr/>
        <a:lstStyle/>
        <a:p>
          <a:r>
            <a:rPr lang="pl-PL" i="0"/>
            <a:t>Użytkownik ma możliwość zarządzania zgodami w ustawieniach konta.</a:t>
          </a:r>
          <a:endParaRPr lang="en-US"/>
        </a:p>
      </dgm:t>
    </dgm:pt>
    <dgm:pt modelId="{47A9B198-B115-48EC-A573-AC1E6AFDFFAA}" type="parTrans" cxnId="{668260F0-CEF8-42BB-B7C8-0D2E8AE47434}">
      <dgm:prSet/>
      <dgm:spPr/>
      <dgm:t>
        <a:bodyPr/>
        <a:lstStyle/>
        <a:p>
          <a:endParaRPr lang="en-US"/>
        </a:p>
      </dgm:t>
    </dgm:pt>
    <dgm:pt modelId="{85810623-CC78-4FD5-85B2-B65EECD00B4C}" type="sibTrans" cxnId="{668260F0-CEF8-42BB-B7C8-0D2E8AE47434}">
      <dgm:prSet/>
      <dgm:spPr/>
      <dgm:t>
        <a:bodyPr/>
        <a:lstStyle/>
        <a:p>
          <a:endParaRPr lang="en-US"/>
        </a:p>
      </dgm:t>
    </dgm:pt>
    <dgm:pt modelId="{62CB03E6-1044-4A71-96BD-39F621A68279}" type="pres">
      <dgm:prSet presAssocID="{7FC26C19-FB9F-4EA5-ACC7-4ED3B1F48E39}" presName="root" presStyleCnt="0">
        <dgm:presLayoutVars>
          <dgm:dir/>
          <dgm:resizeHandles val="exact"/>
        </dgm:presLayoutVars>
      </dgm:prSet>
      <dgm:spPr/>
    </dgm:pt>
    <dgm:pt modelId="{8C83C28A-FB12-43B1-973A-15DDA55E9B1D}" type="pres">
      <dgm:prSet presAssocID="{51C76347-3087-4E3A-94A9-EDBCC27915B0}" presName="compNode" presStyleCnt="0"/>
      <dgm:spPr/>
    </dgm:pt>
    <dgm:pt modelId="{6B5BC6AE-7183-4B90-88BA-8A27FA4F0F5E}" type="pres">
      <dgm:prSet presAssocID="{51C76347-3087-4E3A-94A9-EDBCC2791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ędzia"/>
        </a:ext>
      </dgm:extLst>
    </dgm:pt>
    <dgm:pt modelId="{E3813DB9-CBD8-48D9-9351-BF4B9A9FB2C6}" type="pres">
      <dgm:prSet presAssocID="{51C76347-3087-4E3A-94A9-EDBCC27915B0}" presName="iconSpace" presStyleCnt="0"/>
      <dgm:spPr/>
    </dgm:pt>
    <dgm:pt modelId="{4B496F96-9C73-48F7-AB60-F74E7816E4A4}" type="pres">
      <dgm:prSet presAssocID="{51C76347-3087-4E3A-94A9-EDBCC27915B0}" presName="parTx" presStyleLbl="revTx" presStyleIdx="0" presStyleCnt="4">
        <dgm:presLayoutVars>
          <dgm:chMax val="0"/>
          <dgm:chPref val="0"/>
        </dgm:presLayoutVars>
      </dgm:prSet>
      <dgm:spPr/>
    </dgm:pt>
    <dgm:pt modelId="{9E06CB7E-3EEF-4401-A75A-F7953DCEB22A}" type="pres">
      <dgm:prSet presAssocID="{51C76347-3087-4E3A-94A9-EDBCC27915B0}" presName="txSpace" presStyleCnt="0"/>
      <dgm:spPr/>
    </dgm:pt>
    <dgm:pt modelId="{5BEC4833-8840-4E2B-B36B-C7EFACA605C9}" type="pres">
      <dgm:prSet presAssocID="{51C76347-3087-4E3A-94A9-EDBCC27915B0}" presName="desTx" presStyleLbl="revTx" presStyleIdx="1" presStyleCnt="4">
        <dgm:presLayoutVars/>
      </dgm:prSet>
      <dgm:spPr/>
    </dgm:pt>
    <dgm:pt modelId="{DD2E4991-5FD9-4744-9C90-30823F64A479}" type="pres">
      <dgm:prSet presAssocID="{29E75A53-01E3-4A53-8088-043BEA0DDC01}" presName="sibTrans" presStyleCnt="0"/>
      <dgm:spPr/>
    </dgm:pt>
    <dgm:pt modelId="{E4D0C90D-82A4-4358-ABB5-0D11427E4447}" type="pres">
      <dgm:prSet presAssocID="{B0B01B2D-167B-491A-A433-03D688580BA4}" presName="compNode" presStyleCnt="0"/>
      <dgm:spPr/>
    </dgm:pt>
    <dgm:pt modelId="{80C77206-D8FF-4A10-8DCD-D8DAB0911B1F}" type="pres">
      <dgm:prSet presAssocID="{B0B01B2D-167B-491A-A433-03D688580B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fon"/>
        </a:ext>
      </dgm:extLst>
    </dgm:pt>
    <dgm:pt modelId="{26476869-FAB8-4A40-85C3-9A666A6CB3E1}" type="pres">
      <dgm:prSet presAssocID="{B0B01B2D-167B-491A-A433-03D688580BA4}" presName="iconSpace" presStyleCnt="0"/>
      <dgm:spPr/>
    </dgm:pt>
    <dgm:pt modelId="{02053AEC-9BE8-4A14-9A70-9F33C5869521}" type="pres">
      <dgm:prSet presAssocID="{B0B01B2D-167B-491A-A433-03D688580BA4}" presName="parTx" presStyleLbl="revTx" presStyleIdx="2" presStyleCnt="4">
        <dgm:presLayoutVars>
          <dgm:chMax val="0"/>
          <dgm:chPref val="0"/>
        </dgm:presLayoutVars>
      </dgm:prSet>
      <dgm:spPr/>
    </dgm:pt>
    <dgm:pt modelId="{465F13C8-AA1B-4567-B7E5-2C179CA2CD08}" type="pres">
      <dgm:prSet presAssocID="{B0B01B2D-167B-491A-A433-03D688580BA4}" presName="txSpace" presStyleCnt="0"/>
      <dgm:spPr/>
    </dgm:pt>
    <dgm:pt modelId="{5D4DE507-6322-46DD-BF4E-01D43EBCB5EF}" type="pres">
      <dgm:prSet presAssocID="{B0B01B2D-167B-491A-A433-03D688580BA4}" presName="desTx" presStyleLbl="revTx" presStyleIdx="3" presStyleCnt="4">
        <dgm:presLayoutVars/>
      </dgm:prSet>
      <dgm:spPr/>
    </dgm:pt>
  </dgm:ptLst>
  <dgm:cxnLst>
    <dgm:cxn modelId="{70BC7607-E36B-4469-8A51-4A65781C40F9}" type="presOf" srcId="{51C76347-3087-4E3A-94A9-EDBCC27915B0}" destId="{4B496F96-9C73-48F7-AB60-F74E7816E4A4}" srcOrd="0" destOrd="0" presId="urn:microsoft.com/office/officeart/2018/2/layout/IconLabelDescriptionList"/>
    <dgm:cxn modelId="{CD459B1E-333C-4304-A3E6-1DC07BA8C48C}" srcId="{45595FFF-2184-4CE9-AF24-790B2A772091}" destId="{31D3EE51-466C-45E2-B036-7C97E2BE0330}" srcOrd="1" destOrd="0" parTransId="{E5F56C0A-FEA8-4D74-91D8-66A456D8A5BF}" sibTransId="{F3559272-E79C-49FC-AECA-CD500C06D0C8}"/>
    <dgm:cxn modelId="{023E243A-4E2B-4D26-8CFD-415C7040F950}" type="presOf" srcId="{7FC26C19-FB9F-4EA5-ACC7-4ED3B1F48E39}" destId="{62CB03E6-1044-4A71-96BD-39F621A68279}" srcOrd="0" destOrd="0" presId="urn:microsoft.com/office/officeart/2018/2/layout/IconLabelDescriptionList"/>
    <dgm:cxn modelId="{169BB65E-B1B4-46EB-B870-765FECBD3598}" type="presOf" srcId="{3C02501B-6612-4038-847A-0A372E4AFC3B}" destId="{5D4DE507-6322-46DD-BF4E-01D43EBCB5EF}" srcOrd="0" destOrd="1" presId="urn:microsoft.com/office/officeart/2018/2/layout/IconLabelDescriptionList"/>
    <dgm:cxn modelId="{1195C461-35A1-4812-AA1F-8728AB7F331C}" type="presOf" srcId="{A44CC67C-704E-46F1-9613-BCB5028D200D}" destId="{5BEC4833-8840-4E2B-B36B-C7EFACA605C9}" srcOrd="0" destOrd="3" presId="urn:microsoft.com/office/officeart/2018/2/layout/IconLabelDescriptionList"/>
    <dgm:cxn modelId="{7DBBB76D-58B7-4C7A-85F6-C7E5F3AD2AEF}" type="presOf" srcId="{2AB32B1C-310F-4446-863D-4E6F190BE657}" destId="{5BEC4833-8840-4E2B-B36B-C7EFACA605C9}" srcOrd="0" destOrd="1" presId="urn:microsoft.com/office/officeart/2018/2/layout/IconLabelDescriptionList"/>
    <dgm:cxn modelId="{8A0FC56F-8F84-496D-B7A1-26485B04569F}" srcId="{45595FFF-2184-4CE9-AF24-790B2A772091}" destId="{2AB32B1C-310F-4446-863D-4E6F190BE657}" srcOrd="0" destOrd="0" parTransId="{B353B7B5-D417-4652-B5B4-901E64CAEB6D}" sibTransId="{1F8C7F3D-76A4-4A3F-A4EF-1BEAEB9ADBD6}"/>
    <dgm:cxn modelId="{8A6AC455-13A5-4B42-B6BB-E3A2AC314284}" srcId="{7FC26C19-FB9F-4EA5-ACC7-4ED3B1F48E39}" destId="{B0B01B2D-167B-491A-A433-03D688580BA4}" srcOrd="1" destOrd="0" parTransId="{6755AF3D-CB55-44C7-9254-0627F42EA334}" sibTransId="{BFAAE82E-967A-459A-A5DD-5CD261CDEE58}"/>
    <dgm:cxn modelId="{649B5D76-3250-4E2E-A07D-BC2D943A5FDA}" srcId="{51C76347-3087-4E3A-94A9-EDBCC27915B0}" destId="{45595FFF-2184-4CE9-AF24-790B2A772091}" srcOrd="0" destOrd="0" parTransId="{A329DE32-A9F3-4E49-9CFB-EF644428732D}" sibTransId="{DE4D99DF-3297-4011-BDFC-EC0E04BD8A04}"/>
    <dgm:cxn modelId="{C9FE4CA9-0C06-46FC-A2E9-D88A135C9102}" srcId="{7FC26C19-FB9F-4EA5-ACC7-4ED3B1F48E39}" destId="{51C76347-3087-4E3A-94A9-EDBCC27915B0}" srcOrd="0" destOrd="0" parTransId="{39184322-8268-4561-9C59-79322ED9D4DD}" sibTransId="{29E75A53-01E3-4A53-8088-043BEA0DDC01}"/>
    <dgm:cxn modelId="{4E8AAEAF-47ED-4E5F-B311-2D3A6496DDAE}" type="presOf" srcId="{4552011D-C1EC-4D92-868D-C3E4E7B7624E}" destId="{5D4DE507-6322-46DD-BF4E-01D43EBCB5EF}" srcOrd="0" destOrd="0" presId="urn:microsoft.com/office/officeart/2018/2/layout/IconLabelDescriptionList"/>
    <dgm:cxn modelId="{E8338AC2-4BD3-4F0C-AAEC-3E94713E0F35}" srcId="{B0B01B2D-167B-491A-A433-03D688580BA4}" destId="{4552011D-C1EC-4D92-868D-C3E4E7B7624E}" srcOrd="0" destOrd="0" parTransId="{885440D3-099D-4F4C-B75F-792019AD1DDB}" sibTransId="{B5547493-606A-4186-A738-57A7EA8A03A6}"/>
    <dgm:cxn modelId="{031848C8-3AEA-41AE-B531-93671C113DF8}" type="presOf" srcId="{31D3EE51-466C-45E2-B036-7C97E2BE0330}" destId="{5BEC4833-8840-4E2B-B36B-C7EFACA605C9}" srcOrd="0" destOrd="2" presId="urn:microsoft.com/office/officeart/2018/2/layout/IconLabelDescriptionList"/>
    <dgm:cxn modelId="{64B8F5DE-32A5-4B5C-907A-3337C201C6E4}" srcId="{45595FFF-2184-4CE9-AF24-790B2A772091}" destId="{A44CC67C-704E-46F1-9613-BCB5028D200D}" srcOrd="2" destOrd="0" parTransId="{C12BFA67-D1A3-419C-9FEA-3D0C324CA80B}" sibTransId="{970A6737-D00C-46D3-B8AB-34FD73E71B09}"/>
    <dgm:cxn modelId="{668260F0-CEF8-42BB-B7C8-0D2E8AE47434}" srcId="{B0B01B2D-167B-491A-A433-03D688580BA4}" destId="{3C02501B-6612-4038-847A-0A372E4AFC3B}" srcOrd="1" destOrd="0" parTransId="{47A9B198-B115-48EC-A573-AC1E6AFDFFAA}" sibTransId="{85810623-CC78-4FD5-85B2-B65EECD00B4C}"/>
    <dgm:cxn modelId="{5EB376F7-F2BD-4BA6-8A3D-9EB759046F59}" type="presOf" srcId="{B0B01B2D-167B-491A-A433-03D688580BA4}" destId="{02053AEC-9BE8-4A14-9A70-9F33C5869521}" srcOrd="0" destOrd="0" presId="urn:microsoft.com/office/officeart/2018/2/layout/IconLabelDescriptionList"/>
    <dgm:cxn modelId="{325D52FA-A6BF-4DEB-88A2-7B57E69BB3F3}" type="presOf" srcId="{45595FFF-2184-4CE9-AF24-790B2A772091}" destId="{5BEC4833-8840-4E2B-B36B-C7EFACA605C9}" srcOrd="0" destOrd="0" presId="urn:microsoft.com/office/officeart/2018/2/layout/IconLabelDescriptionList"/>
    <dgm:cxn modelId="{1466167F-7F1B-4078-9976-3B2BE4B3DEDC}" type="presParOf" srcId="{62CB03E6-1044-4A71-96BD-39F621A68279}" destId="{8C83C28A-FB12-43B1-973A-15DDA55E9B1D}" srcOrd="0" destOrd="0" presId="urn:microsoft.com/office/officeart/2018/2/layout/IconLabelDescriptionList"/>
    <dgm:cxn modelId="{E3265BFB-6E62-44C8-B300-A3CE66603A9C}" type="presParOf" srcId="{8C83C28A-FB12-43B1-973A-15DDA55E9B1D}" destId="{6B5BC6AE-7183-4B90-88BA-8A27FA4F0F5E}" srcOrd="0" destOrd="0" presId="urn:microsoft.com/office/officeart/2018/2/layout/IconLabelDescriptionList"/>
    <dgm:cxn modelId="{3D498A3F-98EE-4953-A78D-B3DEEC1C37ED}" type="presParOf" srcId="{8C83C28A-FB12-43B1-973A-15DDA55E9B1D}" destId="{E3813DB9-CBD8-48D9-9351-BF4B9A9FB2C6}" srcOrd="1" destOrd="0" presId="urn:microsoft.com/office/officeart/2018/2/layout/IconLabelDescriptionList"/>
    <dgm:cxn modelId="{B6C394B6-3C2B-4CAD-9453-184D1A304014}" type="presParOf" srcId="{8C83C28A-FB12-43B1-973A-15DDA55E9B1D}" destId="{4B496F96-9C73-48F7-AB60-F74E7816E4A4}" srcOrd="2" destOrd="0" presId="urn:microsoft.com/office/officeart/2018/2/layout/IconLabelDescriptionList"/>
    <dgm:cxn modelId="{0C2F6D23-830C-4568-9F3C-6DA33FDC91A4}" type="presParOf" srcId="{8C83C28A-FB12-43B1-973A-15DDA55E9B1D}" destId="{9E06CB7E-3EEF-4401-A75A-F7953DCEB22A}" srcOrd="3" destOrd="0" presId="urn:microsoft.com/office/officeart/2018/2/layout/IconLabelDescriptionList"/>
    <dgm:cxn modelId="{61001357-DD5B-48CB-9B0F-3E34DEE9B231}" type="presParOf" srcId="{8C83C28A-FB12-43B1-973A-15DDA55E9B1D}" destId="{5BEC4833-8840-4E2B-B36B-C7EFACA605C9}" srcOrd="4" destOrd="0" presId="urn:microsoft.com/office/officeart/2018/2/layout/IconLabelDescriptionList"/>
    <dgm:cxn modelId="{9DE6EAD6-0D9D-447F-826B-17FA2F6E8FA5}" type="presParOf" srcId="{62CB03E6-1044-4A71-96BD-39F621A68279}" destId="{DD2E4991-5FD9-4744-9C90-30823F64A479}" srcOrd="1" destOrd="0" presId="urn:microsoft.com/office/officeart/2018/2/layout/IconLabelDescriptionList"/>
    <dgm:cxn modelId="{EB795C77-BBF0-4A6F-9F6F-973D6A7DDAAA}" type="presParOf" srcId="{62CB03E6-1044-4A71-96BD-39F621A68279}" destId="{E4D0C90D-82A4-4358-ABB5-0D11427E4447}" srcOrd="2" destOrd="0" presId="urn:microsoft.com/office/officeart/2018/2/layout/IconLabelDescriptionList"/>
    <dgm:cxn modelId="{7DC3F737-1656-4D07-875A-7316ECFB18AB}" type="presParOf" srcId="{E4D0C90D-82A4-4358-ABB5-0D11427E4447}" destId="{80C77206-D8FF-4A10-8DCD-D8DAB0911B1F}" srcOrd="0" destOrd="0" presId="urn:microsoft.com/office/officeart/2018/2/layout/IconLabelDescriptionList"/>
    <dgm:cxn modelId="{460892DE-68C5-4A3D-BE3E-33967F0A2BB2}" type="presParOf" srcId="{E4D0C90D-82A4-4358-ABB5-0D11427E4447}" destId="{26476869-FAB8-4A40-85C3-9A666A6CB3E1}" srcOrd="1" destOrd="0" presId="urn:microsoft.com/office/officeart/2018/2/layout/IconLabelDescriptionList"/>
    <dgm:cxn modelId="{71B3F41D-1E7A-4FFE-9659-5C2EBDC4005A}" type="presParOf" srcId="{E4D0C90D-82A4-4358-ABB5-0D11427E4447}" destId="{02053AEC-9BE8-4A14-9A70-9F33C5869521}" srcOrd="2" destOrd="0" presId="urn:microsoft.com/office/officeart/2018/2/layout/IconLabelDescriptionList"/>
    <dgm:cxn modelId="{2288D56A-6169-4C43-A35B-C824AFDEE319}" type="presParOf" srcId="{E4D0C90D-82A4-4358-ABB5-0D11427E4447}" destId="{465F13C8-AA1B-4567-B7E5-2C179CA2CD08}" srcOrd="3" destOrd="0" presId="urn:microsoft.com/office/officeart/2018/2/layout/IconLabelDescriptionList"/>
    <dgm:cxn modelId="{1A59AE3B-1DCC-4DA6-A6CD-0CF4E8F4305C}" type="presParOf" srcId="{E4D0C90D-82A4-4358-ABB5-0D11427E4447}" destId="{5D4DE507-6322-46DD-BF4E-01D43EBCB5E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DA8D5-04AC-49C4-B3E8-71EE84E57C8F}">
      <dsp:nvSpPr>
        <dsp:cNvPr id="0" name=""/>
        <dsp:cNvSpPr/>
      </dsp:nvSpPr>
      <dsp:spPr>
        <a:xfrm>
          <a:off x="0" y="102659"/>
          <a:ext cx="5943599" cy="161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Szyfrowanie danych lokalizacyjnych -  Wszystkie dane lokalizacyjne powinny być przesyłane i przechowywane w formie zaszyfrowanej, aby zapobiec ich przechwyceniu przez osoby trzecie</a:t>
          </a:r>
          <a:endParaRPr lang="en-US" sz="2300" kern="1200"/>
        </a:p>
      </dsp:txBody>
      <dsp:txXfrm>
        <a:off x="78818" y="181477"/>
        <a:ext cx="5785963" cy="1456964"/>
      </dsp:txXfrm>
    </dsp:sp>
    <dsp:sp modelId="{282618C8-3594-412C-9160-A95049FF57A6}">
      <dsp:nvSpPr>
        <dsp:cNvPr id="0" name=""/>
        <dsp:cNvSpPr/>
      </dsp:nvSpPr>
      <dsp:spPr>
        <a:xfrm>
          <a:off x="0" y="1783500"/>
          <a:ext cx="5943599" cy="1614600"/>
        </a:xfrm>
        <a:prstGeom prst="roundRect">
          <a:avLst/>
        </a:prstGeom>
        <a:solidFill>
          <a:schemeClr val="accent2">
            <a:hueOff val="747453"/>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Testy penetracyjne - Regularne sprawdzanie aplikacji pod kątem podatności na wycieki danych</a:t>
          </a:r>
          <a:endParaRPr lang="en-US" sz="2300" kern="1200"/>
        </a:p>
      </dsp:txBody>
      <dsp:txXfrm>
        <a:off x="78818" y="1862318"/>
        <a:ext cx="5785963" cy="1456964"/>
      </dsp:txXfrm>
    </dsp:sp>
    <dsp:sp modelId="{54666AFD-5099-41E7-A49A-9412720444F1}">
      <dsp:nvSpPr>
        <dsp:cNvPr id="0" name=""/>
        <dsp:cNvSpPr/>
      </dsp:nvSpPr>
      <dsp:spPr>
        <a:xfrm>
          <a:off x="0" y="3464340"/>
          <a:ext cx="5943599" cy="1614600"/>
        </a:xfrm>
        <a:prstGeom prst="roundRect">
          <a:avLst/>
        </a:prstGeom>
        <a:solidFill>
          <a:schemeClr val="accent2">
            <a:hueOff val="14949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Ograniczenie czasu przechowywania danych -  Dane lokalizacyjne powinny być automatycznie usuwane po określonym czasie, jeśli nie są już potrzebne do działania aplikacji</a:t>
          </a:r>
          <a:endParaRPr lang="en-US" sz="2300" kern="1200"/>
        </a:p>
      </dsp:txBody>
      <dsp:txXfrm>
        <a:off x="78818" y="3543158"/>
        <a:ext cx="5785963" cy="1456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45EF0-AD47-4F4E-8D4C-2D06D5C6AD25}">
      <dsp:nvSpPr>
        <dsp:cNvPr id="0" name=""/>
        <dsp:cNvSpPr/>
      </dsp:nvSpPr>
      <dsp:spPr>
        <a:xfrm>
          <a:off x="0" y="632"/>
          <a:ext cx="5943599" cy="14800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73CBD-F2FD-4036-AE6A-4529F649C77D}">
      <dsp:nvSpPr>
        <dsp:cNvPr id="0" name=""/>
        <dsp:cNvSpPr/>
      </dsp:nvSpPr>
      <dsp:spPr>
        <a:xfrm>
          <a:off x="447728" y="333654"/>
          <a:ext cx="814052" cy="814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7C830-C2EE-46C4-A5AE-2108C0EB3BCB}">
      <dsp:nvSpPr>
        <dsp:cNvPr id="0" name=""/>
        <dsp:cNvSpPr/>
      </dsp:nvSpPr>
      <dsp:spPr>
        <a:xfrm>
          <a:off x="1709510" y="632"/>
          <a:ext cx="4234088"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800100">
            <a:lnSpc>
              <a:spcPct val="90000"/>
            </a:lnSpc>
            <a:spcBef>
              <a:spcPct val="0"/>
            </a:spcBef>
            <a:spcAft>
              <a:spcPct val="35000"/>
            </a:spcAft>
            <a:buNone/>
          </a:pPr>
          <a:r>
            <a:rPr lang="pl-PL" sz="1800" kern="1200"/>
            <a:t>Monitorowanie i wykrywanie nietypowego ruchu - Automatyczne blokowanie adresów IP wysyłających podejrzanie duży ruch</a:t>
          </a:r>
          <a:endParaRPr lang="en-US" sz="1800" kern="1200"/>
        </a:p>
      </dsp:txBody>
      <dsp:txXfrm>
        <a:off x="1709510" y="632"/>
        <a:ext cx="4234088" cy="1480095"/>
      </dsp:txXfrm>
    </dsp:sp>
    <dsp:sp modelId="{6DBF272B-329A-448E-9DF4-0AB5B918E282}">
      <dsp:nvSpPr>
        <dsp:cNvPr id="0" name=""/>
        <dsp:cNvSpPr/>
      </dsp:nvSpPr>
      <dsp:spPr>
        <a:xfrm>
          <a:off x="0" y="1850752"/>
          <a:ext cx="5943599" cy="14800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B0E36-71CB-4959-B2B0-D148EC18AEDB}">
      <dsp:nvSpPr>
        <dsp:cNvPr id="0" name=""/>
        <dsp:cNvSpPr/>
      </dsp:nvSpPr>
      <dsp:spPr>
        <a:xfrm>
          <a:off x="447728" y="2183773"/>
          <a:ext cx="814052" cy="8140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2A2D8-2E40-494F-BED3-78AE94D61045}">
      <dsp:nvSpPr>
        <dsp:cNvPr id="0" name=""/>
        <dsp:cNvSpPr/>
      </dsp:nvSpPr>
      <dsp:spPr>
        <a:xfrm>
          <a:off x="1709510" y="1850752"/>
          <a:ext cx="4234088"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800100">
            <a:lnSpc>
              <a:spcPct val="90000"/>
            </a:lnSpc>
            <a:spcBef>
              <a:spcPct val="0"/>
            </a:spcBef>
            <a:spcAft>
              <a:spcPct val="35000"/>
            </a:spcAft>
            <a:buNone/>
          </a:pPr>
          <a:r>
            <a:rPr lang="pl-PL" sz="1800" kern="1200"/>
            <a:t>Klucze API - Generowanie unikalnych kluczy API dla każdego klienta aplikacji, z możliwością ich łatwego odwołania lub regeneracji</a:t>
          </a:r>
          <a:endParaRPr lang="en-US" sz="1800" kern="1200"/>
        </a:p>
      </dsp:txBody>
      <dsp:txXfrm>
        <a:off x="1709510" y="1850752"/>
        <a:ext cx="4234088" cy="1480095"/>
      </dsp:txXfrm>
    </dsp:sp>
    <dsp:sp modelId="{66BBFDA7-1F0C-4DD5-9BC7-81436407BEE1}">
      <dsp:nvSpPr>
        <dsp:cNvPr id="0" name=""/>
        <dsp:cNvSpPr/>
      </dsp:nvSpPr>
      <dsp:spPr>
        <a:xfrm>
          <a:off x="0" y="3700871"/>
          <a:ext cx="5943599" cy="14800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D7802-48AF-48CF-8F76-059478F9250B}">
      <dsp:nvSpPr>
        <dsp:cNvPr id="0" name=""/>
        <dsp:cNvSpPr/>
      </dsp:nvSpPr>
      <dsp:spPr>
        <a:xfrm>
          <a:off x="447728" y="4033893"/>
          <a:ext cx="814052" cy="8140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81E58C-F99E-4BE4-AB82-1BACF6F450D1}">
      <dsp:nvSpPr>
        <dsp:cNvPr id="0" name=""/>
        <dsp:cNvSpPr/>
      </dsp:nvSpPr>
      <dsp:spPr>
        <a:xfrm>
          <a:off x="1709510" y="3700871"/>
          <a:ext cx="4234088" cy="148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43" tIns="156643" rIns="156643" bIns="156643" numCol="1" spcCol="1270" anchor="ctr" anchorCtr="0">
          <a:noAutofit/>
        </a:bodyPr>
        <a:lstStyle/>
        <a:p>
          <a:pPr marL="0" lvl="0" indent="0" algn="l" defTabSz="800100">
            <a:lnSpc>
              <a:spcPct val="90000"/>
            </a:lnSpc>
            <a:spcBef>
              <a:spcPct val="0"/>
            </a:spcBef>
            <a:spcAft>
              <a:spcPct val="35000"/>
            </a:spcAft>
            <a:buNone/>
          </a:pPr>
          <a:r>
            <a:rPr lang="pl-PL" sz="1800" kern="1200"/>
            <a:t>Limity żądań - Wprowadzenie ograniczeń na liczbę żądań, jakie może wysłać użytkownik w określonym czasie, aby zapobiec nadużyciom i atakom typu brute force</a:t>
          </a:r>
          <a:endParaRPr lang="en-US" sz="1800" kern="1200"/>
        </a:p>
      </dsp:txBody>
      <dsp:txXfrm>
        <a:off x="1709510" y="3700871"/>
        <a:ext cx="4234088" cy="1480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0525E-D372-4B80-B422-00B3D0F9FEE4}">
      <dsp:nvSpPr>
        <dsp:cNvPr id="0" name=""/>
        <dsp:cNvSpPr/>
      </dsp:nvSpPr>
      <dsp:spPr>
        <a:xfrm>
          <a:off x="0" y="583628"/>
          <a:ext cx="10325100" cy="107746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7926A-1C1E-48B0-A911-3753837FC375}">
      <dsp:nvSpPr>
        <dsp:cNvPr id="0" name=""/>
        <dsp:cNvSpPr/>
      </dsp:nvSpPr>
      <dsp:spPr>
        <a:xfrm>
          <a:off x="325933" y="826058"/>
          <a:ext cx="592607" cy="592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9F91AA-3D0E-4925-B7DD-C2746D8EA992}">
      <dsp:nvSpPr>
        <dsp:cNvPr id="0" name=""/>
        <dsp:cNvSpPr/>
      </dsp:nvSpPr>
      <dsp:spPr>
        <a:xfrm>
          <a:off x="1244475" y="583628"/>
          <a:ext cx="9080624" cy="1077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32" tIns="114032" rIns="114032" bIns="114032" numCol="1" spcCol="1270" anchor="ctr" anchorCtr="0">
          <a:noAutofit/>
        </a:bodyPr>
        <a:lstStyle/>
        <a:p>
          <a:pPr marL="0" lvl="0" indent="0" algn="l" defTabSz="977900">
            <a:lnSpc>
              <a:spcPct val="100000"/>
            </a:lnSpc>
            <a:spcBef>
              <a:spcPct val="0"/>
            </a:spcBef>
            <a:spcAft>
              <a:spcPct val="35000"/>
            </a:spcAft>
            <a:buNone/>
          </a:pPr>
          <a:r>
            <a:rPr lang="pl-PL" sz="2200" kern="1200"/>
            <a:t>Szyfrowanie danych </a:t>
          </a:r>
          <a:r>
            <a:rPr lang="pl-PL" sz="2200" b="1" kern="1200"/>
            <a:t>- </a:t>
          </a:r>
          <a:r>
            <a:rPr lang="pl-PL" sz="2200" kern="1200"/>
            <a:t>Wszystkie dane osobowe są przechowywane w bazie danych zaszyfrowanej algorytmem AES-256.</a:t>
          </a:r>
          <a:endParaRPr lang="en-US" sz="2200" kern="1200"/>
        </a:p>
      </dsp:txBody>
      <dsp:txXfrm>
        <a:off x="1244475" y="583628"/>
        <a:ext cx="9080624" cy="1077467"/>
      </dsp:txXfrm>
    </dsp:sp>
    <dsp:sp modelId="{4BB02AA0-3DB2-4E20-9BD7-2C9CE9A9F57A}">
      <dsp:nvSpPr>
        <dsp:cNvPr id="0" name=""/>
        <dsp:cNvSpPr/>
      </dsp:nvSpPr>
      <dsp:spPr>
        <a:xfrm>
          <a:off x="0" y="1930462"/>
          <a:ext cx="10325100" cy="107746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020395-E1E2-4A21-AD64-B8DA9623CD5D}">
      <dsp:nvSpPr>
        <dsp:cNvPr id="0" name=""/>
        <dsp:cNvSpPr/>
      </dsp:nvSpPr>
      <dsp:spPr>
        <a:xfrm>
          <a:off x="325933" y="2172893"/>
          <a:ext cx="592607" cy="592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55CB74-0107-43FC-8C73-42123C02D5E3}">
      <dsp:nvSpPr>
        <dsp:cNvPr id="0" name=""/>
        <dsp:cNvSpPr/>
      </dsp:nvSpPr>
      <dsp:spPr>
        <a:xfrm>
          <a:off x="1244475" y="1930462"/>
          <a:ext cx="9080624" cy="1077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32" tIns="114032" rIns="114032" bIns="114032" numCol="1" spcCol="1270" anchor="ctr" anchorCtr="0">
          <a:noAutofit/>
        </a:bodyPr>
        <a:lstStyle/>
        <a:p>
          <a:pPr marL="0" lvl="0" indent="0" algn="l" defTabSz="977900">
            <a:lnSpc>
              <a:spcPct val="100000"/>
            </a:lnSpc>
            <a:spcBef>
              <a:spcPct val="0"/>
            </a:spcBef>
            <a:spcAft>
              <a:spcPct val="35000"/>
            </a:spcAft>
            <a:buNone/>
          </a:pPr>
          <a:r>
            <a:rPr lang="pl-PL" sz="2200" kern="1200"/>
            <a:t>Bezpieczne połączenie</a:t>
          </a:r>
          <a:r>
            <a:rPr lang="pl-PL" sz="2200" b="1" kern="1200"/>
            <a:t> - </a:t>
          </a:r>
          <a:r>
            <a:rPr lang="pl-PL" sz="2200" kern="1200"/>
            <a:t>Komunikacja</a:t>
          </a:r>
          <a:r>
            <a:rPr lang="pl-PL" sz="2200" i="0" kern="1200"/>
            <a:t> między aplikacją a serwerem jest chroniona protokołem HTTPS, co uniemożliwia przechwycenie danych podczas przesyłania.</a:t>
          </a:r>
          <a:endParaRPr lang="en-US" sz="2200" kern="1200"/>
        </a:p>
      </dsp:txBody>
      <dsp:txXfrm>
        <a:off x="1244475" y="1930462"/>
        <a:ext cx="9080624" cy="1077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BC6AE-7183-4B90-88BA-8A27FA4F0F5E}">
      <dsp:nvSpPr>
        <dsp:cNvPr id="0" name=""/>
        <dsp:cNvSpPr/>
      </dsp:nvSpPr>
      <dsp:spPr>
        <a:xfrm>
          <a:off x="960568" y="83235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96F96-9C73-48F7-AB60-F74E7816E4A4}">
      <dsp:nvSpPr>
        <dsp:cNvPr id="0" name=""/>
        <dsp:cNvSpPr/>
      </dsp:nvSpPr>
      <dsp:spPr>
        <a:xfrm>
          <a:off x="960568" y="250201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pl-PL" sz="3600" b="1" kern="1200"/>
            <a:t>Transparentność:</a:t>
          </a:r>
          <a:endParaRPr lang="en-US" sz="3600" kern="1200"/>
        </a:p>
      </dsp:txBody>
      <dsp:txXfrm>
        <a:off x="960568" y="2502011"/>
        <a:ext cx="4320000" cy="648000"/>
      </dsp:txXfrm>
    </dsp:sp>
    <dsp:sp modelId="{5BEC4833-8840-4E2B-B36B-C7EFACA605C9}">
      <dsp:nvSpPr>
        <dsp:cNvPr id="0" name=""/>
        <dsp:cNvSpPr/>
      </dsp:nvSpPr>
      <dsp:spPr>
        <a:xfrm>
          <a:off x="960568" y="3223342"/>
          <a:ext cx="4320000" cy="127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pl-PL" sz="1700" i="0" kern="1200"/>
            <a:t>Polityka prywatności zawiera:</a:t>
          </a:r>
          <a:endParaRPr lang="en-US" sz="1700" kern="1200"/>
        </a:p>
        <a:p>
          <a:pPr marL="171450" lvl="1" indent="-171450" algn="l" defTabSz="755650">
            <a:lnSpc>
              <a:spcPct val="90000"/>
            </a:lnSpc>
            <a:spcBef>
              <a:spcPct val="0"/>
            </a:spcBef>
            <a:spcAft>
              <a:spcPct val="15000"/>
            </a:spcAft>
            <a:buChar char="•"/>
          </a:pPr>
          <a:r>
            <a:rPr lang="pl-PL" sz="1700" kern="1200"/>
            <a:t>Opis, jakie dane są zbierane i w jakim celu.</a:t>
          </a:r>
          <a:endParaRPr lang="en-US" sz="1700" kern="1200"/>
        </a:p>
        <a:p>
          <a:pPr marL="171450" lvl="1" indent="-171450" algn="l" defTabSz="755650">
            <a:lnSpc>
              <a:spcPct val="90000"/>
            </a:lnSpc>
            <a:spcBef>
              <a:spcPct val="0"/>
            </a:spcBef>
            <a:spcAft>
              <a:spcPct val="15000"/>
            </a:spcAft>
            <a:buChar char="•"/>
          </a:pPr>
          <a:r>
            <a:rPr lang="pl-PL" sz="1700" kern="1200"/>
            <a:t>Informacje o podmiotach, którym dane mogą być przekazywane (np. procesory danych).</a:t>
          </a:r>
          <a:endParaRPr lang="en-US" sz="1700" kern="1200"/>
        </a:p>
        <a:p>
          <a:pPr marL="171450" lvl="1" indent="-171450" algn="l" defTabSz="755650">
            <a:lnSpc>
              <a:spcPct val="90000"/>
            </a:lnSpc>
            <a:spcBef>
              <a:spcPct val="0"/>
            </a:spcBef>
            <a:spcAft>
              <a:spcPct val="15000"/>
            </a:spcAft>
            <a:buChar char="•"/>
          </a:pPr>
          <a:r>
            <a:rPr lang="pl-PL" sz="1700" kern="1200"/>
            <a:t>Prawa użytkownika w zakresie dostępu, edycji i usuwania danych.</a:t>
          </a:r>
          <a:endParaRPr lang="en-US" sz="1700" kern="1200"/>
        </a:p>
      </dsp:txBody>
      <dsp:txXfrm>
        <a:off x="960568" y="3223342"/>
        <a:ext cx="4320000" cy="1275522"/>
      </dsp:txXfrm>
    </dsp:sp>
    <dsp:sp modelId="{80C77206-D8FF-4A10-8DCD-D8DAB0911B1F}">
      <dsp:nvSpPr>
        <dsp:cNvPr id="0" name=""/>
        <dsp:cNvSpPr/>
      </dsp:nvSpPr>
      <dsp:spPr>
        <a:xfrm>
          <a:off x="6036568" y="83235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53AEC-9BE8-4A14-9A70-9F33C5869521}">
      <dsp:nvSpPr>
        <dsp:cNvPr id="0" name=""/>
        <dsp:cNvSpPr/>
      </dsp:nvSpPr>
      <dsp:spPr>
        <a:xfrm>
          <a:off x="6036568" y="250201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pl-PL" sz="3600" b="1" kern="1200"/>
            <a:t>Zgody na kontakt:</a:t>
          </a:r>
          <a:endParaRPr lang="en-US" sz="3600" kern="1200"/>
        </a:p>
      </dsp:txBody>
      <dsp:txXfrm>
        <a:off x="6036568" y="2502011"/>
        <a:ext cx="4320000" cy="648000"/>
      </dsp:txXfrm>
    </dsp:sp>
    <dsp:sp modelId="{5D4DE507-6322-46DD-BF4E-01D43EBCB5EF}">
      <dsp:nvSpPr>
        <dsp:cNvPr id="0" name=""/>
        <dsp:cNvSpPr/>
      </dsp:nvSpPr>
      <dsp:spPr>
        <a:xfrm>
          <a:off x="6036568" y="3223342"/>
          <a:ext cx="4320000" cy="127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pl-PL" sz="1700" i="0" kern="1200"/>
            <a:t>Każda forma kontaktu (np. marketing, powiadomienia o nowych funkcjach) wymaga osobnej zgody użytkownika.</a:t>
          </a:r>
          <a:endParaRPr lang="en-US" sz="1700" kern="1200"/>
        </a:p>
        <a:p>
          <a:pPr marL="0" lvl="0" indent="0" algn="l" defTabSz="755650">
            <a:lnSpc>
              <a:spcPct val="90000"/>
            </a:lnSpc>
            <a:spcBef>
              <a:spcPct val="0"/>
            </a:spcBef>
            <a:spcAft>
              <a:spcPct val="35000"/>
            </a:spcAft>
            <a:buNone/>
          </a:pPr>
          <a:r>
            <a:rPr lang="pl-PL" sz="1700" i="0" kern="1200"/>
            <a:t>Użytkownik ma możliwość zarządzania zgodami w ustawieniach konta.</a:t>
          </a:r>
          <a:endParaRPr lang="en-US" sz="1700" kern="1200"/>
        </a:p>
      </dsp:txBody>
      <dsp:txXfrm>
        <a:off x="6036568" y="3223342"/>
        <a:ext cx="4320000" cy="12755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2105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1225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5341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7743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764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4645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1451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543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2775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86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11/19/2024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85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11/19/2024</a:t>
            </a:fld>
            <a:endParaRPr lang="en-US"/>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131239"/>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8E24DB-C8F5-5A31-2CF7-37B8F88F64F1}"/>
              </a:ext>
            </a:extLst>
          </p:cNvPr>
          <p:cNvPicPr>
            <a:picLocks noChangeAspect="1"/>
          </p:cNvPicPr>
          <p:nvPr/>
        </p:nvPicPr>
        <p:blipFill>
          <a:blip r:embed="rId2"/>
          <a:srcRect r="6250" b="6250"/>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3148D7B7-CAFA-4089-A365-6371A76FE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44236 w 12192000"/>
              <a:gd name="connsiteY0" fmla="*/ 859953 h 6858000"/>
              <a:gd name="connsiteX1" fmla="*/ 954990 w 12192000"/>
              <a:gd name="connsiteY1" fmla="*/ 3049201 h 6858000"/>
              <a:gd name="connsiteX2" fmla="*/ 954990 w 12192000"/>
              <a:gd name="connsiteY2" fmla="*/ 3317710 h 6858000"/>
              <a:gd name="connsiteX3" fmla="*/ 954990 w 12192000"/>
              <a:gd name="connsiteY3" fmla="*/ 6057900 h 6858000"/>
              <a:gd name="connsiteX4" fmla="*/ 5334000 w 12192000"/>
              <a:gd name="connsiteY4" fmla="*/ 6057900 h 6858000"/>
              <a:gd name="connsiteX5" fmla="*/ 5334000 w 12192000"/>
              <a:gd name="connsiteY5" fmla="*/ 3049201 h 6858000"/>
              <a:gd name="connsiteX6" fmla="*/ 3144755 w 12192000"/>
              <a:gd name="connsiteY6" fmla="*/ 859953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44236" y="859953"/>
                </a:moveTo>
                <a:cubicBezTo>
                  <a:pt x="1935127" y="859953"/>
                  <a:pt x="954990" y="1840119"/>
                  <a:pt x="954990" y="3049201"/>
                </a:cubicBezTo>
                <a:lnTo>
                  <a:pt x="954990" y="3317710"/>
                </a:lnTo>
                <a:lnTo>
                  <a:pt x="954990" y="6057900"/>
                </a:lnTo>
                <a:lnTo>
                  <a:pt x="5334000" y="6057900"/>
                </a:lnTo>
                <a:lnTo>
                  <a:pt x="5334000" y="3049201"/>
                </a:lnTo>
                <a:cubicBezTo>
                  <a:pt x="5334000" y="1840119"/>
                  <a:pt x="4353860" y="859953"/>
                  <a:pt x="3144755" y="859953"/>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p:cNvSpPr>
            <a:spLocks noGrp="1"/>
          </p:cNvSpPr>
          <p:nvPr>
            <p:ph type="ctrTitle"/>
          </p:nvPr>
        </p:nvSpPr>
        <p:spPr>
          <a:xfrm>
            <a:off x="5985663" y="1161232"/>
            <a:ext cx="5004176" cy="2485479"/>
          </a:xfrm>
        </p:spPr>
        <p:txBody>
          <a:bodyPr anchor="b">
            <a:normAutofit/>
          </a:bodyPr>
          <a:lstStyle/>
          <a:p>
            <a:r>
              <a:rPr lang="pl-PL">
                <a:solidFill>
                  <a:srgbClr val="FFFFFF"/>
                </a:solidFill>
              </a:rPr>
              <a:t>Plan prywatności i </a:t>
            </a:r>
            <a:r>
              <a:rPr lang="pl-PL">
                <a:solidFill>
                  <a:srgbClr val="FFFFFF"/>
                </a:solidFill>
                <a:ea typeface="+mj-lt"/>
                <a:cs typeface="+mj-lt"/>
              </a:rPr>
              <a:t>bezpieczeństwa danych</a:t>
            </a:r>
            <a:endParaRPr lang="pl-PL">
              <a:solidFill>
                <a:srgbClr val="FFFFFF"/>
              </a:solidFill>
            </a:endParaRPr>
          </a:p>
        </p:txBody>
      </p:sp>
      <p:sp>
        <p:nvSpPr>
          <p:cNvPr id="3" name="Podtytuł 2"/>
          <p:cNvSpPr>
            <a:spLocks noGrp="1"/>
          </p:cNvSpPr>
          <p:nvPr>
            <p:ph type="subTitle" idx="1"/>
          </p:nvPr>
        </p:nvSpPr>
        <p:spPr>
          <a:xfrm>
            <a:off x="6683004" y="4993240"/>
            <a:ext cx="3694048" cy="1137107"/>
          </a:xfrm>
        </p:spPr>
        <p:txBody>
          <a:bodyPr anchor="b">
            <a:normAutofit/>
          </a:bodyPr>
          <a:lstStyle/>
          <a:p>
            <a:endParaRPr lang="pl-PL">
              <a:solidFill>
                <a:srgbClr val="FFFFFF"/>
              </a:solidFill>
            </a:endParaRPr>
          </a:p>
        </p:txBody>
      </p:sp>
      <p:cxnSp>
        <p:nvCxnSpPr>
          <p:cNvPr id="13" name="Straight Connector 12">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9851" y="400344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31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4D41D96-A9F6-665E-26DF-0FFBEDF1C967}"/>
              </a:ext>
            </a:extLst>
          </p:cNvPr>
          <p:cNvSpPr>
            <a:spLocks noGrp="1"/>
          </p:cNvSpPr>
          <p:nvPr>
            <p:ph type="title"/>
          </p:nvPr>
        </p:nvSpPr>
        <p:spPr>
          <a:xfrm>
            <a:off x="790514" y="800100"/>
            <a:ext cx="3945531" cy="1443597"/>
          </a:xfrm>
        </p:spPr>
        <p:txBody>
          <a:bodyPr anchor="b">
            <a:normAutofit/>
          </a:bodyPr>
          <a:lstStyle/>
          <a:p>
            <a:pPr algn="r"/>
            <a:r>
              <a:rPr lang="pl-PL" dirty="0"/>
              <a:t>Jak ochronić aplikację?</a:t>
            </a:r>
            <a:endParaRPr lang="pl-PL"/>
          </a:p>
        </p:txBody>
      </p:sp>
      <p:cxnSp>
        <p:nvCxnSpPr>
          <p:cNvPr id="14" name="Straight Connector 10">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Symbol zastępczy zawartości 2">
            <a:extLst>
              <a:ext uri="{FF2B5EF4-FFF2-40B4-BE49-F238E27FC236}">
                <a16:creationId xmlns:a16="http://schemas.microsoft.com/office/drawing/2014/main" id="{B6707222-D2CC-B9D8-BAE9-A9567C491F79}"/>
              </a:ext>
            </a:extLst>
          </p:cNvPr>
          <p:cNvGraphicFramePr>
            <a:graphicFrameLocks noGrp="1"/>
          </p:cNvGraphicFramePr>
          <p:nvPr>
            <p:ph idx="1"/>
            <p:extLst>
              <p:ext uri="{D42A27DB-BD31-4B8C-83A1-F6EECF244321}">
                <p14:modId xmlns:p14="http://schemas.microsoft.com/office/powerpoint/2010/main" val="1129508729"/>
              </p:ext>
            </p:extLst>
          </p:nvPr>
        </p:nvGraphicFramePr>
        <p:xfrm>
          <a:off x="5334000" y="876300"/>
          <a:ext cx="59435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58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EA6982F-0475-D424-7810-F5362BA82552}"/>
              </a:ext>
            </a:extLst>
          </p:cNvPr>
          <p:cNvSpPr>
            <a:spLocks noGrp="1"/>
          </p:cNvSpPr>
          <p:nvPr>
            <p:ph type="title"/>
          </p:nvPr>
        </p:nvSpPr>
        <p:spPr>
          <a:xfrm>
            <a:off x="829876" y="1506072"/>
            <a:ext cx="4979254" cy="3779457"/>
          </a:xfrm>
        </p:spPr>
        <p:txBody>
          <a:bodyPr vert="horz" lIns="91440" tIns="45720" rIns="91440" bIns="45720" rtlCol="0" anchor="b">
            <a:normAutofit/>
          </a:bodyPr>
          <a:lstStyle/>
          <a:p>
            <a:r>
              <a:rPr lang="en-US" sz="4800"/>
              <a:t>Prywatność Danych i Zgodność z Prawem w Aplikacji </a:t>
            </a:r>
          </a:p>
        </p:txBody>
      </p:sp>
      <p:pic>
        <p:nvPicPr>
          <p:cNvPr id="7" name="Graphic 6" descr="Zamek">
            <a:extLst>
              <a:ext uri="{FF2B5EF4-FFF2-40B4-BE49-F238E27FC236}">
                <a16:creationId xmlns:a16="http://schemas.microsoft.com/office/drawing/2014/main" id="{AE078872-48E4-3910-E9BA-EA5EB75EA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399" y="876308"/>
            <a:ext cx="4304764" cy="4304764"/>
          </a:xfrm>
          <a:prstGeom prst="rect">
            <a:avLst/>
          </a:prstGeom>
        </p:spPr>
      </p:pic>
      <p:cxnSp>
        <p:nvCxnSpPr>
          <p:cNvPr id="14" name="Straight Connector 13">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503528"/>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6A5C977-A47B-0768-B56F-A4D47D7767D4}"/>
              </a:ext>
            </a:extLst>
          </p:cNvPr>
          <p:cNvSpPr>
            <a:spLocks noGrp="1"/>
          </p:cNvSpPr>
          <p:nvPr>
            <p:ph type="title"/>
          </p:nvPr>
        </p:nvSpPr>
        <p:spPr>
          <a:xfrm>
            <a:off x="764593" y="895440"/>
            <a:ext cx="4569407" cy="1560083"/>
          </a:xfrm>
        </p:spPr>
        <p:txBody>
          <a:bodyPr>
            <a:normAutofit/>
          </a:bodyPr>
          <a:lstStyle/>
          <a:p>
            <a:r>
              <a:rPr lang="pl-PL">
                <a:ea typeface="+mj-lt"/>
                <a:cs typeface="+mj-lt"/>
              </a:rPr>
              <a:t>Zgodność z RODO/GDPR</a:t>
            </a:r>
            <a:endParaRPr lang="pl-PL"/>
          </a:p>
        </p:txBody>
      </p:sp>
      <p:cxnSp>
        <p:nvCxnSpPr>
          <p:cNvPr id="11" name="Straight Connector 10">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B28A9C97-496E-A1BF-AE28-EC29A3BDEC05}"/>
              </a:ext>
            </a:extLst>
          </p:cNvPr>
          <p:cNvSpPr>
            <a:spLocks noGrp="1"/>
          </p:cNvSpPr>
          <p:nvPr>
            <p:ph idx="1"/>
          </p:nvPr>
        </p:nvSpPr>
        <p:spPr>
          <a:xfrm>
            <a:off x="1570033" y="2753546"/>
            <a:ext cx="3746928" cy="3402555"/>
          </a:xfrm>
        </p:spPr>
        <p:txBody>
          <a:bodyPr vert="horz" lIns="91440" tIns="45720" rIns="91440" bIns="45720" rtlCol="0" anchor="t">
            <a:normAutofit/>
          </a:bodyPr>
          <a:lstStyle/>
          <a:p>
            <a:pPr marL="0" indent="0">
              <a:lnSpc>
                <a:spcPct val="110000"/>
              </a:lnSpc>
              <a:buNone/>
            </a:pPr>
            <a:r>
              <a:rPr lang="pl-PL" sz="1900" dirty="0">
                <a:ea typeface="+mn-lt"/>
                <a:cs typeface="+mn-lt"/>
              </a:rPr>
              <a:t>Minimalizacja danych -  Zbieramy tylko niezbędne informacje </a:t>
            </a:r>
            <a:endParaRPr lang="pl-PL" sz="1900" dirty="0"/>
          </a:p>
          <a:p>
            <a:pPr marL="0" indent="0">
              <a:lnSpc>
                <a:spcPct val="110000"/>
              </a:lnSpc>
              <a:buNone/>
            </a:pPr>
            <a:r>
              <a:rPr lang="pl-PL" sz="1900">
                <a:ea typeface="+mn-lt"/>
                <a:cs typeface="+mn-lt"/>
              </a:rPr>
              <a:t>Zgoda użytkownika - Jasno określone zgody na przetwarzanie danych w momencie rejestracji.</a:t>
            </a:r>
            <a:endParaRPr lang="pl-PL" sz="1900"/>
          </a:p>
          <a:p>
            <a:pPr marL="0" indent="0">
              <a:lnSpc>
                <a:spcPct val="110000"/>
              </a:lnSpc>
              <a:buNone/>
            </a:pPr>
            <a:r>
              <a:rPr lang="pl-PL" sz="1900">
                <a:ea typeface="+mn-lt"/>
                <a:cs typeface="+mn-lt"/>
              </a:rPr>
              <a:t>Prawo do usunięcia danych - Użytkownik może usunąć swoje dane w dowolnym momencie poprzez ustawienia konta.</a:t>
            </a:r>
            <a:endParaRPr lang="pl-PL" sz="1900"/>
          </a:p>
        </p:txBody>
      </p:sp>
      <p:pic>
        <p:nvPicPr>
          <p:cNvPr id="5" name="Picture 4" descr="Pióro umieszczone na górze wiersza podpisu">
            <a:extLst>
              <a:ext uri="{FF2B5EF4-FFF2-40B4-BE49-F238E27FC236}">
                <a16:creationId xmlns:a16="http://schemas.microsoft.com/office/drawing/2014/main" id="{BD5522E4-CFB4-9445-9C72-27533B9007C8}"/>
              </a:ext>
            </a:extLst>
          </p:cNvPr>
          <p:cNvPicPr>
            <a:picLocks noChangeAspect="1"/>
          </p:cNvPicPr>
          <p:nvPr/>
        </p:nvPicPr>
        <p:blipFill>
          <a:blip r:embed="rId2"/>
          <a:srcRect l="40794" r="-7" b="-7"/>
          <a:stretch/>
        </p:blipFill>
        <p:spPr>
          <a:xfrm>
            <a:off x="6096000" y="-16591"/>
            <a:ext cx="6107073" cy="6874591"/>
          </a:xfrm>
          <a:prstGeom prst="rect">
            <a:avLst/>
          </a:prstGeom>
        </p:spPr>
      </p:pic>
    </p:spTree>
    <p:extLst>
      <p:ext uri="{BB962C8B-B14F-4D97-AF65-F5344CB8AC3E}">
        <p14:creationId xmlns:p14="http://schemas.microsoft.com/office/powerpoint/2010/main" val="332985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01925D8-2848-14D7-5164-07B3E818C1D5}"/>
              </a:ext>
            </a:extLst>
          </p:cNvPr>
          <p:cNvSpPr>
            <a:spLocks noGrp="1"/>
          </p:cNvSpPr>
          <p:nvPr>
            <p:ph type="title"/>
          </p:nvPr>
        </p:nvSpPr>
        <p:spPr>
          <a:xfrm>
            <a:off x="849760" y="876302"/>
            <a:ext cx="10427840" cy="1086056"/>
          </a:xfrm>
        </p:spPr>
        <p:txBody>
          <a:bodyPr>
            <a:normAutofit/>
          </a:bodyPr>
          <a:lstStyle/>
          <a:p>
            <a:r>
              <a:rPr lang="pl-PL">
                <a:ea typeface="+mj-lt"/>
                <a:cs typeface="+mj-lt"/>
              </a:rPr>
              <a:t>Bezpieczeństwo Przechowywania Danych</a:t>
            </a:r>
            <a:endParaRPr lang="pl-PL"/>
          </a:p>
        </p:txBody>
      </p:sp>
      <p:cxnSp>
        <p:nvCxnSpPr>
          <p:cNvPr id="21" name="Straight Connector 17">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57A2BA9E-E2D7-CCAC-9A28-33A8D41496EB}"/>
              </a:ext>
            </a:extLst>
          </p:cNvPr>
          <p:cNvGraphicFramePr>
            <a:graphicFrameLocks noGrp="1"/>
          </p:cNvGraphicFramePr>
          <p:nvPr>
            <p:ph idx="1"/>
            <p:extLst>
              <p:ext uri="{D42A27DB-BD31-4B8C-83A1-F6EECF244321}">
                <p14:modId xmlns:p14="http://schemas.microsoft.com/office/powerpoint/2010/main" val="317046263"/>
              </p:ext>
            </p:extLst>
          </p:nvPr>
        </p:nvGraphicFramePr>
        <p:xfrm>
          <a:off x="938123" y="204789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536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DC92D7C-E938-DE1A-FB1F-E202ADF57433}"/>
              </a:ext>
            </a:extLst>
          </p:cNvPr>
          <p:cNvSpPr>
            <a:spLocks noGrp="1"/>
          </p:cNvSpPr>
          <p:nvPr>
            <p:ph type="title"/>
          </p:nvPr>
        </p:nvSpPr>
        <p:spPr>
          <a:xfrm>
            <a:off x="950401" y="229321"/>
            <a:ext cx="10427840" cy="1086056"/>
          </a:xfrm>
        </p:spPr>
        <p:txBody>
          <a:bodyPr>
            <a:normAutofit/>
          </a:bodyPr>
          <a:lstStyle/>
          <a:p>
            <a:r>
              <a:rPr lang="pl-PL">
                <a:ea typeface="+mj-lt"/>
                <a:cs typeface="+mj-lt"/>
              </a:rPr>
              <a:t>Polityka prywatności i regulaminy</a:t>
            </a:r>
            <a:endParaRPr lang="pl-PL"/>
          </a:p>
        </p:txBody>
      </p:sp>
      <p:cxnSp>
        <p:nvCxnSpPr>
          <p:cNvPr id="11" name="Straight Connector 10">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90F6DDB0-4E6F-C39C-8654-8078EC1486FE}"/>
              </a:ext>
            </a:extLst>
          </p:cNvPr>
          <p:cNvGraphicFramePr>
            <a:graphicFrameLocks noGrp="1"/>
          </p:cNvGraphicFramePr>
          <p:nvPr>
            <p:ph idx="1"/>
            <p:extLst>
              <p:ext uri="{D42A27DB-BD31-4B8C-83A1-F6EECF244321}">
                <p14:modId xmlns:p14="http://schemas.microsoft.com/office/powerpoint/2010/main" val="2957773862"/>
              </p:ext>
            </p:extLst>
          </p:nvPr>
        </p:nvGraphicFramePr>
        <p:xfrm>
          <a:off x="492425" y="1300272"/>
          <a:ext cx="11317136" cy="5331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42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13218F7-AD7D-9274-8781-8918D583CABE}"/>
              </a:ext>
            </a:extLst>
          </p:cNvPr>
          <p:cNvSpPr>
            <a:spLocks noGrp="1"/>
          </p:cNvSpPr>
          <p:nvPr>
            <p:ph type="title"/>
          </p:nvPr>
        </p:nvSpPr>
        <p:spPr>
          <a:xfrm>
            <a:off x="952500" y="396209"/>
            <a:ext cx="5262778" cy="1570485"/>
          </a:xfrm>
        </p:spPr>
        <p:txBody>
          <a:bodyPr anchor="b">
            <a:normAutofit/>
          </a:bodyPr>
          <a:lstStyle/>
          <a:p>
            <a:r>
              <a:rPr lang="pl-PL">
                <a:ea typeface="+mj-lt"/>
                <a:cs typeface="+mj-lt"/>
              </a:rPr>
              <a:t>Audyty i monitoring</a:t>
            </a:r>
            <a:endParaRPr lang="pl-PL"/>
          </a:p>
        </p:txBody>
      </p:sp>
      <p:sp>
        <p:nvSpPr>
          <p:cNvPr id="3" name="Symbol zastępczy zawartości 2">
            <a:extLst>
              <a:ext uri="{FF2B5EF4-FFF2-40B4-BE49-F238E27FC236}">
                <a16:creationId xmlns:a16="http://schemas.microsoft.com/office/drawing/2014/main" id="{D4D6B632-6D85-9FD4-4392-9DE0E1CA50A1}"/>
              </a:ext>
            </a:extLst>
          </p:cNvPr>
          <p:cNvSpPr>
            <a:spLocks noGrp="1"/>
          </p:cNvSpPr>
          <p:nvPr>
            <p:ph idx="1"/>
          </p:nvPr>
        </p:nvSpPr>
        <p:spPr>
          <a:xfrm>
            <a:off x="722463" y="2224488"/>
            <a:ext cx="5406551" cy="3748472"/>
          </a:xfrm>
        </p:spPr>
        <p:txBody>
          <a:bodyPr vert="horz" lIns="91440" tIns="45720" rIns="91440" bIns="45720" rtlCol="0" anchor="t">
            <a:normAutofit/>
          </a:bodyPr>
          <a:lstStyle/>
          <a:p>
            <a:pPr marL="0" indent="0">
              <a:lnSpc>
                <a:spcPct val="110000"/>
              </a:lnSpc>
              <a:buNone/>
            </a:pPr>
            <a:r>
              <a:rPr lang="pl-PL" sz="1600" b="1">
                <a:ea typeface="+mn-lt"/>
                <a:cs typeface="+mn-lt"/>
              </a:rPr>
              <a:t>Audyty bezpieczeństwa:</a:t>
            </a:r>
            <a:endParaRPr lang="pl-PL" sz="1600"/>
          </a:p>
          <a:p>
            <a:pPr>
              <a:lnSpc>
                <a:spcPct val="110000"/>
              </a:lnSpc>
            </a:pPr>
            <a:r>
              <a:rPr lang="pl-PL" sz="1600">
                <a:ea typeface="+mn-lt"/>
                <a:cs typeface="+mn-lt"/>
              </a:rPr>
              <a:t>Okresowe testy penetracyjne aplikacji i serwerów.</a:t>
            </a:r>
            <a:endParaRPr lang="pl-PL" sz="1600"/>
          </a:p>
          <a:p>
            <a:pPr>
              <a:lnSpc>
                <a:spcPct val="110000"/>
              </a:lnSpc>
            </a:pPr>
            <a:r>
              <a:rPr lang="pl-PL" sz="1600">
                <a:ea typeface="+mn-lt"/>
                <a:cs typeface="+mn-lt"/>
              </a:rPr>
              <a:t>Weryfikacja zgodności systemu z aktualnymi standardami bezpieczeństwa.</a:t>
            </a:r>
            <a:endParaRPr lang="pl-PL" sz="1600"/>
          </a:p>
          <a:p>
            <a:pPr marL="0" indent="0">
              <a:lnSpc>
                <a:spcPct val="110000"/>
              </a:lnSpc>
              <a:buNone/>
            </a:pPr>
            <a:r>
              <a:rPr lang="pl-PL" sz="1600" b="1">
                <a:ea typeface="+mn-lt"/>
                <a:cs typeface="+mn-lt"/>
              </a:rPr>
              <a:t>Monitoring logów dostępu:</a:t>
            </a:r>
            <a:endParaRPr lang="pl-PL" sz="1600"/>
          </a:p>
          <a:p>
            <a:pPr>
              <a:lnSpc>
                <a:spcPct val="110000"/>
              </a:lnSpc>
            </a:pPr>
            <a:r>
              <a:rPr lang="pl-PL" sz="1600">
                <a:ea typeface="+mn-lt"/>
                <a:cs typeface="+mn-lt"/>
              </a:rPr>
              <a:t>Stałe monitorowanie logów serwera, aby wykrywać nieautoryzowane próby dostępu.</a:t>
            </a:r>
            <a:endParaRPr lang="pl-PL" sz="1600"/>
          </a:p>
          <a:p>
            <a:pPr>
              <a:lnSpc>
                <a:spcPct val="110000"/>
              </a:lnSpc>
            </a:pPr>
            <a:r>
              <a:rPr lang="pl-PL" sz="1600">
                <a:ea typeface="+mn-lt"/>
                <a:cs typeface="+mn-lt"/>
              </a:rPr>
              <a:t>Powiadomienia o podejrzanych aktywnościach, takich jak zbyt wiele nieudanych prób logowania.</a:t>
            </a:r>
            <a:endParaRPr lang="pl-PL" sz="1600"/>
          </a:p>
          <a:p>
            <a:pPr>
              <a:lnSpc>
                <a:spcPct val="110000"/>
              </a:lnSpc>
            </a:pPr>
            <a:endParaRPr lang="pl-PL" sz="1600"/>
          </a:p>
        </p:txBody>
      </p:sp>
      <p:pic>
        <p:nvPicPr>
          <p:cNvPr id="7" name="Graphic 6" descr="Znacznik wyboru">
            <a:extLst>
              <a:ext uri="{FF2B5EF4-FFF2-40B4-BE49-F238E27FC236}">
                <a16:creationId xmlns:a16="http://schemas.microsoft.com/office/drawing/2014/main" id="{206B7B37-015F-5417-456E-AC92842D50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7705" y="1175658"/>
            <a:ext cx="4392385" cy="4392385"/>
          </a:xfrm>
          <a:prstGeom prst="rect">
            <a:avLst/>
          </a:prstGeom>
        </p:spPr>
      </p:pic>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94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677F81-1828-C684-7DCD-5B0698F051FC}"/>
              </a:ext>
            </a:extLst>
          </p:cNvPr>
          <p:cNvSpPr>
            <a:spLocks noGrp="1"/>
          </p:cNvSpPr>
          <p:nvPr>
            <p:ph type="title"/>
          </p:nvPr>
        </p:nvSpPr>
        <p:spPr>
          <a:xfrm>
            <a:off x="849760" y="461881"/>
            <a:ext cx="10427840" cy="1086056"/>
          </a:xfrm>
        </p:spPr>
        <p:txBody>
          <a:bodyPr/>
          <a:lstStyle/>
          <a:p>
            <a:r>
              <a:rPr lang="pl-PL" dirty="0">
                <a:solidFill>
                  <a:schemeClr val="tx1"/>
                </a:solidFill>
                <a:ea typeface="+mj-lt"/>
                <a:cs typeface="+mj-lt"/>
              </a:rPr>
              <a:t>Zewnętrzne usługi i procesory danych</a:t>
            </a:r>
            <a:endParaRPr lang="pl-PL" dirty="0">
              <a:solidFill>
                <a:schemeClr val="tx1"/>
              </a:solidFill>
            </a:endParaRPr>
          </a:p>
        </p:txBody>
      </p:sp>
      <p:sp>
        <p:nvSpPr>
          <p:cNvPr id="3" name="Symbol zastępczy zawartości 2">
            <a:extLst>
              <a:ext uri="{FF2B5EF4-FFF2-40B4-BE49-F238E27FC236}">
                <a16:creationId xmlns:a16="http://schemas.microsoft.com/office/drawing/2014/main" id="{711756E2-7C11-E1FA-4EA5-B16F15E9A775}"/>
              </a:ext>
            </a:extLst>
          </p:cNvPr>
          <p:cNvSpPr>
            <a:spLocks noGrp="1"/>
          </p:cNvSpPr>
          <p:nvPr>
            <p:ph idx="1"/>
          </p:nvPr>
        </p:nvSpPr>
        <p:spPr/>
        <p:txBody>
          <a:bodyPr vert="horz" lIns="91440" tIns="45720" rIns="91440" bIns="45720" rtlCol="0" anchor="t">
            <a:normAutofit/>
          </a:bodyPr>
          <a:lstStyle/>
          <a:p>
            <a:pPr marL="0" indent="0">
              <a:buNone/>
            </a:pPr>
            <a:r>
              <a:rPr lang="pl-PL" b="1" dirty="0">
                <a:solidFill>
                  <a:schemeClr val="tx1"/>
                </a:solidFill>
                <a:ea typeface="+mn-lt"/>
                <a:cs typeface="+mn-lt"/>
              </a:rPr>
              <a:t>Zgodność partnerów z RODO:</a:t>
            </a:r>
            <a:endParaRPr lang="pl-PL" dirty="0">
              <a:solidFill>
                <a:schemeClr val="tx1"/>
              </a:solidFill>
            </a:endParaRPr>
          </a:p>
          <a:p>
            <a:pPr lvl="1"/>
            <a:r>
              <a:rPr lang="pl-PL" i="0" dirty="0">
                <a:solidFill>
                  <a:schemeClr val="tx1"/>
                </a:solidFill>
                <a:ea typeface="+mn-lt"/>
                <a:cs typeface="+mn-lt"/>
              </a:rPr>
              <a:t>Usługi przechowywania danych (np. serwery) znajdują się w krajach UE lub w krajach, które spełniają wymagania RODO.</a:t>
            </a:r>
            <a:endParaRPr lang="pl-PL" dirty="0">
              <a:solidFill>
                <a:schemeClr val="tx1"/>
              </a:solidFill>
            </a:endParaRPr>
          </a:p>
          <a:p>
            <a:pPr lvl="1"/>
            <a:r>
              <a:rPr lang="pl-PL" i="0" dirty="0">
                <a:solidFill>
                  <a:schemeClr val="tx1"/>
                </a:solidFill>
                <a:ea typeface="+mn-lt"/>
                <a:cs typeface="+mn-lt"/>
              </a:rPr>
              <a:t>Przed współpracą każdy dostawca przechodzi ocenę zgodności z prawem.</a:t>
            </a:r>
            <a:endParaRPr lang="pl-PL" dirty="0">
              <a:solidFill>
                <a:schemeClr val="tx1"/>
              </a:solidFill>
            </a:endParaRPr>
          </a:p>
          <a:p>
            <a:pPr marL="0" indent="0">
              <a:buNone/>
            </a:pPr>
            <a:r>
              <a:rPr lang="pl-PL" b="1" dirty="0">
                <a:solidFill>
                  <a:schemeClr val="tx1"/>
                </a:solidFill>
                <a:ea typeface="+mn-lt"/>
                <a:cs typeface="+mn-lt"/>
              </a:rPr>
              <a:t>Lokalne regulacje:</a:t>
            </a:r>
            <a:endParaRPr lang="pl-PL" dirty="0">
              <a:solidFill>
                <a:schemeClr val="tx1"/>
              </a:solidFill>
            </a:endParaRPr>
          </a:p>
          <a:p>
            <a:pPr lvl="1"/>
            <a:r>
              <a:rPr lang="pl-PL" i="0" dirty="0">
                <a:solidFill>
                  <a:schemeClr val="tx1"/>
                </a:solidFill>
                <a:ea typeface="+mn-lt"/>
                <a:cs typeface="+mn-lt"/>
              </a:rPr>
              <a:t>Aplikacja dostosowuje się do przepisów obowiązujących w krajach, w których działa (np. wymogi dotyczące czasu przechowywania danych).</a:t>
            </a:r>
            <a:endParaRPr lang="pl-PL" dirty="0">
              <a:solidFill>
                <a:schemeClr val="tx1"/>
              </a:solidFill>
            </a:endParaRPr>
          </a:p>
          <a:p>
            <a:pPr marL="0" indent="0">
              <a:buNone/>
            </a:pPr>
            <a:endParaRPr lang="pl-PL" dirty="0">
              <a:solidFill>
                <a:schemeClr val="tx1"/>
              </a:solidFill>
            </a:endParaRPr>
          </a:p>
        </p:txBody>
      </p:sp>
    </p:spTree>
    <p:extLst>
      <p:ext uri="{BB962C8B-B14F-4D97-AF65-F5344CB8AC3E}">
        <p14:creationId xmlns:p14="http://schemas.microsoft.com/office/powerpoint/2010/main" val="376312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1FCFE54-2A4B-FEAF-883C-F100913C48CC}"/>
              </a:ext>
            </a:extLst>
          </p:cNvPr>
          <p:cNvSpPr>
            <a:spLocks noGrp="1"/>
          </p:cNvSpPr>
          <p:nvPr>
            <p:ph type="title"/>
          </p:nvPr>
        </p:nvSpPr>
        <p:spPr>
          <a:xfrm>
            <a:off x="398555" y="-1009966"/>
            <a:ext cx="7385569" cy="4287457"/>
          </a:xfrm>
        </p:spPr>
        <p:txBody>
          <a:bodyPr vert="horz" lIns="91440" tIns="45720" rIns="91440" bIns="45720" rtlCol="0" anchor="b">
            <a:normAutofit/>
          </a:bodyPr>
          <a:lstStyle/>
          <a:p>
            <a:pPr algn="ctr"/>
            <a:r>
              <a:rPr lang="en-US" sz="4800" b="1" err="1"/>
              <a:t>Potencjalne</a:t>
            </a:r>
            <a:r>
              <a:rPr lang="en-US" sz="4800" b="1"/>
              <a:t> </a:t>
            </a:r>
            <a:r>
              <a:rPr lang="en-US" sz="4800" b="1" err="1"/>
              <a:t>zagrożenia</a:t>
            </a:r>
            <a:r>
              <a:rPr lang="en-US" sz="4800" b="1"/>
              <a:t> </a:t>
            </a:r>
            <a:r>
              <a:rPr lang="en-US" sz="4800" b="1" err="1"/>
              <a:t>bezpieczeństwa</a:t>
            </a:r>
            <a:r>
              <a:rPr lang="en-US" sz="4800" b="1"/>
              <a:t> </a:t>
            </a:r>
            <a:r>
              <a:rPr lang="en-US" sz="4800" b="1" err="1"/>
              <a:t>dla</a:t>
            </a:r>
            <a:r>
              <a:rPr lang="en-US" sz="4800" b="1"/>
              <a:t> </a:t>
            </a:r>
            <a:r>
              <a:rPr lang="en-US" sz="4800" b="1" err="1"/>
              <a:t>aplikacji</a:t>
            </a:r>
            <a:r>
              <a:rPr lang="en-US" sz="4800" b="1"/>
              <a:t> </a:t>
            </a:r>
            <a:r>
              <a:rPr lang="en-US" sz="5400" b="1" err="1">
                <a:latin typeface="Aptos Display"/>
              </a:rPr>
              <a:t>TeamUp</a:t>
            </a:r>
            <a:endParaRPr lang="pl-PL" sz="5400" b="1" err="1">
              <a:latin typeface="Aptos Display"/>
            </a:endParaRPr>
          </a:p>
        </p:txBody>
      </p:sp>
      <p:pic>
        <p:nvPicPr>
          <p:cNvPr id="7" name="Graphic 6" descr="Bezpieczeństwo laptopa">
            <a:extLst>
              <a:ext uri="{FF2B5EF4-FFF2-40B4-BE49-F238E27FC236}">
                <a16:creationId xmlns:a16="http://schemas.microsoft.com/office/drawing/2014/main" id="{2D68619A-6C2B-F117-8CFE-BA5E2EADF5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3975" y="1131317"/>
            <a:ext cx="4304764" cy="4304764"/>
          </a:xfrm>
          <a:prstGeom prst="rect">
            <a:avLst/>
          </a:prstGeom>
        </p:spPr>
      </p:pic>
      <p:cxnSp>
        <p:nvCxnSpPr>
          <p:cNvPr id="14" name="Straight Connector 13">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503528"/>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4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dcisk palca w czerni i bieli">
            <a:extLst>
              <a:ext uri="{FF2B5EF4-FFF2-40B4-BE49-F238E27FC236}">
                <a16:creationId xmlns:a16="http://schemas.microsoft.com/office/drawing/2014/main" id="{C688DDE4-BD81-627F-D151-4263D8EB0E0F}"/>
              </a:ext>
            </a:extLst>
          </p:cNvPr>
          <p:cNvPicPr>
            <a:picLocks noChangeAspect="1"/>
          </p:cNvPicPr>
          <p:nvPr/>
        </p:nvPicPr>
        <p:blipFill>
          <a:blip r:embed="rId2"/>
          <a:srcRect t="6756" r="-2" b="8970"/>
          <a:stretch/>
        </p:blipFill>
        <p:spPr>
          <a:xfrm>
            <a:off x="26757" y="-1"/>
            <a:ext cx="12191979" cy="6858000"/>
          </a:xfrm>
          <a:prstGeom prst="rect">
            <a:avLst/>
          </a:prstGeom>
        </p:spPr>
      </p:pic>
      <p:sp>
        <p:nvSpPr>
          <p:cNvPr id="13" name="Rectangle 12">
            <a:extLst>
              <a:ext uri="{FF2B5EF4-FFF2-40B4-BE49-F238E27FC236}">
                <a16:creationId xmlns:a16="http://schemas.microsoft.com/office/drawing/2014/main" id="{F80C6B76-4D7E-4FE2-84E4-C4734B2B4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2" y="1"/>
            <a:ext cx="12191999" cy="3779457"/>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9B7A883-B9E6-8D80-9BBD-12F7248AA8FF}"/>
              </a:ext>
            </a:extLst>
          </p:cNvPr>
          <p:cNvSpPr>
            <a:spLocks noGrp="1"/>
          </p:cNvSpPr>
          <p:nvPr>
            <p:ph type="title"/>
          </p:nvPr>
        </p:nvSpPr>
        <p:spPr>
          <a:xfrm>
            <a:off x="869981" y="399395"/>
            <a:ext cx="10447724" cy="1030880"/>
          </a:xfrm>
        </p:spPr>
        <p:txBody>
          <a:bodyPr vert="horz" lIns="91440" tIns="45720" rIns="91440" bIns="45720" rtlCol="0" anchor="b">
            <a:normAutofit/>
          </a:bodyPr>
          <a:lstStyle/>
          <a:p>
            <a:pPr algn="ctr"/>
            <a:endParaRPr lang="en-US"/>
          </a:p>
          <a:p>
            <a:pPr algn="ctr"/>
            <a:endParaRPr lang="en-US" sz="4000"/>
          </a:p>
        </p:txBody>
      </p:sp>
      <p:cxnSp>
        <p:nvCxnSpPr>
          <p:cNvPr id="15" name="Straight Connector 14">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1808741"/>
            <a:ext cx="10325101"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pole tekstowe 3">
            <a:extLst>
              <a:ext uri="{FF2B5EF4-FFF2-40B4-BE49-F238E27FC236}">
                <a16:creationId xmlns:a16="http://schemas.microsoft.com/office/drawing/2014/main" id="{F1C34A03-8B44-9FCA-06FB-8533ABC761FF}"/>
              </a:ext>
            </a:extLst>
          </p:cNvPr>
          <p:cNvSpPr txBox="1"/>
          <p:nvPr/>
        </p:nvSpPr>
        <p:spPr>
          <a:xfrm>
            <a:off x="910962" y="1305739"/>
            <a:ext cx="106680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pl-PL" sz="2800"/>
          </a:p>
          <a:p>
            <a:pPr marL="285750" indent="-285750" algn="just">
              <a:buFont typeface="Arial"/>
              <a:buChar char="•"/>
            </a:pPr>
            <a:endParaRPr lang="pl-PL" sz="2800">
              <a:ea typeface="+mn-lt"/>
              <a:cs typeface="+mn-lt"/>
            </a:endParaRPr>
          </a:p>
          <a:p>
            <a:pPr algn="just"/>
            <a:r>
              <a:rPr lang="pl-PL" sz="2800">
                <a:ea typeface="+mn-lt"/>
                <a:cs typeface="+mn-lt"/>
              </a:rPr>
              <a:t>Aplikacja może wykorzystywać dane lokalizacyjne użytkowników w celu organizowania wydarzeń sportowych w pobliżu ich miejsca zamieszkania. Nieodpowiednie zabezpieczenie tych danych lub ich nadmierne gromadzenie może prowadzić do naruszenia prywatności użytkowników i potencjalnego śledzenia ich ruchów.</a:t>
            </a:r>
            <a:endParaRPr lang="pl-PL" sz="2800"/>
          </a:p>
          <a:p>
            <a:pPr marL="285750" indent="-285750" algn="just">
              <a:buFont typeface="Arial"/>
              <a:buChar char="•"/>
            </a:pPr>
            <a:endParaRPr lang="pl-PL" sz="2800"/>
          </a:p>
          <a:p>
            <a:pPr algn="just"/>
            <a:br>
              <a:rPr lang="en-US"/>
            </a:br>
            <a:endParaRPr lang="en-US" sz="2800"/>
          </a:p>
        </p:txBody>
      </p:sp>
      <p:sp>
        <p:nvSpPr>
          <p:cNvPr id="6" name="pole tekstowe 5">
            <a:extLst>
              <a:ext uri="{FF2B5EF4-FFF2-40B4-BE49-F238E27FC236}">
                <a16:creationId xmlns:a16="http://schemas.microsoft.com/office/drawing/2014/main" id="{D6FD2BD3-3D43-B318-12DC-AACC16D318B3}"/>
              </a:ext>
            </a:extLst>
          </p:cNvPr>
          <p:cNvSpPr txBox="1"/>
          <p:nvPr/>
        </p:nvSpPr>
        <p:spPr>
          <a:xfrm>
            <a:off x="1243262" y="521368"/>
            <a:ext cx="100129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sz="3600" b="1"/>
              <a:t>Naruszenie prywatności poprzez dostęp do danych lokalizacyjnych</a:t>
            </a:r>
          </a:p>
        </p:txBody>
      </p:sp>
    </p:spTree>
    <p:extLst>
      <p:ext uri="{BB962C8B-B14F-4D97-AF65-F5344CB8AC3E}">
        <p14:creationId xmlns:p14="http://schemas.microsoft.com/office/powerpoint/2010/main" val="24984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657517C-721E-9B64-2A52-CCEAFFB584D8}"/>
              </a:ext>
            </a:extLst>
          </p:cNvPr>
          <p:cNvSpPr>
            <a:spLocks noGrp="1"/>
          </p:cNvSpPr>
          <p:nvPr>
            <p:ph type="title"/>
          </p:nvPr>
        </p:nvSpPr>
        <p:spPr>
          <a:xfrm>
            <a:off x="790514" y="800100"/>
            <a:ext cx="3945531" cy="1443597"/>
          </a:xfrm>
        </p:spPr>
        <p:txBody>
          <a:bodyPr anchor="b">
            <a:normAutofit/>
          </a:bodyPr>
          <a:lstStyle/>
          <a:p>
            <a:pPr algn="r"/>
            <a:r>
              <a:rPr lang="pl-PL" dirty="0"/>
              <a:t>Jak ochronić aplikację?</a:t>
            </a:r>
            <a:endParaRPr lang="pl-PL"/>
          </a:p>
        </p:txBody>
      </p:sp>
      <p:cxnSp>
        <p:nvCxnSpPr>
          <p:cNvPr id="14" name="Straight Connector 10">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Symbol zastępczy zawartości 2">
            <a:extLst>
              <a:ext uri="{FF2B5EF4-FFF2-40B4-BE49-F238E27FC236}">
                <a16:creationId xmlns:a16="http://schemas.microsoft.com/office/drawing/2014/main" id="{C19B03E5-30E4-D7B7-2F27-28786B3FDF35}"/>
              </a:ext>
            </a:extLst>
          </p:cNvPr>
          <p:cNvGraphicFramePr>
            <a:graphicFrameLocks noGrp="1"/>
          </p:cNvGraphicFramePr>
          <p:nvPr>
            <p:ph idx="1"/>
            <p:extLst>
              <p:ext uri="{D42A27DB-BD31-4B8C-83A1-F6EECF244321}">
                <p14:modId xmlns:p14="http://schemas.microsoft.com/office/powerpoint/2010/main" val="2368707050"/>
              </p:ext>
            </p:extLst>
          </p:nvPr>
        </p:nvGraphicFramePr>
        <p:xfrm>
          <a:off x="5334000" y="876300"/>
          <a:ext cx="59435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13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55E6853-F81E-EA4E-3CD9-540D77D680EC}"/>
              </a:ext>
            </a:extLst>
          </p:cNvPr>
          <p:cNvSpPr>
            <a:spLocks noGrp="1"/>
          </p:cNvSpPr>
          <p:nvPr>
            <p:ph type="title"/>
          </p:nvPr>
        </p:nvSpPr>
        <p:spPr>
          <a:xfrm>
            <a:off x="849760" y="837032"/>
            <a:ext cx="10427840" cy="1086056"/>
          </a:xfrm>
        </p:spPr>
        <p:txBody>
          <a:bodyPr>
            <a:normAutofit/>
          </a:bodyPr>
          <a:lstStyle/>
          <a:p>
            <a:pPr>
              <a:lnSpc>
                <a:spcPct val="90000"/>
              </a:lnSpc>
            </a:pPr>
            <a:r>
              <a:rPr lang="pl-PL" sz="3400" b="1">
                <a:ea typeface="+mj-lt"/>
                <a:cs typeface="+mj-lt"/>
              </a:rPr>
              <a:t>Ataki typu </a:t>
            </a:r>
            <a:r>
              <a:rPr lang="pl-PL" sz="3400" b="1" err="1">
                <a:ea typeface="+mj-lt"/>
                <a:cs typeface="+mj-lt"/>
              </a:rPr>
              <a:t>DDoS</a:t>
            </a:r>
            <a:r>
              <a:rPr lang="pl-PL" sz="3400" b="1">
                <a:ea typeface="+mj-lt"/>
                <a:cs typeface="+mj-lt"/>
              </a:rPr>
              <a:t> i potencjalna niedostępność usługi</a:t>
            </a:r>
            <a:endParaRPr lang="pl-PL" sz="3400" b="1"/>
          </a:p>
        </p:txBody>
      </p:sp>
      <p:cxnSp>
        <p:nvCxnSpPr>
          <p:cNvPr id="10" name="Straight Connector 9">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95683BF1-A5D7-20F4-EE7C-E04B6E9183DD}"/>
              </a:ext>
            </a:extLst>
          </p:cNvPr>
          <p:cNvSpPr>
            <a:spLocks noGrp="1"/>
          </p:cNvSpPr>
          <p:nvPr>
            <p:ph idx="1"/>
          </p:nvPr>
        </p:nvSpPr>
        <p:spPr>
          <a:xfrm>
            <a:off x="949158" y="2126631"/>
            <a:ext cx="10528968" cy="1847343"/>
          </a:xfrm>
        </p:spPr>
        <p:txBody>
          <a:bodyPr anchor="b">
            <a:normAutofit/>
          </a:bodyPr>
          <a:lstStyle/>
          <a:p>
            <a:pPr>
              <a:buNone/>
            </a:pPr>
            <a:r>
              <a:rPr lang="pl-PL" err="1">
                <a:solidFill>
                  <a:schemeClr val="tx1"/>
                </a:solidFill>
                <a:ea typeface="+mn-lt"/>
                <a:cs typeface="+mn-lt"/>
              </a:rPr>
              <a:t>DDos</a:t>
            </a:r>
            <a:r>
              <a:rPr lang="pl-PL">
                <a:solidFill>
                  <a:schemeClr val="tx1"/>
                </a:solidFill>
                <a:ea typeface="+mn-lt"/>
                <a:cs typeface="+mn-lt"/>
              </a:rPr>
              <a:t> - to rodzaj cyberataku, którego celem jest zakłócenie działania serwera, sieci lub usługi internetowej poprzez przytłoczenie jej ogromną liczbą żądań. Skrót </a:t>
            </a:r>
            <a:r>
              <a:rPr lang="pl-PL" err="1">
                <a:solidFill>
                  <a:schemeClr val="tx1"/>
                </a:solidFill>
                <a:ea typeface="+mn-lt"/>
                <a:cs typeface="+mn-lt"/>
              </a:rPr>
              <a:t>DDoS</a:t>
            </a:r>
            <a:r>
              <a:rPr lang="pl-PL">
                <a:solidFill>
                  <a:schemeClr val="tx1"/>
                </a:solidFill>
                <a:ea typeface="+mn-lt"/>
                <a:cs typeface="+mn-lt"/>
              </a:rPr>
              <a:t> oznacza "rozproszoną odmowę usługi" – "Distributed </a:t>
            </a:r>
            <a:r>
              <a:rPr lang="pl-PL" err="1">
                <a:solidFill>
                  <a:schemeClr val="tx1"/>
                </a:solidFill>
                <a:ea typeface="+mn-lt"/>
                <a:cs typeface="+mn-lt"/>
              </a:rPr>
              <a:t>Denial</a:t>
            </a:r>
            <a:r>
              <a:rPr lang="pl-PL">
                <a:solidFill>
                  <a:schemeClr val="tx1"/>
                </a:solidFill>
                <a:ea typeface="+mn-lt"/>
                <a:cs typeface="+mn-lt"/>
              </a:rPr>
              <a:t> of Service".</a:t>
            </a:r>
            <a:endParaRPr lang="pl-PL">
              <a:solidFill>
                <a:schemeClr val="tx1"/>
              </a:solidFill>
            </a:endParaRPr>
          </a:p>
          <a:p>
            <a:pPr marL="0" indent="0">
              <a:buNone/>
            </a:pPr>
            <a:endParaRPr lang="pl-PL">
              <a:solidFill>
                <a:schemeClr val="tx1"/>
              </a:solidFill>
            </a:endParaRPr>
          </a:p>
        </p:txBody>
      </p:sp>
      <p:sp>
        <p:nvSpPr>
          <p:cNvPr id="4" name="pole tekstowe 3">
            <a:extLst>
              <a:ext uri="{FF2B5EF4-FFF2-40B4-BE49-F238E27FC236}">
                <a16:creationId xmlns:a16="http://schemas.microsoft.com/office/drawing/2014/main" id="{ADCB9E87-600C-5FDA-B609-26EC166490B3}"/>
              </a:ext>
            </a:extLst>
          </p:cNvPr>
          <p:cNvSpPr txBox="1"/>
          <p:nvPr/>
        </p:nvSpPr>
        <p:spPr>
          <a:xfrm>
            <a:off x="949157" y="3769894"/>
            <a:ext cx="103337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a:ea typeface="+mn-lt"/>
                <a:cs typeface="+mn-lt"/>
              </a:rPr>
              <a:t>Aplikacja może być narażona na ataki typu </a:t>
            </a:r>
            <a:r>
              <a:rPr lang="pl-PL" err="1">
                <a:ea typeface="+mn-lt"/>
                <a:cs typeface="+mn-lt"/>
              </a:rPr>
              <a:t>DDoS</a:t>
            </a:r>
            <a:r>
              <a:rPr lang="pl-PL">
                <a:ea typeface="+mn-lt"/>
                <a:cs typeface="+mn-lt"/>
              </a:rPr>
              <a:t>, które mogą doprowadzić do niedostępności usługi, wpływając na negatywne doświadczenie użytkowników i utrudniając zapis na wydarzenia sportowe.</a:t>
            </a:r>
            <a:endParaRPr lang="pl-PL"/>
          </a:p>
        </p:txBody>
      </p:sp>
    </p:spTree>
    <p:extLst>
      <p:ext uri="{BB962C8B-B14F-4D97-AF65-F5344CB8AC3E}">
        <p14:creationId xmlns:p14="http://schemas.microsoft.com/office/powerpoint/2010/main" val="213421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5">
            <a:extLst>
              <a:ext uri="{FF2B5EF4-FFF2-40B4-BE49-F238E27FC236}">
                <a16:creationId xmlns:a16="http://schemas.microsoft.com/office/drawing/2014/main" id="{22F952A8-2716-47BA-90B6-2E10C9FC4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993" y="875439"/>
            <a:ext cx="4392515" cy="4994953"/>
          </a:xfrm>
          <a:custGeom>
            <a:avLst/>
            <a:gdLst>
              <a:gd name="connsiteX0" fmla="*/ 2285730 w 4572000"/>
              <a:gd name="connsiteY0" fmla="*/ 0 h 5199055"/>
              <a:gd name="connsiteX1" fmla="*/ 2286272 w 4572000"/>
              <a:gd name="connsiteY1" fmla="*/ 0 h 5199055"/>
              <a:gd name="connsiteX2" fmla="*/ 4572000 w 4572000"/>
              <a:gd name="connsiteY2" fmla="*/ 2285730 h 5199055"/>
              <a:gd name="connsiteX3" fmla="*/ 4572000 w 4572000"/>
              <a:gd name="connsiteY3" fmla="*/ 5199055 h 5199055"/>
              <a:gd name="connsiteX4" fmla="*/ 0 w 4572000"/>
              <a:gd name="connsiteY4" fmla="*/ 5199055 h 5199055"/>
              <a:gd name="connsiteX5" fmla="*/ 0 w 4572000"/>
              <a:gd name="connsiteY5" fmla="*/ 2285730 h 5199055"/>
              <a:gd name="connsiteX6" fmla="*/ 2285730 w 4572000"/>
              <a:gd name="connsiteY6" fmla="*/ 0 h 51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5199055">
                <a:moveTo>
                  <a:pt x="2285730" y="0"/>
                </a:moveTo>
                <a:cubicBezTo>
                  <a:pt x="2285890" y="0"/>
                  <a:pt x="2286106" y="0"/>
                  <a:pt x="2286272" y="0"/>
                </a:cubicBezTo>
                <a:cubicBezTo>
                  <a:pt x="3548663" y="0"/>
                  <a:pt x="4572000" y="1023361"/>
                  <a:pt x="4572000" y="2285730"/>
                </a:cubicBezTo>
                <a:lnTo>
                  <a:pt x="4572000" y="5199055"/>
                </a:lnTo>
                <a:lnTo>
                  <a:pt x="0" y="5199055"/>
                </a:lnTo>
                <a:lnTo>
                  <a:pt x="0" y="2285730"/>
                </a:lnTo>
                <a:cubicBezTo>
                  <a:pt x="0" y="1023361"/>
                  <a:pt x="1023334" y="0"/>
                  <a:pt x="2285730"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4" descr="Osoba obserwująca pusty telefon">
            <a:extLst>
              <a:ext uri="{FF2B5EF4-FFF2-40B4-BE49-F238E27FC236}">
                <a16:creationId xmlns:a16="http://schemas.microsoft.com/office/drawing/2014/main" id="{0EBF19C7-57C7-67E5-6A6D-0E28C9A9792D}"/>
              </a:ext>
            </a:extLst>
          </p:cNvPr>
          <p:cNvPicPr>
            <a:picLocks noChangeAspect="1"/>
          </p:cNvPicPr>
          <p:nvPr/>
        </p:nvPicPr>
        <p:blipFill>
          <a:blip r:embed="rId2">
            <a:alphaModFix amt="60000"/>
          </a:blip>
          <a:srcRect l="35445" r="5857" b="2"/>
          <a:stretch/>
        </p:blipFill>
        <p:spPr>
          <a:xfrm>
            <a:off x="954990" y="876300"/>
            <a:ext cx="4392515" cy="4994953"/>
          </a:xfrm>
          <a:custGeom>
            <a:avLst/>
            <a:gdLst/>
            <a:ahLst/>
            <a:cxnLst/>
            <a:rect l="l" t="t" r="r" b="b"/>
            <a:pathLst>
              <a:path w="4392515" h="4994953">
                <a:moveTo>
                  <a:pt x="2195998" y="0"/>
                </a:moveTo>
                <a:cubicBezTo>
                  <a:pt x="2196152" y="0"/>
                  <a:pt x="2196359" y="0"/>
                  <a:pt x="2196519" y="0"/>
                </a:cubicBezTo>
                <a:cubicBezTo>
                  <a:pt x="3409352" y="0"/>
                  <a:pt x="4392515" y="983187"/>
                  <a:pt x="4392515" y="2195998"/>
                </a:cubicBezTo>
                <a:lnTo>
                  <a:pt x="4392515" y="4994953"/>
                </a:lnTo>
                <a:lnTo>
                  <a:pt x="0" y="4994953"/>
                </a:lnTo>
                <a:lnTo>
                  <a:pt x="0" y="2195998"/>
                </a:lnTo>
                <a:cubicBezTo>
                  <a:pt x="0" y="983187"/>
                  <a:pt x="983161" y="0"/>
                  <a:pt x="2195998" y="0"/>
                </a:cubicBezTo>
                <a:close/>
              </a:path>
            </a:pathLst>
          </a:custGeom>
        </p:spPr>
      </p:pic>
      <p:sp>
        <p:nvSpPr>
          <p:cNvPr id="2" name="Tytuł 1">
            <a:extLst>
              <a:ext uri="{FF2B5EF4-FFF2-40B4-BE49-F238E27FC236}">
                <a16:creationId xmlns:a16="http://schemas.microsoft.com/office/drawing/2014/main" id="{6CE311D7-B419-AC7B-4DF4-3995604E3E12}"/>
              </a:ext>
            </a:extLst>
          </p:cNvPr>
          <p:cNvSpPr>
            <a:spLocks noGrp="1"/>
          </p:cNvSpPr>
          <p:nvPr>
            <p:ph type="title"/>
          </p:nvPr>
        </p:nvSpPr>
        <p:spPr>
          <a:xfrm>
            <a:off x="1464067" y="2019301"/>
            <a:ext cx="3308280" cy="3107504"/>
          </a:xfrm>
        </p:spPr>
        <p:txBody>
          <a:bodyPr anchor="ctr">
            <a:normAutofit/>
          </a:bodyPr>
          <a:lstStyle/>
          <a:p>
            <a:pPr algn="ctr"/>
            <a:r>
              <a:rPr lang="pl-PL">
                <a:solidFill>
                  <a:srgbClr val="FFFFFF"/>
                </a:solidFill>
              </a:rPr>
              <a:t>Jak ochronić aplikację?</a:t>
            </a:r>
          </a:p>
        </p:txBody>
      </p:sp>
      <p:sp>
        <p:nvSpPr>
          <p:cNvPr id="29" name="Symbol zastępczy zawartości 2">
            <a:extLst>
              <a:ext uri="{FF2B5EF4-FFF2-40B4-BE49-F238E27FC236}">
                <a16:creationId xmlns:a16="http://schemas.microsoft.com/office/drawing/2014/main" id="{D101C307-606B-5B7B-7FB8-05C6F8ED910A}"/>
              </a:ext>
            </a:extLst>
          </p:cNvPr>
          <p:cNvSpPr>
            <a:spLocks noGrp="1"/>
          </p:cNvSpPr>
          <p:nvPr>
            <p:ph idx="1"/>
          </p:nvPr>
        </p:nvSpPr>
        <p:spPr>
          <a:xfrm>
            <a:off x="6350466" y="876301"/>
            <a:ext cx="4927134" cy="5096659"/>
          </a:xfrm>
        </p:spPr>
        <p:txBody>
          <a:bodyPr vert="horz" lIns="91440" tIns="45720" rIns="91440" bIns="45720" rtlCol="0" anchor="ctr">
            <a:normAutofit/>
          </a:bodyPr>
          <a:lstStyle/>
          <a:p>
            <a:pPr marL="0" indent="0">
              <a:buNone/>
            </a:pPr>
            <a:r>
              <a:rPr lang="pl-PL">
                <a:ea typeface="+mn-lt"/>
                <a:cs typeface="+mn-lt"/>
              </a:rPr>
              <a:t>Wprowadzenie </a:t>
            </a:r>
            <a:r>
              <a:rPr lang="pl-PL" err="1">
                <a:ea typeface="+mn-lt"/>
                <a:cs typeface="+mn-lt"/>
              </a:rPr>
              <a:t>firewalla</a:t>
            </a:r>
            <a:r>
              <a:rPr lang="pl-PL">
                <a:ea typeface="+mn-lt"/>
                <a:cs typeface="+mn-lt"/>
              </a:rPr>
              <a:t> aplikacyjnego </a:t>
            </a:r>
            <a:endParaRPr lang="pl-PL"/>
          </a:p>
          <a:p>
            <a:pPr marL="0" indent="0">
              <a:buNone/>
            </a:pPr>
            <a:r>
              <a:rPr lang="pl-PL">
                <a:latin typeface="Georgia Pro Light"/>
                <a:ea typeface="+mn-lt"/>
                <a:cs typeface="+mn-lt"/>
              </a:rPr>
              <a:t>Filtracja żądań -</a:t>
            </a:r>
            <a:r>
              <a:rPr lang="pl-PL" b="1">
                <a:ea typeface="+mn-lt"/>
                <a:cs typeface="+mn-lt"/>
              </a:rPr>
              <a:t> </a:t>
            </a:r>
            <a:r>
              <a:rPr lang="pl-PL">
                <a:ea typeface="+mn-lt"/>
                <a:cs typeface="+mn-lt"/>
              </a:rPr>
              <a:t>WAF monitoruje i filtruje ruch do aplikacji, blokując podejrzane lub złośliwe żądania</a:t>
            </a:r>
            <a:endParaRPr lang="pl-PL"/>
          </a:p>
          <a:p>
            <a:pPr marL="0" indent="0">
              <a:buNone/>
            </a:pPr>
            <a:r>
              <a:rPr lang="pl-PL">
                <a:ea typeface="+mn-lt"/>
                <a:cs typeface="+mn-lt"/>
              </a:rPr>
              <a:t>CAPTCHA - Wprowadzenie weryfikacji CAPTCHA dla kluczowych operacji, aby utrudnić botom generowanie fałszywego ruchu</a:t>
            </a:r>
            <a:endParaRPr lang="pl-PL"/>
          </a:p>
        </p:txBody>
      </p:sp>
      <p:cxnSp>
        <p:nvCxnSpPr>
          <p:cNvPr id="38" name="Straight Connector 37">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32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0946859-8EA0-BD40-F5F0-96CF2F8AEF67}"/>
              </a:ext>
            </a:extLst>
          </p:cNvPr>
          <p:cNvSpPr>
            <a:spLocks noGrp="1"/>
          </p:cNvSpPr>
          <p:nvPr>
            <p:ph type="title"/>
          </p:nvPr>
        </p:nvSpPr>
        <p:spPr>
          <a:xfrm>
            <a:off x="403645" y="146808"/>
            <a:ext cx="4569407" cy="1560083"/>
          </a:xfrm>
        </p:spPr>
        <p:txBody>
          <a:bodyPr>
            <a:normAutofit/>
          </a:bodyPr>
          <a:lstStyle/>
          <a:p>
            <a:pPr>
              <a:lnSpc>
                <a:spcPct val="90000"/>
              </a:lnSpc>
            </a:pPr>
            <a:r>
              <a:rPr lang="pl-PL" sz="2800" b="1">
                <a:ea typeface="+mj-lt"/>
                <a:cs typeface="+mj-lt"/>
              </a:rPr>
              <a:t>Ataki typu Cross-Site Scripting (XSS) i Cross-Site </a:t>
            </a:r>
            <a:r>
              <a:rPr lang="pl-PL" sz="2800" b="1" err="1">
                <a:ea typeface="+mj-lt"/>
                <a:cs typeface="+mj-lt"/>
              </a:rPr>
              <a:t>Request</a:t>
            </a:r>
            <a:r>
              <a:rPr lang="pl-PL" sz="2800" b="1">
                <a:ea typeface="+mj-lt"/>
                <a:cs typeface="+mj-lt"/>
              </a:rPr>
              <a:t> </a:t>
            </a:r>
            <a:r>
              <a:rPr lang="pl-PL" sz="2800" b="1" err="1">
                <a:ea typeface="+mj-lt"/>
                <a:cs typeface="+mj-lt"/>
              </a:rPr>
              <a:t>Forgery</a:t>
            </a:r>
            <a:r>
              <a:rPr lang="pl-PL" sz="2800" b="1">
                <a:ea typeface="+mj-lt"/>
                <a:cs typeface="+mj-lt"/>
              </a:rPr>
              <a:t> (CSRF)</a:t>
            </a:r>
            <a:endParaRPr lang="pl-PL" sz="2800" b="1"/>
          </a:p>
        </p:txBody>
      </p:sp>
      <p:cxnSp>
        <p:nvCxnSpPr>
          <p:cNvPr id="11" name="Straight Connector 10">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Skrypt komputerowy na ekranie">
            <a:extLst>
              <a:ext uri="{FF2B5EF4-FFF2-40B4-BE49-F238E27FC236}">
                <a16:creationId xmlns:a16="http://schemas.microsoft.com/office/drawing/2014/main" id="{F09318C2-7828-38CB-A5FB-EE5EF50F1C8B}"/>
              </a:ext>
            </a:extLst>
          </p:cNvPr>
          <p:cNvPicPr>
            <a:picLocks noChangeAspect="1"/>
          </p:cNvPicPr>
          <p:nvPr/>
        </p:nvPicPr>
        <p:blipFill>
          <a:blip r:embed="rId2"/>
          <a:srcRect l="1904" r="38883" b="-7"/>
          <a:stretch/>
        </p:blipFill>
        <p:spPr>
          <a:xfrm>
            <a:off x="7312526" y="-3223"/>
            <a:ext cx="4877179" cy="6861223"/>
          </a:xfrm>
          <a:prstGeom prst="rect">
            <a:avLst/>
          </a:prstGeom>
        </p:spPr>
      </p:pic>
      <p:sp>
        <p:nvSpPr>
          <p:cNvPr id="6" name="pole tekstowe 5">
            <a:extLst>
              <a:ext uri="{FF2B5EF4-FFF2-40B4-BE49-F238E27FC236}">
                <a16:creationId xmlns:a16="http://schemas.microsoft.com/office/drawing/2014/main" id="{ACA45947-5459-39E9-5FB4-E365D28BA882}"/>
              </a:ext>
            </a:extLst>
          </p:cNvPr>
          <p:cNvSpPr txBox="1"/>
          <p:nvPr/>
        </p:nvSpPr>
        <p:spPr>
          <a:xfrm>
            <a:off x="949157" y="1858210"/>
            <a:ext cx="300789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a:ea typeface="+mn-lt"/>
                <a:cs typeface="+mn-lt"/>
              </a:rPr>
              <a:t>Atak XSS polega na wstrzyknięciu złośliwego kodu (najczęściej JavaScript) do strony internetowej, która jest później wyświetlana innym użytkownikom. Kiedy użytkownik odwiedza zainfekowaną stronę, złośliwy kod uruchamia się w jego przeglądarce. Atakujący może dzięki temu np. kraść dane sesyjne, uzyskiwać dostęp do prywatnych informacji użytkownika lub manipulować wyglądem strony.</a:t>
            </a:r>
            <a:endParaRPr lang="pl-PL"/>
          </a:p>
        </p:txBody>
      </p:sp>
      <p:sp>
        <p:nvSpPr>
          <p:cNvPr id="10" name="pole tekstowe 9">
            <a:extLst>
              <a:ext uri="{FF2B5EF4-FFF2-40B4-BE49-F238E27FC236}">
                <a16:creationId xmlns:a16="http://schemas.microsoft.com/office/drawing/2014/main" id="{B6811989-4726-B228-2AC0-A0BB2BE31A28}"/>
              </a:ext>
            </a:extLst>
          </p:cNvPr>
          <p:cNvSpPr txBox="1"/>
          <p:nvPr/>
        </p:nvSpPr>
        <p:spPr>
          <a:xfrm>
            <a:off x="4064000" y="1216526"/>
            <a:ext cx="324852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a:ea typeface="+mn-lt"/>
                <a:cs typeface="+mn-lt"/>
              </a:rPr>
              <a:t>Atak CSRF polega na wymuszeniu przez atakującego nieautoryzowanej akcji w imieniu zalogowanego użytkownika na zaufanej stronie, np. przelew środków, zmiana ustawień konta. CSRF wykorzystuje fakt, że przeglądarka automatycznie dołącza ciasteczka użytkownika przy każdym żądaniu, nawet jeśli zostało ono wykonane poza stroną (np. przez kliknięcie złośliwego linku).</a:t>
            </a:r>
            <a:endParaRPr lang="pl-PL"/>
          </a:p>
        </p:txBody>
      </p:sp>
    </p:spTree>
    <p:extLst>
      <p:ext uri="{BB962C8B-B14F-4D97-AF65-F5344CB8AC3E}">
        <p14:creationId xmlns:p14="http://schemas.microsoft.com/office/powerpoint/2010/main" val="20465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8ABC74-1046-8299-8994-2AB46C36B224}"/>
              </a:ext>
            </a:extLst>
          </p:cNvPr>
          <p:cNvSpPr>
            <a:spLocks noGrp="1"/>
          </p:cNvSpPr>
          <p:nvPr>
            <p:ph type="title"/>
          </p:nvPr>
        </p:nvSpPr>
        <p:spPr>
          <a:xfrm>
            <a:off x="849760" y="248773"/>
            <a:ext cx="10427840" cy="1086056"/>
          </a:xfrm>
        </p:spPr>
        <p:txBody>
          <a:bodyPr/>
          <a:lstStyle/>
          <a:p>
            <a:r>
              <a:rPr lang="pl-PL" dirty="0"/>
              <a:t>Jak ochronić aplikację?</a:t>
            </a:r>
          </a:p>
        </p:txBody>
      </p:sp>
      <p:sp>
        <p:nvSpPr>
          <p:cNvPr id="3" name="Symbol zastępczy zawartości 2">
            <a:extLst>
              <a:ext uri="{FF2B5EF4-FFF2-40B4-BE49-F238E27FC236}">
                <a16:creationId xmlns:a16="http://schemas.microsoft.com/office/drawing/2014/main" id="{0748956D-23E9-A0D3-D5F8-99F3B17CA338}"/>
              </a:ext>
            </a:extLst>
          </p:cNvPr>
          <p:cNvSpPr>
            <a:spLocks noGrp="1"/>
          </p:cNvSpPr>
          <p:nvPr>
            <p:ph idx="1"/>
          </p:nvPr>
        </p:nvSpPr>
        <p:spPr>
          <a:xfrm>
            <a:off x="849758" y="1477773"/>
            <a:ext cx="10427841" cy="4754944"/>
          </a:xfrm>
        </p:spPr>
        <p:txBody>
          <a:bodyPr vert="horz" lIns="91440" tIns="45720" rIns="91440" bIns="45720" rtlCol="0" anchor="t">
            <a:normAutofit/>
          </a:bodyPr>
          <a:lstStyle/>
          <a:p>
            <a:pPr marL="0" indent="0">
              <a:buNone/>
            </a:pPr>
            <a:r>
              <a:rPr lang="pl-PL" b="1" dirty="0">
                <a:solidFill>
                  <a:schemeClr val="tx1"/>
                </a:solidFill>
                <a:ea typeface="+mn-lt"/>
                <a:cs typeface="+mn-lt"/>
              </a:rPr>
              <a:t>XSS:</a:t>
            </a:r>
          </a:p>
          <a:p>
            <a:pPr marL="0" indent="0">
              <a:buNone/>
            </a:pPr>
            <a:r>
              <a:rPr lang="pl-PL" dirty="0" err="1">
                <a:solidFill>
                  <a:schemeClr val="tx1"/>
                </a:solidFill>
                <a:ea typeface="+mn-lt"/>
                <a:cs typeface="+mn-lt"/>
              </a:rPr>
              <a:t>Whitelistowanie</a:t>
            </a:r>
            <a:r>
              <a:rPr lang="pl-PL" dirty="0">
                <a:solidFill>
                  <a:schemeClr val="tx1"/>
                </a:solidFill>
                <a:ea typeface="+mn-lt"/>
                <a:cs typeface="+mn-lt"/>
              </a:rPr>
              <a:t> - Zezwalanie jedynie na określone formaty danych i odrzucanie niezgodnych z założeniami</a:t>
            </a:r>
            <a:endParaRPr lang="pl-PL" dirty="0">
              <a:solidFill>
                <a:schemeClr val="tx1"/>
              </a:solidFill>
              <a:latin typeface="Helvetica Neue"/>
            </a:endParaRPr>
          </a:p>
          <a:p>
            <a:pPr marL="0" indent="0">
              <a:buNone/>
            </a:pPr>
            <a:r>
              <a:rPr lang="pl-PL" dirty="0">
                <a:solidFill>
                  <a:schemeClr val="tx1"/>
                </a:solidFill>
                <a:ea typeface="+mn-lt"/>
                <a:cs typeface="+mn-lt"/>
              </a:rPr>
              <a:t>Korzystanie z </a:t>
            </a:r>
            <a:r>
              <a:rPr lang="pl-PL" dirty="0" err="1">
                <a:solidFill>
                  <a:schemeClr val="tx1"/>
                </a:solidFill>
                <a:ea typeface="+mn-lt"/>
                <a:cs typeface="+mn-lt"/>
              </a:rPr>
              <a:t>frameworków</a:t>
            </a:r>
            <a:r>
              <a:rPr lang="pl-PL" dirty="0">
                <a:solidFill>
                  <a:schemeClr val="tx1"/>
                </a:solidFill>
                <a:ea typeface="+mn-lt"/>
                <a:cs typeface="+mn-lt"/>
              </a:rPr>
              <a:t>, które mają wbudowaną ochronę przed XSS, takich jak </a:t>
            </a:r>
            <a:r>
              <a:rPr lang="pl-PL" dirty="0" err="1">
                <a:solidFill>
                  <a:schemeClr val="tx1"/>
                </a:solidFill>
                <a:ea typeface="+mn-lt"/>
                <a:cs typeface="+mn-lt"/>
              </a:rPr>
              <a:t>React</a:t>
            </a:r>
            <a:r>
              <a:rPr lang="pl-PL" dirty="0">
                <a:solidFill>
                  <a:schemeClr val="tx1"/>
                </a:solidFill>
                <a:ea typeface="+mn-lt"/>
                <a:cs typeface="+mn-lt"/>
              </a:rPr>
              <a:t>, </a:t>
            </a:r>
            <a:r>
              <a:rPr lang="pl-PL" dirty="0" err="1">
                <a:solidFill>
                  <a:schemeClr val="tx1"/>
                </a:solidFill>
                <a:ea typeface="+mn-lt"/>
                <a:cs typeface="+mn-lt"/>
              </a:rPr>
              <a:t>Angular</a:t>
            </a:r>
            <a:r>
              <a:rPr lang="pl-PL" dirty="0">
                <a:solidFill>
                  <a:schemeClr val="tx1"/>
                </a:solidFill>
                <a:ea typeface="+mn-lt"/>
                <a:cs typeface="+mn-lt"/>
              </a:rPr>
              <a:t> czy Vue.js. Automatyzują one </a:t>
            </a:r>
            <a:r>
              <a:rPr lang="pl-PL" dirty="0" err="1">
                <a:solidFill>
                  <a:schemeClr val="tx1"/>
                </a:solidFill>
                <a:ea typeface="+mn-lt"/>
                <a:cs typeface="+mn-lt"/>
              </a:rPr>
              <a:t>escapowanie</a:t>
            </a:r>
            <a:r>
              <a:rPr lang="pl-PL" dirty="0">
                <a:solidFill>
                  <a:schemeClr val="tx1"/>
                </a:solidFill>
                <a:ea typeface="+mn-lt"/>
                <a:cs typeface="+mn-lt"/>
              </a:rPr>
              <a:t> danych wprowadzanych do widoków</a:t>
            </a:r>
            <a:endParaRPr lang="pl-PL" dirty="0">
              <a:solidFill>
                <a:schemeClr val="tx1"/>
              </a:solidFill>
              <a:latin typeface="Georgia Pro Light"/>
            </a:endParaRPr>
          </a:p>
          <a:p>
            <a:pPr marL="0" indent="0">
              <a:buNone/>
            </a:pPr>
            <a:r>
              <a:rPr lang="pl-PL" b="1" dirty="0">
                <a:solidFill>
                  <a:schemeClr val="tx1"/>
                </a:solidFill>
                <a:latin typeface="Georgia Pro Light"/>
              </a:rPr>
              <a:t>CSRF:</a:t>
            </a:r>
          </a:p>
          <a:p>
            <a:pPr marL="0" indent="0">
              <a:buNone/>
            </a:pPr>
            <a:r>
              <a:rPr lang="pl-PL" dirty="0">
                <a:solidFill>
                  <a:schemeClr val="tx1"/>
                </a:solidFill>
                <a:ea typeface="+mn-lt"/>
                <a:cs typeface="+mn-lt"/>
              </a:rPr>
              <a:t>Weryfikacja żądań z </a:t>
            </a:r>
            <a:r>
              <a:rPr lang="pl-PL" dirty="0" err="1">
                <a:solidFill>
                  <a:schemeClr val="tx1"/>
                </a:solidFill>
                <a:ea typeface="+mn-lt"/>
                <a:cs typeface="+mn-lt"/>
              </a:rPr>
              <a:t>tokenami</a:t>
            </a:r>
            <a:r>
              <a:rPr lang="pl-PL" dirty="0">
                <a:solidFill>
                  <a:schemeClr val="tx1"/>
                </a:solidFill>
                <a:ea typeface="+mn-lt"/>
                <a:cs typeface="+mn-lt"/>
              </a:rPr>
              <a:t> CSRF - Każda forma przesyłająca dane (np. formularz) powinna zawierać unikalny </a:t>
            </a:r>
            <a:r>
              <a:rPr lang="pl-PL" dirty="0" err="1">
                <a:solidFill>
                  <a:schemeClr val="tx1"/>
                </a:solidFill>
                <a:ea typeface="+mn-lt"/>
                <a:cs typeface="+mn-lt"/>
              </a:rPr>
              <a:t>token</a:t>
            </a:r>
            <a:r>
              <a:rPr lang="pl-PL" dirty="0">
                <a:solidFill>
                  <a:schemeClr val="tx1"/>
                </a:solidFill>
                <a:ea typeface="+mn-lt"/>
                <a:cs typeface="+mn-lt"/>
              </a:rPr>
              <a:t> CSRF, który serwer weryfikuje przy odbieraniu żądania</a:t>
            </a:r>
            <a:endParaRPr lang="pl-PL" dirty="0">
              <a:solidFill>
                <a:schemeClr val="tx1"/>
              </a:solidFill>
            </a:endParaRPr>
          </a:p>
          <a:p>
            <a:pPr marL="0" indent="0">
              <a:buNone/>
            </a:pPr>
            <a:r>
              <a:rPr lang="pl-PL" dirty="0">
                <a:solidFill>
                  <a:schemeClr val="tx1"/>
                </a:solidFill>
                <a:ea typeface="+mn-lt"/>
                <a:cs typeface="+mn-lt"/>
              </a:rPr>
              <a:t>Szyfrowane połączenia (HTTPS) - Wszystkie dane przesyłane między użytkownikiem a aplikacją powinny być szyfrowane, aby uniknąć ich przechwycenia przez osoby trzecie</a:t>
            </a:r>
            <a:endParaRPr lang="pl-PL" dirty="0">
              <a:solidFill>
                <a:schemeClr val="tx1"/>
              </a:solidFill>
            </a:endParaRPr>
          </a:p>
          <a:p>
            <a:pPr marL="0" indent="0">
              <a:buNone/>
            </a:pPr>
            <a:endParaRPr lang="pl-PL" b="1" dirty="0">
              <a:solidFill>
                <a:schemeClr val="tx1"/>
              </a:solidFill>
              <a:latin typeface="Helvetica Neue"/>
            </a:endParaRPr>
          </a:p>
          <a:p>
            <a:endParaRPr lang="pl-PL" sz="1000" dirty="0">
              <a:solidFill>
                <a:schemeClr val="tx1"/>
              </a:solidFill>
              <a:latin typeface="Helvetica Neue"/>
            </a:endParaRPr>
          </a:p>
        </p:txBody>
      </p:sp>
    </p:spTree>
    <p:extLst>
      <p:ext uri="{BB962C8B-B14F-4D97-AF65-F5344CB8AC3E}">
        <p14:creationId xmlns:p14="http://schemas.microsoft.com/office/powerpoint/2010/main" val="359374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ktroniczna płytka drukowana">
            <a:extLst>
              <a:ext uri="{FF2B5EF4-FFF2-40B4-BE49-F238E27FC236}">
                <a16:creationId xmlns:a16="http://schemas.microsoft.com/office/drawing/2014/main" id="{18460299-D97D-8103-A96C-220DA5712146}"/>
              </a:ext>
            </a:extLst>
          </p:cNvPr>
          <p:cNvPicPr>
            <a:picLocks noChangeAspect="1"/>
          </p:cNvPicPr>
          <p:nvPr/>
        </p:nvPicPr>
        <p:blipFill>
          <a:blip r:embed="rId2">
            <a:alphaModFix amt="40000"/>
          </a:blip>
          <a:srcRect t="1328" r="-2" b="2510"/>
          <a:stretch/>
        </p:blipFill>
        <p:spPr>
          <a:xfrm>
            <a:off x="20190" y="10"/>
            <a:ext cx="12191999" cy="6857990"/>
          </a:xfrm>
          <a:prstGeom prst="rect">
            <a:avLst/>
          </a:prstGeom>
        </p:spPr>
      </p:pic>
      <p:sp>
        <p:nvSpPr>
          <p:cNvPr id="2" name="Tytuł 1">
            <a:extLst>
              <a:ext uri="{FF2B5EF4-FFF2-40B4-BE49-F238E27FC236}">
                <a16:creationId xmlns:a16="http://schemas.microsoft.com/office/drawing/2014/main" id="{3C4F14AE-4D27-248A-69B7-9AEA2D5809B4}"/>
              </a:ext>
            </a:extLst>
          </p:cNvPr>
          <p:cNvSpPr>
            <a:spLocks noGrp="1"/>
          </p:cNvSpPr>
          <p:nvPr>
            <p:ph type="title"/>
          </p:nvPr>
        </p:nvSpPr>
        <p:spPr>
          <a:xfrm>
            <a:off x="142913" y="927"/>
            <a:ext cx="6962052" cy="1884207"/>
          </a:xfrm>
        </p:spPr>
        <p:txBody>
          <a:bodyPr vert="horz" lIns="91440" tIns="45720" rIns="91440" bIns="45720" rtlCol="0" anchor="b">
            <a:normAutofit/>
          </a:bodyPr>
          <a:lstStyle/>
          <a:p>
            <a:pPr algn="ctr"/>
            <a:r>
              <a:rPr lang="en-US" sz="4800" b="1" err="1">
                <a:solidFill>
                  <a:schemeClr val="tx1"/>
                </a:solidFill>
                <a:ea typeface="+mj-lt"/>
                <a:cs typeface="+mj-lt"/>
              </a:rPr>
              <a:t>Ataki</a:t>
            </a:r>
            <a:r>
              <a:rPr lang="en-US" sz="4800" b="1">
                <a:solidFill>
                  <a:schemeClr val="tx1"/>
                </a:solidFill>
                <a:ea typeface="+mj-lt"/>
                <a:cs typeface="+mj-lt"/>
              </a:rPr>
              <a:t> </a:t>
            </a:r>
            <a:r>
              <a:rPr lang="en-US" sz="4800" b="1" err="1">
                <a:solidFill>
                  <a:schemeClr val="tx1"/>
                </a:solidFill>
                <a:ea typeface="+mj-lt"/>
                <a:cs typeface="+mj-lt"/>
              </a:rPr>
              <a:t>na</a:t>
            </a:r>
            <a:r>
              <a:rPr lang="en-US" sz="4800" b="1">
                <a:solidFill>
                  <a:schemeClr val="tx1"/>
                </a:solidFill>
                <a:ea typeface="+mj-lt"/>
                <a:cs typeface="+mj-lt"/>
              </a:rPr>
              <a:t> API </a:t>
            </a:r>
            <a:r>
              <a:rPr lang="en-US" sz="4800" b="1" err="1">
                <a:solidFill>
                  <a:schemeClr val="tx1"/>
                </a:solidFill>
                <a:ea typeface="+mj-lt"/>
                <a:cs typeface="+mj-lt"/>
              </a:rPr>
              <a:t>i</a:t>
            </a:r>
            <a:r>
              <a:rPr lang="en-US" sz="4800" b="1">
                <a:solidFill>
                  <a:schemeClr val="tx1"/>
                </a:solidFill>
                <a:ea typeface="+mj-lt"/>
                <a:cs typeface="+mj-lt"/>
              </a:rPr>
              <a:t> </a:t>
            </a:r>
            <a:r>
              <a:rPr lang="en-US" sz="4800" b="1" err="1">
                <a:solidFill>
                  <a:schemeClr val="tx1"/>
                </a:solidFill>
                <a:ea typeface="+mj-lt"/>
                <a:cs typeface="+mj-lt"/>
              </a:rPr>
              <a:t>integracje</a:t>
            </a:r>
            <a:r>
              <a:rPr lang="en-US" sz="4800" b="1">
                <a:solidFill>
                  <a:schemeClr val="tx1"/>
                </a:solidFill>
                <a:ea typeface="+mj-lt"/>
                <a:cs typeface="+mj-lt"/>
              </a:rPr>
              <a:t> </a:t>
            </a:r>
            <a:r>
              <a:rPr lang="en-US" sz="4800" b="1" err="1">
                <a:solidFill>
                  <a:schemeClr val="tx1"/>
                </a:solidFill>
                <a:ea typeface="+mj-lt"/>
                <a:cs typeface="+mj-lt"/>
              </a:rPr>
              <a:t>zewnętrzne</a:t>
            </a:r>
            <a:endParaRPr lang="pl-PL" b="1">
              <a:solidFill>
                <a:schemeClr val="tx1"/>
              </a:solidFill>
            </a:endParaRPr>
          </a:p>
        </p:txBody>
      </p:sp>
      <p:cxnSp>
        <p:nvCxnSpPr>
          <p:cNvPr id="13" name="Straight Connector 12">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ole tekstowe 3">
            <a:extLst>
              <a:ext uri="{FF2B5EF4-FFF2-40B4-BE49-F238E27FC236}">
                <a16:creationId xmlns:a16="http://schemas.microsoft.com/office/drawing/2014/main" id="{C614971C-12A9-2DEC-1A8A-767D4F31F119}"/>
              </a:ext>
            </a:extLst>
          </p:cNvPr>
          <p:cNvSpPr txBox="1"/>
          <p:nvPr/>
        </p:nvSpPr>
        <p:spPr>
          <a:xfrm>
            <a:off x="5133472" y="3970420"/>
            <a:ext cx="677778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l-PL" sz="2400"/>
              <a:t>Aplikacja korzysta z zewnętrznych API (np. do logowania się przez Google/Facebook lub integracji z kalendarzem), istnieje ryzyko, że atakujący mogą przeprowadzić ataki na te interfejsy, uzyskując nieautoryzowany dostęp do danych użytkowników lub wpływając na działanie aplikacji.</a:t>
            </a:r>
            <a:endParaRPr lang="pl-PL"/>
          </a:p>
        </p:txBody>
      </p:sp>
      <p:sp>
        <p:nvSpPr>
          <p:cNvPr id="6" name="pole tekstowe 5">
            <a:extLst>
              <a:ext uri="{FF2B5EF4-FFF2-40B4-BE49-F238E27FC236}">
                <a16:creationId xmlns:a16="http://schemas.microsoft.com/office/drawing/2014/main" id="{DE2119B6-648F-FD40-69AC-358BB67EA355}"/>
              </a:ext>
            </a:extLst>
          </p:cNvPr>
          <p:cNvSpPr txBox="1"/>
          <p:nvPr/>
        </p:nvSpPr>
        <p:spPr>
          <a:xfrm>
            <a:off x="521368" y="2192421"/>
            <a:ext cx="461210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000"/>
              <a:t>Ataki na API i integracje zewnętrzne są próbami wykorzystania słabości w interfejsach programistycznych (API) lub połączeniach między aplikacją a systemami zewnętrznymi. Ponieważ API są coraz częściej używane do komunikacji między różnymi aplikacjami i systemami, stają się atrakcyjnym celem dla cyberprzestępców. Np. SQL </a:t>
            </a:r>
            <a:r>
              <a:rPr lang="pl-PL" sz="2000" err="1"/>
              <a:t>injection</a:t>
            </a:r>
            <a:endParaRPr lang="pl-PL" sz="2000"/>
          </a:p>
        </p:txBody>
      </p:sp>
    </p:spTree>
    <p:extLst>
      <p:ext uri="{BB962C8B-B14F-4D97-AF65-F5344CB8AC3E}">
        <p14:creationId xmlns:p14="http://schemas.microsoft.com/office/powerpoint/2010/main" val="3780707330"/>
      </p:ext>
    </p:extLst>
  </p:cSld>
  <p:clrMapOvr>
    <a:masterClrMapping/>
  </p:clrMapOvr>
</p:sld>
</file>

<file path=ppt/theme/theme1.xml><?xml version="1.0" encoding="utf-8"?>
<a:theme xmlns:a="http://schemas.openxmlformats.org/drawingml/2006/main" name="VaultVTI">
  <a:themeElements>
    <a:clrScheme name="AnalogousFromRegularSeedRightStep">
      <a:dk1>
        <a:srgbClr val="000000"/>
      </a:dk1>
      <a:lt1>
        <a:srgbClr val="FFFFFF"/>
      </a:lt1>
      <a:dk2>
        <a:srgbClr val="1D2733"/>
      </a:dk2>
      <a:lt2>
        <a:srgbClr val="E8E2E5"/>
      </a:lt2>
      <a:accent1>
        <a:srgbClr val="46B47E"/>
      </a:accent1>
      <a:accent2>
        <a:srgbClr val="3BB1A8"/>
      </a:accent2>
      <a:accent3>
        <a:srgbClr val="4D9BC3"/>
      </a:accent3>
      <a:accent4>
        <a:srgbClr val="3B58B1"/>
      </a:accent4>
      <a:accent5>
        <a:srgbClr val="614DC3"/>
      </a:accent5>
      <a:accent6>
        <a:srgbClr val="813BB1"/>
      </a:accent6>
      <a:hlink>
        <a:srgbClr val="BF3F7E"/>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Panoramiczny</PresentationFormat>
  <Slides>16</Slides>
  <Notes>0</Notes>
  <HiddenSlides>0</HiddenSlides>
  <ScaleCrop>false</ScaleCrop>
  <HeadingPairs>
    <vt:vector size="4" baseType="variant">
      <vt:variant>
        <vt:lpstr>Motyw</vt:lpstr>
      </vt:variant>
      <vt:variant>
        <vt:i4>1</vt:i4>
      </vt:variant>
      <vt:variant>
        <vt:lpstr>Tytuły slajdów</vt:lpstr>
      </vt:variant>
      <vt:variant>
        <vt:i4>16</vt:i4>
      </vt:variant>
    </vt:vector>
  </HeadingPairs>
  <TitlesOfParts>
    <vt:vector size="17" baseType="lpstr">
      <vt:lpstr>VaultVTI</vt:lpstr>
      <vt:lpstr>Plan prywatności i bezpieczeństwa danych</vt:lpstr>
      <vt:lpstr>Potencjalne zagrożenia bezpieczeństwa dla aplikacji TeamUp</vt:lpstr>
      <vt:lpstr> </vt:lpstr>
      <vt:lpstr>Jak ochronić aplikację?</vt:lpstr>
      <vt:lpstr>Ataki typu DDoS i potencjalna niedostępność usługi</vt:lpstr>
      <vt:lpstr>Jak ochronić aplikację?</vt:lpstr>
      <vt:lpstr>Ataki typu Cross-Site Scripting (XSS) i Cross-Site Request Forgery (CSRF)</vt:lpstr>
      <vt:lpstr>Jak ochronić aplikację?</vt:lpstr>
      <vt:lpstr>Ataki na API i integracje zewnętrzne</vt:lpstr>
      <vt:lpstr>Jak ochronić aplikację?</vt:lpstr>
      <vt:lpstr>Prywatność Danych i Zgodność z Prawem w Aplikacji </vt:lpstr>
      <vt:lpstr>Zgodność z RODO/GDPR</vt:lpstr>
      <vt:lpstr>Bezpieczeństwo Przechowywania Danych</vt:lpstr>
      <vt:lpstr>Polityka prywatności i regulaminy</vt:lpstr>
      <vt:lpstr>Audyty i monitoring</vt:lpstr>
      <vt:lpstr>Zewnętrzne usługi i procesory danych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180</cp:revision>
  <dcterms:created xsi:type="dcterms:W3CDTF">2024-11-06T11:23:41Z</dcterms:created>
  <dcterms:modified xsi:type="dcterms:W3CDTF">2024-11-19T14:20:10Z</dcterms:modified>
</cp:coreProperties>
</file>