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B4F90-E511-4206-9CE1-F517AEF12AFE}" type="datetimeFigureOut">
              <a:rPr lang="pl-PL" smtClean="0"/>
              <a:t>02.11.2024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08AA8-4FDB-4E62-9DF1-F708D53092C7}" type="slidenum">
              <a:rPr lang="pl-PL" smtClean="0"/>
              <a:t>‹#›</a:t>
            </a:fld>
            <a:endParaRPr lang="pl-PL"/>
          </a:p>
        </p:txBody>
      </p:sp>
    </p:spTree>
    <p:extLst>
      <p:ext uri="{BB962C8B-B14F-4D97-AF65-F5344CB8AC3E}">
        <p14:creationId xmlns:p14="http://schemas.microsoft.com/office/powerpoint/2010/main" val="224827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0F408AA8-4FDB-4E62-9DF1-F708D53092C7}" type="slidenum">
              <a:rPr lang="pl-PL" smtClean="0"/>
              <a:t>10</a:t>
            </a:fld>
            <a:endParaRPr lang="pl-PL"/>
          </a:p>
        </p:txBody>
      </p:sp>
    </p:spTree>
    <p:extLst>
      <p:ext uri="{BB962C8B-B14F-4D97-AF65-F5344CB8AC3E}">
        <p14:creationId xmlns:p14="http://schemas.microsoft.com/office/powerpoint/2010/main" val="249502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E323B7-00AC-5E55-7935-EC1D9E0BC12D}"/>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544691C-5797-FEAD-7052-4A7C95A2C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F2473AA2-B7C7-8399-E1ED-F10D7AB96A5F}"/>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5" name="Symbol zastępczy stopki 4">
            <a:extLst>
              <a:ext uri="{FF2B5EF4-FFF2-40B4-BE49-F238E27FC236}">
                <a16:creationId xmlns:a16="http://schemas.microsoft.com/office/drawing/2014/main" id="{413FBCD3-BA96-6E81-CC71-F1DD44AB0A9E}"/>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DD0D5525-9107-A82E-376C-E801FAED2131}"/>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251136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005506-F4AC-055D-0EAE-83B0B3346AD7}"/>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CB911BAA-7D3C-6305-D72F-6D97830D95B6}"/>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8FDF6B8-1E0A-38E8-887F-78A2B254B8AB}"/>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5" name="Symbol zastępczy stopki 4">
            <a:extLst>
              <a:ext uri="{FF2B5EF4-FFF2-40B4-BE49-F238E27FC236}">
                <a16:creationId xmlns:a16="http://schemas.microsoft.com/office/drawing/2014/main" id="{CF4B089D-28DD-D76A-A47C-D7DBACFCECDE}"/>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12FC52E1-61E4-8C21-8B0C-5F39FA63E212}"/>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243878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D540ABD1-2155-43F0-64C6-395839DE42FF}"/>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63D852B-A77A-0639-EA19-82B1D292B77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27E4042-4F5F-F439-DE90-DA593276DFED}"/>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5" name="Symbol zastępczy stopki 4">
            <a:extLst>
              <a:ext uri="{FF2B5EF4-FFF2-40B4-BE49-F238E27FC236}">
                <a16:creationId xmlns:a16="http://schemas.microsoft.com/office/drawing/2014/main" id="{ED294FF5-C2C0-77B5-778A-D5356D8AD804}"/>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41D07F81-7AF6-796E-ADC9-4B857D27E7A7}"/>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103522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7AEBF7-0999-1D11-B328-FD863D86CE5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A379C225-9C61-D9C7-F6B7-11D0773748F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3A25549-C2C0-4370-F48D-3B1AE73A0033}"/>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5" name="Symbol zastępczy stopki 4">
            <a:extLst>
              <a:ext uri="{FF2B5EF4-FFF2-40B4-BE49-F238E27FC236}">
                <a16:creationId xmlns:a16="http://schemas.microsoft.com/office/drawing/2014/main" id="{B62C1D98-96C6-E704-42BB-A5B9C1984828}"/>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B8438993-2EC2-297D-D220-6D78DC0645A8}"/>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33994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0250C3-5EB2-3829-E376-5435B8326DE8}"/>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5A887559-7059-32A4-D73D-91A193E922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EA40127F-0940-3D76-1507-38176986FB9A}"/>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5" name="Symbol zastępczy stopki 4">
            <a:extLst>
              <a:ext uri="{FF2B5EF4-FFF2-40B4-BE49-F238E27FC236}">
                <a16:creationId xmlns:a16="http://schemas.microsoft.com/office/drawing/2014/main" id="{2CB0C267-B55A-64D5-D671-DF79BA259C4F}"/>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2F2C2C4D-A30B-87EF-6888-A9B4CA490E05}"/>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111333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F5AC38-4E19-809A-DD00-9C74604A359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C6D7ADB9-4746-D19B-9A4D-B33D3D2275BE}"/>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65310225-D91C-7ABC-11F4-7F7E23119EB0}"/>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3A5D29DD-7A89-874B-96E7-60C81808BE92}"/>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6" name="Symbol zastępczy stopki 5">
            <a:extLst>
              <a:ext uri="{FF2B5EF4-FFF2-40B4-BE49-F238E27FC236}">
                <a16:creationId xmlns:a16="http://schemas.microsoft.com/office/drawing/2014/main" id="{63BA8899-63EC-3896-C48A-73E088E76479}"/>
              </a:ext>
            </a:extLst>
          </p:cNvPr>
          <p:cNvSpPr>
            <a:spLocks noGrp="1"/>
          </p:cNvSpPr>
          <p:nvPr>
            <p:ph type="ftr" sz="quarter" idx="11"/>
          </p:nvPr>
        </p:nvSpPr>
        <p:spPr/>
        <p:txBody>
          <a:bodyPr/>
          <a:lstStyle/>
          <a:p>
            <a:endParaRPr lang="pl-PL" dirty="0"/>
          </a:p>
        </p:txBody>
      </p:sp>
      <p:sp>
        <p:nvSpPr>
          <p:cNvPr id="7" name="Symbol zastępczy numeru slajdu 6">
            <a:extLst>
              <a:ext uri="{FF2B5EF4-FFF2-40B4-BE49-F238E27FC236}">
                <a16:creationId xmlns:a16="http://schemas.microsoft.com/office/drawing/2014/main" id="{E1D4FCC7-013D-4982-0F39-E363F8D28675}"/>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1303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B7D215-CEB6-16BE-D26B-F0AC5FD84351}"/>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F0EBA806-44AC-2697-1794-3E7629834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4FDFC907-17CC-C997-2702-E3A4975C6998}"/>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AA8FE71D-903A-8CB7-B3EF-64988B5EB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6037224-2A1D-9BB5-D3B7-F39F4178A3D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CD88B1A9-25C3-508E-F6A9-E09B8AD2C8D8}"/>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8" name="Symbol zastępczy stopki 7">
            <a:extLst>
              <a:ext uri="{FF2B5EF4-FFF2-40B4-BE49-F238E27FC236}">
                <a16:creationId xmlns:a16="http://schemas.microsoft.com/office/drawing/2014/main" id="{BD2C058E-2CC8-B8FA-9221-86AD4D7BD283}"/>
              </a:ext>
            </a:extLst>
          </p:cNvPr>
          <p:cNvSpPr>
            <a:spLocks noGrp="1"/>
          </p:cNvSpPr>
          <p:nvPr>
            <p:ph type="ftr" sz="quarter" idx="11"/>
          </p:nvPr>
        </p:nvSpPr>
        <p:spPr/>
        <p:txBody>
          <a:bodyPr/>
          <a:lstStyle/>
          <a:p>
            <a:endParaRPr lang="pl-PL" dirty="0"/>
          </a:p>
        </p:txBody>
      </p:sp>
      <p:sp>
        <p:nvSpPr>
          <p:cNvPr id="9" name="Symbol zastępczy numeru slajdu 8">
            <a:extLst>
              <a:ext uri="{FF2B5EF4-FFF2-40B4-BE49-F238E27FC236}">
                <a16:creationId xmlns:a16="http://schemas.microsoft.com/office/drawing/2014/main" id="{9CDDBD66-D54E-6AE6-597D-84669415C7BF}"/>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301270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EEAD8A-A5D6-7A2F-4F9E-EB317F9AF984}"/>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B8F0E436-A92C-6B4A-9459-FF84043BBB54}"/>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4" name="Symbol zastępczy stopki 3">
            <a:extLst>
              <a:ext uri="{FF2B5EF4-FFF2-40B4-BE49-F238E27FC236}">
                <a16:creationId xmlns:a16="http://schemas.microsoft.com/office/drawing/2014/main" id="{529F35E9-759C-A705-B6AA-B75F13F90698}"/>
              </a:ext>
            </a:extLst>
          </p:cNvPr>
          <p:cNvSpPr>
            <a:spLocks noGrp="1"/>
          </p:cNvSpPr>
          <p:nvPr>
            <p:ph type="ftr" sz="quarter" idx="11"/>
          </p:nvPr>
        </p:nvSpPr>
        <p:spPr/>
        <p:txBody>
          <a:bodyPr/>
          <a:lstStyle/>
          <a:p>
            <a:endParaRPr lang="pl-PL" dirty="0"/>
          </a:p>
        </p:txBody>
      </p:sp>
      <p:sp>
        <p:nvSpPr>
          <p:cNvPr id="5" name="Symbol zastępczy numeru slajdu 4">
            <a:extLst>
              <a:ext uri="{FF2B5EF4-FFF2-40B4-BE49-F238E27FC236}">
                <a16:creationId xmlns:a16="http://schemas.microsoft.com/office/drawing/2014/main" id="{0687281F-0A25-06C7-F348-73D545109441}"/>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172290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7DBB1F2-27E1-B436-20A6-4DD90BEFE106}"/>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3" name="Symbol zastępczy stopki 2">
            <a:extLst>
              <a:ext uri="{FF2B5EF4-FFF2-40B4-BE49-F238E27FC236}">
                <a16:creationId xmlns:a16="http://schemas.microsoft.com/office/drawing/2014/main" id="{2FB4C958-EEE3-9F18-9B21-52A8F50C46D1}"/>
              </a:ext>
            </a:extLst>
          </p:cNvPr>
          <p:cNvSpPr>
            <a:spLocks noGrp="1"/>
          </p:cNvSpPr>
          <p:nvPr>
            <p:ph type="ftr" sz="quarter" idx="11"/>
          </p:nvPr>
        </p:nvSpPr>
        <p:spPr/>
        <p:txBody>
          <a:bodyPr/>
          <a:lstStyle/>
          <a:p>
            <a:endParaRPr lang="pl-PL" dirty="0"/>
          </a:p>
        </p:txBody>
      </p:sp>
      <p:sp>
        <p:nvSpPr>
          <p:cNvPr id="4" name="Symbol zastępczy numeru slajdu 3">
            <a:extLst>
              <a:ext uri="{FF2B5EF4-FFF2-40B4-BE49-F238E27FC236}">
                <a16:creationId xmlns:a16="http://schemas.microsoft.com/office/drawing/2014/main" id="{D85A99B6-3A9B-2CBA-958E-247CC0F3468F}"/>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210394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4C99C7-8412-4035-BBB4-C4387322BE40}"/>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B61E49C9-3116-75A2-08D3-682FCBE98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0B8A332-60F9-61E3-C0EE-05DA59B32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F4C18C8-C16B-BE2A-B1AE-13DD06A638AB}"/>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6" name="Symbol zastępczy stopki 5">
            <a:extLst>
              <a:ext uri="{FF2B5EF4-FFF2-40B4-BE49-F238E27FC236}">
                <a16:creationId xmlns:a16="http://schemas.microsoft.com/office/drawing/2014/main" id="{7EFF09B8-2EDE-3932-32CB-6BA913D3BDBA}"/>
              </a:ext>
            </a:extLst>
          </p:cNvPr>
          <p:cNvSpPr>
            <a:spLocks noGrp="1"/>
          </p:cNvSpPr>
          <p:nvPr>
            <p:ph type="ftr" sz="quarter" idx="11"/>
          </p:nvPr>
        </p:nvSpPr>
        <p:spPr/>
        <p:txBody>
          <a:bodyPr/>
          <a:lstStyle/>
          <a:p>
            <a:endParaRPr lang="pl-PL" dirty="0"/>
          </a:p>
        </p:txBody>
      </p:sp>
      <p:sp>
        <p:nvSpPr>
          <p:cNvPr id="7" name="Symbol zastępczy numeru slajdu 6">
            <a:extLst>
              <a:ext uri="{FF2B5EF4-FFF2-40B4-BE49-F238E27FC236}">
                <a16:creationId xmlns:a16="http://schemas.microsoft.com/office/drawing/2014/main" id="{2EA61DBA-753D-E489-EB1F-6E4F9D3F6187}"/>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57206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CE60A3-8737-C5E2-5739-5488893E3705}"/>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438C6EA-42C5-AE83-BAA9-420D56DFC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a:extLst>
              <a:ext uri="{FF2B5EF4-FFF2-40B4-BE49-F238E27FC236}">
                <a16:creationId xmlns:a16="http://schemas.microsoft.com/office/drawing/2014/main" id="{84824625-4C49-9574-4E97-467584B89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EAA6412-5543-D91E-CA36-2AC3093A83CD}"/>
              </a:ext>
            </a:extLst>
          </p:cNvPr>
          <p:cNvSpPr>
            <a:spLocks noGrp="1"/>
          </p:cNvSpPr>
          <p:nvPr>
            <p:ph type="dt" sz="half" idx="10"/>
          </p:nvPr>
        </p:nvSpPr>
        <p:spPr/>
        <p:txBody>
          <a:bodyPr/>
          <a:lstStyle/>
          <a:p>
            <a:fld id="{C37BDF61-E890-4BB2-AF43-962067BE69F9}" type="datetimeFigureOut">
              <a:rPr lang="pl-PL" smtClean="0"/>
              <a:t>02.11.2024</a:t>
            </a:fld>
            <a:endParaRPr lang="pl-PL" dirty="0"/>
          </a:p>
        </p:txBody>
      </p:sp>
      <p:sp>
        <p:nvSpPr>
          <p:cNvPr id="6" name="Symbol zastępczy stopki 5">
            <a:extLst>
              <a:ext uri="{FF2B5EF4-FFF2-40B4-BE49-F238E27FC236}">
                <a16:creationId xmlns:a16="http://schemas.microsoft.com/office/drawing/2014/main" id="{C91D3E3D-1FDE-9F60-D0B9-9CE27452C115}"/>
              </a:ext>
            </a:extLst>
          </p:cNvPr>
          <p:cNvSpPr>
            <a:spLocks noGrp="1"/>
          </p:cNvSpPr>
          <p:nvPr>
            <p:ph type="ftr" sz="quarter" idx="11"/>
          </p:nvPr>
        </p:nvSpPr>
        <p:spPr/>
        <p:txBody>
          <a:bodyPr/>
          <a:lstStyle/>
          <a:p>
            <a:endParaRPr lang="pl-PL" dirty="0"/>
          </a:p>
        </p:txBody>
      </p:sp>
      <p:sp>
        <p:nvSpPr>
          <p:cNvPr id="7" name="Symbol zastępczy numeru slajdu 6">
            <a:extLst>
              <a:ext uri="{FF2B5EF4-FFF2-40B4-BE49-F238E27FC236}">
                <a16:creationId xmlns:a16="http://schemas.microsoft.com/office/drawing/2014/main" id="{32AB3A3B-72A6-E387-D441-4782F932E03E}"/>
              </a:ext>
            </a:extLst>
          </p:cNvPr>
          <p:cNvSpPr>
            <a:spLocks noGrp="1"/>
          </p:cNvSpPr>
          <p:nvPr>
            <p:ph type="sldNum" sz="quarter" idx="12"/>
          </p:nvPr>
        </p:nvSpPr>
        <p:spPr/>
        <p:txBody>
          <a:bodyPr/>
          <a:lstStyle/>
          <a:p>
            <a:fld id="{2C8A90CF-BBC1-4828-8B74-5BABAFFFB7A9}" type="slidenum">
              <a:rPr lang="pl-PL" smtClean="0"/>
              <a:t>‹#›</a:t>
            </a:fld>
            <a:endParaRPr lang="pl-PL" dirty="0"/>
          </a:p>
        </p:txBody>
      </p:sp>
    </p:spTree>
    <p:extLst>
      <p:ext uri="{BB962C8B-B14F-4D97-AF65-F5344CB8AC3E}">
        <p14:creationId xmlns:p14="http://schemas.microsoft.com/office/powerpoint/2010/main" val="79830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DE2E41F-89A2-B555-EF7A-3A8278360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67D70DB4-EB6C-17B6-2211-CC51A0565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C3846DE-2018-A60A-B89B-349D6679A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7BDF61-E890-4BB2-AF43-962067BE69F9}" type="datetimeFigureOut">
              <a:rPr lang="pl-PL" smtClean="0"/>
              <a:t>02.11.2024</a:t>
            </a:fld>
            <a:endParaRPr lang="pl-PL" dirty="0"/>
          </a:p>
        </p:txBody>
      </p:sp>
      <p:sp>
        <p:nvSpPr>
          <p:cNvPr id="5" name="Symbol zastępczy stopki 4">
            <a:extLst>
              <a:ext uri="{FF2B5EF4-FFF2-40B4-BE49-F238E27FC236}">
                <a16:creationId xmlns:a16="http://schemas.microsoft.com/office/drawing/2014/main" id="{45371B20-9857-98F8-FA40-EB7C4F4C18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dirty="0"/>
          </a:p>
        </p:txBody>
      </p:sp>
      <p:sp>
        <p:nvSpPr>
          <p:cNvPr id="6" name="Symbol zastępczy numeru slajdu 5">
            <a:extLst>
              <a:ext uri="{FF2B5EF4-FFF2-40B4-BE49-F238E27FC236}">
                <a16:creationId xmlns:a16="http://schemas.microsoft.com/office/drawing/2014/main" id="{4E5D19C6-0659-0766-83DF-61B8B401CF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8A90CF-BBC1-4828-8B74-5BABAFFFB7A9}" type="slidenum">
              <a:rPr lang="pl-PL" smtClean="0"/>
              <a:t>‹#›</a:t>
            </a:fld>
            <a:endParaRPr lang="pl-PL" dirty="0"/>
          </a:p>
        </p:txBody>
      </p:sp>
    </p:spTree>
    <p:extLst>
      <p:ext uri="{BB962C8B-B14F-4D97-AF65-F5344CB8AC3E}">
        <p14:creationId xmlns:p14="http://schemas.microsoft.com/office/powerpoint/2010/main" val="731182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Osoba obserwująca pusty telefon">
            <a:extLst>
              <a:ext uri="{FF2B5EF4-FFF2-40B4-BE49-F238E27FC236}">
                <a16:creationId xmlns:a16="http://schemas.microsoft.com/office/drawing/2014/main" id="{64A241E0-5165-EF61-9D52-966B8562FD71}"/>
              </a:ext>
            </a:extLst>
          </p:cNvPr>
          <p:cNvPicPr>
            <a:picLocks noChangeAspect="1"/>
          </p:cNvPicPr>
          <p:nvPr/>
        </p:nvPicPr>
        <p:blipFill>
          <a:blip r:embed="rId2">
            <a:alphaModFix amt="50000"/>
          </a:blip>
          <a:srcRect t="15464" b="266"/>
          <a:stretch/>
        </p:blipFill>
        <p:spPr>
          <a:xfrm>
            <a:off x="20" y="11946"/>
            <a:ext cx="12191980" cy="6857999"/>
          </a:xfrm>
          <a:prstGeom prst="rect">
            <a:avLst/>
          </a:prstGeom>
        </p:spPr>
      </p:pic>
      <p:sp>
        <p:nvSpPr>
          <p:cNvPr id="5" name="Tytuł 4">
            <a:extLst>
              <a:ext uri="{FF2B5EF4-FFF2-40B4-BE49-F238E27FC236}">
                <a16:creationId xmlns:a16="http://schemas.microsoft.com/office/drawing/2014/main" id="{B6B7A7B7-C571-6C3D-12A3-12359FEBE8B2}"/>
              </a:ext>
            </a:extLst>
          </p:cNvPr>
          <p:cNvSpPr>
            <a:spLocks noGrp="1"/>
          </p:cNvSpPr>
          <p:nvPr>
            <p:ph type="ctrTitle"/>
          </p:nvPr>
        </p:nvSpPr>
        <p:spPr>
          <a:xfrm>
            <a:off x="1524000" y="1990686"/>
            <a:ext cx="9144000" cy="2900518"/>
          </a:xfrm>
        </p:spPr>
        <p:txBody>
          <a:bodyPr>
            <a:normAutofit/>
          </a:bodyPr>
          <a:lstStyle/>
          <a:p>
            <a:r>
              <a:rPr lang="pl-PL" dirty="0">
                <a:solidFill>
                  <a:srgbClr val="FFFFFF"/>
                </a:solidFill>
              </a:rPr>
              <a:t>Wymagania funkcjonalne i niefunkcjonalne aplikacji </a:t>
            </a:r>
            <a:r>
              <a:rPr lang="pl-PL" dirty="0" err="1">
                <a:solidFill>
                  <a:srgbClr val="FFFFFF"/>
                </a:solidFill>
              </a:rPr>
              <a:t>TeamUP</a:t>
            </a:r>
            <a:endParaRPr lang="pl-PL" dirty="0">
              <a:solidFill>
                <a:srgbClr val="FFFFFF"/>
              </a:solidFill>
            </a:endParaRPr>
          </a:p>
        </p:txBody>
      </p:sp>
      <p:sp>
        <p:nvSpPr>
          <p:cNvPr id="3" name="Podtytuł 2">
            <a:extLst>
              <a:ext uri="{FF2B5EF4-FFF2-40B4-BE49-F238E27FC236}">
                <a16:creationId xmlns:a16="http://schemas.microsoft.com/office/drawing/2014/main" id="{3ECA5AF6-6431-E21B-391E-8907E7C51BCA}"/>
              </a:ext>
            </a:extLst>
          </p:cNvPr>
          <p:cNvSpPr>
            <a:spLocks noGrp="1"/>
          </p:cNvSpPr>
          <p:nvPr>
            <p:ph type="subTitle" idx="1"/>
          </p:nvPr>
        </p:nvSpPr>
        <p:spPr>
          <a:xfrm>
            <a:off x="1524000" y="6332693"/>
            <a:ext cx="9144000" cy="1098395"/>
          </a:xfrm>
        </p:spPr>
        <p:txBody>
          <a:bodyPr>
            <a:normAutofit/>
          </a:bodyPr>
          <a:lstStyle/>
          <a:p>
            <a:endParaRPr lang="pl-PL" dirty="0">
              <a:solidFill>
                <a:srgbClr val="FFFFFF"/>
              </a:solidFill>
            </a:endParaRPr>
          </a:p>
        </p:txBody>
      </p:sp>
    </p:spTree>
    <p:extLst>
      <p:ext uri="{BB962C8B-B14F-4D97-AF65-F5344CB8AC3E}">
        <p14:creationId xmlns:p14="http://schemas.microsoft.com/office/powerpoint/2010/main" val="13691939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065E6A7-C291-0C03-9AED-6469270E1A04}"/>
              </a:ext>
            </a:extLst>
          </p:cNvPr>
          <p:cNvSpPr>
            <a:spLocks noGrp="1"/>
          </p:cNvSpPr>
          <p:nvPr>
            <p:ph type="title"/>
          </p:nvPr>
        </p:nvSpPr>
        <p:spPr>
          <a:xfrm>
            <a:off x="6094105" y="802955"/>
            <a:ext cx="4977976" cy="1454051"/>
          </a:xfrm>
        </p:spPr>
        <p:txBody>
          <a:bodyPr>
            <a:normAutofit/>
          </a:bodyPr>
          <a:lstStyle/>
          <a:p>
            <a:r>
              <a:rPr lang="pl-PL" sz="3600">
                <a:solidFill>
                  <a:schemeClr val="tx2"/>
                </a:solidFill>
              </a:rPr>
              <a:t>Wydajność systemu</a:t>
            </a:r>
          </a:p>
        </p:txBody>
      </p:sp>
      <p:pic>
        <p:nvPicPr>
          <p:cNvPr id="7" name="Graphic 6" descr="Robot">
            <a:extLst>
              <a:ext uri="{FF2B5EF4-FFF2-40B4-BE49-F238E27FC236}">
                <a16:creationId xmlns:a16="http://schemas.microsoft.com/office/drawing/2014/main" id="{40222C4C-C2C1-9363-4032-7D6BE29E87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Symbol zastępczy zawartości 2">
            <a:extLst>
              <a:ext uri="{FF2B5EF4-FFF2-40B4-BE49-F238E27FC236}">
                <a16:creationId xmlns:a16="http://schemas.microsoft.com/office/drawing/2014/main" id="{708D31F1-E7AC-7632-5AD3-67C8C619CDD1}"/>
              </a:ext>
            </a:extLst>
          </p:cNvPr>
          <p:cNvSpPr>
            <a:spLocks noGrp="1"/>
          </p:cNvSpPr>
          <p:nvPr>
            <p:ph idx="1"/>
          </p:nvPr>
        </p:nvSpPr>
        <p:spPr>
          <a:xfrm>
            <a:off x="6527471" y="1995749"/>
            <a:ext cx="4977578" cy="4355158"/>
          </a:xfrm>
        </p:spPr>
        <p:txBody>
          <a:bodyPr anchor="ctr">
            <a:noAutofit/>
          </a:bodyPr>
          <a:lstStyle/>
          <a:p>
            <a:pPr marL="0" indent="0">
              <a:buNone/>
            </a:pPr>
            <a:r>
              <a:rPr lang="pl-PL" sz="1700" dirty="0">
                <a:solidFill>
                  <a:schemeClr val="tx2"/>
                </a:solidFill>
              </a:rPr>
              <a:t>Aplikacja musi być zdolna do obsługi jednoczesnego użytkowania przez dużą liczbę osób, szczególnie w godzinach szczytu, bez wpływu na stabilność i płynność działania. Wydajność aplikacji obejmuje zarówno czas reakcji interfejsu, jak i szybkość przetwarzania danych na serwerach. Oznacza to, że:</a:t>
            </a:r>
          </a:p>
          <a:p>
            <a:pPr marL="514350" indent="-514350">
              <a:buFont typeface="+mj-lt"/>
              <a:buAutoNum type="arabicPeriod"/>
            </a:pPr>
            <a:r>
              <a:rPr lang="pl-PL" sz="1700" dirty="0">
                <a:solidFill>
                  <a:schemeClr val="tx2"/>
                </a:solidFill>
              </a:rPr>
              <a:t>Czas odpowiedzi na żądania użytkownika, takie jak ładowanie listy wydarzeń lub zapisywanie się na wydarzenie, nie powinien przekraczać 2 sekund.</a:t>
            </a:r>
          </a:p>
          <a:p>
            <a:pPr marL="514350" indent="-514350">
              <a:buFont typeface="+mj-lt"/>
              <a:buAutoNum type="arabicPeriod"/>
            </a:pPr>
            <a:r>
              <a:rPr lang="pl-PL" sz="1700" dirty="0">
                <a:solidFill>
                  <a:schemeClr val="tx2"/>
                </a:solidFill>
              </a:rPr>
              <a:t>System powinien obsługiwać minimum 5000 jednoczesnych połączeń bez spadku wydajności.</a:t>
            </a:r>
          </a:p>
          <a:p>
            <a:pPr marL="514350" indent="-514350">
              <a:buFont typeface="+mj-lt"/>
              <a:buAutoNum type="arabicPeriod"/>
            </a:pPr>
            <a:r>
              <a:rPr lang="pl-PL" sz="1700" dirty="0">
                <a:solidFill>
                  <a:schemeClr val="tx2"/>
                </a:solidFill>
              </a:rPr>
              <a:t>Wydajność musi być monitorowana za pomocą testów obciążeniowych, aby zapewnić spełnienie wymogów.</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8737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4C40F97-A136-B8D9-5D97-BA0E9B1F0BB4}"/>
              </a:ext>
            </a:extLst>
          </p:cNvPr>
          <p:cNvSpPr>
            <a:spLocks noGrp="1"/>
          </p:cNvSpPr>
          <p:nvPr>
            <p:ph type="title"/>
          </p:nvPr>
        </p:nvSpPr>
        <p:spPr>
          <a:xfrm>
            <a:off x="761803" y="350196"/>
            <a:ext cx="4646904" cy="1624520"/>
          </a:xfrm>
        </p:spPr>
        <p:txBody>
          <a:bodyPr anchor="ctr">
            <a:normAutofit/>
          </a:bodyPr>
          <a:lstStyle/>
          <a:p>
            <a:r>
              <a:rPr lang="pl-PL" sz="4000"/>
              <a:t>Bezpieczeństwo danych</a:t>
            </a:r>
          </a:p>
        </p:txBody>
      </p:sp>
      <p:sp>
        <p:nvSpPr>
          <p:cNvPr id="3" name="Symbol zastępczy zawartości 2">
            <a:extLst>
              <a:ext uri="{FF2B5EF4-FFF2-40B4-BE49-F238E27FC236}">
                <a16:creationId xmlns:a16="http://schemas.microsoft.com/office/drawing/2014/main" id="{FC3D9276-F27E-E025-9B96-000A12D0C0ED}"/>
              </a:ext>
            </a:extLst>
          </p:cNvPr>
          <p:cNvSpPr>
            <a:spLocks noGrp="1"/>
          </p:cNvSpPr>
          <p:nvPr>
            <p:ph idx="1"/>
          </p:nvPr>
        </p:nvSpPr>
        <p:spPr>
          <a:xfrm>
            <a:off x="761802" y="2743200"/>
            <a:ext cx="4646905" cy="3613149"/>
          </a:xfrm>
        </p:spPr>
        <p:txBody>
          <a:bodyPr anchor="ctr">
            <a:normAutofit/>
          </a:bodyPr>
          <a:lstStyle/>
          <a:p>
            <a:pPr marL="0" indent="0">
              <a:buNone/>
            </a:pPr>
            <a:r>
              <a:rPr lang="pl-PL" sz="1400"/>
              <a:t>Aplikacja musi chronić prywatność oraz dane osobowe użytkowników zgodnie z najlepszymi praktykami i przepisami, takimi jak RODO. Ochrona danych obejmuje:</a:t>
            </a:r>
          </a:p>
          <a:p>
            <a:r>
              <a:rPr lang="pl-PL" sz="1400" b="1"/>
              <a:t>Szyfrowanie danych </a:t>
            </a:r>
            <a:r>
              <a:rPr lang="pl-PL" sz="1400"/>
              <a:t>– dane przesyłane między urządzeniem użytkownika a serwerem, w tym dane logowania, powinny być szyfrowane, aby uniemożliwić ich przechwycenie.</a:t>
            </a:r>
          </a:p>
          <a:p>
            <a:r>
              <a:rPr lang="pl-PL" sz="1400" b="1"/>
              <a:t>Bezpieczne przechowywanie danych </a:t>
            </a:r>
            <a:r>
              <a:rPr lang="pl-PL" sz="1400"/>
              <a:t>– dane użytkowników, takie jak hasła, muszą być bezpiecznie przechowywane w bazie danych za pomocą silnego algorytmu hashującego.</a:t>
            </a:r>
          </a:p>
          <a:p>
            <a:r>
              <a:rPr lang="pl-PL" sz="1400" b="1"/>
              <a:t>Kontrola dostępu </a:t>
            </a:r>
            <a:r>
              <a:rPr lang="pl-PL" sz="1400"/>
              <a:t>– tylko autoryzowani użytkownicy mogą mieć dostęp do swoich danych i tylko uprawnione osoby do zarządzania danymi na poziomie administracyjnym.</a:t>
            </a:r>
            <a:br>
              <a:rPr lang="pl-PL" sz="1400"/>
            </a:br>
            <a:endParaRPr lang="pl-PL" sz="1400"/>
          </a:p>
        </p:txBody>
      </p:sp>
      <p:pic>
        <p:nvPicPr>
          <p:cNvPr id="13" name="Picture 4" descr="Podświetlony panel serwerowni">
            <a:extLst>
              <a:ext uri="{FF2B5EF4-FFF2-40B4-BE49-F238E27FC236}">
                <a16:creationId xmlns:a16="http://schemas.microsoft.com/office/drawing/2014/main" id="{6175F5BD-92A2-6BE7-950D-FD3F1AB3F5DA}"/>
              </a:ext>
            </a:extLst>
          </p:cNvPr>
          <p:cNvPicPr>
            <a:picLocks noChangeAspect="1"/>
          </p:cNvPicPr>
          <p:nvPr/>
        </p:nvPicPr>
        <p:blipFill>
          <a:blip r:embed="rId2"/>
          <a:srcRect l="16934" r="23665" b="-2"/>
          <a:stretch/>
        </p:blipFill>
        <p:spPr>
          <a:xfrm>
            <a:off x="6096000" y="1"/>
            <a:ext cx="6102825" cy="6858000"/>
          </a:xfrm>
          <a:prstGeom prst="rect">
            <a:avLst/>
          </a:prstGeom>
        </p:spPr>
      </p:pic>
    </p:spTree>
    <p:extLst>
      <p:ext uri="{BB962C8B-B14F-4D97-AF65-F5344CB8AC3E}">
        <p14:creationId xmlns:p14="http://schemas.microsoft.com/office/powerpoint/2010/main" val="285466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773AD9B-02EF-A980-11C2-1D0737C71AF4}"/>
              </a:ext>
            </a:extLst>
          </p:cNvPr>
          <p:cNvSpPr>
            <a:spLocks noGrp="1"/>
          </p:cNvSpPr>
          <p:nvPr>
            <p:ph type="title"/>
          </p:nvPr>
        </p:nvSpPr>
        <p:spPr>
          <a:xfrm>
            <a:off x="761803" y="350196"/>
            <a:ext cx="4646904" cy="1624520"/>
          </a:xfrm>
        </p:spPr>
        <p:txBody>
          <a:bodyPr anchor="ctr">
            <a:normAutofit/>
          </a:bodyPr>
          <a:lstStyle/>
          <a:p>
            <a:r>
              <a:rPr lang="pl-PL" sz="4000"/>
              <a:t>Responsywność aplikacji</a:t>
            </a:r>
          </a:p>
        </p:txBody>
      </p:sp>
      <p:sp>
        <p:nvSpPr>
          <p:cNvPr id="3" name="Symbol zastępczy zawartości 2">
            <a:extLst>
              <a:ext uri="{FF2B5EF4-FFF2-40B4-BE49-F238E27FC236}">
                <a16:creationId xmlns:a16="http://schemas.microsoft.com/office/drawing/2014/main" id="{0B7D0D14-00B3-0A28-AB69-43D7CBD405D6}"/>
              </a:ext>
            </a:extLst>
          </p:cNvPr>
          <p:cNvSpPr>
            <a:spLocks noGrp="1"/>
          </p:cNvSpPr>
          <p:nvPr>
            <p:ph idx="1"/>
          </p:nvPr>
        </p:nvSpPr>
        <p:spPr>
          <a:xfrm>
            <a:off x="761802" y="2743200"/>
            <a:ext cx="4646905" cy="3613149"/>
          </a:xfrm>
        </p:spPr>
        <p:txBody>
          <a:bodyPr anchor="ctr">
            <a:normAutofit/>
          </a:bodyPr>
          <a:lstStyle/>
          <a:p>
            <a:pPr marL="0" indent="0">
              <a:buNone/>
            </a:pPr>
            <a:r>
              <a:rPr lang="pl-PL" sz="1700"/>
              <a:t>Aplikacja musi być w pełni responsywna i działać poprawnie na różnych urządzeniach a także na różnych rozdzielczościach ekranu, zarówno na systemach Android, jak i iOS. Responsywność aplikacji zapewnia:</a:t>
            </a:r>
          </a:p>
          <a:p>
            <a:r>
              <a:rPr lang="pl-PL" sz="1700" b="1"/>
              <a:t>Płynne działanie na urządzeniach mobilnych </a:t>
            </a:r>
            <a:r>
              <a:rPr lang="pl-PL" sz="1700"/>
              <a:t>– interfejs użytkownika automatycznie dostosowuje się do rozdzielczości ekranu, od smartfonów po tablety.</a:t>
            </a:r>
          </a:p>
          <a:p>
            <a:r>
              <a:rPr lang="pl-PL" sz="1700" b="1"/>
              <a:t>Optymalizację dla dotykowego interfejsu </a:t>
            </a:r>
            <a:r>
              <a:rPr lang="pl-PL" sz="1700"/>
              <a:t>– wszystkie elementy interaktywne (przyciski, pola tekstowe itp.) muszą być dostosowane do obsługi dotykowej.</a:t>
            </a:r>
            <a:endParaRPr lang="pl-PL" sz="1700" b="1"/>
          </a:p>
        </p:txBody>
      </p:sp>
      <p:pic>
        <p:nvPicPr>
          <p:cNvPr id="5" name="Picture 4" descr="Urządzenie przenośne z aplikacjami">
            <a:extLst>
              <a:ext uri="{FF2B5EF4-FFF2-40B4-BE49-F238E27FC236}">
                <a16:creationId xmlns:a16="http://schemas.microsoft.com/office/drawing/2014/main" id="{DE9D6669-8EC3-E051-13E6-F188DBA320E5}"/>
              </a:ext>
            </a:extLst>
          </p:cNvPr>
          <p:cNvPicPr>
            <a:picLocks noChangeAspect="1"/>
          </p:cNvPicPr>
          <p:nvPr/>
        </p:nvPicPr>
        <p:blipFill>
          <a:blip r:embed="rId2"/>
          <a:srcRect l="44757" r="5187"/>
          <a:stretch/>
        </p:blipFill>
        <p:spPr>
          <a:xfrm>
            <a:off x="6096000" y="1"/>
            <a:ext cx="6102825" cy="6858000"/>
          </a:xfrm>
          <a:prstGeom prst="rect">
            <a:avLst/>
          </a:prstGeom>
        </p:spPr>
      </p:pic>
    </p:spTree>
    <p:extLst>
      <p:ext uri="{BB962C8B-B14F-4D97-AF65-F5344CB8AC3E}">
        <p14:creationId xmlns:p14="http://schemas.microsoft.com/office/powerpoint/2010/main" val="282115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17A7EDB-83AE-2B6B-0F7F-34596246E4DC}"/>
              </a:ext>
            </a:extLst>
          </p:cNvPr>
          <p:cNvSpPr>
            <a:spLocks noGrp="1"/>
          </p:cNvSpPr>
          <p:nvPr>
            <p:ph type="title"/>
          </p:nvPr>
        </p:nvSpPr>
        <p:spPr>
          <a:xfrm>
            <a:off x="1156851" y="637762"/>
            <a:ext cx="9888496" cy="900131"/>
          </a:xfrm>
        </p:spPr>
        <p:txBody>
          <a:bodyPr anchor="t">
            <a:normAutofit/>
          </a:bodyPr>
          <a:lstStyle/>
          <a:p>
            <a:r>
              <a:rPr lang="pl-PL" sz="4000">
                <a:solidFill>
                  <a:schemeClr val="bg1"/>
                </a:solidFill>
              </a:rPr>
              <a:t>Szybkość ładowania</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F2CAD18-1D1E-7361-8B06-128699E05D0A}"/>
              </a:ext>
            </a:extLst>
          </p:cNvPr>
          <p:cNvSpPr>
            <a:spLocks noGrp="1"/>
          </p:cNvSpPr>
          <p:nvPr>
            <p:ph idx="1"/>
          </p:nvPr>
        </p:nvSpPr>
        <p:spPr>
          <a:xfrm>
            <a:off x="1155548" y="2217343"/>
            <a:ext cx="9880893" cy="3959619"/>
          </a:xfrm>
        </p:spPr>
        <p:txBody>
          <a:bodyPr>
            <a:normAutofit/>
          </a:bodyPr>
          <a:lstStyle/>
          <a:p>
            <a:pPr marL="0" indent="0">
              <a:buNone/>
            </a:pPr>
            <a:r>
              <a:rPr lang="pl-PL" sz="2200"/>
              <a:t>Szybkość ładowania jest kluczowym aspektem, który wpływa na komfort użytkowania aplikacji. Obejmuje ona zarówno czas pierwszego ładowania aplikacji, jak i ładowania kluczowych funkcji podczas jej użytkowania. Wymogi dotyczące szybkości ładowania obejmują:</a:t>
            </a:r>
          </a:p>
          <a:p>
            <a:r>
              <a:rPr lang="pl-PL" sz="2200" b="1"/>
              <a:t>Czas pierwszego uruchomienia </a:t>
            </a:r>
            <a:r>
              <a:rPr lang="pl-PL" sz="2200"/>
              <a:t>– aplikacja powinna uruchamiać się w ciągu maksymalnie 3 sekund.</a:t>
            </a:r>
          </a:p>
          <a:p>
            <a:r>
              <a:rPr lang="pl-PL" sz="2200" b="1"/>
              <a:t>Szybkie ładowanie funkcji </a:t>
            </a:r>
            <a:r>
              <a:rPr lang="pl-PL" sz="2200"/>
              <a:t>– funkcje takie jak widok mapy wydarzeń, lista wydarzeń w okolicy czy zapisanie się na wydarzenie powinny działać płynnie i nie przekraczać 1-2 sekund czasu ładowania.</a:t>
            </a:r>
          </a:p>
          <a:p>
            <a:r>
              <a:rPr lang="pl-PL" sz="2200" b="1"/>
              <a:t>Buforowanie i optymalizacja </a:t>
            </a:r>
            <a:r>
              <a:rPr lang="pl-PL" sz="2200"/>
              <a:t>– dane często używane, takie jak lista wydarzeń, mogą być buforowane, aby skrócić czas ładowania.</a:t>
            </a:r>
            <a:endParaRPr lang="pl-PL" sz="2200" b="1"/>
          </a:p>
        </p:txBody>
      </p:sp>
    </p:spTree>
    <p:extLst>
      <p:ext uri="{BB962C8B-B14F-4D97-AF65-F5344CB8AC3E}">
        <p14:creationId xmlns:p14="http://schemas.microsoft.com/office/powerpoint/2010/main" val="147902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C9F517-ACB1-506A-F88A-613E898230EB}"/>
              </a:ext>
            </a:extLst>
          </p:cNvPr>
          <p:cNvPicPr>
            <a:picLocks noChangeAspect="1"/>
          </p:cNvPicPr>
          <p:nvPr/>
        </p:nvPicPr>
        <p:blipFill>
          <a:blip r:embed="rId2"/>
          <a:srcRect l="17173" r="20010"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D2108A8-7831-9EAD-7B5B-B16C31E24571}"/>
              </a:ext>
            </a:extLst>
          </p:cNvPr>
          <p:cNvSpPr>
            <a:spLocks noGrp="1"/>
          </p:cNvSpPr>
          <p:nvPr>
            <p:ph type="title"/>
          </p:nvPr>
        </p:nvSpPr>
        <p:spPr>
          <a:xfrm>
            <a:off x="761801" y="328512"/>
            <a:ext cx="4778387" cy="1628970"/>
          </a:xfrm>
        </p:spPr>
        <p:txBody>
          <a:bodyPr anchor="ctr">
            <a:normAutofit/>
          </a:bodyPr>
          <a:lstStyle/>
          <a:p>
            <a:r>
              <a:rPr lang="pl-PL" sz="4000"/>
              <a:t>Skalowalność</a:t>
            </a:r>
          </a:p>
        </p:txBody>
      </p:sp>
      <p:sp>
        <p:nvSpPr>
          <p:cNvPr id="3" name="Symbol zastępczy zawartości 2">
            <a:extLst>
              <a:ext uri="{FF2B5EF4-FFF2-40B4-BE49-F238E27FC236}">
                <a16:creationId xmlns:a16="http://schemas.microsoft.com/office/drawing/2014/main" id="{D5CF4A5B-8414-CC68-32BA-3AEFC2C5C33B}"/>
              </a:ext>
            </a:extLst>
          </p:cNvPr>
          <p:cNvSpPr>
            <a:spLocks noGrp="1"/>
          </p:cNvSpPr>
          <p:nvPr>
            <p:ph idx="1"/>
          </p:nvPr>
        </p:nvSpPr>
        <p:spPr>
          <a:xfrm>
            <a:off x="761801" y="2884929"/>
            <a:ext cx="4659756" cy="3374137"/>
          </a:xfrm>
        </p:spPr>
        <p:txBody>
          <a:bodyPr anchor="ctr">
            <a:normAutofit/>
          </a:bodyPr>
          <a:lstStyle/>
          <a:p>
            <a:pPr marL="0" indent="0">
              <a:buNone/>
            </a:pPr>
            <a:r>
              <a:rPr lang="pl-PL" sz="1600"/>
              <a:t>Aplikacja powinna być zaprojektowana tak, aby łatwo skalować jej infrastrukturę oraz funkcjonalności w miarę wzrostu liczby użytkowników i zapotrzebowania na nowe funkcje. Skalowalność aplikacji obejmuje:</a:t>
            </a:r>
          </a:p>
          <a:p>
            <a:r>
              <a:rPr lang="pl-PL" sz="1600" b="1"/>
              <a:t>Skalowalną architekturę serwera </a:t>
            </a:r>
            <a:r>
              <a:rPr lang="pl-PL" sz="1600"/>
              <a:t>– serwery i bazy danych powinny umożliwiać łatwe zwiększanie zasobów w razie wzrostu ruchu.</a:t>
            </a:r>
          </a:p>
          <a:p>
            <a:r>
              <a:rPr lang="pl-PL" sz="1600" b="1"/>
              <a:t>Łatwość dodawania funkcji </a:t>
            </a:r>
            <a:r>
              <a:rPr lang="pl-PL" sz="1600"/>
              <a:t>– struktura kodu powinna umożliwiać dodawanie nowych modułów (np. nowe typy wydarzeń sportowych, opcje czatu grupowego) bez przerywania działania systemu.</a:t>
            </a:r>
          </a:p>
        </p:txBody>
      </p:sp>
    </p:spTree>
    <p:extLst>
      <p:ext uri="{BB962C8B-B14F-4D97-AF65-F5344CB8AC3E}">
        <p14:creationId xmlns:p14="http://schemas.microsoft.com/office/powerpoint/2010/main" val="77143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6E522E-B528-F0B2-3BFB-31464E9FE8A1}"/>
              </a:ext>
            </a:extLst>
          </p:cNvPr>
          <p:cNvSpPr>
            <a:spLocks noGrp="1"/>
          </p:cNvSpPr>
          <p:nvPr>
            <p:ph type="title"/>
          </p:nvPr>
        </p:nvSpPr>
        <p:spPr/>
        <p:txBody>
          <a:bodyPr/>
          <a:lstStyle/>
          <a:p>
            <a:pPr algn="ctr"/>
            <a:r>
              <a:rPr lang="pl-PL" b="1" dirty="0"/>
              <a:t>Wymagania funkcjonalne</a:t>
            </a:r>
          </a:p>
        </p:txBody>
      </p:sp>
      <p:sp>
        <p:nvSpPr>
          <p:cNvPr id="3" name="Symbol zastępczy zawartości 2">
            <a:extLst>
              <a:ext uri="{FF2B5EF4-FFF2-40B4-BE49-F238E27FC236}">
                <a16:creationId xmlns:a16="http://schemas.microsoft.com/office/drawing/2014/main" id="{4C4C88D0-407A-28F6-DBF3-64E7C97828B6}"/>
              </a:ext>
            </a:extLst>
          </p:cNvPr>
          <p:cNvSpPr>
            <a:spLocks noGrp="1"/>
          </p:cNvSpPr>
          <p:nvPr>
            <p:ph idx="1"/>
          </p:nvPr>
        </p:nvSpPr>
        <p:spPr/>
        <p:txBody>
          <a:bodyPr>
            <a:normAutofit/>
          </a:bodyPr>
          <a:lstStyle/>
          <a:p>
            <a:r>
              <a:rPr lang="pl-PL" sz="3600" dirty="0"/>
              <a:t>Tworzenie wydarzeń sportowych</a:t>
            </a:r>
          </a:p>
          <a:p>
            <a:r>
              <a:rPr lang="pl-PL" sz="3600" dirty="0"/>
              <a:t>Dołączanie do wydarzeń</a:t>
            </a:r>
          </a:p>
          <a:p>
            <a:r>
              <a:rPr lang="pl-PL" sz="3600" dirty="0"/>
              <a:t>Przeglądanie dostępnych wydarzeń</a:t>
            </a:r>
          </a:p>
          <a:p>
            <a:r>
              <a:rPr lang="pl-PL" sz="3600" dirty="0"/>
              <a:t>Powiadomienia PUSH</a:t>
            </a:r>
          </a:p>
          <a:p>
            <a:r>
              <a:rPr lang="pl-PL" sz="3600" dirty="0"/>
              <a:t>Integracja z mapą lokalizacji</a:t>
            </a:r>
          </a:p>
          <a:p>
            <a:r>
              <a:rPr lang="pl-PL" sz="3600" dirty="0"/>
              <a:t>Edycja i anulowanie wydarzenia przez organizatora</a:t>
            </a:r>
          </a:p>
        </p:txBody>
      </p:sp>
    </p:spTree>
    <p:extLst>
      <p:ext uri="{BB962C8B-B14F-4D97-AF65-F5344CB8AC3E}">
        <p14:creationId xmlns:p14="http://schemas.microsoft.com/office/powerpoint/2010/main" val="351758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Siatkówka w pustym sala gimnastycznaie">
            <a:extLst>
              <a:ext uri="{FF2B5EF4-FFF2-40B4-BE49-F238E27FC236}">
                <a16:creationId xmlns:a16="http://schemas.microsoft.com/office/drawing/2014/main" id="{FA3A93B5-3552-8CE5-E188-0A6C95CDBEEC}"/>
              </a:ext>
            </a:extLst>
          </p:cNvPr>
          <p:cNvPicPr>
            <a:picLocks noChangeAspect="1"/>
          </p:cNvPicPr>
          <p:nvPr/>
        </p:nvPicPr>
        <p:blipFill>
          <a:blip r:embed="rId2"/>
          <a:srcRect l="43415" r="4124"/>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D8632F6-2DCC-39AE-628C-0521CE8DF198}"/>
              </a:ext>
            </a:extLst>
          </p:cNvPr>
          <p:cNvSpPr>
            <a:spLocks noGrp="1"/>
          </p:cNvSpPr>
          <p:nvPr>
            <p:ph type="title"/>
          </p:nvPr>
        </p:nvSpPr>
        <p:spPr>
          <a:xfrm>
            <a:off x="6115317" y="405685"/>
            <a:ext cx="5464968" cy="1559301"/>
          </a:xfrm>
        </p:spPr>
        <p:txBody>
          <a:bodyPr>
            <a:normAutofit/>
          </a:bodyPr>
          <a:lstStyle/>
          <a:p>
            <a:r>
              <a:rPr lang="pl-PL" sz="4000"/>
              <a:t>Tworzenie wydarzeń sportowych</a:t>
            </a:r>
          </a:p>
        </p:txBody>
      </p:sp>
      <p:sp>
        <p:nvSpPr>
          <p:cNvPr id="3" name="Symbol zastępczy zawartości 2">
            <a:extLst>
              <a:ext uri="{FF2B5EF4-FFF2-40B4-BE49-F238E27FC236}">
                <a16:creationId xmlns:a16="http://schemas.microsoft.com/office/drawing/2014/main" id="{76390403-0050-B24A-D7A5-EBA1526C0684}"/>
              </a:ext>
            </a:extLst>
          </p:cNvPr>
          <p:cNvSpPr>
            <a:spLocks noGrp="1"/>
          </p:cNvSpPr>
          <p:nvPr>
            <p:ph idx="1"/>
          </p:nvPr>
        </p:nvSpPr>
        <p:spPr>
          <a:xfrm>
            <a:off x="6115317" y="2743200"/>
            <a:ext cx="5247340" cy="3496878"/>
          </a:xfrm>
        </p:spPr>
        <p:txBody>
          <a:bodyPr anchor="ctr">
            <a:normAutofit/>
          </a:bodyPr>
          <a:lstStyle/>
          <a:p>
            <a:pPr marL="0" indent="0">
              <a:buNone/>
            </a:pPr>
            <a:r>
              <a:rPr lang="pl-PL" sz="1600"/>
              <a:t>Aplikacja umożliwia użytkownikom tworzenie wydarzeń sportowych, takich jak mecze piłki nożnej, siatkówki czy koszykówki. Użytkownik, który tworzy wydarzenie, pełni rolę organizatora i ma możliwość ustalenia szczegółów takich jak:</a:t>
            </a:r>
          </a:p>
          <a:p>
            <a:r>
              <a:rPr lang="pl-PL" sz="1600" b="1"/>
              <a:t>Lokalizacja </a:t>
            </a:r>
            <a:r>
              <a:rPr lang="pl-PL" sz="1600"/>
              <a:t>– wybór miejsca, w którym odbędzie się wydarzenie (może być to np. boisko)</a:t>
            </a:r>
          </a:p>
          <a:p>
            <a:r>
              <a:rPr lang="pl-PL" sz="1600" b="1"/>
              <a:t>Data i godzina</a:t>
            </a:r>
          </a:p>
          <a:p>
            <a:r>
              <a:rPr lang="pl-PL" sz="1600" b="1"/>
              <a:t>Maksymalna liczba uczestników </a:t>
            </a:r>
            <a:r>
              <a:rPr lang="pl-PL" sz="1600"/>
              <a:t>– Określenie liczby graczy, jaka może wziąć udział w wydarzeniu.</a:t>
            </a:r>
          </a:p>
          <a:p>
            <a:r>
              <a:rPr lang="pl-PL" sz="1600" b="1"/>
              <a:t>Poziom umiejętności </a:t>
            </a:r>
            <a:r>
              <a:rPr lang="pl-PL" sz="1600"/>
              <a:t>– Umożliwia wybranie poziomu zaawansowania (np. początkujący, zaawansowany), aby łatwiej dobrać odpowiednich uczestników</a:t>
            </a:r>
            <a:endParaRPr lang="pl-PL" sz="1600" b="1"/>
          </a:p>
        </p:txBody>
      </p:sp>
    </p:spTree>
    <p:extLst>
      <p:ext uri="{BB962C8B-B14F-4D97-AF65-F5344CB8AC3E}">
        <p14:creationId xmlns:p14="http://schemas.microsoft.com/office/powerpoint/2010/main" val="59700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F68EFC6-53C0-6489-E23A-8384B20D319E}"/>
              </a:ext>
            </a:extLst>
          </p:cNvPr>
          <p:cNvSpPr>
            <a:spLocks noGrp="1"/>
          </p:cNvSpPr>
          <p:nvPr>
            <p:ph type="title"/>
          </p:nvPr>
        </p:nvSpPr>
        <p:spPr>
          <a:xfrm>
            <a:off x="686834" y="1153572"/>
            <a:ext cx="3200400" cy="4461163"/>
          </a:xfrm>
        </p:spPr>
        <p:txBody>
          <a:bodyPr>
            <a:normAutofit/>
          </a:bodyPr>
          <a:lstStyle/>
          <a:p>
            <a:r>
              <a:rPr lang="pl-PL" dirty="0">
                <a:solidFill>
                  <a:srgbClr val="FFFFFF"/>
                </a:solidFill>
              </a:rPr>
              <a:t>Dołączanie do wydarzeń</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3EA2D5F7-69FE-1F87-5935-F7BF7C95517A}"/>
              </a:ext>
            </a:extLst>
          </p:cNvPr>
          <p:cNvSpPr>
            <a:spLocks noGrp="1"/>
          </p:cNvSpPr>
          <p:nvPr>
            <p:ph idx="1"/>
          </p:nvPr>
        </p:nvSpPr>
        <p:spPr>
          <a:xfrm>
            <a:off x="4447308" y="319088"/>
            <a:ext cx="6906491" cy="6266656"/>
          </a:xfrm>
        </p:spPr>
        <p:txBody>
          <a:bodyPr anchor="ctr">
            <a:normAutofit/>
          </a:bodyPr>
          <a:lstStyle/>
          <a:p>
            <a:pPr marL="0" indent="0" algn="ctr">
              <a:buNone/>
            </a:pPr>
            <a:r>
              <a:rPr lang="pl-PL" dirty="0"/>
              <a:t>Użytkownicy mogą przeglądać listę dostępnych wydarzeń sportowych w okolicy i dołączać do tych, które ich interesują. Po wybraniu wydarzenia użytkownik widzi szczegóły, takie jak data, lokalizacja, poziom umiejętności oraz maksymalną liczbę uczestników. System umożliwia użytkownikowi dołączenie poprzez kliknięcie przycisku „Dołącz”.  Po dołączeniu użytkownik zostaje dodany do listy uczestników, co widzi organizator wydarzenia.</a:t>
            </a:r>
          </a:p>
        </p:txBody>
      </p:sp>
    </p:spTree>
    <p:extLst>
      <p:ext uri="{BB962C8B-B14F-4D97-AF65-F5344CB8AC3E}">
        <p14:creationId xmlns:p14="http://schemas.microsoft.com/office/powerpoint/2010/main" val="261996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481BB93-41E9-AA8B-65D6-A66DDF61D5AF}"/>
              </a:ext>
            </a:extLst>
          </p:cNvPr>
          <p:cNvSpPr>
            <a:spLocks noGrp="1"/>
          </p:cNvSpPr>
          <p:nvPr>
            <p:ph type="title"/>
          </p:nvPr>
        </p:nvSpPr>
        <p:spPr>
          <a:xfrm>
            <a:off x="761800" y="762001"/>
            <a:ext cx="5334197" cy="1708242"/>
          </a:xfrm>
        </p:spPr>
        <p:txBody>
          <a:bodyPr anchor="ctr">
            <a:normAutofit/>
          </a:bodyPr>
          <a:lstStyle/>
          <a:p>
            <a:r>
              <a:rPr lang="pl-PL" sz="4000"/>
              <a:t>Przeglądanie dostępnych wydarzeń</a:t>
            </a:r>
          </a:p>
        </p:txBody>
      </p:sp>
      <p:sp>
        <p:nvSpPr>
          <p:cNvPr id="3" name="Symbol zastępczy zawartości 2">
            <a:extLst>
              <a:ext uri="{FF2B5EF4-FFF2-40B4-BE49-F238E27FC236}">
                <a16:creationId xmlns:a16="http://schemas.microsoft.com/office/drawing/2014/main" id="{6191D611-4ADC-B485-0C39-00E680BE8BFD}"/>
              </a:ext>
            </a:extLst>
          </p:cNvPr>
          <p:cNvSpPr>
            <a:spLocks noGrp="1"/>
          </p:cNvSpPr>
          <p:nvPr>
            <p:ph idx="1"/>
          </p:nvPr>
        </p:nvSpPr>
        <p:spPr>
          <a:xfrm>
            <a:off x="761800" y="2470244"/>
            <a:ext cx="5334197" cy="3769835"/>
          </a:xfrm>
        </p:spPr>
        <p:txBody>
          <a:bodyPr anchor="ctr">
            <a:normAutofit/>
          </a:bodyPr>
          <a:lstStyle/>
          <a:p>
            <a:pPr marL="0" indent="0">
              <a:buNone/>
            </a:pPr>
            <a:r>
              <a:rPr lang="pl-PL" sz="1900"/>
              <a:t>Aplikacja umożliwia użytkownikom przeglądanie wydarzeń sportowych w ich okolicy poprzez:</a:t>
            </a:r>
          </a:p>
          <a:p>
            <a:r>
              <a:rPr lang="pl-PL" sz="1900" b="1"/>
              <a:t>Widok mapy </a:t>
            </a:r>
            <a:r>
              <a:rPr lang="pl-PL" sz="1900"/>
              <a:t>– wydarzenia są widocznie jako pinezki na interaktywnej mapie, a użytkownik może zobaczyć dokładny adres wydarzenia oraz szczegółowe informacje.</a:t>
            </a:r>
          </a:p>
          <a:p>
            <a:r>
              <a:rPr lang="pl-PL" sz="1900" b="1"/>
              <a:t>Widok listy </a:t>
            </a:r>
            <a:r>
              <a:rPr lang="pl-PL" sz="1900"/>
              <a:t>– wydarzenia są wyświetlane w formie listy, posortowanej według daty lub odległości (zależnie od preferencji użytkownika). Użytkownik może korzystać z filtrów takich jak data, typ sportu oraz poziom zaawansowania, aby łatwo znaleźć odpowiadające mu wydarzenie.</a:t>
            </a:r>
            <a:endParaRPr lang="pl-PL" sz="1900" b="1"/>
          </a:p>
        </p:txBody>
      </p:sp>
      <p:pic>
        <p:nvPicPr>
          <p:cNvPr id="14" name="Picture 4" descr="Mapa świata z ścieżkami lotu">
            <a:extLst>
              <a:ext uri="{FF2B5EF4-FFF2-40B4-BE49-F238E27FC236}">
                <a16:creationId xmlns:a16="http://schemas.microsoft.com/office/drawing/2014/main" id="{17568490-0279-A682-CEE9-95528396C6E5}"/>
              </a:ext>
            </a:extLst>
          </p:cNvPr>
          <p:cNvPicPr>
            <a:picLocks noChangeAspect="1"/>
          </p:cNvPicPr>
          <p:nvPr/>
        </p:nvPicPr>
        <p:blipFill>
          <a:blip r:embed="rId2"/>
          <a:srcRect l="19777" r="2722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9791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Sticky notes on a wall">
            <a:extLst>
              <a:ext uri="{FF2B5EF4-FFF2-40B4-BE49-F238E27FC236}">
                <a16:creationId xmlns:a16="http://schemas.microsoft.com/office/drawing/2014/main" id="{F2F200A4-6B8D-C582-78F6-E4C4B674C9A4}"/>
              </a:ext>
            </a:extLst>
          </p:cNvPr>
          <p:cNvPicPr>
            <a:picLocks noChangeAspect="1"/>
          </p:cNvPicPr>
          <p:nvPr/>
        </p:nvPicPr>
        <p:blipFill>
          <a:blip r:embed="rId2"/>
          <a:srcRect l="18905" r="19168" b="2"/>
          <a:stretch/>
        </p:blipFill>
        <p:spPr>
          <a:xfrm>
            <a:off x="6103027" y="10"/>
            <a:ext cx="6088971" cy="6857990"/>
          </a:xfrm>
          <a:prstGeom prst="rect">
            <a:avLst/>
          </a:prstGeom>
        </p:spPr>
      </p:pic>
      <p:sp useBgFill="1">
        <p:nvSpPr>
          <p:cNvPr id="16"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2F3A0DD-6407-B7E5-9E2A-1BD79E587FDF}"/>
              </a:ext>
            </a:extLst>
          </p:cNvPr>
          <p:cNvSpPr>
            <a:spLocks noGrp="1"/>
          </p:cNvSpPr>
          <p:nvPr>
            <p:ph type="title"/>
          </p:nvPr>
        </p:nvSpPr>
        <p:spPr>
          <a:xfrm>
            <a:off x="761801" y="328512"/>
            <a:ext cx="4778387" cy="1628970"/>
          </a:xfrm>
        </p:spPr>
        <p:txBody>
          <a:bodyPr anchor="ctr">
            <a:normAutofit/>
          </a:bodyPr>
          <a:lstStyle/>
          <a:p>
            <a:r>
              <a:rPr lang="pl-PL" sz="4000"/>
              <a:t>Powiadomienia PUSH</a:t>
            </a:r>
          </a:p>
        </p:txBody>
      </p:sp>
      <p:sp>
        <p:nvSpPr>
          <p:cNvPr id="3" name="Symbol zastępczy zawartości 2">
            <a:extLst>
              <a:ext uri="{FF2B5EF4-FFF2-40B4-BE49-F238E27FC236}">
                <a16:creationId xmlns:a16="http://schemas.microsoft.com/office/drawing/2014/main" id="{165DDC78-1D4D-384D-0411-D5D184C342AF}"/>
              </a:ext>
            </a:extLst>
          </p:cNvPr>
          <p:cNvSpPr>
            <a:spLocks noGrp="1"/>
          </p:cNvSpPr>
          <p:nvPr>
            <p:ph idx="1"/>
          </p:nvPr>
        </p:nvSpPr>
        <p:spPr>
          <a:xfrm>
            <a:off x="761801" y="2884929"/>
            <a:ext cx="4659756" cy="3374137"/>
          </a:xfrm>
        </p:spPr>
        <p:txBody>
          <a:bodyPr anchor="ctr">
            <a:normAutofit/>
          </a:bodyPr>
          <a:lstStyle/>
          <a:p>
            <a:pPr marL="0" indent="0">
              <a:buNone/>
            </a:pPr>
            <a:r>
              <a:rPr lang="pl-PL" sz="1400"/>
              <a:t>Aplikacja wysyła powiadomienia PUSH do użytkowników, by informować ich o nadchodzących wydarzeniach, a w przypadku organizatorów wydarzeń o nowych zgłoszeniach uczestników. Powiadomienia obejmują:</a:t>
            </a:r>
          </a:p>
          <a:p>
            <a:r>
              <a:rPr lang="pl-PL" sz="1400" b="1"/>
              <a:t>Przypomnienie o wydarzeniu </a:t>
            </a:r>
            <a:r>
              <a:rPr lang="pl-PL" sz="1400"/>
              <a:t>– użytkownik otrzymuje powiadomienie przypominające na 3 godziny przed rozpoczęciem wydarzenia, w którym użytkownik bierze udział</a:t>
            </a:r>
          </a:p>
          <a:p>
            <a:r>
              <a:rPr lang="pl-PL" sz="1400" b="1"/>
              <a:t>Informacje o zmianach </a:t>
            </a:r>
            <a:r>
              <a:rPr lang="pl-PL" sz="1400"/>
              <a:t>– jeśli organizator zmienił godzinę lub miejsce wydarzenia, uczestnicy natychmiast otrzymują stosowne powiadomienie</a:t>
            </a:r>
          </a:p>
          <a:p>
            <a:r>
              <a:rPr lang="pl-PL" sz="1400" b="1"/>
              <a:t>Nowi uczestnicy – </a:t>
            </a:r>
            <a:r>
              <a:rPr lang="pl-PL" sz="1400"/>
              <a:t>organizator otrzymuje powiadomienie za każdym razem, gdy nowy uczestnik dołączy do wydarzenia.</a:t>
            </a:r>
            <a:endParaRPr lang="pl-PL" sz="1400" b="1"/>
          </a:p>
        </p:txBody>
      </p:sp>
    </p:spTree>
    <p:extLst>
      <p:ext uri="{BB962C8B-B14F-4D97-AF65-F5344CB8AC3E}">
        <p14:creationId xmlns:p14="http://schemas.microsoft.com/office/powerpoint/2010/main" val="150083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2C7143E-4D66-107D-DC67-30CD7ADCED16}"/>
              </a:ext>
            </a:extLst>
          </p:cNvPr>
          <p:cNvSpPr>
            <a:spLocks noGrp="1"/>
          </p:cNvSpPr>
          <p:nvPr>
            <p:ph type="title"/>
          </p:nvPr>
        </p:nvSpPr>
        <p:spPr>
          <a:xfrm>
            <a:off x="761800" y="762001"/>
            <a:ext cx="5334197" cy="1708242"/>
          </a:xfrm>
        </p:spPr>
        <p:txBody>
          <a:bodyPr anchor="ctr">
            <a:normAutofit/>
          </a:bodyPr>
          <a:lstStyle/>
          <a:p>
            <a:r>
              <a:rPr lang="pl-PL" sz="4000"/>
              <a:t>Integracja z mapą lokalizacji</a:t>
            </a:r>
          </a:p>
        </p:txBody>
      </p:sp>
      <p:sp>
        <p:nvSpPr>
          <p:cNvPr id="3" name="Symbol zastępczy zawartości 2">
            <a:extLst>
              <a:ext uri="{FF2B5EF4-FFF2-40B4-BE49-F238E27FC236}">
                <a16:creationId xmlns:a16="http://schemas.microsoft.com/office/drawing/2014/main" id="{E8143CAC-C118-A259-D098-9CA307615F7A}"/>
              </a:ext>
            </a:extLst>
          </p:cNvPr>
          <p:cNvSpPr>
            <a:spLocks noGrp="1"/>
          </p:cNvSpPr>
          <p:nvPr>
            <p:ph idx="1"/>
          </p:nvPr>
        </p:nvSpPr>
        <p:spPr>
          <a:xfrm>
            <a:off x="761800" y="2470244"/>
            <a:ext cx="5334197" cy="3769835"/>
          </a:xfrm>
        </p:spPr>
        <p:txBody>
          <a:bodyPr anchor="ctr">
            <a:normAutofit/>
          </a:bodyPr>
          <a:lstStyle/>
          <a:p>
            <a:pPr marL="0" indent="0">
              <a:buNone/>
            </a:pPr>
            <a:r>
              <a:rPr lang="pl-PL" sz="1600"/>
              <a:t>Aplikacja wykorzystuje mapę, aby umożliwić użytkownikom lokalizowanie wydarzeń sportowych oraz wyznaczanie trasy do boiska. Integracja z mapą obejmuje:</a:t>
            </a:r>
          </a:p>
          <a:p>
            <a:r>
              <a:rPr lang="pl-PL" sz="1600" b="1"/>
              <a:t>Lokalizację wydarzenia </a:t>
            </a:r>
            <a:r>
              <a:rPr lang="pl-PL" sz="1600"/>
              <a:t>– każde wydarzenie jest oznaczone na mapie, a użytkownicy mogą zobaczyć szczegóły dotyczące miejsca</a:t>
            </a:r>
          </a:p>
          <a:p>
            <a:r>
              <a:rPr lang="pl-PL" sz="1600" b="1"/>
              <a:t>Interaktywne funkcje mapy </a:t>
            </a:r>
            <a:r>
              <a:rPr lang="pl-PL" sz="1600"/>
              <a:t>– użytkownicy mogą korzystać z przybliżenia, oddalania oraz klikania na pinezki z wydarzeniami, aby uzyskać więcej informacji</a:t>
            </a:r>
          </a:p>
          <a:p>
            <a:r>
              <a:rPr lang="pl-PL" sz="1600" b="1"/>
              <a:t>Wyznaczanie trasy </a:t>
            </a:r>
            <a:r>
              <a:rPr lang="pl-PL" sz="1600"/>
              <a:t>– po kliknięciu opcji ,,Nawiguj” użytkownik może automatycznie uruchomić aplikację nawigacyjną (np. Google Maps), która wskaże drogę do miejsca wydarzenia.</a:t>
            </a:r>
            <a:endParaRPr lang="pl-PL" sz="1600" b="1"/>
          </a:p>
        </p:txBody>
      </p:sp>
      <p:pic>
        <p:nvPicPr>
          <p:cNvPr id="5" name="Picture 4" descr="Sześć pinezek wskazujących kilka miejsc na mapie drogowej">
            <a:extLst>
              <a:ext uri="{FF2B5EF4-FFF2-40B4-BE49-F238E27FC236}">
                <a16:creationId xmlns:a16="http://schemas.microsoft.com/office/drawing/2014/main" id="{654BD0C1-BFD5-11DB-16AE-0BA0C43B7F2C}"/>
              </a:ext>
            </a:extLst>
          </p:cNvPr>
          <p:cNvPicPr>
            <a:picLocks noChangeAspect="1"/>
          </p:cNvPicPr>
          <p:nvPr/>
        </p:nvPicPr>
        <p:blipFill>
          <a:blip r:embed="rId2"/>
          <a:srcRect l="21717" r="2644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1889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39F9A4C-48E5-B79A-CA21-71D8F11B1801}"/>
              </a:ext>
            </a:extLst>
          </p:cNvPr>
          <p:cNvSpPr>
            <a:spLocks noGrp="1"/>
          </p:cNvSpPr>
          <p:nvPr>
            <p:ph type="title"/>
          </p:nvPr>
        </p:nvSpPr>
        <p:spPr>
          <a:xfrm>
            <a:off x="686834" y="1153572"/>
            <a:ext cx="3200400" cy="4461163"/>
          </a:xfrm>
        </p:spPr>
        <p:txBody>
          <a:bodyPr>
            <a:normAutofit/>
          </a:bodyPr>
          <a:lstStyle/>
          <a:p>
            <a:r>
              <a:rPr lang="pl-PL">
                <a:solidFill>
                  <a:srgbClr val="FFFFFF"/>
                </a:solidFill>
              </a:rPr>
              <a:t>Edycja i anulowanie wydarzenia przez organizatora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AC45C306-5F16-C621-4D2C-B354FAC5A18D}"/>
              </a:ext>
            </a:extLst>
          </p:cNvPr>
          <p:cNvSpPr>
            <a:spLocks noGrp="1"/>
          </p:cNvSpPr>
          <p:nvPr>
            <p:ph idx="1"/>
          </p:nvPr>
        </p:nvSpPr>
        <p:spPr>
          <a:xfrm>
            <a:off x="4447308" y="591344"/>
            <a:ext cx="6906491" cy="5585619"/>
          </a:xfrm>
        </p:spPr>
        <p:txBody>
          <a:bodyPr anchor="ctr">
            <a:normAutofit/>
          </a:bodyPr>
          <a:lstStyle/>
          <a:p>
            <a:pPr marL="0" indent="0">
              <a:buNone/>
            </a:pPr>
            <a:r>
              <a:rPr lang="pl-PL" sz="2200"/>
              <a:t>Organizator ma możliwość edycji szczegółów wydarzenia (takich jak czas, lokalizacja, liczba uczestników) lub jego całkowitego anulowania. Funkcje edycji i anulowania obejmują:</a:t>
            </a:r>
          </a:p>
          <a:p>
            <a:r>
              <a:rPr lang="pl-PL" sz="2200" b="1"/>
              <a:t>Aktualizację informacji </a:t>
            </a:r>
            <a:r>
              <a:rPr lang="pl-PL" sz="2200"/>
              <a:t>– organizator może edytować szczegóły wydarzenia, a zmiany są natychmiast widoczne dla zapisanych uczestników.</a:t>
            </a:r>
          </a:p>
          <a:p>
            <a:r>
              <a:rPr lang="pl-PL" sz="2200" b="1"/>
              <a:t>Powiadomienia o zmianach </a:t>
            </a:r>
            <a:r>
              <a:rPr lang="pl-PL" sz="2200"/>
              <a:t>– po wprowadzeniu zmian, wszyscy zapisani uczestnicy automatycznie otrzymują powiadomienie o aktualizacjach</a:t>
            </a:r>
          </a:p>
          <a:p>
            <a:r>
              <a:rPr lang="pl-PL" sz="2200" b="1"/>
              <a:t>Anulowanie wydarzenia </a:t>
            </a:r>
            <a:r>
              <a:rPr lang="pl-PL" sz="2200"/>
              <a:t>– organizator może anulować wydarzenie, a system wyśle do uczestników powiadomienie o odwołaniu wraz z informacją o przyczynie, jeśli została podana.</a:t>
            </a:r>
            <a:endParaRPr lang="pl-PL" sz="2200" b="1"/>
          </a:p>
        </p:txBody>
      </p:sp>
    </p:spTree>
    <p:extLst>
      <p:ext uri="{BB962C8B-B14F-4D97-AF65-F5344CB8AC3E}">
        <p14:creationId xmlns:p14="http://schemas.microsoft.com/office/powerpoint/2010/main" val="319923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B3FED3-494B-AAE5-6D8E-037910C80C20}"/>
              </a:ext>
            </a:extLst>
          </p:cNvPr>
          <p:cNvSpPr>
            <a:spLocks noGrp="1"/>
          </p:cNvSpPr>
          <p:nvPr>
            <p:ph type="title"/>
          </p:nvPr>
        </p:nvSpPr>
        <p:spPr/>
        <p:txBody>
          <a:bodyPr/>
          <a:lstStyle/>
          <a:p>
            <a:pPr algn="ctr"/>
            <a:r>
              <a:rPr lang="pl-PL" b="1" dirty="0"/>
              <a:t>Wymagania niefunkcjonalne</a:t>
            </a:r>
          </a:p>
        </p:txBody>
      </p:sp>
      <p:sp>
        <p:nvSpPr>
          <p:cNvPr id="3" name="Symbol zastępczy zawartości 2">
            <a:extLst>
              <a:ext uri="{FF2B5EF4-FFF2-40B4-BE49-F238E27FC236}">
                <a16:creationId xmlns:a16="http://schemas.microsoft.com/office/drawing/2014/main" id="{7E41D4BC-D674-462E-4EB4-F32DC74E8748}"/>
              </a:ext>
            </a:extLst>
          </p:cNvPr>
          <p:cNvSpPr>
            <a:spLocks noGrp="1"/>
          </p:cNvSpPr>
          <p:nvPr>
            <p:ph idx="1"/>
          </p:nvPr>
        </p:nvSpPr>
        <p:spPr/>
        <p:txBody>
          <a:bodyPr>
            <a:normAutofit/>
          </a:bodyPr>
          <a:lstStyle/>
          <a:p>
            <a:r>
              <a:rPr lang="pl-PL" sz="3600" dirty="0"/>
              <a:t>Wydajność systemu</a:t>
            </a:r>
          </a:p>
          <a:p>
            <a:r>
              <a:rPr lang="pl-PL" sz="3600" dirty="0"/>
              <a:t>Bezpieczeństwo danych</a:t>
            </a:r>
          </a:p>
          <a:p>
            <a:r>
              <a:rPr lang="pl-PL" sz="3600" dirty="0" err="1"/>
              <a:t>Responsywność</a:t>
            </a:r>
            <a:r>
              <a:rPr lang="pl-PL" sz="3600" dirty="0"/>
              <a:t> aplikacji</a:t>
            </a:r>
          </a:p>
          <a:p>
            <a:r>
              <a:rPr lang="pl-PL" sz="3600" dirty="0"/>
              <a:t>Szybkość ładowania</a:t>
            </a:r>
          </a:p>
          <a:p>
            <a:r>
              <a:rPr lang="pl-PL" sz="3600" dirty="0"/>
              <a:t>Skalowalność</a:t>
            </a:r>
          </a:p>
        </p:txBody>
      </p:sp>
    </p:spTree>
    <p:extLst>
      <p:ext uri="{BB962C8B-B14F-4D97-AF65-F5344CB8AC3E}">
        <p14:creationId xmlns:p14="http://schemas.microsoft.com/office/powerpoint/2010/main" val="206552943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997</Words>
  <Application>Microsoft Office PowerPoint</Application>
  <PresentationFormat>Panoramiczny</PresentationFormat>
  <Paragraphs>65</Paragraphs>
  <Slides>14</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Aptos</vt:lpstr>
      <vt:lpstr>Aptos Display</vt:lpstr>
      <vt:lpstr>Arial</vt:lpstr>
      <vt:lpstr>Motyw pakietu Office</vt:lpstr>
      <vt:lpstr>Wymagania funkcjonalne i niefunkcjonalne aplikacji TeamUP</vt:lpstr>
      <vt:lpstr>Wymagania funkcjonalne</vt:lpstr>
      <vt:lpstr>Tworzenie wydarzeń sportowych</vt:lpstr>
      <vt:lpstr>Dołączanie do wydarzeń</vt:lpstr>
      <vt:lpstr>Przeglądanie dostępnych wydarzeń</vt:lpstr>
      <vt:lpstr>Powiadomienia PUSH</vt:lpstr>
      <vt:lpstr>Integracja z mapą lokalizacji</vt:lpstr>
      <vt:lpstr>Edycja i anulowanie wydarzenia przez organizatora </vt:lpstr>
      <vt:lpstr>Wymagania niefunkcjonalne</vt:lpstr>
      <vt:lpstr>Wydajność systemu</vt:lpstr>
      <vt:lpstr>Bezpieczeństwo danych</vt:lpstr>
      <vt:lpstr>Responsywność aplikacji</vt:lpstr>
      <vt:lpstr>Szybkość ładowania</vt:lpstr>
      <vt:lpstr>Skalowalność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Mateusz Witkowiak</dc:creator>
  <cp:lastModifiedBy>Mateusz Witkowiak</cp:lastModifiedBy>
  <cp:revision>2</cp:revision>
  <dcterms:created xsi:type="dcterms:W3CDTF">2024-11-02T12:34:24Z</dcterms:created>
  <dcterms:modified xsi:type="dcterms:W3CDTF">2024-11-02T17:21:17Z</dcterms:modified>
</cp:coreProperties>
</file>