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handoutMasterIdLst>
    <p:handoutMasterId r:id="rId18"/>
  </p:handoutMasterIdLst>
  <p:sldIdLst>
    <p:sldId id="257" r:id="rId2"/>
    <p:sldId id="1284" r:id="rId3"/>
    <p:sldId id="1283" r:id="rId4"/>
    <p:sldId id="590" r:id="rId5"/>
    <p:sldId id="589" r:id="rId6"/>
    <p:sldId id="588" r:id="rId7"/>
    <p:sldId id="587" r:id="rId8"/>
    <p:sldId id="1275" r:id="rId9"/>
    <p:sldId id="1287" r:id="rId10"/>
    <p:sldId id="272" r:id="rId11"/>
    <p:sldId id="1291" r:id="rId12"/>
    <p:sldId id="1292" r:id="rId13"/>
    <p:sldId id="1285" r:id="rId14"/>
    <p:sldId id="1288" r:id="rId15"/>
    <p:sldId id="1290" r:id="rId16"/>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28D7C2-B512-4847-8420-B3B97EF82097}">
          <p14:sldIdLst>
            <p14:sldId id="257"/>
            <p14:sldId id="1284"/>
            <p14:sldId id="1283"/>
            <p14:sldId id="590"/>
            <p14:sldId id="589"/>
            <p14:sldId id="588"/>
            <p14:sldId id="587"/>
            <p14:sldId id="1275"/>
            <p14:sldId id="1287"/>
            <p14:sldId id="272"/>
            <p14:sldId id="1291"/>
            <p14:sldId id="1292"/>
            <p14:sldId id="1285"/>
            <p14:sldId id="1288"/>
            <p14:sldId id="129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29D9"/>
    <a:srgbClr val="312BAE"/>
    <a:srgbClr val="201B76"/>
    <a:srgbClr val="0522BA"/>
    <a:srgbClr val="0A2DEA"/>
    <a:srgbClr val="0E07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9296E8-599A-406F-B15F-5C601A4938A9}" v="27" dt="2023-10-16T17:46:38.7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71" autoAdjust="0"/>
    <p:restoredTop sz="82857" autoAdjust="0"/>
  </p:normalViewPr>
  <p:slideViewPr>
    <p:cSldViewPr snapToGrid="0" snapToObjects="1">
      <p:cViewPr varScale="1">
        <p:scale>
          <a:sx n="86" d="100"/>
          <a:sy n="86" d="100"/>
        </p:scale>
        <p:origin x="1040" y="6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69" d="100"/>
          <a:sy n="69" d="100"/>
        </p:scale>
        <p:origin x="138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Matthew (Matt) (LTC)" userId="221d53bf-0a39-49db-b3a3-9148fadfd20a" providerId="ADAL" clId="{609296E8-599A-406F-B15F-5C601A4938A9}"/>
    <pc:docChg chg="undo redo custSel addSld delSld modSld sldOrd modSection">
      <pc:chgData name="Smith, Matthew (Matt) (LTC)" userId="221d53bf-0a39-49db-b3a3-9148fadfd20a" providerId="ADAL" clId="{609296E8-599A-406F-B15F-5C601A4938A9}" dt="2023-10-19T21:19:42.241" v="6404" actId="20577"/>
      <pc:docMkLst>
        <pc:docMk/>
      </pc:docMkLst>
      <pc:sldChg chg="modSp mod">
        <pc:chgData name="Smith, Matthew (Matt) (LTC)" userId="221d53bf-0a39-49db-b3a3-9148fadfd20a" providerId="ADAL" clId="{609296E8-599A-406F-B15F-5C601A4938A9}" dt="2023-10-12T18:30:39.414" v="20" actId="20577"/>
        <pc:sldMkLst>
          <pc:docMk/>
          <pc:sldMk cId="1042816555" sldId="257"/>
        </pc:sldMkLst>
        <pc:spChg chg="mod">
          <ac:chgData name="Smith, Matthew (Matt) (LTC)" userId="221d53bf-0a39-49db-b3a3-9148fadfd20a" providerId="ADAL" clId="{609296E8-599A-406F-B15F-5C601A4938A9}" dt="2023-10-12T18:30:39.414" v="20" actId="20577"/>
          <ac:spMkLst>
            <pc:docMk/>
            <pc:sldMk cId="1042816555" sldId="257"/>
            <ac:spMk id="3" creationId="{00000000-0000-0000-0000-000000000000}"/>
          </ac:spMkLst>
        </pc:spChg>
      </pc:sldChg>
      <pc:sldChg chg="del">
        <pc:chgData name="Smith, Matthew (Matt) (LTC)" userId="221d53bf-0a39-49db-b3a3-9148fadfd20a" providerId="ADAL" clId="{609296E8-599A-406F-B15F-5C601A4938A9}" dt="2023-10-12T18:38:45.645" v="451" actId="47"/>
        <pc:sldMkLst>
          <pc:docMk/>
          <pc:sldMk cId="3277910905" sldId="274"/>
        </pc:sldMkLst>
      </pc:sldChg>
      <pc:sldChg chg="del">
        <pc:chgData name="Smith, Matthew (Matt) (LTC)" userId="221d53bf-0a39-49db-b3a3-9148fadfd20a" providerId="ADAL" clId="{609296E8-599A-406F-B15F-5C601A4938A9}" dt="2023-10-12T18:34:05.018" v="367" actId="47"/>
        <pc:sldMkLst>
          <pc:docMk/>
          <pc:sldMk cId="3242811049" sldId="284"/>
        </pc:sldMkLst>
      </pc:sldChg>
      <pc:sldChg chg="del">
        <pc:chgData name="Smith, Matthew (Matt) (LTC)" userId="221d53bf-0a39-49db-b3a3-9148fadfd20a" providerId="ADAL" clId="{609296E8-599A-406F-B15F-5C601A4938A9}" dt="2023-10-12T18:38:44.261" v="450" actId="47"/>
        <pc:sldMkLst>
          <pc:docMk/>
          <pc:sldMk cId="2872409467" sldId="1273"/>
        </pc:sldMkLst>
      </pc:sldChg>
      <pc:sldChg chg="modSp mod">
        <pc:chgData name="Smith, Matthew (Matt) (LTC)" userId="221d53bf-0a39-49db-b3a3-9148fadfd20a" providerId="ADAL" clId="{609296E8-599A-406F-B15F-5C601A4938A9}" dt="2023-10-12T21:03:18.555" v="1657" actId="20577"/>
        <pc:sldMkLst>
          <pc:docMk/>
          <pc:sldMk cId="4040761726" sldId="1275"/>
        </pc:sldMkLst>
        <pc:spChg chg="mod">
          <ac:chgData name="Smith, Matthew (Matt) (LTC)" userId="221d53bf-0a39-49db-b3a3-9148fadfd20a" providerId="ADAL" clId="{609296E8-599A-406F-B15F-5C601A4938A9}" dt="2023-10-12T21:03:18.555" v="1657" actId="20577"/>
          <ac:spMkLst>
            <pc:docMk/>
            <pc:sldMk cId="4040761726" sldId="1275"/>
            <ac:spMk id="9" creationId="{5137BA9F-8449-1447-9477-C4151F1E2D27}"/>
          </ac:spMkLst>
        </pc:spChg>
      </pc:sldChg>
      <pc:sldChg chg="modSp del mod">
        <pc:chgData name="Smith, Matthew (Matt) (LTC)" userId="221d53bf-0a39-49db-b3a3-9148fadfd20a" providerId="ADAL" clId="{609296E8-599A-406F-B15F-5C601A4938A9}" dt="2023-10-12T21:12:12.887" v="1923" actId="47"/>
        <pc:sldMkLst>
          <pc:docMk/>
          <pc:sldMk cId="2758547472" sldId="1280"/>
        </pc:sldMkLst>
        <pc:spChg chg="mod">
          <ac:chgData name="Smith, Matthew (Matt) (LTC)" userId="221d53bf-0a39-49db-b3a3-9148fadfd20a" providerId="ADAL" clId="{609296E8-599A-406F-B15F-5C601A4938A9}" dt="2023-10-12T21:05:44.391" v="1713" actId="20577"/>
          <ac:spMkLst>
            <pc:docMk/>
            <pc:sldMk cId="2758547472" sldId="1280"/>
            <ac:spMk id="2" creationId="{84553228-0EFB-484F-BEFD-9661B8759673}"/>
          </ac:spMkLst>
        </pc:spChg>
      </pc:sldChg>
      <pc:sldChg chg="del">
        <pc:chgData name="Smith, Matthew (Matt) (LTC)" userId="221d53bf-0a39-49db-b3a3-9148fadfd20a" providerId="ADAL" clId="{609296E8-599A-406F-B15F-5C601A4938A9}" dt="2023-10-13T17:35:36.095" v="5006" actId="47"/>
        <pc:sldMkLst>
          <pc:docMk/>
          <pc:sldMk cId="1911478944" sldId="1282"/>
        </pc:sldMkLst>
      </pc:sldChg>
      <pc:sldChg chg="modSp new mod">
        <pc:chgData name="Smith, Matthew (Matt) (LTC)" userId="221d53bf-0a39-49db-b3a3-9148fadfd20a" providerId="ADAL" clId="{609296E8-599A-406F-B15F-5C601A4938A9}" dt="2023-10-13T16:32:08.401" v="3946" actId="20577"/>
        <pc:sldMkLst>
          <pc:docMk/>
          <pc:sldMk cId="3859219720" sldId="1283"/>
        </pc:sldMkLst>
        <pc:spChg chg="mod">
          <ac:chgData name="Smith, Matthew (Matt) (LTC)" userId="221d53bf-0a39-49db-b3a3-9148fadfd20a" providerId="ADAL" clId="{609296E8-599A-406F-B15F-5C601A4938A9}" dt="2023-10-12T18:31:43.415" v="32" actId="20577"/>
          <ac:spMkLst>
            <pc:docMk/>
            <pc:sldMk cId="3859219720" sldId="1283"/>
            <ac:spMk id="2" creationId="{16A9CC81-1812-00A4-DADA-56F5753E5647}"/>
          </ac:spMkLst>
        </pc:spChg>
        <pc:spChg chg="mod">
          <ac:chgData name="Smith, Matthew (Matt) (LTC)" userId="221d53bf-0a39-49db-b3a3-9148fadfd20a" providerId="ADAL" clId="{609296E8-599A-406F-B15F-5C601A4938A9}" dt="2023-10-13T16:32:08.401" v="3946" actId="20577"/>
          <ac:spMkLst>
            <pc:docMk/>
            <pc:sldMk cId="3859219720" sldId="1283"/>
            <ac:spMk id="3" creationId="{B10B86B9-BE65-A364-8173-F15720120A3D}"/>
          </ac:spMkLst>
        </pc:spChg>
      </pc:sldChg>
      <pc:sldChg chg="add">
        <pc:chgData name="Smith, Matthew (Matt) (LTC)" userId="221d53bf-0a39-49db-b3a3-9148fadfd20a" providerId="ADAL" clId="{609296E8-599A-406F-B15F-5C601A4938A9}" dt="2023-10-12T18:34:01.425" v="366"/>
        <pc:sldMkLst>
          <pc:docMk/>
          <pc:sldMk cId="792803364" sldId="1284"/>
        </pc:sldMkLst>
      </pc:sldChg>
      <pc:sldChg chg="modSp new mod">
        <pc:chgData name="Smith, Matthew (Matt) (LTC)" userId="221d53bf-0a39-49db-b3a3-9148fadfd20a" providerId="ADAL" clId="{609296E8-599A-406F-B15F-5C601A4938A9}" dt="2023-10-16T17:55:49.681" v="6352" actId="27636"/>
        <pc:sldMkLst>
          <pc:docMk/>
          <pc:sldMk cId="3843083117" sldId="1285"/>
        </pc:sldMkLst>
        <pc:spChg chg="mod">
          <ac:chgData name="Smith, Matthew (Matt) (LTC)" userId="221d53bf-0a39-49db-b3a3-9148fadfd20a" providerId="ADAL" clId="{609296E8-599A-406F-B15F-5C601A4938A9}" dt="2023-10-12T21:13:08.058" v="2054" actId="20577"/>
          <ac:spMkLst>
            <pc:docMk/>
            <pc:sldMk cId="3843083117" sldId="1285"/>
            <ac:spMk id="2" creationId="{41C1D58E-12BB-3EAF-FF7E-86B6ED043708}"/>
          </ac:spMkLst>
        </pc:spChg>
        <pc:spChg chg="mod">
          <ac:chgData name="Smith, Matthew (Matt) (LTC)" userId="221d53bf-0a39-49db-b3a3-9148fadfd20a" providerId="ADAL" clId="{609296E8-599A-406F-B15F-5C601A4938A9}" dt="2023-10-16T17:55:49.681" v="6352" actId="27636"/>
          <ac:spMkLst>
            <pc:docMk/>
            <pc:sldMk cId="3843083117" sldId="1285"/>
            <ac:spMk id="3" creationId="{0822AA0E-7F1A-18F3-AAA4-BFDF01D78165}"/>
          </ac:spMkLst>
        </pc:spChg>
      </pc:sldChg>
      <pc:sldChg chg="modSp add del mod">
        <pc:chgData name="Smith, Matthew (Matt) (LTC)" userId="221d53bf-0a39-49db-b3a3-9148fadfd20a" providerId="ADAL" clId="{609296E8-599A-406F-B15F-5C601A4938A9}" dt="2023-10-12T21:05:38.584" v="1687" actId="47"/>
        <pc:sldMkLst>
          <pc:docMk/>
          <pc:sldMk cId="2073476421" sldId="1286"/>
        </pc:sldMkLst>
        <pc:spChg chg="mod">
          <ac:chgData name="Smith, Matthew (Matt) (LTC)" userId="221d53bf-0a39-49db-b3a3-9148fadfd20a" providerId="ADAL" clId="{609296E8-599A-406F-B15F-5C601A4938A9}" dt="2023-10-12T21:05:32.209" v="1685" actId="20577"/>
          <ac:spMkLst>
            <pc:docMk/>
            <pc:sldMk cId="2073476421" sldId="1286"/>
            <ac:spMk id="2" creationId="{84553228-0EFB-484F-BEFD-9661B8759673}"/>
          </ac:spMkLst>
        </pc:spChg>
      </pc:sldChg>
      <pc:sldChg chg="addSp modSp add mod ord">
        <pc:chgData name="Smith, Matthew (Matt) (LTC)" userId="221d53bf-0a39-49db-b3a3-9148fadfd20a" providerId="ADAL" clId="{609296E8-599A-406F-B15F-5C601A4938A9}" dt="2023-10-13T16:36:18.076" v="4070" actId="20577"/>
        <pc:sldMkLst>
          <pc:docMk/>
          <pc:sldMk cId="2784077242" sldId="1287"/>
        </pc:sldMkLst>
        <pc:spChg chg="mod">
          <ac:chgData name="Smith, Matthew (Matt) (LTC)" userId="221d53bf-0a39-49db-b3a3-9148fadfd20a" providerId="ADAL" clId="{609296E8-599A-406F-B15F-5C601A4938A9}" dt="2023-10-12T21:05:51.405" v="1714"/>
          <ac:spMkLst>
            <pc:docMk/>
            <pc:sldMk cId="2784077242" sldId="1287"/>
            <ac:spMk id="2" creationId="{16A9CC81-1812-00A4-DADA-56F5753E5647}"/>
          </ac:spMkLst>
        </pc:spChg>
        <pc:spChg chg="mod">
          <ac:chgData name="Smith, Matthew (Matt) (LTC)" userId="221d53bf-0a39-49db-b3a3-9148fadfd20a" providerId="ADAL" clId="{609296E8-599A-406F-B15F-5C601A4938A9}" dt="2023-10-13T16:36:18.076" v="4070" actId="20577"/>
          <ac:spMkLst>
            <pc:docMk/>
            <pc:sldMk cId="2784077242" sldId="1287"/>
            <ac:spMk id="3" creationId="{B10B86B9-BE65-A364-8173-F15720120A3D}"/>
          </ac:spMkLst>
        </pc:spChg>
        <pc:spChg chg="add mod">
          <ac:chgData name="Smith, Matthew (Matt) (LTC)" userId="221d53bf-0a39-49db-b3a3-9148fadfd20a" providerId="ADAL" clId="{609296E8-599A-406F-B15F-5C601A4938A9}" dt="2023-10-12T21:28:01.833" v="2621" actId="1076"/>
          <ac:spMkLst>
            <pc:docMk/>
            <pc:sldMk cId="2784077242" sldId="1287"/>
            <ac:spMk id="5" creationId="{C40B8B2B-B7B0-84CD-A929-95A71D6E7EAB}"/>
          </ac:spMkLst>
        </pc:spChg>
        <pc:spChg chg="add mod">
          <ac:chgData name="Smith, Matthew (Matt) (LTC)" userId="221d53bf-0a39-49db-b3a3-9148fadfd20a" providerId="ADAL" clId="{609296E8-599A-406F-B15F-5C601A4938A9}" dt="2023-10-12T21:23:36.320" v="2487" actId="122"/>
          <ac:spMkLst>
            <pc:docMk/>
            <pc:sldMk cId="2784077242" sldId="1287"/>
            <ac:spMk id="6" creationId="{AB101470-E8F9-DF07-6F10-5012D6A0A588}"/>
          </ac:spMkLst>
        </pc:spChg>
        <pc:picChg chg="add mod">
          <ac:chgData name="Smith, Matthew (Matt) (LTC)" userId="221d53bf-0a39-49db-b3a3-9148fadfd20a" providerId="ADAL" clId="{609296E8-599A-406F-B15F-5C601A4938A9}" dt="2023-10-12T21:10:15.300" v="1797" actId="14100"/>
          <ac:picMkLst>
            <pc:docMk/>
            <pc:sldMk cId="2784077242" sldId="1287"/>
            <ac:picMk id="1026" creationId="{307D189A-762B-3053-2EBB-2168F3020F22}"/>
          </ac:picMkLst>
        </pc:picChg>
      </pc:sldChg>
      <pc:sldChg chg="modSp add mod">
        <pc:chgData name="Smith, Matthew (Matt) (LTC)" userId="221d53bf-0a39-49db-b3a3-9148fadfd20a" providerId="ADAL" clId="{609296E8-599A-406F-B15F-5C601A4938A9}" dt="2023-10-16T17:54:22.341" v="6350" actId="20577"/>
        <pc:sldMkLst>
          <pc:docMk/>
          <pc:sldMk cId="2272742511" sldId="1288"/>
        </pc:sldMkLst>
        <pc:spChg chg="mod">
          <ac:chgData name="Smith, Matthew (Matt) (LTC)" userId="221d53bf-0a39-49db-b3a3-9148fadfd20a" providerId="ADAL" clId="{609296E8-599A-406F-B15F-5C601A4938A9}" dt="2023-10-12T21:46:41.065" v="2790" actId="27636"/>
          <ac:spMkLst>
            <pc:docMk/>
            <pc:sldMk cId="2272742511" sldId="1288"/>
            <ac:spMk id="2" creationId="{41C1D58E-12BB-3EAF-FF7E-86B6ED043708}"/>
          </ac:spMkLst>
        </pc:spChg>
        <pc:spChg chg="mod">
          <ac:chgData name="Smith, Matthew (Matt) (LTC)" userId="221d53bf-0a39-49db-b3a3-9148fadfd20a" providerId="ADAL" clId="{609296E8-599A-406F-B15F-5C601A4938A9}" dt="2023-10-16T17:54:22.341" v="6350" actId="20577"/>
          <ac:spMkLst>
            <pc:docMk/>
            <pc:sldMk cId="2272742511" sldId="1288"/>
            <ac:spMk id="3" creationId="{0822AA0E-7F1A-18F3-AAA4-BFDF01D78165}"/>
          </ac:spMkLst>
        </pc:spChg>
      </pc:sldChg>
      <pc:sldChg chg="new del">
        <pc:chgData name="Smith, Matthew (Matt) (LTC)" userId="221d53bf-0a39-49db-b3a3-9148fadfd20a" providerId="ADAL" clId="{609296E8-599A-406F-B15F-5C601A4938A9}" dt="2023-10-13T17:35:35.617" v="5005" actId="47"/>
        <pc:sldMkLst>
          <pc:docMk/>
          <pc:sldMk cId="169830138" sldId="1289"/>
        </pc:sldMkLst>
      </pc:sldChg>
      <pc:sldChg chg="modSp add mod">
        <pc:chgData name="Smith, Matthew (Matt) (LTC)" userId="221d53bf-0a39-49db-b3a3-9148fadfd20a" providerId="ADAL" clId="{609296E8-599A-406F-B15F-5C601A4938A9}" dt="2023-10-19T21:19:42.241" v="6404" actId="20577"/>
        <pc:sldMkLst>
          <pc:docMk/>
          <pc:sldMk cId="137985920" sldId="1290"/>
        </pc:sldMkLst>
        <pc:spChg chg="mod">
          <ac:chgData name="Smith, Matthew (Matt) (LTC)" userId="221d53bf-0a39-49db-b3a3-9148fadfd20a" providerId="ADAL" clId="{609296E8-599A-406F-B15F-5C601A4938A9}" dt="2023-10-12T23:22:38.100" v="3168" actId="20577"/>
          <ac:spMkLst>
            <pc:docMk/>
            <pc:sldMk cId="137985920" sldId="1290"/>
            <ac:spMk id="2" creationId="{41C1D58E-12BB-3EAF-FF7E-86B6ED043708}"/>
          </ac:spMkLst>
        </pc:spChg>
        <pc:spChg chg="mod">
          <ac:chgData name="Smith, Matthew (Matt) (LTC)" userId="221d53bf-0a39-49db-b3a3-9148fadfd20a" providerId="ADAL" clId="{609296E8-599A-406F-B15F-5C601A4938A9}" dt="2023-10-19T21:19:42.241" v="6404" actId="20577"/>
          <ac:spMkLst>
            <pc:docMk/>
            <pc:sldMk cId="137985920" sldId="1290"/>
            <ac:spMk id="3" creationId="{0822AA0E-7F1A-18F3-AAA4-BFDF01D7816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dirty="0"/>
          </a:p>
        </p:txBody>
      </p:sp>
      <p:sp>
        <p:nvSpPr>
          <p:cNvPr id="3" name="Date Placeholder 2"/>
          <p:cNvSpPr>
            <a:spLocks noGrp="1"/>
          </p:cNvSpPr>
          <p:nvPr>
            <p:ph type="dt" sz="quarter" idx="1"/>
          </p:nvPr>
        </p:nvSpPr>
        <p:spPr>
          <a:xfrm>
            <a:off x="4143587" y="0"/>
            <a:ext cx="3169920" cy="481727"/>
          </a:xfrm>
          <a:prstGeom prst="rect">
            <a:avLst/>
          </a:prstGeom>
        </p:spPr>
        <p:txBody>
          <a:bodyPr vert="horz" lIns="96653" tIns="48327" rIns="96653" bIns="48327" rtlCol="0"/>
          <a:lstStyle>
            <a:lvl1pPr algn="r">
              <a:defRPr sz="1200"/>
            </a:lvl1pPr>
          </a:lstStyle>
          <a:p>
            <a:fld id="{1CF79939-06AE-4816-8ADB-324BCD071929}" type="datetimeFigureOut">
              <a:rPr lang="en-US" smtClean="0"/>
              <a:t>10/4/2024</a:t>
            </a:fld>
            <a:endParaRPr lang="en-US" dirty="0"/>
          </a:p>
        </p:txBody>
      </p:sp>
      <p:sp>
        <p:nvSpPr>
          <p:cNvPr id="4" name="Footer Placeholder 3"/>
          <p:cNvSpPr>
            <a:spLocks noGrp="1"/>
          </p:cNvSpPr>
          <p:nvPr>
            <p:ph type="ftr" sz="quarter" idx="2"/>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dirty="0"/>
          </a:p>
        </p:txBody>
      </p:sp>
      <p:sp>
        <p:nvSpPr>
          <p:cNvPr id="5" name="Slide Number Placeholder 4"/>
          <p:cNvSpPr>
            <a:spLocks noGrp="1"/>
          </p:cNvSpPr>
          <p:nvPr>
            <p:ph type="sldNum" sz="quarter" idx="3"/>
          </p:nvPr>
        </p:nvSpPr>
        <p:spPr>
          <a:xfrm>
            <a:off x="4143587" y="9119475"/>
            <a:ext cx="3169920" cy="481726"/>
          </a:xfrm>
          <a:prstGeom prst="rect">
            <a:avLst/>
          </a:prstGeom>
        </p:spPr>
        <p:txBody>
          <a:bodyPr vert="horz" lIns="96653" tIns="48327" rIns="96653" bIns="48327" rtlCol="0" anchor="b"/>
          <a:lstStyle>
            <a:lvl1pPr algn="r">
              <a:defRPr sz="1200"/>
            </a:lvl1pPr>
          </a:lstStyle>
          <a:p>
            <a:fld id="{E491E640-FCAE-4FA7-932A-A90BCEF7FB11}" type="slidenum">
              <a:rPr lang="en-US" smtClean="0"/>
              <a:t>‹#›</a:t>
            </a:fld>
            <a:endParaRPr lang="en-US" dirty="0"/>
          </a:p>
        </p:txBody>
      </p:sp>
    </p:spTree>
    <p:extLst>
      <p:ext uri="{BB962C8B-B14F-4D97-AF65-F5344CB8AC3E}">
        <p14:creationId xmlns:p14="http://schemas.microsoft.com/office/powerpoint/2010/main" val="4489598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4959114F-2C2D-4B10-88B6-995818DA04E6}" type="datetimeFigureOut">
              <a:rPr lang="en-US" smtClean="0"/>
              <a:t>10/4/2024</a:t>
            </a:fld>
            <a:endParaRPr lang="en-US" dirty="0"/>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3" tIns="48327" rIns="96653" bIns="48327"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12938F92-2F9A-4C5B-BA5A-713A536DB541}" type="slidenum">
              <a:rPr lang="en-US" smtClean="0"/>
              <a:t>‹#›</a:t>
            </a:fld>
            <a:endParaRPr lang="en-US" dirty="0"/>
          </a:p>
        </p:txBody>
      </p:sp>
    </p:spTree>
    <p:extLst>
      <p:ext uri="{BB962C8B-B14F-4D97-AF65-F5344CB8AC3E}">
        <p14:creationId xmlns:p14="http://schemas.microsoft.com/office/powerpoint/2010/main" val="11154189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iki.nps.edu/display/HPC/Resourc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p:txBody>
          <a:bodyPr/>
          <a:lstStyle/>
          <a:p>
            <a:pPr lvl="1">
              <a:spcAft>
                <a:spcPts val="600"/>
              </a:spcAft>
            </a:pPr>
            <a:r>
              <a:rPr lang="en-US" altLang="en-US" sz="1200" b="0" dirty="0">
                <a:solidFill>
                  <a:schemeClr val="tx2"/>
                </a:solidFill>
                <a:cs typeface="Arial" panose="020B0604020202020204" pitchFamily="34" charset="0"/>
              </a:rPr>
              <a:t>No cost to organizations </a:t>
            </a:r>
            <a:r>
              <a:rPr lang="en-US" altLang="en-US" sz="1200" b="0" dirty="0">
                <a:solidFill>
                  <a:schemeClr val="tx1"/>
                </a:solidFill>
                <a:cs typeface="Arial" panose="020B0604020202020204" pitchFamily="34" charset="0"/>
              </a:rPr>
              <a:t>other than professional staff years (personnel hours).</a:t>
            </a:r>
          </a:p>
          <a:p>
            <a:pPr lvl="1">
              <a:spcAft>
                <a:spcPts val="600"/>
              </a:spcAft>
            </a:pPr>
            <a:r>
              <a:rPr lang="en-US" altLang="en-US" sz="1200" b="0" dirty="0">
                <a:solidFill>
                  <a:schemeClr val="tx2"/>
                </a:solidFill>
                <a:cs typeface="Arial" panose="020B0604020202020204" pitchFamily="34" charset="0"/>
              </a:rPr>
              <a:t>Limited administrative, maintenance, and RMF burden.</a:t>
            </a:r>
          </a:p>
          <a:p>
            <a:pPr lvl="1">
              <a:spcAft>
                <a:spcPts val="600"/>
              </a:spcAft>
            </a:pPr>
            <a:r>
              <a:rPr lang="en-US" sz="1200" b="0" dirty="0">
                <a:solidFill>
                  <a:schemeClr val="tx1"/>
                </a:solidFill>
                <a:cs typeface="Arial" panose="020B0604020202020204" pitchFamily="34" charset="0"/>
              </a:rPr>
              <a:t>Shared resource with reservation system. </a:t>
            </a:r>
          </a:p>
          <a:p>
            <a:pPr lvl="1">
              <a:spcAft>
                <a:spcPts val="600"/>
              </a:spcAft>
            </a:pPr>
            <a:r>
              <a:rPr lang="en-US" sz="1200" b="0" dirty="0">
                <a:solidFill>
                  <a:schemeClr val="tx1"/>
                </a:solidFill>
                <a:cs typeface="Arial" panose="020B0604020202020204" pitchFamily="34" charset="0"/>
              </a:rPr>
              <a:t>Will potentially be integrated with the </a:t>
            </a:r>
            <a:r>
              <a:rPr lang="en-US" sz="1200" b="0" dirty="0" err="1">
                <a:solidFill>
                  <a:schemeClr val="tx1"/>
                </a:solidFill>
                <a:cs typeface="Arial" panose="020B0604020202020204" pitchFamily="34" charset="0"/>
              </a:rPr>
              <a:t>cARMY</a:t>
            </a:r>
            <a:r>
              <a:rPr lang="en-US" sz="1200" b="0" dirty="0">
                <a:solidFill>
                  <a:schemeClr val="tx1"/>
                </a:solidFill>
                <a:cs typeface="Arial" panose="020B0604020202020204" pitchFamily="34" charset="0"/>
              </a:rPr>
              <a:t>-X environment.</a:t>
            </a:r>
          </a:p>
          <a:p>
            <a:pPr lvl="1">
              <a:spcAft>
                <a:spcPts val="600"/>
              </a:spcAft>
            </a:pPr>
            <a:endParaRPr lang="en-US" altLang="en-US" sz="1200" dirty="0">
              <a:solidFill>
                <a:schemeClr val="tx2"/>
              </a:solidFill>
              <a:cs typeface="Arial" panose="020B0604020202020204" pitchFamily="34" charset="0"/>
            </a:endParaRPr>
          </a:p>
          <a:p>
            <a:endParaRPr lang="en-US" dirty="0"/>
          </a:p>
        </p:txBody>
      </p:sp>
    </p:spTree>
    <p:extLst>
      <p:ext uri="{BB962C8B-B14F-4D97-AF65-F5344CB8AC3E}">
        <p14:creationId xmlns:p14="http://schemas.microsoft.com/office/powerpoint/2010/main" val="1767887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6050" y="1163638"/>
            <a:ext cx="4187825" cy="3140075"/>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341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 </a:t>
            </a:r>
            <a:r>
              <a:rPr lang="en-US" dirty="0">
                <a:hlinkClick r:id="rId3"/>
              </a:rPr>
              <a:t>https://wiki.nps.edu/display/HPC/Resources</a:t>
            </a:r>
            <a:endParaRPr lang="en-US" dirty="0"/>
          </a:p>
          <a:p>
            <a:r>
              <a:rPr lang="en-US" dirty="0"/>
              <a:t>xx: </a:t>
            </a:r>
          </a:p>
        </p:txBody>
      </p:sp>
      <p:sp>
        <p:nvSpPr>
          <p:cNvPr id="4" name="Slide Number Placeholder 3"/>
          <p:cNvSpPr>
            <a:spLocks noGrp="1"/>
          </p:cNvSpPr>
          <p:nvPr>
            <p:ph type="sldNum" sz="quarter" idx="10"/>
          </p:nvPr>
        </p:nvSpPr>
        <p:spPr/>
        <p:txBody>
          <a:bodyPr/>
          <a:lstStyle/>
          <a:p>
            <a:fld id="{12938F92-2F9A-4C5B-BA5A-713A536DB541}" type="slidenum">
              <a:rPr lang="en-US" smtClean="0"/>
              <a:t>8</a:t>
            </a:fld>
            <a:endParaRPr lang="en-US" dirty="0"/>
          </a:p>
        </p:txBody>
      </p:sp>
    </p:spTree>
    <p:extLst>
      <p:ext uri="{BB962C8B-B14F-4D97-AF65-F5344CB8AC3E}">
        <p14:creationId xmlns:p14="http://schemas.microsoft.com/office/powerpoint/2010/main" val="345993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38F92-2F9A-4C5B-BA5A-713A536DB541}" type="slidenum">
              <a:rPr lang="en-US" smtClean="0"/>
              <a:t>14</a:t>
            </a:fld>
            <a:endParaRPr lang="en-US" dirty="0"/>
          </a:p>
        </p:txBody>
      </p:sp>
    </p:spTree>
    <p:extLst>
      <p:ext uri="{BB962C8B-B14F-4D97-AF65-F5344CB8AC3E}">
        <p14:creationId xmlns:p14="http://schemas.microsoft.com/office/powerpoint/2010/main" val="2025655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a:xfrm>
            <a:off x="7004464" y="6475100"/>
            <a:ext cx="2133600" cy="365125"/>
          </a:xfrm>
        </p:spPr>
        <p:txBody>
          <a:bodyPr/>
          <a:lstStyle/>
          <a:p>
            <a:fld id="{86A327C7-59B3-4945-8AF6-0EC62135327E}" type="slidenum">
              <a:rPr lang="en-US" smtClean="0"/>
              <a:t>‹#›</a:t>
            </a:fld>
            <a:endParaRPr lang="en-US" dirty="0"/>
          </a:p>
        </p:txBody>
      </p:sp>
    </p:spTree>
    <p:extLst>
      <p:ext uri="{BB962C8B-B14F-4D97-AF65-F5344CB8AC3E}">
        <p14:creationId xmlns:p14="http://schemas.microsoft.com/office/powerpoint/2010/main" val="4218636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86A327C7-59B3-4945-8AF6-0EC62135327E}" type="slidenum">
              <a:rPr lang="en-US" smtClean="0"/>
              <a:t>‹#›</a:t>
            </a:fld>
            <a:endParaRPr lang="en-US" dirty="0"/>
          </a:p>
        </p:txBody>
      </p:sp>
    </p:spTree>
    <p:extLst>
      <p:ext uri="{BB962C8B-B14F-4D97-AF65-F5344CB8AC3E}">
        <p14:creationId xmlns:p14="http://schemas.microsoft.com/office/powerpoint/2010/main" val="253059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86A327C7-59B3-4945-8AF6-0EC62135327E}" type="slidenum">
              <a:rPr lang="en-US" smtClean="0"/>
              <a:t>‹#›</a:t>
            </a:fld>
            <a:endParaRPr lang="en-US" dirty="0"/>
          </a:p>
        </p:txBody>
      </p:sp>
    </p:spTree>
    <p:extLst>
      <p:ext uri="{BB962C8B-B14F-4D97-AF65-F5344CB8AC3E}">
        <p14:creationId xmlns:p14="http://schemas.microsoft.com/office/powerpoint/2010/main" val="241826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86A327C7-59B3-4945-8AF6-0EC62135327E}" type="slidenum">
              <a:rPr lang="en-US" smtClean="0"/>
              <a:t>‹#›</a:t>
            </a:fld>
            <a:endParaRPr lang="en-US" dirty="0"/>
          </a:p>
        </p:txBody>
      </p:sp>
    </p:spTree>
    <p:extLst>
      <p:ext uri="{BB962C8B-B14F-4D97-AF65-F5344CB8AC3E}">
        <p14:creationId xmlns:p14="http://schemas.microsoft.com/office/powerpoint/2010/main" val="1595375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86A327C7-59B3-4945-8AF6-0EC62135327E}" type="slidenum">
              <a:rPr lang="en-US" smtClean="0"/>
              <a:t>‹#›</a:t>
            </a:fld>
            <a:endParaRPr lang="en-US" dirty="0"/>
          </a:p>
        </p:txBody>
      </p:sp>
    </p:spTree>
    <p:extLst>
      <p:ext uri="{BB962C8B-B14F-4D97-AF65-F5344CB8AC3E}">
        <p14:creationId xmlns:p14="http://schemas.microsoft.com/office/powerpoint/2010/main" val="39146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86A327C7-59B3-4945-8AF6-0EC62135327E}" type="slidenum">
              <a:rPr lang="en-US" smtClean="0"/>
              <a:t>‹#›</a:t>
            </a:fld>
            <a:endParaRPr lang="en-US" dirty="0"/>
          </a:p>
        </p:txBody>
      </p:sp>
    </p:spTree>
    <p:extLst>
      <p:ext uri="{BB962C8B-B14F-4D97-AF65-F5344CB8AC3E}">
        <p14:creationId xmlns:p14="http://schemas.microsoft.com/office/powerpoint/2010/main" val="228163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86A327C7-59B3-4945-8AF6-0EC62135327E}" type="slidenum">
              <a:rPr lang="en-US" smtClean="0"/>
              <a:t>‹#›</a:t>
            </a:fld>
            <a:endParaRPr lang="en-US" dirty="0"/>
          </a:p>
        </p:txBody>
      </p:sp>
    </p:spTree>
    <p:extLst>
      <p:ext uri="{BB962C8B-B14F-4D97-AF65-F5344CB8AC3E}">
        <p14:creationId xmlns:p14="http://schemas.microsoft.com/office/powerpoint/2010/main" val="2638024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lvl1pPr>
          </a:lstStyle>
          <a:p>
            <a:r>
              <a:rPr lang="en-US"/>
              <a:t>Click to edit Master title style</a:t>
            </a:r>
          </a:p>
        </p:txBody>
      </p:sp>
      <p:sp>
        <p:nvSpPr>
          <p:cNvPr id="5" name="Slide Number Placeholder 4"/>
          <p:cNvSpPr>
            <a:spLocks noGrp="1"/>
          </p:cNvSpPr>
          <p:nvPr>
            <p:ph type="sldNum" sz="quarter" idx="12"/>
          </p:nvPr>
        </p:nvSpPr>
        <p:spPr/>
        <p:txBody>
          <a:bodyPr/>
          <a:lstStyle/>
          <a:p>
            <a:fld id="{86A327C7-59B3-4945-8AF6-0EC62135327E}" type="slidenum">
              <a:rPr lang="en-US" smtClean="0"/>
              <a:t>‹#›</a:t>
            </a:fld>
            <a:endParaRPr lang="en-US" dirty="0"/>
          </a:p>
        </p:txBody>
      </p:sp>
    </p:spTree>
    <p:extLst>
      <p:ext uri="{BB962C8B-B14F-4D97-AF65-F5344CB8AC3E}">
        <p14:creationId xmlns:p14="http://schemas.microsoft.com/office/powerpoint/2010/main" val="2473418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A327C7-59B3-4945-8AF6-0EC62135327E}" type="slidenum">
              <a:rPr lang="en-US" smtClean="0"/>
              <a:t>‹#›</a:t>
            </a:fld>
            <a:endParaRPr lang="en-US" dirty="0"/>
          </a:p>
        </p:txBody>
      </p:sp>
    </p:spTree>
    <p:extLst>
      <p:ext uri="{BB962C8B-B14F-4D97-AF65-F5344CB8AC3E}">
        <p14:creationId xmlns:p14="http://schemas.microsoft.com/office/powerpoint/2010/main" val="3399493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86A327C7-59B3-4945-8AF6-0EC62135327E}" type="slidenum">
              <a:rPr lang="en-US" smtClean="0"/>
              <a:t>‹#›</a:t>
            </a:fld>
            <a:endParaRPr lang="en-US" dirty="0"/>
          </a:p>
        </p:txBody>
      </p:sp>
    </p:spTree>
    <p:extLst>
      <p:ext uri="{BB962C8B-B14F-4D97-AF65-F5344CB8AC3E}">
        <p14:creationId xmlns:p14="http://schemas.microsoft.com/office/powerpoint/2010/main" val="119086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86A327C7-59B3-4945-8AF6-0EC62135327E}" type="slidenum">
              <a:rPr lang="en-US" smtClean="0"/>
              <a:t>‹#›</a:t>
            </a:fld>
            <a:endParaRPr lang="en-US" dirty="0"/>
          </a:p>
        </p:txBody>
      </p:sp>
    </p:spTree>
    <p:extLst>
      <p:ext uri="{BB962C8B-B14F-4D97-AF65-F5344CB8AC3E}">
        <p14:creationId xmlns:p14="http://schemas.microsoft.com/office/powerpoint/2010/main" val="3123211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5421" y="-128961"/>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7004465" y="64988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327C7-59B3-4945-8AF6-0EC62135327E}" type="slidenum">
              <a:rPr lang="en-US" smtClean="0"/>
              <a:t>‹#›</a:t>
            </a:fld>
            <a:endParaRPr lang="en-US" dirty="0"/>
          </a:p>
        </p:txBody>
      </p:sp>
      <p:pic>
        <p:nvPicPr>
          <p:cNvPr id="4" name="Picture 3" descr="NPS_Logo.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3739" y="29762"/>
            <a:ext cx="1056389" cy="736855"/>
          </a:xfrm>
          <a:prstGeom prst="rect">
            <a:avLst/>
          </a:prstGeom>
        </p:spPr>
      </p:pic>
      <p:pic>
        <p:nvPicPr>
          <p:cNvPr id="10" name="Picture 9" descr="NPS_Logo.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075515" y="31656"/>
            <a:ext cx="1056389" cy="736855"/>
          </a:xfrm>
          <a:prstGeom prst="rect">
            <a:avLst/>
          </a:prstGeom>
        </p:spPr>
      </p:pic>
    </p:spTree>
    <p:extLst>
      <p:ext uri="{BB962C8B-B14F-4D97-AF65-F5344CB8AC3E}">
        <p14:creationId xmlns:p14="http://schemas.microsoft.com/office/powerpoint/2010/main" val="4233883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000" b="1" kern="1200">
          <a:solidFill>
            <a:schemeClr val="tx1"/>
          </a:solidFill>
          <a:latin typeface="Cambria"/>
          <a:ea typeface="+mj-ea"/>
          <a:cs typeface="Cambri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Cambria"/>
          <a:ea typeface="+mn-ea"/>
          <a:cs typeface="Cambria"/>
        </a:defRPr>
      </a:lvl1pPr>
      <a:lvl2pPr marL="742950" indent="-285750" algn="l" defTabSz="457200" rtl="0" eaLnBrk="1" latinLnBrk="0" hangingPunct="1">
        <a:spcBef>
          <a:spcPct val="20000"/>
        </a:spcBef>
        <a:buFont typeface="Arial"/>
        <a:buChar char="–"/>
        <a:defRPr sz="2800" kern="1200">
          <a:solidFill>
            <a:schemeClr val="tx1"/>
          </a:solidFill>
          <a:latin typeface="Cambria"/>
          <a:ea typeface="+mn-ea"/>
          <a:cs typeface="Cambria"/>
        </a:defRPr>
      </a:lvl2pPr>
      <a:lvl3pPr marL="1143000" indent="-228600" algn="l" defTabSz="457200" rtl="0" eaLnBrk="1" latinLnBrk="0" hangingPunct="1">
        <a:spcBef>
          <a:spcPct val="20000"/>
        </a:spcBef>
        <a:buFont typeface="Arial"/>
        <a:buChar char="•"/>
        <a:defRPr sz="2400" kern="1200">
          <a:solidFill>
            <a:schemeClr val="tx1"/>
          </a:solidFill>
          <a:latin typeface="Cambria"/>
          <a:ea typeface="+mn-ea"/>
          <a:cs typeface="Cambria"/>
        </a:defRPr>
      </a:lvl3pPr>
      <a:lvl4pPr marL="1600200" indent="-228600" algn="l" defTabSz="457200" rtl="0" eaLnBrk="1" latinLnBrk="0" hangingPunct="1">
        <a:spcBef>
          <a:spcPct val="20000"/>
        </a:spcBef>
        <a:buFont typeface="Arial"/>
        <a:buChar char="–"/>
        <a:defRPr sz="2000" kern="1200">
          <a:solidFill>
            <a:schemeClr val="tx1"/>
          </a:solidFill>
          <a:latin typeface="Cambria"/>
          <a:ea typeface="+mn-ea"/>
          <a:cs typeface="Cambria"/>
        </a:defRPr>
      </a:lvl4pPr>
      <a:lvl5pPr marL="2057400" indent="-228600" algn="l" defTabSz="457200" rtl="0" eaLnBrk="1" latinLnBrk="0" hangingPunct="1">
        <a:spcBef>
          <a:spcPct val="20000"/>
        </a:spcBef>
        <a:buFont typeface="Arial"/>
        <a:buChar char="»"/>
        <a:defRPr sz="2000" kern="1200">
          <a:solidFill>
            <a:schemeClr val="tx1"/>
          </a:solidFill>
          <a:latin typeface="Cambria"/>
          <a:ea typeface="+mn-ea"/>
          <a:cs typeface="Cambr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amming.uc.nps.edu/ssar" TargetMode="External"/><Relationship Id="rId7" Type="http://schemas.openxmlformats.org/officeDocument/2006/relationships/hyperlink" Target="https://wiki.nps.edu/display/TAC/ERN+to+MIL+Redirect+and+VPN+Access+and+Instructions" TargetMode="External"/><Relationship Id="rId2" Type="http://schemas.openxmlformats.org/officeDocument/2006/relationships/hyperlink" Target="mailto:matthew.smith@nps.edu" TargetMode="External"/><Relationship Id="rId1" Type="http://schemas.openxmlformats.org/officeDocument/2006/relationships/slideLayout" Target="../slideLayouts/slideLayout2.xml"/><Relationship Id="rId6" Type="http://schemas.openxmlformats.org/officeDocument/2006/relationships/hyperlink" Target="https://wiki.nps.edu/pages/viewpage.action?pageId=1192100676#expand-InstructionsforWindows" TargetMode="External"/><Relationship Id="rId5" Type="http://schemas.openxmlformats.org/officeDocument/2006/relationships/hyperlink" Target="mailto:HPC@nps.edu" TargetMode="External"/><Relationship Id="rId4" Type="http://schemas.openxmlformats.org/officeDocument/2006/relationships/hyperlink" Target="https://hamming.uc.nps.edu/"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hamming.uc.nps.edu/Getting-Started.html#filesystem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learning.oreilly.com/library/view/unix-in-24/9780134095554/ch03.html#ch03lev2sec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hamming.uc.nps.edu/Getting-Started.html" TargetMode="External"/><Relationship Id="rId2" Type="http://schemas.openxmlformats.org/officeDocument/2006/relationships/hyperlink" Target="https://wiki.nps.edu/pages/viewpage.action?pageId=1192100676#expand-InstructionsforWindow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inscp.net/eng/download.ph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filezilla-project.org/"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hamming.uc.nps.edu/Gentle-Intro-to-Hamming.html#fn.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centers.hpc.mil/systems/unclassified.html" TargetMode="External"/><Relationship Id="rId5" Type="http://schemas.openxmlformats.org/officeDocument/2006/relationships/hyperlink" Target="https://centers.hpc.mil/users/centers.html" TargetMode="Externa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enters.hpc.mil/systems/unclassified.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centers.hpc.mil/portal/" TargetMode="External"/><Relationship Id="rId13" Type="http://schemas.openxmlformats.org/officeDocument/2006/relationships/hyperlink" Target="https://daac.hpc.mil/software/SRD/index.html" TargetMode="External"/><Relationship Id="rId3" Type="http://schemas.openxmlformats.org/officeDocument/2006/relationships/hyperlink" Target="https://centers.hpc.mil/users/index.html#accounts" TargetMode="External"/><Relationship Id="rId7" Type="http://schemas.openxmlformats.org/officeDocument/2006/relationships/hyperlink" Target="https://www.navydsrc.hpc.mil/docs/narwhalPbsGuide.html" TargetMode="External"/><Relationship Id="rId12" Type="http://schemas.openxmlformats.org/officeDocument/2006/relationships/hyperlink" Target="https://daac.hpc.mil/" TargetMode="External"/><Relationship Id="rId2" Type="http://schemas.openxmlformats.org/officeDocument/2006/relationships/hyperlink" Target="https://www.hpc.mil/" TargetMode="External"/><Relationship Id="rId1" Type="http://schemas.openxmlformats.org/officeDocument/2006/relationships/slideLayout" Target="../slideLayouts/slideLayout2.xml"/><Relationship Id="rId6" Type="http://schemas.openxmlformats.org/officeDocument/2006/relationships/hyperlink" Target="https://www.navydsrc.hpc.mil/docs/index.html" TargetMode="External"/><Relationship Id="rId11" Type="http://schemas.openxmlformats.org/officeDocument/2006/relationships/hyperlink" Target="https://centers.hpc.mil/users/HPCTraining.html" TargetMode="External"/><Relationship Id="rId5" Type="http://schemas.openxmlformats.org/officeDocument/2006/relationships/hyperlink" Target="https://centers.hpc.mil/systems/unclassified.html" TargetMode="External"/><Relationship Id="rId10" Type="http://schemas.openxmlformats.org/officeDocument/2006/relationships/hyperlink" Target="https://centers.hpc.mil/users/PETFAQ.html" TargetMode="External"/><Relationship Id="rId4" Type="http://schemas.openxmlformats.org/officeDocument/2006/relationships/hyperlink" Target="mailto:odessa.s.murray.ctr@us.navy.mil" TargetMode="External"/><Relationship Id="rId9" Type="http://schemas.openxmlformats.org/officeDocument/2006/relationships/hyperlink" Target="https://dashboard.hpc.mil/private/docs/ARL/Running_Jupyter.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hamming.uc.nps.edu/"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slurm.schedmd.com/quickstart.html" TargetMode="External"/><Relationship Id="rId2" Type="http://schemas.openxmlformats.org/officeDocument/2006/relationships/hyperlink" Target="https://slurm.schedmd.com/" TargetMode="External"/><Relationship Id="rId1" Type="http://schemas.openxmlformats.org/officeDocument/2006/relationships/slideLayout" Target="../slideLayouts/slideLayout2.xml"/><Relationship Id="rId6" Type="http://schemas.openxmlformats.org/officeDocument/2006/relationships/hyperlink" Target="https://slurm.schedmd.com/overview.html" TargetMode="External"/><Relationship Id="rId5" Type="http://schemas.openxmlformats.org/officeDocument/2006/relationships/image" Target="../media/image12.gif"/><Relationship Id="rId4" Type="http://schemas.openxmlformats.org/officeDocument/2006/relationships/hyperlink" Target="https://slurm.schedmd.com/man_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20486"/>
            <a:ext cx="7772400" cy="1470025"/>
          </a:xfrm>
        </p:spPr>
        <p:txBody>
          <a:bodyPr>
            <a:normAutofit fontScale="90000"/>
          </a:bodyPr>
          <a:lstStyle/>
          <a:p>
            <a:br>
              <a:rPr lang="en-US" dirty="0"/>
            </a:br>
            <a:r>
              <a:rPr lang="en-US" dirty="0"/>
              <a:t>NPS High Performance Computing (NPS HPC)</a:t>
            </a:r>
            <a:br>
              <a:rPr lang="en-US" dirty="0"/>
            </a:br>
            <a:br>
              <a:rPr lang="en-US" dirty="0"/>
            </a:br>
            <a:r>
              <a:rPr lang="en-US" dirty="0"/>
              <a:t>Day 1 – Basics</a:t>
            </a:r>
          </a:p>
        </p:txBody>
      </p:sp>
      <p:sp>
        <p:nvSpPr>
          <p:cNvPr id="3" name="Subtitle 2"/>
          <p:cNvSpPr>
            <a:spLocks noGrp="1"/>
          </p:cNvSpPr>
          <p:nvPr>
            <p:ph type="subTitle" idx="1"/>
          </p:nvPr>
        </p:nvSpPr>
        <p:spPr/>
        <p:txBody>
          <a:bodyPr>
            <a:normAutofit fontScale="85000" lnSpcReduction="20000"/>
          </a:bodyPr>
          <a:lstStyle/>
          <a:p>
            <a:endParaRPr lang="en-US" dirty="0"/>
          </a:p>
          <a:p>
            <a:r>
              <a:rPr lang="en-US" dirty="0"/>
              <a:t>LTC Smith</a:t>
            </a:r>
          </a:p>
          <a:p>
            <a:endParaRPr lang="en-US" dirty="0"/>
          </a:p>
          <a:p>
            <a:r>
              <a:rPr lang="en-US" dirty="0"/>
              <a:t>OA3802</a:t>
            </a:r>
          </a:p>
        </p:txBody>
      </p:sp>
    </p:spTree>
    <p:extLst>
      <p:ext uri="{BB962C8B-B14F-4D97-AF65-F5344CB8AC3E}">
        <p14:creationId xmlns:p14="http://schemas.microsoft.com/office/powerpoint/2010/main" val="1042816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F5A8A-12BD-B84D-9E8E-6CC33D22BDBE}"/>
              </a:ext>
            </a:extLst>
          </p:cNvPr>
          <p:cNvSpPr>
            <a:spLocks noGrp="1"/>
          </p:cNvSpPr>
          <p:nvPr>
            <p:ph type="title"/>
          </p:nvPr>
        </p:nvSpPr>
        <p:spPr/>
        <p:txBody>
          <a:bodyPr/>
          <a:lstStyle/>
          <a:p>
            <a:r>
              <a:rPr lang="en-US" dirty="0"/>
              <a:t>NPS HPC Accounts</a:t>
            </a:r>
          </a:p>
        </p:txBody>
      </p:sp>
      <p:sp>
        <p:nvSpPr>
          <p:cNvPr id="3" name="Content Placeholder 2">
            <a:extLst>
              <a:ext uri="{FF2B5EF4-FFF2-40B4-BE49-F238E27FC236}">
                <a16:creationId xmlns:a16="http://schemas.microsoft.com/office/drawing/2014/main" id="{0DD6EEC7-4020-B047-8270-DE85C18BEFB1}"/>
              </a:ext>
            </a:extLst>
          </p:cNvPr>
          <p:cNvSpPr>
            <a:spLocks noGrp="1"/>
          </p:cNvSpPr>
          <p:nvPr>
            <p:ph idx="1"/>
          </p:nvPr>
        </p:nvSpPr>
        <p:spPr>
          <a:xfrm>
            <a:off x="505421" y="1014039"/>
            <a:ext cx="8229600" cy="5484815"/>
          </a:xfrm>
        </p:spPr>
        <p:txBody>
          <a:bodyPr>
            <a:normAutofit/>
          </a:bodyPr>
          <a:lstStyle/>
          <a:p>
            <a:r>
              <a:rPr lang="en-US" sz="1600" b="1" dirty="0"/>
              <a:t>Request NPS HPC Account: </a:t>
            </a:r>
            <a:r>
              <a:rPr lang="en-US" sz="1600" dirty="0"/>
              <a:t>Please </a:t>
            </a:r>
            <a:r>
              <a:rPr lang="en-US" sz="1600" b="1" dirty="0"/>
              <a:t>submit an account request for access to NPS HPC resources. </a:t>
            </a:r>
            <a:r>
              <a:rPr lang="en-US" sz="1600" dirty="0"/>
              <a:t>List me (</a:t>
            </a:r>
            <a:r>
              <a:rPr lang="en-US" sz="1600" dirty="0">
                <a:hlinkClick r:id="rId2"/>
              </a:rPr>
              <a:t>matthew.smith@nps.edu</a:t>
            </a:r>
            <a:r>
              <a:rPr lang="en-US" sz="1600" dirty="0"/>
              <a:t>) as your account request sponsor.  </a:t>
            </a:r>
          </a:p>
          <a:p>
            <a:pPr lvl="1"/>
            <a:r>
              <a:rPr lang="en-US" sz="1600" dirty="0"/>
              <a:t>Account Request Form: </a:t>
            </a:r>
            <a:r>
              <a:rPr lang="en-US" sz="1600" dirty="0">
                <a:hlinkClick r:id="rId3"/>
              </a:rPr>
              <a:t>https://hamming.uc.nps.edu/ssar</a:t>
            </a:r>
            <a:r>
              <a:rPr lang="en-US" sz="1600" dirty="0"/>
              <a:t>  </a:t>
            </a:r>
          </a:p>
          <a:p>
            <a:pPr lvl="1"/>
            <a:r>
              <a:rPr lang="en-US" sz="1600" dirty="0"/>
              <a:t>NPS HPC homepage: </a:t>
            </a:r>
            <a:r>
              <a:rPr lang="en-US" sz="1600" dirty="0">
                <a:hlinkClick r:id="rId4"/>
              </a:rPr>
              <a:t>https://hamming.uc.nps.edu</a:t>
            </a:r>
            <a:r>
              <a:rPr lang="en-US" sz="1600" dirty="0"/>
              <a:t> </a:t>
            </a:r>
          </a:p>
          <a:p>
            <a:pPr lvl="1"/>
            <a:r>
              <a:rPr lang="en-US" sz="1600" b="0" i="0" dirty="0">
                <a:solidFill>
                  <a:srgbClr val="000000"/>
                </a:solidFill>
                <a:effectLst/>
                <a:latin typeface="Cambria" panose="02040503050406030204" pitchFamily="18" charset="0"/>
              </a:rPr>
              <a:t>For help or password reset contact </a:t>
            </a:r>
            <a:r>
              <a:rPr lang="en-US" sz="1600" b="0" i="0" u="sng" dirty="0">
                <a:solidFill>
                  <a:srgbClr val="000000"/>
                </a:solidFill>
                <a:effectLst/>
                <a:latin typeface="Cambria" panose="02040503050406030204" pitchFamily="18" charset="0"/>
                <a:hlinkClick r:id="rId5"/>
              </a:rPr>
              <a:t>HPC@nps.edu</a:t>
            </a:r>
            <a:endParaRPr lang="en-US" sz="1600" b="1" dirty="0"/>
          </a:p>
          <a:p>
            <a:r>
              <a:rPr lang="en-US" sz="1800" b="1" dirty="0"/>
              <a:t>Notes on VPNs</a:t>
            </a:r>
          </a:p>
          <a:p>
            <a:pPr lvl="1"/>
            <a:r>
              <a:rPr lang="en-US" sz="1600" dirty="0"/>
              <a:t>All NPS HPC resources can only be accessed from the </a:t>
            </a:r>
            <a:r>
              <a:rPr lang="en-US" sz="1600" u="sng" dirty="0"/>
              <a:t>NPS internal network </a:t>
            </a:r>
            <a:r>
              <a:rPr lang="en-US" sz="1600" dirty="0"/>
              <a:t>(just like accessing NPS Python).  If off campus you will need to VPN onto NPS network, see </a:t>
            </a:r>
            <a:r>
              <a:rPr lang="en-US" sz="1600" dirty="0" err="1">
                <a:hlinkClick r:id="rId6"/>
              </a:rPr>
              <a:t>GlobalProtect</a:t>
            </a:r>
            <a:r>
              <a:rPr lang="en-US" sz="1600" dirty="0">
                <a:hlinkClick r:id="rId6"/>
              </a:rPr>
              <a:t> Virtual Private Network (VPN) - Technology Assistance Center (TAC) Computer Help Desk - NPS Wiki</a:t>
            </a:r>
            <a:r>
              <a:rPr lang="en-US" sz="1600" dirty="0"/>
              <a:t> (BLUF: From </a:t>
            </a:r>
            <a:r>
              <a:rPr lang="en-US" sz="1600" dirty="0" err="1"/>
              <a:t>GlobalProtect</a:t>
            </a:r>
            <a:r>
              <a:rPr lang="en-US" sz="1600" dirty="0"/>
              <a:t>, add connection to “vpn.nps.edu”)</a:t>
            </a:r>
          </a:p>
          <a:p>
            <a:pPr lvl="1"/>
            <a:r>
              <a:rPr lang="en-US" sz="1600" dirty="0"/>
              <a:t>Note that there are two separate VPNs you may encounter here at NPS.  The one described above is </a:t>
            </a:r>
            <a:r>
              <a:rPr lang="en-US" sz="1600" dirty="0">
                <a:latin typeface="Courier New" panose="02070309020205020404" pitchFamily="49" charset="0"/>
                <a:cs typeface="Courier New" panose="02070309020205020404" pitchFamily="49" charset="0"/>
              </a:rPr>
              <a:t>vpn.nps.edu</a:t>
            </a:r>
            <a:r>
              <a:rPr lang="en-US" sz="1600" dirty="0"/>
              <a:t>, which connects you from an outside network onto the NPS ERN (education resource network, aka the “.</a:t>
            </a:r>
            <a:r>
              <a:rPr lang="en-US" sz="1600" dirty="0" err="1"/>
              <a:t>edu</a:t>
            </a:r>
            <a:r>
              <a:rPr lang="en-US" sz="1600" dirty="0"/>
              <a:t>” domain).  </a:t>
            </a:r>
          </a:p>
          <a:p>
            <a:pPr lvl="1"/>
            <a:r>
              <a:rPr lang="en-US" sz="1600" dirty="0"/>
              <a:t>There is also a separate VPN for connecting from NPS network to the DREN (Defense Research and Engineering Network, aka the “.mil” domain).  See </a:t>
            </a:r>
            <a:r>
              <a:rPr lang="en-US" sz="900" dirty="0">
                <a:hlinkClick r:id="rId7"/>
              </a:rPr>
              <a:t>ERN to MIL Redirect and VPN Access and Instructions - Technology Assistance Center (TAC) Computer Help Desk - NPS Wiki</a:t>
            </a:r>
            <a:r>
              <a:rPr lang="en-US" sz="1050" dirty="0"/>
              <a:t> </a:t>
            </a:r>
            <a:r>
              <a:rPr lang="en-US" sz="1600" dirty="0"/>
              <a:t>for those instructions (BLUF: From </a:t>
            </a:r>
            <a:r>
              <a:rPr lang="en-US" sz="1600" dirty="0" err="1"/>
              <a:t>GlobalProtect</a:t>
            </a:r>
            <a:r>
              <a:rPr lang="en-US" sz="1600" dirty="0"/>
              <a:t>, add connection to “comet.nps.navy.mil”).  </a:t>
            </a:r>
          </a:p>
          <a:p>
            <a:endParaRPr lang="en-US" sz="1600" dirty="0"/>
          </a:p>
        </p:txBody>
      </p:sp>
      <p:sp>
        <p:nvSpPr>
          <p:cNvPr id="4" name="Slide Number Placeholder 3">
            <a:extLst>
              <a:ext uri="{FF2B5EF4-FFF2-40B4-BE49-F238E27FC236}">
                <a16:creationId xmlns:a16="http://schemas.microsoft.com/office/drawing/2014/main" id="{0A786071-4C64-E546-94CB-CAB0227D7A58}"/>
              </a:ext>
            </a:extLst>
          </p:cNvPr>
          <p:cNvSpPr>
            <a:spLocks noGrp="1"/>
          </p:cNvSpPr>
          <p:nvPr>
            <p:ph type="sldNum" sz="quarter" idx="12"/>
          </p:nvPr>
        </p:nvSpPr>
        <p:spPr/>
        <p:txBody>
          <a:bodyPr/>
          <a:lstStyle/>
          <a:p>
            <a:fld id="{86A327C7-59B3-4945-8AF6-0EC62135327E}" type="slidenum">
              <a:rPr lang="en-US" smtClean="0"/>
              <a:t>10</a:t>
            </a:fld>
            <a:endParaRPr lang="en-US" dirty="0"/>
          </a:p>
        </p:txBody>
      </p:sp>
    </p:spTree>
    <p:extLst>
      <p:ext uri="{BB962C8B-B14F-4D97-AF65-F5344CB8AC3E}">
        <p14:creationId xmlns:p14="http://schemas.microsoft.com/office/powerpoint/2010/main" val="927319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F5A8A-12BD-B84D-9E8E-6CC33D22BDBE}"/>
              </a:ext>
            </a:extLst>
          </p:cNvPr>
          <p:cNvSpPr>
            <a:spLocks noGrp="1"/>
          </p:cNvSpPr>
          <p:nvPr>
            <p:ph type="title"/>
          </p:nvPr>
        </p:nvSpPr>
        <p:spPr/>
        <p:txBody>
          <a:bodyPr/>
          <a:lstStyle/>
          <a:p>
            <a:r>
              <a:rPr lang="en-US" dirty="0"/>
              <a:t>NPS HPC Workspaces</a:t>
            </a:r>
          </a:p>
        </p:txBody>
      </p:sp>
      <p:sp>
        <p:nvSpPr>
          <p:cNvPr id="3" name="Content Placeholder 2">
            <a:extLst>
              <a:ext uri="{FF2B5EF4-FFF2-40B4-BE49-F238E27FC236}">
                <a16:creationId xmlns:a16="http://schemas.microsoft.com/office/drawing/2014/main" id="{0DD6EEC7-4020-B047-8270-DE85C18BEFB1}"/>
              </a:ext>
            </a:extLst>
          </p:cNvPr>
          <p:cNvSpPr>
            <a:spLocks noGrp="1"/>
          </p:cNvSpPr>
          <p:nvPr>
            <p:ph idx="1"/>
          </p:nvPr>
        </p:nvSpPr>
        <p:spPr>
          <a:xfrm>
            <a:off x="505421" y="1014039"/>
            <a:ext cx="8229600" cy="5484815"/>
          </a:xfrm>
        </p:spPr>
        <p:txBody>
          <a:bodyPr>
            <a:normAutofit/>
          </a:bodyPr>
          <a:lstStyle/>
          <a:p>
            <a:r>
              <a:rPr lang="en-US" sz="2000" dirty="0"/>
              <a:t>Every NPS HPC user is provisioned with multiple </a:t>
            </a:r>
            <a:r>
              <a:rPr lang="en-US" sz="2000" b="1" dirty="0"/>
              <a:t>workspaces</a:t>
            </a:r>
            <a:r>
              <a:rPr lang="en-US" sz="2000" dirty="0"/>
              <a:t>.</a:t>
            </a:r>
          </a:p>
          <a:p>
            <a:r>
              <a:rPr lang="en-US" sz="2000" dirty="0"/>
              <a:t>Starting workspace is your </a:t>
            </a:r>
            <a:r>
              <a:rPr lang="en-US" sz="2000" b="1" dirty="0"/>
              <a:t>home</a:t>
            </a:r>
            <a:r>
              <a:rPr lang="en-US" sz="2000" dirty="0"/>
              <a:t>:</a:t>
            </a:r>
          </a:p>
          <a:p>
            <a:pPr lvl="1"/>
            <a:r>
              <a:rPr lang="en-US" sz="1600" dirty="0"/>
              <a:t>Typically at </a:t>
            </a:r>
            <a:r>
              <a:rPr lang="en-US" sz="1600" dirty="0">
                <a:latin typeface="Courier New" panose="02070309020205020404" pitchFamily="49" charset="0"/>
                <a:cs typeface="Courier New" panose="02070309020205020404" pitchFamily="49" charset="0"/>
              </a:rPr>
              <a:t>/home/username</a:t>
            </a:r>
            <a:r>
              <a:rPr lang="en-US" sz="1600" dirty="0"/>
              <a:t>, and also captured in your environmental variable </a:t>
            </a:r>
            <a:r>
              <a:rPr lang="en-US" sz="1600" dirty="0">
                <a:latin typeface="Courier New" panose="02070309020205020404" pitchFamily="49" charset="0"/>
                <a:cs typeface="Courier New" panose="02070309020205020404" pitchFamily="49" charset="0"/>
              </a:rPr>
              <a:t>$HOME</a:t>
            </a:r>
            <a:r>
              <a:rPr lang="en-US" sz="1600" dirty="0"/>
              <a:t>.  </a:t>
            </a:r>
          </a:p>
          <a:p>
            <a:pPr lvl="1"/>
            <a:r>
              <a:rPr lang="en-US" sz="1600" dirty="0"/>
              <a:t>Limited to 26 GB per user, and should be used to test and develop code and hold small-</a:t>
            </a:r>
            <a:r>
              <a:rPr lang="en-US" sz="1600" dirty="0" err="1"/>
              <a:t>ish</a:t>
            </a:r>
            <a:r>
              <a:rPr lang="en-US" sz="1600" dirty="0"/>
              <a:t> datasets.</a:t>
            </a:r>
          </a:p>
          <a:p>
            <a:r>
              <a:rPr lang="en-US" sz="2000" dirty="0"/>
              <a:t>For larger jobs, you should use other workspaces:</a:t>
            </a:r>
          </a:p>
          <a:p>
            <a:pPr lvl="1"/>
            <a:r>
              <a:rPr lang="en-US" sz="1600" dirty="0"/>
              <a:t>If creating a large number of files, but still under 1-2 TB, can use </a:t>
            </a:r>
            <a:r>
              <a:rPr lang="en-US" sz="1600" b="1" dirty="0"/>
              <a:t>$SMALLWORK </a:t>
            </a:r>
            <a:r>
              <a:rPr lang="en-US" sz="1600" dirty="0"/>
              <a: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smallwork</a:t>
            </a:r>
            <a:r>
              <a:rPr lang="en-US" sz="1600" dirty="0">
                <a:latin typeface="Courier New" panose="02070309020205020404" pitchFamily="49" charset="0"/>
                <a:cs typeface="Courier New" panose="02070309020205020404" pitchFamily="49" charset="0"/>
              </a:rPr>
              <a:t>/username</a:t>
            </a:r>
            <a:r>
              <a:rPr lang="en-US" sz="1600" dirty="0"/>
              <a:t>)</a:t>
            </a:r>
          </a:p>
          <a:p>
            <a:pPr lvl="1"/>
            <a:r>
              <a:rPr lang="en-US" sz="1600" dirty="0"/>
              <a:t>If creating large volume of data, can use </a:t>
            </a:r>
            <a:r>
              <a:rPr lang="en-US" sz="1600" b="1" dirty="0"/>
              <a:t>$WORK </a:t>
            </a:r>
            <a:r>
              <a:rPr lang="en-US" sz="1600" dirty="0"/>
              <a:t>directory, also referred to as the data directory, stored at </a:t>
            </a:r>
            <a:r>
              <a:rPr lang="en-US" sz="1600" dirty="0">
                <a:latin typeface="Courier New" panose="02070309020205020404" pitchFamily="49" charset="0"/>
                <a:cs typeface="Courier New" panose="02070309020205020404" pitchFamily="49" charset="0"/>
              </a:rPr>
              <a:t>/data/username.</a:t>
            </a:r>
            <a:endParaRPr lang="en-US" sz="1600" dirty="0"/>
          </a:p>
          <a:p>
            <a:r>
              <a:rPr lang="en-US" sz="2000" dirty="0"/>
              <a:t>See </a:t>
            </a:r>
            <a:r>
              <a:rPr lang="en-US" sz="2000" dirty="0">
                <a:hlinkClick r:id="rId2"/>
              </a:rPr>
              <a:t>HPC Getting Started Guide (nps.edu)</a:t>
            </a:r>
            <a:r>
              <a:rPr lang="en-US" sz="2000" dirty="0"/>
              <a:t> for more details and guidance.  </a:t>
            </a:r>
          </a:p>
          <a:p>
            <a:r>
              <a:rPr lang="en-US" sz="2000" b="1" dirty="0"/>
              <a:t>NOTE: </a:t>
            </a:r>
            <a:r>
              <a:rPr lang="en-US" sz="2000" dirty="0"/>
              <a:t>In AUG 2024, the NPS HPC system crashed due to users overloading their HOME directories.  Ensure you follow the guidelines!  </a:t>
            </a:r>
            <a:endParaRPr lang="en-US" sz="2000" b="1" dirty="0"/>
          </a:p>
        </p:txBody>
      </p:sp>
      <p:sp>
        <p:nvSpPr>
          <p:cNvPr id="4" name="Slide Number Placeholder 3">
            <a:extLst>
              <a:ext uri="{FF2B5EF4-FFF2-40B4-BE49-F238E27FC236}">
                <a16:creationId xmlns:a16="http://schemas.microsoft.com/office/drawing/2014/main" id="{0A786071-4C64-E546-94CB-CAB0227D7A58}"/>
              </a:ext>
            </a:extLst>
          </p:cNvPr>
          <p:cNvSpPr>
            <a:spLocks noGrp="1"/>
          </p:cNvSpPr>
          <p:nvPr>
            <p:ph type="sldNum" sz="quarter" idx="12"/>
          </p:nvPr>
        </p:nvSpPr>
        <p:spPr/>
        <p:txBody>
          <a:bodyPr/>
          <a:lstStyle/>
          <a:p>
            <a:fld id="{86A327C7-59B3-4945-8AF6-0EC62135327E}" type="slidenum">
              <a:rPr lang="en-US" smtClean="0"/>
              <a:t>11</a:t>
            </a:fld>
            <a:endParaRPr lang="en-US" dirty="0"/>
          </a:p>
        </p:txBody>
      </p:sp>
    </p:spTree>
    <p:extLst>
      <p:ext uri="{BB962C8B-B14F-4D97-AF65-F5344CB8AC3E}">
        <p14:creationId xmlns:p14="http://schemas.microsoft.com/office/powerpoint/2010/main" val="2830122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F5A8A-12BD-B84D-9E8E-6CC33D22BDBE}"/>
              </a:ext>
            </a:extLst>
          </p:cNvPr>
          <p:cNvSpPr>
            <a:spLocks noGrp="1"/>
          </p:cNvSpPr>
          <p:nvPr>
            <p:ph type="title"/>
          </p:nvPr>
        </p:nvSpPr>
        <p:spPr/>
        <p:txBody>
          <a:bodyPr/>
          <a:lstStyle/>
          <a:p>
            <a:r>
              <a:rPr lang="en-US" dirty="0"/>
              <a:t>NPS HPC Filesystem</a:t>
            </a:r>
          </a:p>
        </p:txBody>
      </p:sp>
      <p:sp>
        <p:nvSpPr>
          <p:cNvPr id="3" name="Content Placeholder 2">
            <a:extLst>
              <a:ext uri="{FF2B5EF4-FFF2-40B4-BE49-F238E27FC236}">
                <a16:creationId xmlns:a16="http://schemas.microsoft.com/office/drawing/2014/main" id="{0DD6EEC7-4020-B047-8270-DE85C18BEFB1}"/>
              </a:ext>
            </a:extLst>
          </p:cNvPr>
          <p:cNvSpPr>
            <a:spLocks noGrp="1"/>
          </p:cNvSpPr>
          <p:nvPr>
            <p:ph idx="1"/>
          </p:nvPr>
        </p:nvSpPr>
        <p:spPr>
          <a:xfrm>
            <a:off x="505421" y="1014039"/>
            <a:ext cx="8229600" cy="1565609"/>
          </a:xfrm>
        </p:spPr>
        <p:txBody>
          <a:bodyPr>
            <a:noAutofit/>
          </a:bodyPr>
          <a:lstStyle/>
          <a:p>
            <a:r>
              <a:rPr lang="en-US" sz="1400" dirty="0">
                <a:latin typeface="Cambria" panose="02040503050406030204" pitchFamily="18" charset="0"/>
                <a:ea typeface="Cambria" panose="02040503050406030204" pitchFamily="18" charset="0"/>
              </a:rPr>
              <a:t>In addition to the HPC-specific directories like /data and /</a:t>
            </a:r>
            <a:r>
              <a:rPr lang="en-US" sz="1400" dirty="0" err="1">
                <a:latin typeface="Cambria" panose="02040503050406030204" pitchFamily="18" charset="0"/>
                <a:ea typeface="Cambria" panose="02040503050406030204" pitchFamily="18" charset="0"/>
              </a:rPr>
              <a:t>smallwork</a:t>
            </a:r>
            <a:r>
              <a:rPr lang="en-US" sz="1400" dirty="0">
                <a:latin typeface="Cambria" panose="02040503050406030204" pitchFamily="18" charset="0"/>
                <a:ea typeface="Cambria" panose="02040503050406030204" pitchFamily="18" charset="0"/>
              </a:rPr>
              <a:t>, you will see many other standard </a:t>
            </a:r>
            <a:r>
              <a:rPr lang="en-US" sz="1400" dirty="0" err="1">
                <a:latin typeface="Cambria" panose="02040503050406030204" pitchFamily="18" charset="0"/>
                <a:ea typeface="Cambria" panose="02040503050406030204" pitchFamily="18" charset="0"/>
              </a:rPr>
              <a:t>linux</a:t>
            </a:r>
            <a:r>
              <a:rPr lang="en-US" sz="1400" dirty="0">
                <a:latin typeface="Cambria" panose="02040503050406030204" pitchFamily="18" charset="0"/>
                <a:ea typeface="Cambria" panose="02040503050406030204" pitchFamily="18" charset="0"/>
              </a:rPr>
              <a:t> directories on the NPS HPC system.</a:t>
            </a:r>
          </a:p>
          <a:p>
            <a:r>
              <a:rPr lang="en-US" sz="1400" dirty="0">
                <a:effectLst/>
                <a:latin typeface="Cambria" panose="02040503050406030204" pitchFamily="18" charset="0"/>
                <a:ea typeface="Cambria" panose="02040503050406030204" pitchFamily="18" charset="0"/>
              </a:rPr>
              <a:t>Here are some standard </a:t>
            </a:r>
            <a:r>
              <a:rPr lang="en-US" sz="1400" dirty="0" err="1">
                <a:effectLst/>
                <a:latin typeface="Cambria" panose="02040503050406030204" pitchFamily="18" charset="0"/>
                <a:ea typeface="Cambria" panose="02040503050406030204" pitchFamily="18" charset="0"/>
              </a:rPr>
              <a:t>linux</a:t>
            </a:r>
            <a:r>
              <a:rPr lang="en-US" sz="1400" dirty="0">
                <a:effectLst/>
                <a:latin typeface="Cambria" panose="02040503050406030204" pitchFamily="18" charset="0"/>
                <a:ea typeface="Cambria" panose="02040503050406030204" pitchFamily="18" charset="0"/>
              </a:rPr>
              <a:t> subdirectories that are commonly in the root directory (view with </a:t>
            </a:r>
            <a:r>
              <a:rPr lang="en-US" sz="1400" dirty="0">
                <a:effectLst/>
                <a:highlight>
                  <a:srgbClr val="C0C0C0"/>
                </a:highlight>
                <a:latin typeface="Lucida Console" panose="020B0609040504020204" pitchFamily="49" charset="0"/>
                <a:ea typeface="Cambria" panose="02040503050406030204" pitchFamily="18" charset="0"/>
              </a:rPr>
              <a:t>ls /</a:t>
            </a:r>
            <a:r>
              <a:rPr lang="en-US" sz="1400" dirty="0">
                <a:effectLst/>
                <a:latin typeface="Cambria" panose="02040503050406030204" pitchFamily="18" charset="0"/>
                <a:ea typeface="Cambria" panose="02040503050406030204" pitchFamily="18" charset="0"/>
              </a:rPr>
              <a:t>).  Some folders will always exist and always contain the same type of information, but others can vary between different flavors of </a:t>
            </a:r>
            <a:r>
              <a:rPr lang="en-US" sz="1400" dirty="0" err="1">
                <a:effectLst/>
                <a:latin typeface="Cambria" panose="02040503050406030204" pitchFamily="18" charset="0"/>
                <a:ea typeface="Cambria" panose="02040503050406030204" pitchFamily="18" charset="0"/>
              </a:rPr>
              <a:t>linux</a:t>
            </a:r>
            <a:r>
              <a:rPr lang="en-US" sz="1400" dirty="0">
                <a:effectLst/>
                <a:latin typeface="Cambria" panose="02040503050406030204" pitchFamily="18" charset="0"/>
                <a:ea typeface="Cambria" panose="02040503050406030204" pitchFamily="18" charset="0"/>
              </a:rPr>
              <a:t>.  See </a:t>
            </a:r>
            <a:r>
              <a:rPr lang="en-US" sz="1000" dirty="0">
                <a:hlinkClick r:id="rId2"/>
              </a:rPr>
              <a:t>Hour 3. Moving About the File System | Unix in 24 Hours, Sams Teach Yourself: Covers OS X, Linux, and Solaris, Fifth Edition (oreilly.com)</a:t>
            </a:r>
            <a:r>
              <a:rPr lang="en-US" sz="1000" dirty="0"/>
              <a:t> </a:t>
            </a:r>
            <a:r>
              <a:rPr lang="en-US" sz="1400" dirty="0"/>
              <a:t>for more details.</a:t>
            </a:r>
            <a:endParaRPr lang="en-US" sz="140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0A786071-4C64-E546-94CB-CAB0227D7A58}"/>
              </a:ext>
            </a:extLst>
          </p:cNvPr>
          <p:cNvSpPr>
            <a:spLocks noGrp="1"/>
          </p:cNvSpPr>
          <p:nvPr>
            <p:ph type="sldNum" sz="quarter" idx="12"/>
          </p:nvPr>
        </p:nvSpPr>
        <p:spPr/>
        <p:txBody>
          <a:bodyPr/>
          <a:lstStyle/>
          <a:p>
            <a:fld id="{86A327C7-59B3-4945-8AF6-0EC62135327E}" type="slidenum">
              <a:rPr lang="en-US" smtClean="0"/>
              <a:t>12</a:t>
            </a:fld>
            <a:endParaRPr lang="en-US" dirty="0"/>
          </a:p>
        </p:txBody>
      </p:sp>
      <p:graphicFrame>
        <p:nvGraphicFramePr>
          <p:cNvPr id="5" name="Table 4">
            <a:extLst>
              <a:ext uri="{FF2B5EF4-FFF2-40B4-BE49-F238E27FC236}">
                <a16:creationId xmlns:a16="http://schemas.microsoft.com/office/drawing/2014/main" id="{74C39251-64F5-4520-1829-42ABA8B7F322}"/>
              </a:ext>
            </a:extLst>
          </p:cNvPr>
          <p:cNvGraphicFramePr>
            <a:graphicFrameLocks noGrp="1"/>
          </p:cNvGraphicFramePr>
          <p:nvPr>
            <p:extLst>
              <p:ext uri="{D42A27DB-BD31-4B8C-83A1-F6EECF244321}">
                <p14:modId xmlns:p14="http://schemas.microsoft.com/office/powerpoint/2010/main" val="720644631"/>
              </p:ext>
            </p:extLst>
          </p:nvPr>
        </p:nvGraphicFramePr>
        <p:xfrm>
          <a:off x="709860" y="2674609"/>
          <a:ext cx="7805854" cy="4071868"/>
        </p:xfrm>
        <a:graphic>
          <a:graphicData uri="http://schemas.openxmlformats.org/drawingml/2006/table">
            <a:tbl>
              <a:tblPr/>
              <a:tblGrid>
                <a:gridCol w="1102974">
                  <a:extLst>
                    <a:ext uri="{9D8B030D-6E8A-4147-A177-3AD203B41FA5}">
                      <a16:colId xmlns:a16="http://schemas.microsoft.com/office/drawing/2014/main" val="1319439049"/>
                    </a:ext>
                  </a:extLst>
                </a:gridCol>
                <a:gridCol w="6702880">
                  <a:extLst>
                    <a:ext uri="{9D8B030D-6E8A-4147-A177-3AD203B41FA5}">
                      <a16:colId xmlns:a16="http://schemas.microsoft.com/office/drawing/2014/main" val="3602253113"/>
                    </a:ext>
                  </a:extLst>
                </a:gridCol>
              </a:tblGrid>
              <a:tr h="417995">
                <a:tc>
                  <a:txBody>
                    <a:bodyPr/>
                    <a:lstStyle/>
                    <a:p>
                      <a:pPr marL="0" marR="0" fontAlgn="t">
                        <a:spcBef>
                          <a:spcPts val="0"/>
                        </a:spcBef>
                        <a:spcAft>
                          <a:spcPts val="0"/>
                        </a:spcAft>
                      </a:pPr>
                      <a:r>
                        <a:rPr lang="en-US" sz="1000" dirty="0">
                          <a:effectLst/>
                          <a:latin typeface="Calibri" panose="020F0502020204030204" pitchFamily="34" charset="0"/>
                        </a:rPr>
                        <a:t>/bin</a:t>
                      </a:r>
                    </a:p>
                  </a:txBody>
                  <a:tcPr marL="45305" marR="45305" marT="45305" marB="4530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US" sz="1000" dirty="0">
                          <a:effectLst/>
                          <a:latin typeface="Calibri" panose="020F0502020204030204" pitchFamily="34" charset="0"/>
                        </a:rPr>
                        <a:t>(binary) - contains executable binary files.  Running "ls -F /bin" will show that most files there are programs with the appended "*".  It's actually common now to find executables spread across several locations as well, such as /</a:t>
                      </a:r>
                      <a:r>
                        <a:rPr lang="en-US" sz="1000" dirty="0" err="1">
                          <a:effectLst/>
                          <a:latin typeface="Calibri" panose="020F0502020204030204" pitchFamily="34" charset="0"/>
                        </a:rPr>
                        <a:t>sbin</a:t>
                      </a:r>
                      <a:r>
                        <a:rPr lang="en-US" sz="1000" dirty="0">
                          <a:effectLst/>
                          <a:latin typeface="Calibri" panose="020F0502020204030204" pitchFamily="34" charset="0"/>
                        </a:rPr>
                        <a:t>, /</a:t>
                      </a:r>
                      <a:r>
                        <a:rPr lang="en-US" sz="1000" dirty="0" err="1">
                          <a:effectLst/>
                          <a:latin typeface="Calibri" panose="020F0502020204030204" pitchFamily="34" charset="0"/>
                        </a:rPr>
                        <a:t>usr</a:t>
                      </a:r>
                      <a:r>
                        <a:rPr lang="en-US" sz="1000" dirty="0">
                          <a:effectLst/>
                          <a:latin typeface="Calibri" panose="020F0502020204030204" pitchFamily="34" charset="0"/>
                        </a:rPr>
                        <a:t>/bin.   </a:t>
                      </a:r>
                    </a:p>
                  </a:txBody>
                  <a:tcPr marL="45305" marR="45305" marT="45305" marB="4530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3672298926"/>
                  </a:ext>
                </a:extLst>
              </a:tr>
              <a:tr h="240116">
                <a:tc>
                  <a:txBody>
                    <a:bodyPr/>
                    <a:lstStyle/>
                    <a:p>
                      <a:pPr marL="0" marR="0" fontAlgn="t">
                        <a:spcBef>
                          <a:spcPts val="0"/>
                        </a:spcBef>
                        <a:spcAft>
                          <a:spcPts val="0"/>
                        </a:spcAft>
                      </a:pPr>
                      <a:r>
                        <a:rPr lang="en-US" sz="1000" dirty="0">
                          <a:effectLst/>
                          <a:latin typeface="Calibri" panose="020F0502020204030204" pitchFamily="34" charset="0"/>
                        </a:rPr>
                        <a:t>/dev</a:t>
                      </a:r>
                    </a:p>
                  </a:txBody>
                  <a:tcPr marL="45305" marR="45305" marT="45305" marB="4530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US" sz="1000" dirty="0">
                          <a:effectLst/>
                          <a:latin typeface="Calibri" panose="020F0502020204030204" pitchFamily="34" charset="0"/>
                        </a:rPr>
                        <a:t>Device drivers</a:t>
                      </a:r>
                    </a:p>
                  </a:txBody>
                  <a:tcPr marL="45305" marR="45305" marT="45305" marB="4530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1703338859"/>
                  </a:ext>
                </a:extLst>
              </a:tr>
              <a:tr h="401574">
                <a:tc>
                  <a:txBody>
                    <a:bodyPr/>
                    <a:lstStyle/>
                    <a:p>
                      <a:pPr marL="0" marR="0" fontAlgn="t">
                        <a:spcBef>
                          <a:spcPts val="0"/>
                        </a:spcBef>
                        <a:spcAft>
                          <a:spcPts val="0"/>
                        </a:spcAft>
                      </a:pPr>
                      <a:r>
                        <a:rPr lang="en-US" sz="1000" dirty="0">
                          <a:effectLst/>
                          <a:latin typeface="Calibri" panose="020F0502020204030204" pitchFamily="34" charset="0"/>
                        </a:rPr>
                        <a:t>/</a:t>
                      </a:r>
                      <a:r>
                        <a:rPr lang="en-US" sz="1000" dirty="0" err="1">
                          <a:effectLst/>
                          <a:latin typeface="Calibri" panose="020F0502020204030204" pitchFamily="34" charset="0"/>
                        </a:rPr>
                        <a:t>etc</a:t>
                      </a:r>
                      <a:endParaRPr lang="en-US" sz="1000" dirty="0">
                        <a:effectLst/>
                        <a:latin typeface="Calibri" panose="020F0502020204030204" pitchFamily="34" charset="0"/>
                      </a:endParaRPr>
                    </a:p>
                  </a:txBody>
                  <a:tcPr marL="45305" marR="45305" marT="45305" marB="4530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US" sz="1000" dirty="0">
                          <a:effectLst/>
                          <a:latin typeface="Calibri" panose="020F0502020204030204" pitchFamily="34" charset="0"/>
                        </a:rPr>
                        <a:t>The "etcetera" folder.  Contains hodgepodge of files and info needed to conduct </a:t>
                      </a:r>
                      <a:r>
                        <a:rPr lang="en-US" sz="1000" dirty="0" err="1">
                          <a:effectLst/>
                          <a:latin typeface="Calibri" panose="020F0502020204030204" pitchFamily="34" charset="0"/>
                        </a:rPr>
                        <a:t>unix</a:t>
                      </a:r>
                      <a:r>
                        <a:rPr lang="en-US" sz="1000" dirty="0">
                          <a:effectLst/>
                          <a:latin typeface="Calibri" panose="020F0502020204030204" pitchFamily="34" charset="0"/>
                        </a:rPr>
                        <a:t> administration, which can be complex task involvement management of user accounts, file system, security, device drivers, hardware configuration, and more.  </a:t>
                      </a:r>
                    </a:p>
                  </a:txBody>
                  <a:tcPr marL="45305" marR="45305" marT="45305" marB="4530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1506227755"/>
                  </a:ext>
                </a:extLst>
              </a:tr>
              <a:tr h="278757">
                <a:tc>
                  <a:txBody>
                    <a:bodyPr/>
                    <a:lstStyle/>
                    <a:p>
                      <a:pPr marL="0" marR="0" fontAlgn="t">
                        <a:spcBef>
                          <a:spcPts val="0"/>
                        </a:spcBef>
                        <a:spcAft>
                          <a:spcPts val="0"/>
                        </a:spcAft>
                      </a:pPr>
                      <a:r>
                        <a:rPr lang="en-US" sz="1000" dirty="0">
                          <a:effectLst/>
                          <a:latin typeface="Calibri" panose="020F0502020204030204" pitchFamily="34" charset="0"/>
                        </a:rPr>
                        <a:t>/lib</a:t>
                      </a:r>
                    </a:p>
                  </a:txBody>
                  <a:tcPr marL="45305" marR="45305" marT="45305" marB="4530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US" sz="1000">
                          <a:effectLst/>
                          <a:latin typeface="Calibri" panose="020F0502020204030204" pitchFamily="34" charset="0"/>
                        </a:rPr>
                        <a:t>Library.  Place to store common features and capabilities, so that programs can use these rather than storing their own copy. </a:t>
                      </a:r>
                    </a:p>
                  </a:txBody>
                  <a:tcPr marL="45305" marR="45305" marT="45305" marB="4530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495724881"/>
                  </a:ext>
                </a:extLst>
              </a:tr>
              <a:tr h="389622">
                <a:tc>
                  <a:txBody>
                    <a:bodyPr/>
                    <a:lstStyle/>
                    <a:p>
                      <a:pPr marL="0" marR="0" fontAlgn="t">
                        <a:spcBef>
                          <a:spcPts val="0"/>
                        </a:spcBef>
                        <a:spcAft>
                          <a:spcPts val="0"/>
                        </a:spcAft>
                      </a:pPr>
                      <a:r>
                        <a:rPr lang="en-US" sz="1000" dirty="0">
                          <a:effectLst/>
                          <a:latin typeface="Calibri" panose="020F0502020204030204" pitchFamily="34" charset="0"/>
                        </a:rPr>
                        <a:t>/</a:t>
                      </a:r>
                      <a:r>
                        <a:rPr lang="en-US" sz="1000" dirty="0" err="1">
                          <a:effectLst/>
                          <a:latin typeface="Calibri" panose="020F0502020204030204" pitchFamily="34" charset="0"/>
                        </a:rPr>
                        <a:t>lost+found</a:t>
                      </a:r>
                      <a:endParaRPr lang="en-US" sz="1000" dirty="0">
                        <a:effectLst/>
                        <a:latin typeface="Calibri" panose="020F0502020204030204" pitchFamily="34" charset="0"/>
                      </a:endParaRPr>
                    </a:p>
                  </a:txBody>
                  <a:tcPr marL="45305" marR="45305" marT="45305" marB="4530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US" sz="1000">
                          <a:effectLst/>
                          <a:latin typeface="Calibri" panose="020F0502020204030204" pitchFamily="34" charset="0"/>
                        </a:rPr>
                        <a:t>Stores any files that are recovered after any type of errors.  Born out of efforts to handle errors caused by multiple users running programs simultaneously.  </a:t>
                      </a:r>
                    </a:p>
                  </a:txBody>
                  <a:tcPr marL="45305" marR="45305" marT="45305" marB="4530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535068154"/>
                  </a:ext>
                </a:extLst>
              </a:tr>
              <a:tr h="240116">
                <a:tc>
                  <a:txBody>
                    <a:bodyPr/>
                    <a:lstStyle/>
                    <a:p>
                      <a:pPr marL="0" marR="0" fontAlgn="t">
                        <a:spcBef>
                          <a:spcPts val="0"/>
                        </a:spcBef>
                        <a:spcAft>
                          <a:spcPts val="0"/>
                        </a:spcAft>
                      </a:pPr>
                      <a:r>
                        <a:rPr lang="en-US" sz="1000" dirty="0">
                          <a:effectLst/>
                          <a:latin typeface="Calibri" panose="020F0502020204030204" pitchFamily="34" charset="0"/>
                        </a:rPr>
                        <a:t>/</a:t>
                      </a:r>
                      <a:r>
                        <a:rPr lang="en-US" sz="1000" dirty="0" err="1">
                          <a:effectLst/>
                          <a:latin typeface="Calibri" panose="020F0502020204030204" pitchFamily="34" charset="0"/>
                        </a:rPr>
                        <a:t>mnt</a:t>
                      </a:r>
                      <a:endParaRPr lang="en-US" sz="1000" dirty="0">
                        <a:effectLst/>
                        <a:latin typeface="Calibri" panose="020F0502020204030204" pitchFamily="34" charset="0"/>
                      </a:endParaRPr>
                    </a:p>
                  </a:txBody>
                  <a:tcPr marL="45305" marR="45305" marT="45305" marB="4530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US" sz="1000">
                          <a:effectLst/>
                          <a:latin typeface="Calibri" panose="020F0502020204030204" pitchFamily="34" charset="0"/>
                        </a:rPr>
                        <a:t>Place to "mount" external media.  Not important for everyday unix users.</a:t>
                      </a:r>
                    </a:p>
                  </a:txBody>
                  <a:tcPr marL="45305" marR="45305" marT="45305" marB="4530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3319952602"/>
                  </a:ext>
                </a:extLst>
              </a:tr>
              <a:tr h="240116">
                <a:tc>
                  <a:txBody>
                    <a:bodyPr/>
                    <a:lstStyle/>
                    <a:p>
                      <a:pPr marL="0" marR="0" fontAlgn="t">
                        <a:spcBef>
                          <a:spcPts val="0"/>
                        </a:spcBef>
                        <a:spcAft>
                          <a:spcPts val="0"/>
                        </a:spcAft>
                      </a:pPr>
                      <a:r>
                        <a:rPr lang="en-US" sz="1000" dirty="0">
                          <a:effectLst/>
                          <a:latin typeface="Calibri" panose="020F0502020204030204" pitchFamily="34" charset="0"/>
                        </a:rPr>
                        <a:t>/sys</a:t>
                      </a:r>
                    </a:p>
                  </a:txBody>
                  <a:tcPr marL="45305" marR="45305" marT="45305" marB="4530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US" sz="1000">
                          <a:effectLst/>
                          <a:latin typeface="Calibri" panose="020F0502020204030204" pitchFamily="34" charset="0"/>
                        </a:rPr>
                        <a:t>Contains system config files.  Not too important for everyday unix users.  </a:t>
                      </a:r>
                    </a:p>
                  </a:txBody>
                  <a:tcPr marL="45305" marR="45305" marT="45305" marB="4530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4088411695"/>
                  </a:ext>
                </a:extLst>
              </a:tr>
              <a:tr h="240116">
                <a:tc>
                  <a:txBody>
                    <a:bodyPr/>
                    <a:lstStyle/>
                    <a:p>
                      <a:pPr marL="0" marR="0" fontAlgn="t">
                        <a:spcBef>
                          <a:spcPts val="0"/>
                        </a:spcBef>
                        <a:spcAft>
                          <a:spcPts val="0"/>
                        </a:spcAft>
                      </a:pPr>
                      <a:r>
                        <a:rPr lang="en-US" sz="1000" dirty="0">
                          <a:effectLst/>
                          <a:latin typeface="Calibri" panose="020F0502020204030204" pitchFamily="34" charset="0"/>
                        </a:rPr>
                        <a:t>/</a:t>
                      </a:r>
                      <a:r>
                        <a:rPr lang="en-US" sz="1000" dirty="0" err="1">
                          <a:effectLst/>
                          <a:latin typeface="Calibri" panose="020F0502020204030204" pitchFamily="34" charset="0"/>
                        </a:rPr>
                        <a:t>tmp</a:t>
                      </a:r>
                      <a:endParaRPr lang="en-US" sz="1000" dirty="0">
                        <a:effectLst/>
                        <a:latin typeface="Calibri" panose="020F0502020204030204" pitchFamily="34" charset="0"/>
                      </a:endParaRPr>
                    </a:p>
                  </a:txBody>
                  <a:tcPr marL="45305" marR="45305" marT="45305" marB="4530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US" sz="1000">
                          <a:effectLst/>
                          <a:latin typeface="Calibri" panose="020F0502020204030204" pitchFamily="34" charset="0"/>
                        </a:rPr>
                        <a:t>"Temp", place to make temporary copies of files as they're being processed.  </a:t>
                      </a:r>
                    </a:p>
                  </a:txBody>
                  <a:tcPr marL="45305" marR="45305" marT="45305" marB="4530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1096597330"/>
                  </a:ext>
                </a:extLst>
              </a:tr>
              <a:tr h="389622">
                <a:tc>
                  <a:txBody>
                    <a:bodyPr/>
                    <a:lstStyle/>
                    <a:p>
                      <a:pPr marL="0" marR="0" fontAlgn="t">
                        <a:spcBef>
                          <a:spcPts val="0"/>
                        </a:spcBef>
                        <a:spcAft>
                          <a:spcPts val="0"/>
                        </a:spcAft>
                      </a:pPr>
                      <a:r>
                        <a:rPr lang="en-US" sz="1000" dirty="0">
                          <a:effectLst/>
                          <a:latin typeface="Calibri" panose="020F0502020204030204" pitchFamily="34" charset="0"/>
                        </a:rPr>
                        <a:t>/</a:t>
                      </a:r>
                      <a:r>
                        <a:rPr lang="en-US" sz="1000" dirty="0" err="1">
                          <a:effectLst/>
                          <a:latin typeface="Calibri" panose="020F0502020204030204" pitchFamily="34" charset="0"/>
                        </a:rPr>
                        <a:t>usr</a:t>
                      </a:r>
                      <a:endParaRPr lang="en-US" sz="1000" dirty="0">
                        <a:effectLst/>
                        <a:latin typeface="Calibri" panose="020F0502020204030204" pitchFamily="34" charset="0"/>
                      </a:endParaRPr>
                    </a:p>
                  </a:txBody>
                  <a:tcPr marL="45305" marR="45305" marT="45305" marB="4530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US" sz="1000">
                          <a:effectLst/>
                          <a:latin typeface="Calibri" panose="020F0502020204030204" pitchFamily="34" charset="0"/>
                        </a:rPr>
                        <a:t>"User".  Originally intended to store user-specific files and commands, but murky definitions now and contents can vary from system to system.  </a:t>
                      </a:r>
                    </a:p>
                  </a:txBody>
                  <a:tcPr marL="45305" marR="45305" marT="45305" marB="4530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2452929081"/>
                  </a:ext>
                </a:extLst>
              </a:tr>
              <a:tr h="428543">
                <a:tc>
                  <a:txBody>
                    <a:bodyPr/>
                    <a:lstStyle/>
                    <a:p>
                      <a:pPr marL="0" marR="0" fontAlgn="t">
                        <a:spcBef>
                          <a:spcPts val="0"/>
                        </a:spcBef>
                        <a:spcAft>
                          <a:spcPts val="0"/>
                        </a:spcAft>
                      </a:pPr>
                      <a:r>
                        <a:rPr lang="en-US" sz="1000" dirty="0">
                          <a:effectLst/>
                          <a:latin typeface="Calibri" panose="020F0502020204030204" pitchFamily="34" charset="0"/>
                        </a:rPr>
                        <a:t>/home</a:t>
                      </a:r>
                    </a:p>
                  </a:txBody>
                  <a:tcPr marL="45305" marR="45305" marT="45305" marB="4530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US" sz="1000" dirty="0">
                          <a:effectLst/>
                          <a:latin typeface="Calibri" panose="020F0502020204030204" pitchFamily="34" charset="0"/>
                        </a:rPr>
                        <a:t>Place to store all files owned by system users.  This is also a handy way to see what users have accounts on the system, since every user will have a folder in the /home directory.</a:t>
                      </a:r>
                    </a:p>
                  </a:txBody>
                  <a:tcPr marL="45305" marR="45305" marT="45305" marB="4530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2012103268"/>
                  </a:ext>
                </a:extLst>
              </a:tr>
              <a:tr h="240116">
                <a:tc>
                  <a:txBody>
                    <a:bodyPr/>
                    <a:lstStyle/>
                    <a:p>
                      <a:pPr marL="0" marR="0" fontAlgn="t">
                        <a:spcBef>
                          <a:spcPts val="0"/>
                        </a:spcBef>
                        <a:spcAft>
                          <a:spcPts val="0"/>
                        </a:spcAft>
                      </a:pPr>
                      <a:r>
                        <a:rPr lang="en-US" sz="1000" dirty="0">
                          <a:effectLst/>
                          <a:latin typeface="Calibri" panose="020F0502020204030204" pitchFamily="34" charset="0"/>
                        </a:rPr>
                        <a:t>/opt</a:t>
                      </a:r>
                    </a:p>
                  </a:txBody>
                  <a:tcPr marL="45305" marR="45305" marT="45305" marB="4530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US" sz="1000" dirty="0">
                          <a:effectLst/>
                          <a:latin typeface="Calibri" panose="020F0502020204030204" pitchFamily="34" charset="0"/>
                        </a:rPr>
                        <a:t>Stores add on programs from third parties</a:t>
                      </a:r>
                    </a:p>
                  </a:txBody>
                  <a:tcPr marL="45305" marR="45305" marT="45305" marB="4530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2591770130"/>
                  </a:ext>
                </a:extLst>
              </a:tr>
              <a:tr h="539129">
                <a:tc>
                  <a:txBody>
                    <a:bodyPr/>
                    <a:lstStyle/>
                    <a:p>
                      <a:pPr marL="0" marR="0" fontAlgn="t">
                        <a:spcBef>
                          <a:spcPts val="0"/>
                        </a:spcBef>
                        <a:spcAft>
                          <a:spcPts val="0"/>
                        </a:spcAft>
                      </a:pPr>
                      <a:r>
                        <a:rPr lang="en-US" sz="1000" dirty="0">
                          <a:effectLst/>
                          <a:latin typeface="Calibri" panose="020F0502020204030204" pitchFamily="34" charset="0"/>
                        </a:rPr>
                        <a:t>/var</a:t>
                      </a:r>
                    </a:p>
                  </a:txBody>
                  <a:tcPr marL="45305" marR="45305" marT="45305" marB="4530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US" sz="1000" dirty="0">
                          <a:effectLst/>
                          <a:latin typeface="Calibri" panose="020F0502020204030204" pitchFamily="34" charset="0"/>
                        </a:rPr>
                        <a:t>Idea is to store "variable" files that naturally change with the system's operation.  However, different </a:t>
                      </a:r>
                      <a:r>
                        <a:rPr lang="en-US" sz="1000" dirty="0" err="1">
                          <a:effectLst/>
                          <a:latin typeface="Calibri" panose="020F0502020204030204" pitchFamily="34" charset="0"/>
                        </a:rPr>
                        <a:t>unix</a:t>
                      </a:r>
                      <a:r>
                        <a:rPr lang="en-US" sz="1000" dirty="0">
                          <a:effectLst/>
                          <a:latin typeface="Calibri" panose="020F0502020204030204" pitchFamily="34" charset="0"/>
                        </a:rPr>
                        <a:t> versions tend to use var (and </a:t>
                      </a:r>
                      <a:r>
                        <a:rPr lang="en-US" sz="1000" dirty="0" err="1">
                          <a:effectLst/>
                          <a:latin typeface="Calibri" panose="020F0502020204030204" pitchFamily="34" charset="0"/>
                        </a:rPr>
                        <a:t>usr</a:t>
                      </a:r>
                      <a:r>
                        <a:rPr lang="en-US" sz="1000" dirty="0">
                          <a:effectLst/>
                          <a:latin typeface="Calibri" panose="020F0502020204030204" pitchFamily="34" charset="0"/>
                        </a:rPr>
                        <a:t>) for vague and overlapping purposes.  </a:t>
                      </a:r>
                    </a:p>
                  </a:txBody>
                  <a:tcPr marL="45305" marR="45305" marT="45305" marB="4530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2466978982"/>
                  </a:ext>
                </a:extLst>
              </a:tr>
            </a:tbl>
          </a:graphicData>
        </a:graphic>
      </p:graphicFrame>
    </p:spTree>
    <p:extLst>
      <p:ext uri="{BB962C8B-B14F-4D97-AF65-F5344CB8AC3E}">
        <p14:creationId xmlns:p14="http://schemas.microsoft.com/office/powerpoint/2010/main" val="1800811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1D58E-12BB-3EAF-FF7E-86B6ED043708}"/>
              </a:ext>
            </a:extLst>
          </p:cNvPr>
          <p:cNvSpPr>
            <a:spLocks noGrp="1"/>
          </p:cNvSpPr>
          <p:nvPr>
            <p:ph type="title"/>
          </p:nvPr>
        </p:nvSpPr>
        <p:spPr>
          <a:xfrm>
            <a:off x="1569228" y="72060"/>
            <a:ext cx="6141230" cy="1143000"/>
          </a:xfrm>
        </p:spPr>
        <p:txBody>
          <a:bodyPr>
            <a:normAutofit fontScale="90000"/>
          </a:bodyPr>
          <a:lstStyle/>
          <a:p>
            <a:r>
              <a:rPr lang="en-US" dirty="0"/>
              <a:t>Practical Exercise 1: Access and Explore Hamming</a:t>
            </a:r>
          </a:p>
        </p:txBody>
      </p:sp>
      <p:sp>
        <p:nvSpPr>
          <p:cNvPr id="3" name="Content Placeholder 2">
            <a:extLst>
              <a:ext uri="{FF2B5EF4-FFF2-40B4-BE49-F238E27FC236}">
                <a16:creationId xmlns:a16="http://schemas.microsoft.com/office/drawing/2014/main" id="{0822AA0E-7F1A-18F3-AAA4-BFDF01D78165}"/>
              </a:ext>
            </a:extLst>
          </p:cNvPr>
          <p:cNvSpPr>
            <a:spLocks noGrp="1"/>
          </p:cNvSpPr>
          <p:nvPr>
            <p:ph idx="1"/>
          </p:nvPr>
        </p:nvSpPr>
        <p:spPr>
          <a:xfrm>
            <a:off x="457200" y="1340628"/>
            <a:ext cx="8229600" cy="5158226"/>
          </a:xfrm>
        </p:spPr>
        <p:txBody>
          <a:bodyPr>
            <a:normAutofit fontScale="92500" lnSpcReduction="10000"/>
          </a:bodyPr>
          <a:lstStyle/>
          <a:p>
            <a:r>
              <a:rPr lang="en-US" sz="2800" dirty="0"/>
              <a:t>Task 1: Establish SSH connection to Hamming:</a:t>
            </a:r>
          </a:p>
          <a:p>
            <a:pPr lvl="1"/>
            <a:r>
              <a:rPr lang="en-US" sz="2400" dirty="0"/>
              <a:t>Connect to </a:t>
            </a:r>
            <a:r>
              <a:rPr lang="en-US" sz="2400" dirty="0">
                <a:latin typeface="Courier New" panose="02070309020205020404" pitchFamily="49" charset="0"/>
                <a:cs typeface="Courier New" panose="02070309020205020404" pitchFamily="49" charset="0"/>
              </a:rPr>
              <a:t>hamming-sub1.uc.nps.edu</a:t>
            </a:r>
            <a:r>
              <a:rPr lang="en-US" sz="2400" dirty="0"/>
              <a:t>, using your NPS HPC username and password.</a:t>
            </a:r>
          </a:p>
          <a:p>
            <a:pPr lvl="2"/>
            <a:r>
              <a:rPr lang="en-US" sz="1400" dirty="0"/>
              <a:t>You must be on NPS campus, or have </a:t>
            </a:r>
            <a:r>
              <a:rPr lang="en-US" sz="1400" dirty="0">
                <a:hlinkClick r:id="rId2"/>
              </a:rPr>
              <a:t>VPN onto NPS </a:t>
            </a:r>
            <a:r>
              <a:rPr lang="en-US" sz="1400" dirty="0"/>
              <a:t>to connect to NPS HPCs.  </a:t>
            </a:r>
          </a:p>
          <a:p>
            <a:pPr lvl="2"/>
            <a:r>
              <a:rPr lang="en-US" sz="1400" dirty="0"/>
              <a:t>The NPS HPC </a:t>
            </a:r>
            <a:r>
              <a:rPr lang="en-US" sz="1400" dirty="0">
                <a:hlinkClick r:id="rId3"/>
              </a:rPr>
              <a:t>Getting Started documentation </a:t>
            </a:r>
            <a:r>
              <a:rPr lang="en-US" sz="1400" dirty="0"/>
              <a:t>recommends using </a:t>
            </a:r>
            <a:r>
              <a:rPr lang="en-US" sz="1400" dirty="0" err="1"/>
              <a:t>MobaXterm</a:t>
            </a:r>
            <a:r>
              <a:rPr lang="en-US" sz="1400" dirty="0"/>
              <a:t> for Windows, and OpenSSH for Mac.  </a:t>
            </a:r>
          </a:p>
          <a:p>
            <a:pPr lvl="2"/>
            <a:r>
              <a:rPr lang="en-US" sz="1400" dirty="0"/>
              <a:t>In </a:t>
            </a:r>
            <a:r>
              <a:rPr lang="en-US" sz="1400" dirty="0" err="1"/>
              <a:t>MobaXTerm</a:t>
            </a:r>
            <a:r>
              <a:rPr lang="en-US" sz="1400" dirty="0"/>
              <a:t>, you can set up a new SSH Session, specifying </a:t>
            </a:r>
            <a:r>
              <a:rPr lang="en-US" sz="1400" dirty="0">
                <a:latin typeface="Lucida Console" panose="020B0609040504020204" pitchFamily="49" charset="0"/>
              </a:rPr>
              <a:t>hamming-sub1.uc.nps.edu </a:t>
            </a:r>
            <a:r>
              <a:rPr lang="en-US" sz="1400" dirty="0"/>
              <a:t>as the Remote Host, and using your username.  May want to edit Bookmark Settings to give this session an appropriate name.  </a:t>
            </a:r>
          </a:p>
          <a:p>
            <a:pPr lvl="1"/>
            <a:r>
              <a:rPr lang="en-US" sz="2400" dirty="0"/>
              <a:t>Once logged on, run the following to get your bearings:</a:t>
            </a:r>
          </a:p>
          <a:p>
            <a:pPr lvl="2"/>
            <a:r>
              <a:rPr lang="en-US" sz="1400" dirty="0"/>
              <a:t>Run </a:t>
            </a:r>
            <a:r>
              <a:rPr lang="en-US" sz="1400" dirty="0" err="1">
                <a:highlight>
                  <a:srgbClr val="C0C0C0"/>
                </a:highlight>
                <a:latin typeface="Lucida Console" panose="020B0609040504020204" pitchFamily="49" charset="0"/>
                <a:cs typeface="Courier New" panose="02070309020205020404" pitchFamily="49" charset="0"/>
              </a:rPr>
              <a:t>whomai</a:t>
            </a:r>
            <a:r>
              <a:rPr lang="en-US" sz="1400" dirty="0"/>
              <a:t> and </a:t>
            </a:r>
            <a:r>
              <a:rPr lang="en-US" sz="1400" dirty="0">
                <a:highlight>
                  <a:srgbClr val="C0C0C0"/>
                </a:highlight>
                <a:latin typeface="Lucida Console" panose="020B0609040504020204" pitchFamily="49" charset="0"/>
              </a:rPr>
              <a:t>id</a:t>
            </a:r>
            <a:r>
              <a:rPr lang="en-US" sz="1400" dirty="0"/>
              <a:t> to see who you are logged in as</a:t>
            </a:r>
          </a:p>
          <a:p>
            <a:pPr lvl="2"/>
            <a:r>
              <a:rPr lang="en-US" sz="1400" dirty="0"/>
              <a:t>Can also get info on other by running </a:t>
            </a:r>
            <a:r>
              <a:rPr lang="en-US" sz="1400" dirty="0">
                <a:highlight>
                  <a:srgbClr val="C0C0C0"/>
                </a:highlight>
                <a:latin typeface="Lucida Console" panose="020B0609040504020204" pitchFamily="49" charset="0"/>
              </a:rPr>
              <a:t>users</a:t>
            </a:r>
            <a:r>
              <a:rPr lang="en-US" sz="1400" dirty="0"/>
              <a:t> (to see who else is logged on) or simply </a:t>
            </a:r>
            <a:r>
              <a:rPr lang="en-US" sz="1400" dirty="0">
                <a:highlight>
                  <a:srgbClr val="C0C0C0"/>
                </a:highlight>
                <a:latin typeface="Lucida Console" panose="020B0609040504020204" pitchFamily="49" charset="0"/>
              </a:rPr>
              <a:t>w</a:t>
            </a:r>
            <a:r>
              <a:rPr lang="en-US" sz="1400" dirty="0"/>
              <a:t> (which will tell you who is on, what they’re running, when they started… think “5 W’s”)</a:t>
            </a:r>
          </a:p>
          <a:p>
            <a:pPr lvl="2"/>
            <a:r>
              <a:rPr lang="en-US" sz="1400" dirty="0"/>
              <a:t>Run </a:t>
            </a:r>
            <a:r>
              <a:rPr lang="en-US" sz="1400" dirty="0">
                <a:highlight>
                  <a:srgbClr val="C0C0C0"/>
                </a:highlight>
                <a:latin typeface="Lucida Console" panose="020B0609040504020204" pitchFamily="49" charset="0"/>
                <a:cs typeface="Courier New" panose="02070309020205020404" pitchFamily="49" charset="0"/>
              </a:rPr>
              <a:t>hostname</a:t>
            </a:r>
            <a:r>
              <a:rPr lang="en-US" sz="1400" dirty="0"/>
              <a:t> to see what node you are on. (should be a “submit” node)</a:t>
            </a:r>
          </a:p>
          <a:p>
            <a:pPr lvl="2"/>
            <a:r>
              <a:rPr lang="en-US" sz="1400" dirty="0"/>
              <a:t>Run </a:t>
            </a:r>
            <a:r>
              <a:rPr lang="en-US" sz="1400" dirty="0">
                <a:highlight>
                  <a:srgbClr val="C0C0C0"/>
                </a:highlight>
                <a:latin typeface="Lucida Console" panose="020B0609040504020204" pitchFamily="49" charset="0"/>
              </a:rPr>
              <a:t>du –</a:t>
            </a:r>
            <a:r>
              <a:rPr lang="en-US" sz="1400" dirty="0" err="1">
                <a:highlight>
                  <a:srgbClr val="C0C0C0"/>
                </a:highlight>
                <a:latin typeface="Lucida Console" panose="020B0609040504020204" pitchFamily="49" charset="0"/>
              </a:rPr>
              <a:t>sh</a:t>
            </a:r>
            <a:r>
              <a:rPr lang="en-US" sz="1400" dirty="0"/>
              <a:t> from your home directory to see how much disk usage you are taking up.  You are allocated 26GB of storage for your account by default.  Can also run </a:t>
            </a:r>
            <a:r>
              <a:rPr lang="en-US" sz="1400" dirty="0" err="1">
                <a:highlight>
                  <a:srgbClr val="C0C0C0"/>
                </a:highlight>
                <a:latin typeface="Lucida Console" panose="020B0609040504020204" pitchFamily="49" charset="0"/>
              </a:rPr>
              <a:t>df</a:t>
            </a:r>
            <a:r>
              <a:rPr lang="en-US" sz="1400" dirty="0">
                <a:highlight>
                  <a:srgbClr val="C0C0C0"/>
                </a:highlight>
                <a:latin typeface="Lucida Console" panose="020B0609040504020204" pitchFamily="49" charset="0"/>
              </a:rPr>
              <a:t> –h</a:t>
            </a:r>
            <a:r>
              <a:rPr lang="en-US" sz="1400" dirty="0"/>
              <a:t> to see how much disk free space there is.  </a:t>
            </a:r>
          </a:p>
          <a:p>
            <a:pPr lvl="2"/>
            <a:r>
              <a:rPr lang="en-US" sz="1400" dirty="0"/>
              <a:t>Check what shell you are using with </a:t>
            </a:r>
            <a:r>
              <a:rPr lang="en-US" sz="1400" dirty="0">
                <a:highlight>
                  <a:srgbClr val="C0C0C0"/>
                </a:highlight>
                <a:latin typeface="Lucida Console" panose="020B0609040504020204" pitchFamily="49" charset="0"/>
              </a:rPr>
              <a:t>echo $SHELL</a:t>
            </a:r>
            <a:r>
              <a:rPr lang="en-US" sz="1400" dirty="0"/>
              <a:t>.</a:t>
            </a:r>
          </a:p>
          <a:p>
            <a:pPr lvl="2"/>
            <a:r>
              <a:rPr lang="en-US" sz="1400" dirty="0"/>
              <a:t>Check what </a:t>
            </a:r>
            <a:r>
              <a:rPr lang="en-US" sz="1400" dirty="0" err="1"/>
              <a:t>linux</a:t>
            </a:r>
            <a:r>
              <a:rPr lang="en-US" sz="1400" dirty="0"/>
              <a:t> distribution you are using by running </a:t>
            </a:r>
            <a:r>
              <a:rPr lang="en-US" sz="1400" dirty="0">
                <a:highlight>
                  <a:srgbClr val="C0C0C0"/>
                </a:highlight>
                <a:latin typeface="Lucida Console" panose="020B0609040504020204" pitchFamily="49" charset="0"/>
              </a:rPr>
              <a:t>cat /</a:t>
            </a:r>
            <a:r>
              <a:rPr lang="en-US" sz="1400" dirty="0" err="1">
                <a:highlight>
                  <a:srgbClr val="C0C0C0"/>
                </a:highlight>
                <a:latin typeface="Lucida Console" panose="020B0609040504020204" pitchFamily="49" charset="0"/>
              </a:rPr>
              <a:t>etc</a:t>
            </a:r>
            <a:r>
              <a:rPr lang="en-US" sz="1400" dirty="0">
                <a:highlight>
                  <a:srgbClr val="C0C0C0"/>
                </a:highlight>
                <a:latin typeface="Lucida Console" panose="020B0609040504020204" pitchFamily="49" charset="0"/>
              </a:rPr>
              <a:t>/</a:t>
            </a:r>
            <a:r>
              <a:rPr lang="en-US" sz="1400" dirty="0" err="1">
                <a:highlight>
                  <a:srgbClr val="C0C0C0"/>
                </a:highlight>
                <a:latin typeface="Lucida Console" panose="020B0609040504020204" pitchFamily="49" charset="0"/>
              </a:rPr>
              <a:t>os</a:t>
            </a:r>
            <a:r>
              <a:rPr lang="en-US" sz="1400" dirty="0">
                <a:highlight>
                  <a:srgbClr val="C0C0C0"/>
                </a:highlight>
                <a:latin typeface="Lucida Console" panose="020B0609040504020204" pitchFamily="49" charset="0"/>
              </a:rPr>
              <a:t>-release</a:t>
            </a:r>
            <a:r>
              <a:rPr lang="en-US" sz="1400" dirty="0"/>
              <a:t>. </a:t>
            </a:r>
          </a:p>
          <a:p>
            <a:pPr lvl="2"/>
            <a:r>
              <a:rPr lang="en-US" sz="1400" dirty="0"/>
              <a:t>View the items in your home directory by running </a:t>
            </a:r>
            <a:r>
              <a:rPr lang="en-US" sz="1400" dirty="0">
                <a:highlight>
                  <a:srgbClr val="C0C0C0"/>
                </a:highlight>
                <a:latin typeface="Lucida Console" panose="020B0609040504020204" pitchFamily="49" charset="0"/>
              </a:rPr>
              <a:t>ls -l</a:t>
            </a:r>
            <a:r>
              <a:rPr lang="en-US" sz="1400" dirty="0"/>
              <a:t>.  Can you identify which items are symbolic links that point to your various workspaces?</a:t>
            </a:r>
          </a:p>
        </p:txBody>
      </p:sp>
      <p:sp>
        <p:nvSpPr>
          <p:cNvPr id="4" name="Slide Number Placeholder 3">
            <a:extLst>
              <a:ext uri="{FF2B5EF4-FFF2-40B4-BE49-F238E27FC236}">
                <a16:creationId xmlns:a16="http://schemas.microsoft.com/office/drawing/2014/main" id="{508E989B-9BFB-07D8-6410-67ECB3D25F32}"/>
              </a:ext>
            </a:extLst>
          </p:cNvPr>
          <p:cNvSpPr>
            <a:spLocks noGrp="1"/>
          </p:cNvSpPr>
          <p:nvPr>
            <p:ph type="sldNum" sz="quarter" idx="12"/>
          </p:nvPr>
        </p:nvSpPr>
        <p:spPr/>
        <p:txBody>
          <a:bodyPr/>
          <a:lstStyle/>
          <a:p>
            <a:fld id="{86A327C7-59B3-4945-8AF6-0EC62135327E}" type="slidenum">
              <a:rPr lang="en-US" smtClean="0"/>
              <a:t>13</a:t>
            </a:fld>
            <a:endParaRPr lang="en-US" dirty="0"/>
          </a:p>
        </p:txBody>
      </p:sp>
    </p:spTree>
    <p:extLst>
      <p:ext uri="{BB962C8B-B14F-4D97-AF65-F5344CB8AC3E}">
        <p14:creationId xmlns:p14="http://schemas.microsoft.com/office/powerpoint/2010/main" val="3843083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1D58E-12BB-3EAF-FF7E-86B6ED043708}"/>
              </a:ext>
            </a:extLst>
          </p:cNvPr>
          <p:cNvSpPr>
            <a:spLocks noGrp="1"/>
          </p:cNvSpPr>
          <p:nvPr>
            <p:ph type="title"/>
          </p:nvPr>
        </p:nvSpPr>
        <p:spPr>
          <a:xfrm>
            <a:off x="1569228" y="72060"/>
            <a:ext cx="6141230" cy="1143000"/>
          </a:xfrm>
        </p:spPr>
        <p:txBody>
          <a:bodyPr>
            <a:normAutofit fontScale="90000"/>
          </a:bodyPr>
          <a:lstStyle/>
          <a:p>
            <a:r>
              <a:rPr lang="en-US" dirty="0"/>
              <a:t>Practical Exercise 2: SFTP</a:t>
            </a:r>
          </a:p>
        </p:txBody>
      </p:sp>
      <p:sp>
        <p:nvSpPr>
          <p:cNvPr id="3" name="Content Placeholder 2">
            <a:extLst>
              <a:ext uri="{FF2B5EF4-FFF2-40B4-BE49-F238E27FC236}">
                <a16:creationId xmlns:a16="http://schemas.microsoft.com/office/drawing/2014/main" id="{0822AA0E-7F1A-18F3-AAA4-BFDF01D78165}"/>
              </a:ext>
            </a:extLst>
          </p:cNvPr>
          <p:cNvSpPr>
            <a:spLocks noGrp="1"/>
          </p:cNvSpPr>
          <p:nvPr>
            <p:ph idx="1"/>
          </p:nvPr>
        </p:nvSpPr>
        <p:spPr>
          <a:xfrm>
            <a:off x="457200" y="1340628"/>
            <a:ext cx="8229600" cy="5158226"/>
          </a:xfrm>
        </p:spPr>
        <p:txBody>
          <a:bodyPr>
            <a:normAutofit fontScale="85000" lnSpcReduction="20000"/>
          </a:bodyPr>
          <a:lstStyle/>
          <a:p>
            <a:r>
              <a:rPr lang="en-US" sz="2800" b="1" dirty="0"/>
              <a:t>Task 2:</a:t>
            </a:r>
            <a:r>
              <a:rPr lang="en-US" sz="2800" dirty="0"/>
              <a:t> Establish SFTP (Secure File Transfer Protocol) connection to Hamming:</a:t>
            </a:r>
          </a:p>
          <a:p>
            <a:pPr lvl="1"/>
            <a:r>
              <a:rPr lang="en-US" sz="2400" dirty="0"/>
              <a:t>Historically, you had to use a pure-FTP tool like </a:t>
            </a:r>
            <a:r>
              <a:rPr lang="en-US" sz="2400" dirty="0">
                <a:hlinkClick r:id="rId3"/>
              </a:rPr>
              <a:t>WinSCP</a:t>
            </a:r>
            <a:r>
              <a:rPr lang="en-US" sz="2400" dirty="0"/>
              <a:t> for either Mac or Windows, of  </a:t>
            </a:r>
            <a:r>
              <a:rPr lang="en-US" sz="2400" dirty="0">
                <a:hlinkClick r:id="rId4"/>
              </a:rPr>
              <a:t>FileZilla</a:t>
            </a:r>
            <a:r>
              <a:rPr lang="en-US" sz="2400" dirty="0"/>
              <a:t> is another popular option.  With either of those you connect to </a:t>
            </a:r>
            <a:r>
              <a:rPr lang="en-US" sz="1800" dirty="0">
                <a:effectLst/>
                <a:latin typeface="Lucida Console" panose="020B0609040504020204" pitchFamily="49" charset="0"/>
              </a:rPr>
              <a:t>hamdata.uc.nps.edu</a:t>
            </a:r>
            <a:r>
              <a:rPr lang="en-US" sz="2200" dirty="0">
                <a:latin typeface="Lucida Console" panose="020B0609040504020204" pitchFamily="49" charset="0"/>
              </a:rPr>
              <a:t> </a:t>
            </a:r>
            <a:r>
              <a:rPr lang="en-US" sz="2400" dirty="0">
                <a:effectLst/>
                <a:latin typeface="Cambria" panose="02040503050406030204" pitchFamily="18" charset="0"/>
                <a:ea typeface="Cambria" panose="02040503050406030204" pitchFamily="18" charset="0"/>
              </a:rPr>
              <a:t>using your same NPS HPC username and password (and port 22).  </a:t>
            </a:r>
          </a:p>
          <a:p>
            <a:pPr lvl="1"/>
            <a:r>
              <a:rPr lang="en-US" sz="2400" dirty="0"/>
              <a:t>You can also use the same </a:t>
            </a:r>
            <a:r>
              <a:rPr lang="en-US" sz="2400" dirty="0" err="1"/>
              <a:t>MobaXterm</a:t>
            </a:r>
            <a:r>
              <a:rPr lang="en-US" sz="2400" dirty="0"/>
              <a:t> interface to upload and download files through its SSH connection, a very handy functionality!</a:t>
            </a:r>
            <a:endParaRPr lang="en-US" sz="1400" dirty="0"/>
          </a:p>
          <a:p>
            <a:r>
              <a:rPr lang="en-US" sz="2800" dirty="0"/>
              <a:t>Using any of these tools, go through the following:</a:t>
            </a:r>
          </a:p>
          <a:p>
            <a:pPr lvl="1"/>
            <a:r>
              <a:rPr lang="en-US" sz="2400" dirty="0"/>
              <a:t>Create a new folder in your HPC </a:t>
            </a:r>
            <a:r>
              <a:rPr lang="en-US" sz="2400" b="1" i="1" dirty="0"/>
              <a:t>home</a:t>
            </a:r>
            <a:r>
              <a:rPr lang="en-US" sz="2400" dirty="0"/>
              <a:t> directory called “</a:t>
            </a:r>
            <a:r>
              <a:rPr lang="en-US" sz="2400" dirty="0" err="1"/>
              <a:t>mydata</a:t>
            </a:r>
            <a:r>
              <a:rPr lang="en-US" sz="2400" dirty="0"/>
              <a:t>” (create it with </a:t>
            </a:r>
            <a:r>
              <a:rPr lang="en-US" sz="2400" dirty="0" err="1">
                <a:highlight>
                  <a:srgbClr val="C0C0C0"/>
                </a:highlight>
              </a:rPr>
              <a:t>mkdir</a:t>
            </a:r>
            <a:r>
              <a:rPr lang="en-US" sz="2400" dirty="0">
                <a:highlight>
                  <a:srgbClr val="C0C0C0"/>
                </a:highlight>
              </a:rPr>
              <a:t> </a:t>
            </a:r>
            <a:r>
              <a:rPr lang="en-US" sz="2400" dirty="0" err="1">
                <a:highlight>
                  <a:srgbClr val="C0C0C0"/>
                </a:highlight>
              </a:rPr>
              <a:t>mydata</a:t>
            </a:r>
            <a:r>
              <a:rPr lang="en-US" sz="2400" dirty="0"/>
              <a:t>)</a:t>
            </a:r>
          </a:p>
          <a:p>
            <a:pPr lvl="1"/>
            <a:r>
              <a:rPr lang="en-US" sz="2400" dirty="0"/>
              <a:t>Upload any two documents from your local machine into the </a:t>
            </a:r>
            <a:r>
              <a:rPr lang="en-US" sz="2400" dirty="0" err="1"/>
              <a:t>mydata</a:t>
            </a:r>
            <a:r>
              <a:rPr lang="en-US" sz="2400" dirty="0"/>
              <a:t> folder.</a:t>
            </a:r>
          </a:p>
          <a:p>
            <a:pPr lvl="1"/>
            <a:r>
              <a:rPr lang="en-US" sz="2400" dirty="0"/>
              <a:t>List the contents of the </a:t>
            </a:r>
            <a:r>
              <a:rPr lang="en-US" sz="2400" dirty="0" err="1"/>
              <a:t>mydata</a:t>
            </a:r>
            <a:r>
              <a:rPr lang="en-US" sz="2400" dirty="0"/>
              <a:t> folder in HPC environment </a:t>
            </a:r>
          </a:p>
          <a:p>
            <a:pPr lvl="1"/>
            <a:r>
              <a:rPr lang="en-US" sz="2400" dirty="0"/>
              <a:t>Download the entire data folder to your local machine and confirm that it contains both original files.  Does it download as a zip file or as a regular folder?</a:t>
            </a:r>
            <a:endParaRPr lang="en-US" sz="1400" dirty="0"/>
          </a:p>
        </p:txBody>
      </p:sp>
      <p:sp>
        <p:nvSpPr>
          <p:cNvPr id="4" name="Slide Number Placeholder 3">
            <a:extLst>
              <a:ext uri="{FF2B5EF4-FFF2-40B4-BE49-F238E27FC236}">
                <a16:creationId xmlns:a16="http://schemas.microsoft.com/office/drawing/2014/main" id="{508E989B-9BFB-07D8-6410-67ECB3D25F32}"/>
              </a:ext>
            </a:extLst>
          </p:cNvPr>
          <p:cNvSpPr>
            <a:spLocks noGrp="1"/>
          </p:cNvSpPr>
          <p:nvPr>
            <p:ph type="sldNum" sz="quarter" idx="12"/>
          </p:nvPr>
        </p:nvSpPr>
        <p:spPr/>
        <p:txBody>
          <a:bodyPr/>
          <a:lstStyle/>
          <a:p>
            <a:fld id="{86A327C7-59B3-4945-8AF6-0EC62135327E}" type="slidenum">
              <a:rPr lang="en-US" smtClean="0"/>
              <a:t>14</a:t>
            </a:fld>
            <a:endParaRPr lang="en-US" dirty="0"/>
          </a:p>
        </p:txBody>
      </p:sp>
    </p:spTree>
    <p:extLst>
      <p:ext uri="{BB962C8B-B14F-4D97-AF65-F5344CB8AC3E}">
        <p14:creationId xmlns:p14="http://schemas.microsoft.com/office/powerpoint/2010/main" val="2272742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1D58E-12BB-3EAF-FF7E-86B6ED043708}"/>
              </a:ext>
            </a:extLst>
          </p:cNvPr>
          <p:cNvSpPr>
            <a:spLocks noGrp="1"/>
          </p:cNvSpPr>
          <p:nvPr>
            <p:ph type="title"/>
          </p:nvPr>
        </p:nvSpPr>
        <p:spPr>
          <a:xfrm>
            <a:off x="1569228" y="72060"/>
            <a:ext cx="6141230" cy="1143000"/>
          </a:xfrm>
        </p:spPr>
        <p:txBody>
          <a:bodyPr>
            <a:normAutofit fontScale="90000"/>
          </a:bodyPr>
          <a:lstStyle/>
          <a:p>
            <a:r>
              <a:rPr lang="en-US" dirty="0"/>
              <a:t>Practical Exercise 3: Launch Interactive Bash Shell</a:t>
            </a:r>
          </a:p>
        </p:txBody>
      </p:sp>
      <p:sp>
        <p:nvSpPr>
          <p:cNvPr id="3" name="Content Placeholder 2">
            <a:extLst>
              <a:ext uri="{FF2B5EF4-FFF2-40B4-BE49-F238E27FC236}">
                <a16:creationId xmlns:a16="http://schemas.microsoft.com/office/drawing/2014/main" id="{0822AA0E-7F1A-18F3-AAA4-BFDF01D78165}"/>
              </a:ext>
            </a:extLst>
          </p:cNvPr>
          <p:cNvSpPr>
            <a:spLocks noGrp="1"/>
          </p:cNvSpPr>
          <p:nvPr>
            <p:ph idx="1"/>
          </p:nvPr>
        </p:nvSpPr>
        <p:spPr>
          <a:xfrm>
            <a:off x="457200" y="1340628"/>
            <a:ext cx="8229600" cy="5158226"/>
          </a:xfrm>
        </p:spPr>
        <p:txBody>
          <a:bodyPr>
            <a:normAutofit fontScale="70000" lnSpcReduction="20000"/>
          </a:bodyPr>
          <a:lstStyle/>
          <a:p>
            <a:r>
              <a:rPr lang="en-US" sz="2800" dirty="0"/>
              <a:t>Task 3: Lets run our first </a:t>
            </a:r>
            <a:r>
              <a:rPr lang="en-US" sz="2800" dirty="0" err="1"/>
              <a:t>slurm</a:t>
            </a:r>
            <a:r>
              <a:rPr lang="en-US" sz="2800" dirty="0"/>
              <a:t> commands!  Run the following:</a:t>
            </a:r>
          </a:p>
          <a:p>
            <a:pPr lvl="1"/>
            <a:r>
              <a:rPr lang="en-US" sz="2400" dirty="0"/>
              <a:t>First, view the help for the “</a:t>
            </a:r>
            <a:r>
              <a:rPr lang="en-US" sz="2400" dirty="0" err="1"/>
              <a:t>srun</a:t>
            </a:r>
            <a:r>
              <a:rPr lang="en-US" sz="2400" dirty="0"/>
              <a:t>” </a:t>
            </a:r>
            <a:r>
              <a:rPr lang="en-US" sz="2400" dirty="0" err="1"/>
              <a:t>slurm</a:t>
            </a:r>
            <a:r>
              <a:rPr lang="en-US" sz="2400" dirty="0"/>
              <a:t> command by running </a:t>
            </a:r>
            <a:r>
              <a:rPr lang="en-US" sz="2400" dirty="0">
                <a:highlight>
                  <a:srgbClr val="C0C0C0"/>
                </a:highlight>
                <a:latin typeface="Lucida Console" panose="020B0609040504020204" pitchFamily="49" charset="0"/>
              </a:rPr>
              <a:t>man </a:t>
            </a:r>
            <a:r>
              <a:rPr lang="en-US" sz="2400" dirty="0" err="1">
                <a:highlight>
                  <a:srgbClr val="C0C0C0"/>
                </a:highlight>
                <a:latin typeface="Lucida Console" panose="020B0609040504020204" pitchFamily="49" charset="0"/>
              </a:rPr>
              <a:t>srun</a:t>
            </a:r>
            <a:r>
              <a:rPr lang="en-US" sz="2400" dirty="0"/>
              <a:t> or </a:t>
            </a:r>
            <a:r>
              <a:rPr lang="en-US" sz="2400" dirty="0">
                <a:highlight>
                  <a:srgbClr val="C0C0C0"/>
                </a:highlight>
                <a:latin typeface="Lucida Console" panose="020B0609040504020204" pitchFamily="49" charset="0"/>
              </a:rPr>
              <a:t>man --help</a:t>
            </a:r>
            <a:r>
              <a:rPr lang="en-US" sz="2400" dirty="0"/>
              <a:t>.  Type “q” to quit manual and return to command prompt. </a:t>
            </a:r>
          </a:p>
          <a:p>
            <a:pPr lvl="1"/>
            <a:r>
              <a:rPr lang="en-US" sz="2400" dirty="0">
                <a:solidFill>
                  <a:srgbClr val="000000"/>
                </a:solidFill>
                <a:effectLst/>
                <a:latin typeface="Cambria" panose="02040503050406030204" pitchFamily="18" charset="0"/>
                <a:ea typeface="Cambria" panose="02040503050406030204" pitchFamily="18" charset="0"/>
              </a:rPr>
              <a:t>Now run the following</a:t>
            </a:r>
            <a:r>
              <a:rPr lang="en-US" sz="2100" dirty="0">
                <a:solidFill>
                  <a:srgbClr val="000000"/>
                </a:solidFill>
                <a:effectLst/>
                <a:latin typeface="Cambria" panose="02040503050406030204" pitchFamily="18" charset="0"/>
                <a:ea typeface="Cambria" panose="02040503050406030204" pitchFamily="18" charset="0"/>
              </a:rPr>
              <a:t>:</a:t>
            </a:r>
          </a:p>
          <a:p>
            <a:pPr lvl="2"/>
            <a:r>
              <a:rPr lang="en-US" sz="2100" dirty="0">
                <a:solidFill>
                  <a:srgbClr val="000000"/>
                </a:solidFill>
                <a:effectLst/>
                <a:latin typeface="Cambria" panose="02040503050406030204" pitchFamily="18" charset="0"/>
                <a:ea typeface="Cambria" panose="02040503050406030204" pitchFamily="18" charset="0"/>
              </a:rPr>
              <a:t>On Windows: </a:t>
            </a:r>
            <a:r>
              <a:rPr lang="en-US" sz="2100" b="1" dirty="0" err="1">
                <a:solidFill>
                  <a:srgbClr val="000000"/>
                </a:solidFill>
                <a:effectLst/>
                <a:highlight>
                  <a:srgbClr val="C0C0C0"/>
                </a:highlight>
                <a:latin typeface="Lucida Console" panose="020B0609040504020204" pitchFamily="49" charset="0"/>
              </a:rPr>
              <a:t>srun</a:t>
            </a:r>
            <a:r>
              <a:rPr lang="en-US" sz="2100" b="1" dirty="0">
                <a:solidFill>
                  <a:srgbClr val="000000"/>
                </a:solidFill>
                <a:effectLst/>
                <a:highlight>
                  <a:srgbClr val="C0C0C0"/>
                </a:highlight>
                <a:latin typeface="Lucida Console" panose="020B0609040504020204" pitchFamily="49" charset="0"/>
              </a:rPr>
              <a:t> --x11 --</a:t>
            </a:r>
            <a:r>
              <a:rPr lang="en-US" sz="2100" b="1" dirty="0" err="1">
                <a:solidFill>
                  <a:srgbClr val="000000"/>
                </a:solidFill>
                <a:effectLst/>
                <a:highlight>
                  <a:srgbClr val="C0C0C0"/>
                </a:highlight>
                <a:latin typeface="Lucida Console" panose="020B0609040504020204" pitchFamily="49" charset="0"/>
              </a:rPr>
              <a:t>pty</a:t>
            </a:r>
            <a:r>
              <a:rPr lang="en-US" sz="2100" b="1" dirty="0">
                <a:solidFill>
                  <a:srgbClr val="000000"/>
                </a:solidFill>
                <a:effectLst/>
                <a:highlight>
                  <a:srgbClr val="C0C0C0"/>
                </a:highlight>
                <a:latin typeface="Lucida Console" panose="020B0609040504020204" pitchFamily="49" charset="0"/>
              </a:rPr>
              <a:t> bash</a:t>
            </a:r>
            <a:endParaRPr lang="en-US" sz="2100" dirty="0">
              <a:solidFill>
                <a:srgbClr val="000000"/>
              </a:solidFill>
              <a:effectLst/>
              <a:latin typeface="Cambria" panose="02040503050406030204" pitchFamily="18" charset="0"/>
              <a:ea typeface="Cambria" panose="02040503050406030204" pitchFamily="18" charset="0"/>
            </a:endParaRPr>
          </a:p>
          <a:p>
            <a:pPr lvl="2"/>
            <a:r>
              <a:rPr lang="en-US" sz="2100" dirty="0">
                <a:solidFill>
                  <a:srgbClr val="000000"/>
                </a:solidFill>
                <a:effectLst/>
                <a:latin typeface="Cambria" panose="02040503050406030204" pitchFamily="18" charset="0"/>
                <a:ea typeface="Cambria" panose="02040503050406030204" pitchFamily="18" charset="0"/>
              </a:rPr>
              <a:t>On Mac: </a:t>
            </a:r>
            <a:r>
              <a:rPr lang="en-US" sz="2100" b="1" dirty="0" err="1">
                <a:solidFill>
                  <a:srgbClr val="000000"/>
                </a:solidFill>
                <a:effectLst/>
                <a:highlight>
                  <a:srgbClr val="C0C0C0"/>
                </a:highlight>
                <a:latin typeface="Lucida Console" panose="020B0609040504020204" pitchFamily="49" charset="0"/>
              </a:rPr>
              <a:t>srun</a:t>
            </a:r>
            <a:r>
              <a:rPr lang="en-US" sz="2100" b="1" dirty="0">
                <a:solidFill>
                  <a:srgbClr val="000000"/>
                </a:solidFill>
                <a:effectLst/>
                <a:highlight>
                  <a:srgbClr val="C0C0C0"/>
                </a:highlight>
                <a:latin typeface="Lucida Console" panose="020B0609040504020204" pitchFamily="49" charset="0"/>
              </a:rPr>
              <a:t> --</a:t>
            </a:r>
            <a:r>
              <a:rPr lang="en-US" sz="2100" b="1" dirty="0" err="1">
                <a:solidFill>
                  <a:srgbClr val="000000"/>
                </a:solidFill>
                <a:effectLst/>
                <a:highlight>
                  <a:srgbClr val="C0C0C0"/>
                </a:highlight>
                <a:latin typeface="Lucida Console" panose="020B0609040504020204" pitchFamily="49" charset="0"/>
              </a:rPr>
              <a:t>pty</a:t>
            </a:r>
            <a:r>
              <a:rPr lang="en-US" sz="2100" b="1" dirty="0">
                <a:solidFill>
                  <a:srgbClr val="000000"/>
                </a:solidFill>
                <a:effectLst/>
                <a:highlight>
                  <a:srgbClr val="C0C0C0"/>
                </a:highlight>
                <a:latin typeface="Lucida Console" panose="020B0609040504020204" pitchFamily="49" charset="0"/>
              </a:rPr>
              <a:t> bash</a:t>
            </a:r>
            <a:endParaRPr lang="en-US" sz="2100" dirty="0">
              <a:solidFill>
                <a:srgbClr val="000000"/>
              </a:solidFill>
              <a:effectLst/>
              <a:latin typeface="Cambria" panose="02040503050406030204" pitchFamily="18" charset="0"/>
              <a:ea typeface="Cambria" panose="02040503050406030204" pitchFamily="18" charset="0"/>
            </a:endParaRPr>
          </a:p>
          <a:p>
            <a:pPr lvl="1"/>
            <a:r>
              <a:rPr lang="en-US" sz="2400" dirty="0"/>
              <a:t>What is going on here?</a:t>
            </a:r>
          </a:p>
          <a:p>
            <a:pPr lvl="2"/>
            <a:r>
              <a:rPr lang="en-US" sz="2000" dirty="0"/>
              <a:t>You are using the </a:t>
            </a:r>
            <a:r>
              <a:rPr lang="en-US" sz="2000" dirty="0" err="1">
                <a:highlight>
                  <a:srgbClr val="C0C0C0"/>
                </a:highlight>
                <a:latin typeface="Lucida Console" panose="020B0609040504020204" pitchFamily="49" charset="0"/>
              </a:rPr>
              <a:t>srun</a:t>
            </a:r>
            <a:r>
              <a:rPr lang="en-US" sz="2000" dirty="0"/>
              <a:t> </a:t>
            </a:r>
            <a:r>
              <a:rPr lang="en-US" sz="2000" dirty="0" err="1"/>
              <a:t>Slurm</a:t>
            </a:r>
            <a:r>
              <a:rPr lang="en-US" sz="2000" dirty="0"/>
              <a:t> command to allocate resources and launch a job.</a:t>
            </a:r>
          </a:p>
          <a:p>
            <a:pPr lvl="2"/>
            <a:r>
              <a:rPr lang="en-US" sz="2000" dirty="0"/>
              <a:t>The job you are running is the </a:t>
            </a:r>
            <a:r>
              <a:rPr lang="en-US" sz="2000" dirty="0">
                <a:highlight>
                  <a:srgbClr val="C0C0C0"/>
                </a:highlight>
              </a:rPr>
              <a:t>bash</a:t>
            </a:r>
            <a:r>
              <a:rPr lang="en-US" sz="2000" dirty="0"/>
              <a:t> command, which launches a new bash shell on one of the Hamming compute nodes.  The </a:t>
            </a:r>
            <a:r>
              <a:rPr lang="en-US" sz="1800" dirty="0">
                <a:solidFill>
                  <a:srgbClr val="000000"/>
                </a:solidFill>
                <a:effectLst/>
                <a:latin typeface="Calibri" panose="020F0502020204030204" pitchFamily="34" charset="0"/>
              </a:rPr>
              <a:t>--x11 and --</a:t>
            </a:r>
            <a:r>
              <a:rPr lang="en-US" sz="1800" dirty="0" err="1">
                <a:solidFill>
                  <a:srgbClr val="000000"/>
                </a:solidFill>
                <a:effectLst/>
                <a:latin typeface="Calibri" panose="020F0502020204030204" pitchFamily="34" charset="0"/>
              </a:rPr>
              <a:t>pty</a:t>
            </a:r>
            <a:r>
              <a:rPr lang="en-US" sz="1800" dirty="0">
                <a:solidFill>
                  <a:srgbClr val="000000"/>
                </a:solidFill>
                <a:effectLst/>
                <a:latin typeface="Calibri" panose="020F0502020204030204" pitchFamily="34" charset="0"/>
              </a:rPr>
              <a:t> options tell SLURM how to handle the connection and data coming back.  </a:t>
            </a:r>
          </a:p>
          <a:p>
            <a:pPr lvl="1"/>
            <a:r>
              <a:rPr lang="en-US" sz="2400" dirty="0"/>
              <a:t>Alternative Command: Another quick way to launch an interactive shell on a compute node is by simply running </a:t>
            </a:r>
            <a:r>
              <a:rPr lang="en-US" sz="2400" dirty="0" err="1">
                <a:highlight>
                  <a:srgbClr val="C0C0C0"/>
                </a:highlight>
                <a:latin typeface="Lucida Console" panose="020B0609040504020204" pitchFamily="49" charset="0"/>
              </a:rPr>
              <a:t>salloc</a:t>
            </a:r>
            <a:r>
              <a:rPr lang="en-US" sz="2400" dirty="0"/>
              <a:t>.  See </a:t>
            </a:r>
            <a:r>
              <a:rPr lang="en-US" sz="1600" dirty="0">
                <a:hlinkClick r:id="rId2"/>
              </a:rPr>
              <a:t>A Gentle Introduction to Hamming (nps.edu)</a:t>
            </a:r>
            <a:r>
              <a:rPr lang="en-US" sz="1600" dirty="0"/>
              <a:t> footnote 1 for discussion of </a:t>
            </a:r>
            <a:r>
              <a:rPr lang="en-US" sz="1600" dirty="0" err="1"/>
              <a:t>srun</a:t>
            </a:r>
            <a:r>
              <a:rPr lang="en-US" sz="1600" dirty="0"/>
              <a:t> vs </a:t>
            </a:r>
            <a:r>
              <a:rPr lang="en-US" sz="1600" dirty="0" err="1"/>
              <a:t>salloc</a:t>
            </a:r>
            <a:r>
              <a:rPr lang="en-US" sz="1600" dirty="0"/>
              <a:t>.</a:t>
            </a:r>
            <a:endParaRPr lang="en-US" sz="2400" dirty="0"/>
          </a:p>
          <a:p>
            <a:pPr lvl="1"/>
            <a:r>
              <a:rPr lang="en-US" sz="2400" dirty="0"/>
              <a:t>Things to Do after running the command (</a:t>
            </a:r>
            <a:r>
              <a:rPr lang="en-US" sz="2400" b="1" dirty="0"/>
              <a:t>Need a partner</a:t>
            </a:r>
            <a:r>
              <a:rPr lang="en-US" sz="2400" dirty="0"/>
              <a:t>):</a:t>
            </a:r>
          </a:p>
          <a:p>
            <a:pPr lvl="2"/>
            <a:r>
              <a:rPr lang="en-US" sz="2000" dirty="0"/>
              <a:t>See what node you are on by running </a:t>
            </a:r>
            <a:r>
              <a:rPr lang="en-US" sz="2000" dirty="0">
                <a:highlight>
                  <a:srgbClr val="C0C0C0"/>
                </a:highlight>
              </a:rPr>
              <a:t>hostname</a:t>
            </a:r>
            <a:r>
              <a:rPr lang="en-US" sz="2000" dirty="0"/>
              <a:t>.  Note that running this job changes us from being on the submit node (which only handles admin functions like logging in and working with files) to one of the compute nodes where we can actually run work on Hamming. </a:t>
            </a:r>
          </a:p>
          <a:p>
            <a:pPr lvl="2"/>
            <a:r>
              <a:rPr lang="en-US" sz="2000" dirty="0"/>
              <a:t>Check all of your current active jobs by running </a:t>
            </a:r>
            <a:r>
              <a:rPr lang="en-US" sz="2000" dirty="0" err="1">
                <a:highlight>
                  <a:srgbClr val="C0C0C0"/>
                </a:highlight>
              </a:rPr>
              <a:t>squeue</a:t>
            </a:r>
            <a:r>
              <a:rPr lang="en-US" sz="2000" dirty="0">
                <a:highlight>
                  <a:srgbClr val="C0C0C0"/>
                </a:highlight>
              </a:rPr>
              <a:t> –u your.user.name</a:t>
            </a:r>
            <a:r>
              <a:rPr lang="en-US" sz="2000" dirty="0"/>
              <a:t>.  Do you see your bash job running?  If you ran the “</a:t>
            </a:r>
            <a:r>
              <a:rPr lang="en-US" sz="2000" dirty="0" err="1"/>
              <a:t>srun</a:t>
            </a:r>
            <a:r>
              <a:rPr lang="en-US" sz="2000" dirty="0"/>
              <a:t>” command, your job will be called “bash”.  If you ran the “</a:t>
            </a:r>
            <a:r>
              <a:rPr lang="en-US" sz="2000" dirty="0" err="1"/>
              <a:t>salloc</a:t>
            </a:r>
            <a:r>
              <a:rPr lang="en-US" sz="2000" dirty="0"/>
              <a:t>” command, your job will be “interactive”.</a:t>
            </a:r>
          </a:p>
          <a:p>
            <a:pPr lvl="2"/>
            <a:r>
              <a:rPr lang="en-US" sz="2000" dirty="0"/>
              <a:t>Check you partner’s active jobs.  Do you see their job running?</a:t>
            </a:r>
          </a:p>
          <a:p>
            <a:pPr lvl="2"/>
            <a:r>
              <a:rPr lang="en-US" sz="2000" dirty="0"/>
              <a:t>When done, run </a:t>
            </a:r>
            <a:r>
              <a:rPr lang="en-US" sz="2000" dirty="0">
                <a:highlight>
                  <a:srgbClr val="C0C0C0"/>
                </a:highlight>
              </a:rPr>
              <a:t>exit</a:t>
            </a:r>
            <a:r>
              <a:rPr lang="en-US" sz="2000" dirty="0"/>
              <a:t> to quit your bash job and return to the submit node.  </a:t>
            </a:r>
          </a:p>
        </p:txBody>
      </p:sp>
      <p:sp>
        <p:nvSpPr>
          <p:cNvPr id="4" name="Slide Number Placeholder 3">
            <a:extLst>
              <a:ext uri="{FF2B5EF4-FFF2-40B4-BE49-F238E27FC236}">
                <a16:creationId xmlns:a16="http://schemas.microsoft.com/office/drawing/2014/main" id="{508E989B-9BFB-07D8-6410-67ECB3D25F32}"/>
              </a:ext>
            </a:extLst>
          </p:cNvPr>
          <p:cNvSpPr>
            <a:spLocks noGrp="1"/>
          </p:cNvSpPr>
          <p:nvPr>
            <p:ph type="sldNum" sz="quarter" idx="12"/>
          </p:nvPr>
        </p:nvSpPr>
        <p:spPr/>
        <p:txBody>
          <a:bodyPr/>
          <a:lstStyle/>
          <a:p>
            <a:fld id="{86A327C7-59B3-4945-8AF6-0EC62135327E}" type="slidenum">
              <a:rPr lang="en-US" smtClean="0"/>
              <a:t>15</a:t>
            </a:fld>
            <a:endParaRPr lang="en-US" dirty="0"/>
          </a:p>
        </p:txBody>
      </p:sp>
    </p:spTree>
    <p:extLst>
      <p:ext uri="{BB962C8B-B14F-4D97-AF65-F5344CB8AC3E}">
        <p14:creationId xmlns:p14="http://schemas.microsoft.com/office/powerpoint/2010/main" val="137985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C3F0E-788D-C14A-AB52-86A9EDF001D6}"/>
              </a:ext>
            </a:extLst>
          </p:cNvPr>
          <p:cNvSpPr>
            <a:spLocks noGrp="1"/>
          </p:cNvSpPr>
          <p:nvPr>
            <p:ph type="title"/>
          </p:nvPr>
        </p:nvSpPr>
        <p:spPr/>
        <p:txBody>
          <a:bodyPr>
            <a:normAutofit fontScale="90000"/>
          </a:bodyPr>
          <a:lstStyle/>
          <a:p>
            <a:r>
              <a:rPr lang="en-US" dirty="0"/>
              <a:t>Environments</a:t>
            </a:r>
            <a:br>
              <a:rPr lang="en-US" dirty="0"/>
            </a:br>
            <a:r>
              <a:rPr lang="en-US" sz="1800" dirty="0"/>
              <a:t>LOCAL: Your computer    </a:t>
            </a:r>
            <a:br>
              <a:rPr lang="en-US" sz="1800" dirty="0"/>
            </a:br>
            <a:r>
              <a:rPr lang="en-US" sz="1800" dirty="0"/>
              <a:t>REMOTE: High Performance Computing (HPC), Cloud</a:t>
            </a:r>
            <a:endParaRPr lang="en-US" dirty="0"/>
          </a:p>
        </p:txBody>
      </p:sp>
      <p:sp>
        <p:nvSpPr>
          <p:cNvPr id="4" name="Slide Number Placeholder 3">
            <a:extLst>
              <a:ext uri="{FF2B5EF4-FFF2-40B4-BE49-F238E27FC236}">
                <a16:creationId xmlns:a16="http://schemas.microsoft.com/office/drawing/2014/main" id="{BA7CB0A5-6366-E546-AA45-588EE7FF1F9C}"/>
              </a:ext>
            </a:extLst>
          </p:cNvPr>
          <p:cNvSpPr>
            <a:spLocks noGrp="1"/>
          </p:cNvSpPr>
          <p:nvPr>
            <p:ph type="sldNum" sz="quarter" idx="12"/>
          </p:nvPr>
        </p:nvSpPr>
        <p:spPr/>
        <p:txBody>
          <a:bodyPr/>
          <a:lstStyle/>
          <a:p>
            <a:fld id="{86A327C7-59B3-4945-8AF6-0EC62135327E}" type="slidenum">
              <a:rPr lang="en-US" smtClean="0"/>
              <a:t>2</a:t>
            </a:fld>
            <a:endParaRPr lang="en-US" dirty="0"/>
          </a:p>
        </p:txBody>
      </p:sp>
      <p:sp>
        <p:nvSpPr>
          <p:cNvPr id="7" name="Rectangle 6">
            <a:extLst>
              <a:ext uri="{FF2B5EF4-FFF2-40B4-BE49-F238E27FC236}">
                <a16:creationId xmlns:a16="http://schemas.microsoft.com/office/drawing/2014/main" id="{EF14655F-A1A8-B24D-849A-59C3D5751936}"/>
              </a:ext>
            </a:extLst>
          </p:cNvPr>
          <p:cNvSpPr/>
          <p:nvPr/>
        </p:nvSpPr>
        <p:spPr>
          <a:xfrm>
            <a:off x="262760" y="1099799"/>
            <a:ext cx="2522482" cy="472684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26029AB-49D7-6D4C-A60F-D4CFA4A5CC38}"/>
              </a:ext>
            </a:extLst>
          </p:cNvPr>
          <p:cNvSpPr/>
          <p:nvPr/>
        </p:nvSpPr>
        <p:spPr>
          <a:xfrm>
            <a:off x="3137339" y="1099799"/>
            <a:ext cx="2522482" cy="472684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83AEF1-BD40-5347-9588-790A4B23B496}"/>
              </a:ext>
            </a:extLst>
          </p:cNvPr>
          <p:cNvSpPr/>
          <p:nvPr/>
        </p:nvSpPr>
        <p:spPr>
          <a:xfrm>
            <a:off x="6011918" y="1099799"/>
            <a:ext cx="2522482" cy="472684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D514C37-79CF-BE4D-BFD4-FC19CB4144DF}"/>
              </a:ext>
            </a:extLst>
          </p:cNvPr>
          <p:cNvPicPr>
            <a:picLocks noChangeAspect="1"/>
          </p:cNvPicPr>
          <p:nvPr/>
        </p:nvPicPr>
        <p:blipFill>
          <a:blip r:embed="rId2"/>
          <a:stretch>
            <a:fillRect/>
          </a:stretch>
        </p:blipFill>
        <p:spPr>
          <a:xfrm>
            <a:off x="6915804" y="3883027"/>
            <a:ext cx="673746" cy="519994"/>
          </a:xfrm>
          <a:prstGeom prst="rect">
            <a:avLst/>
          </a:prstGeom>
        </p:spPr>
      </p:pic>
      <p:pic>
        <p:nvPicPr>
          <p:cNvPr id="13" name="Picture 12">
            <a:extLst>
              <a:ext uri="{FF2B5EF4-FFF2-40B4-BE49-F238E27FC236}">
                <a16:creationId xmlns:a16="http://schemas.microsoft.com/office/drawing/2014/main" id="{D13F5BAF-FE72-D446-BF87-B03A5737ACB6}"/>
              </a:ext>
            </a:extLst>
          </p:cNvPr>
          <p:cNvPicPr>
            <a:picLocks noChangeAspect="1"/>
          </p:cNvPicPr>
          <p:nvPr/>
        </p:nvPicPr>
        <p:blipFill>
          <a:blip r:embed="rId3"/>
          <a:stretch>
            <a:fillRect/>
          </a:stretch>
        </p:blipFill>
        <p:spPr>
          <a:xfrm>
            <a:off x="6183542" y="4469953"/>
            <a:ext cx="964035" cy="687170"/>
          </a:xfrm>
          <a:prstGeom prst="rect">
            <a:avLst/>
          </a:prstGeom>
        </p:spPr>
      </p:pic>
      <p:pic>
        <p:nvPicPr>
          <p:cNvPr id="14" name="Picture 13">
            <a:extLst>
              <a:ext uri="{FF2B5EF4-FFF2-40B4-BE49-F238E27FC236}">
                <a16:creationId xmlns:a16="http://schemas.microsoft.com/office/drawing/2014/main" id="{3C0AB251-1409-9E4F-841F-B33EA0967A94}"/>
              </a:ext>
            </a:extLst>
          </p:cNvPr>
          <p:cNvPicPr>
            <a:picLocks noChangeAspect="1"/>
          </p:cNvPicPr>
          <p:nvPr/>
        </p:nvPicPr>
        <p:blipFill>
          <a:blip r:embed="rId4"/>
          <a:stretch>
            <a:fillRect/>
          </a:stretch>
        </p:blipFill>
        <p:spPr>
          <a:xfrm>
            <a:off x="7147577" y="4434493"/>
            <a:ext cx="1374436" cy="891241"/>
          </a:xfrm>
          <a:prstGeom prst="rect">
            <a:avLst/>
          </a:prstGeom>
        </p:spPr>
      </p:pic>
      <p:grpSp>
        <p:nvGrpSpPr>
          <p:cNvPr id="17" name="Group 16">
            <a:extLst>
              <a:ext uri="{FF2B5EF4-FFF2-40B4-BE49-F238E27FC236}">
                <a16:creationId xmlns:a16="http://schemas.microsoft.com/office/drawing/2014/main" id="{3D136073-D7F6-0048-B89B-5A0C615BAAEA}"/>
              </a:ext>
            </a:extLst>
          </p:cNvPr>
          <p:cNvGrpSpPr/>
          <p:nvPr/>
        </p:nvGrpSpPr>
        <p:grpSpPr>
          <a:xfrm>
            <a:off x="262760" y="6032938"/>
            <a:ext cx="2522482" cy="331076"/>
            <a:chOff x="262760" y="6032938"/>
            <a:chExt cx="2522482" cy="331076"/>
          </a:xfrm>
          <a:solidFill>
            <a:schemeClr val="bg1">
              <a:lumMod val="85000"/>
            </a:schemeClr>
          </a:solidFill>
        </p:grpSpPr>
        <p:sp>
          <p:nvSpPr>
            <p:cNvPr id="10" name="Rectangle 9">
              <a:extLst>
                <a:ext uri="{FF2B5EF4-FFF2-40B4-BE49-F238E27FC236}">
                  <a16:creationId xmlns:a16="http://schemas.microsoft.com/office/drawing/2014/main" id="{C179A2CE-F809-C249-986F-2CC44B97DE41}"/>
                </a:ext>
              </a:extLst>
            </p:cNvPr>
            <p:cNvSpPr/>
            <p:nvPr/>
          </p:nvSpPr>
          <p:spPr>
            <a:xfrm>
              <a:off x="262760" y="6032938"/>
              <a:ext cx="2522482" cy="331076"/>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1882C16-C661-4A4A-BB34-FA2BF78C038F}"/>
                </a:ext>
              </a:extLst>
            </p:cNvPr>
            <p:cNvSpPr txBox="1"/>
            <p:nvPr/>
          </p:nvSpPr>
          <p:spPr>
            <a:xfrm>
              <a:off x="735725" y="6085488"/>
              <a:ext cx="1576552" cy="246221"/>
            </a:xfrm>
            <a:prstGeom prst="rect">
              <a:avLst/>
            </a:prstGeom>
            <a:grpFill/>
          </p:spPr>
          <p:txBody>
            <a:bodyPr wrap="square" lIns="0" tIns="0" rIns="0" bIns="0" rtlCol="0">
              <a:spAutoFit/>
            </a:bodyPr>
            <a:lstStyle/>
            <a:p>
              <a:pPr algn="ctr"/>
              <a:r>
                <a:rPr lang="en-US" sz="1600" i="1" dirty="0"/>
                <a:t>LOCAL</a:t>
              </a:r>
            </a:p>
          </p:txBody>
        </p:sp>
      </p:grpSp>
      <p:grpSp>
        <p:nvGrpSpPr>
          <p:cNvPr id="18" name="Group 17">
            <a:extLst>
              <a:ext uri="{FF2B5EF4-FFF2-40B4-BE49-F238E27FC236}">
                <a16:creationId xmlns:a16="http://schemas.microsoft.com/office/drawing/2014/main" id="{02576EA4-3E2D-F149-B644-B3D62CC339E7}"/>
              </a:ext>
            </a:extLst>
          </p:cNvPr>
          <p:cNvGrpSpPr/>
          <p:nvPr/>
        </p:nvGrpSpPr>
        <p:grpSpPr>
          <a:xfrm>
            <a:off x="3137338" y="6032938"/>
            <a:ext cx="5397061" cy="331076"/>
            <a:chOff x="3137338" y="6032938"/>
            <a:chExt cx="5397061" cy="331076"/>
          </a:xfrm>
          <a:solidFill>
            <a:schemeClr val="bg1">
              <a:lumMod val="85000"/>
            </a:schemeClr>
          </a:solidFill>
        </p:grpSpPr>
        <p:sp>
          <p:nvSpPr>
            <p:cNvPr id="11" name="Rectangle 10">
              <a:extLst>
                <a:ext uri="{FF2B5EF4-FFF2-40B4-BE49-F238E27FC236}">
                  <a16:creationId xmlns:a16="http://schemas.microsoft.com/office/drawing/2014/main" id="{671A05FB-7FFD-DD45-9DE5-50042ECAD154}"/>
                </a:ext>
              </a:extLst>
            </p:cNvPr>
            <p:cNvSpPr/>
            <p:nvPr/>
          </p:nvSpPr>
          <p:spPr>
            <a:xfrm>
              <a:off x="3137338" y="6032938"/>
              <a:ext cx="5397061" cy="331076"/>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6641004-7A14-D34E-B219-BA2EA9CA97FA}"/>
                </a:ext>
              </a:extLst>
            </p:cNvPr>
            <p:cNvSpPr txBox="1"/>
            <p:nvPr/>
          </p:nvSpPr>
          <p:spPr>
            <a:xfrm>
              <a:off x="5047592" y="6085488"/>
              <a:ext cx="1576552" cy="246221"/>
            </a:xfrm>
            <a:prstGeom prst="rect">
              <a:avLst/>
            </a:prstGeom>
            <a:grpFill/>
          </p:spPr>
          <p:txBody>
            <a:bodyPr wrap="square" lIns="0" tIns="0" rIns="0" bIns="0" rtlCol="0">
              <a:spAutoFit/>
            </a:bodyPr>
            <a:lstStyle/>
            <a:p>
              <a:pPr algn="ctr"/>
              <a:r>
                <a:rPr lang="en-US" sz="1600" i="1" dirty="0"/>
                <a:t>REMOTE</a:t>
              </a:r>
            </a:p>
          </p:txBody>
        </p:sp>
      </p:grpSp>
      <p:sp>
        <p:nvSpPr>
          <p:cNvPr id="19" name="Right Arrow 18">
            <a:extLst>
              <a:ext uri="{FF2B5EF4-FFF2-40B4-BE49-F238E27FC236}">
                <a16:creationId xmlns:a16="http://schemas.microsoft.com/office/drawing/2014/main" id="{6A8423A2-35AF-0347-ABAC-5F9CE42663A1}"/>
              </a:ext>
            </a:extLst>
          </p:cNvPr>
          <p:cNvSpPr/>
          <p:nvPr/>
        </p:nvSpPr>
        <p:spPr>
          <a:xfrm>
            <a:off x="2785242" y="6085488"/>
            <a:ext cx="352096" cy="246221"/>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3B56A31-042C-8B46-8D7A-2378CD298542}"/>
              </a:ext>
            </a:extLst>
          </p:cNvPr>
          <p:cNvSpPr txBox="1"/>
          <p:nvPr/>
        </p:nvSpPr>
        <p:spPr>
          <a:xfrm>
            <a:off x="273270" y="1118826"/>
            <a:ext cx="2511972" cy="246221"/>
          </a:xfrm>
          <a:prstGeom prst="rect">
            <a:avLst/>
          </a:prstGeom>
          <a:solidFill>
            <a:schemeClr val="bg1">
              <a:lumMod val="85000"/>
            </a:schemeClr>
          </a:solidFill>
        </p:spPr>
        <p:txBody>
          <a:bodyPr wrap="square" lIns="0" tIns="0" rIns="0" bIns="0" rtlCol="0">
            <a:spAutoFit/>
          </a:bodyPr>
          <a:lstStyle/>
          <a:p>
            <a:pPr algn="ctr"/>
            <a:r>
              <a:rPr lang="en-US" sz="1600" i="1" dirty="0"/>
              <a:t>YOUR COMPUTER</a:t>
            </a:r>
          </a:p>
        </p:txBody>
      </p:sp>
      <p:sp>
        <p:nvSpPr>
          <p:cNvPr id="21" name="TextBox 20">
            <a:extLst>
              <a:ext uri="{FF2B5EF4-FFF2-40B4-BE49-F238E27FC236}">
                <a16:creationId xmlns:a16="http://schemas.microsoft.com/office/drawing/2014/main" id="{55B0B6BD-CD13-2D4B-989D-4BB0BBF8CAE4}"/>
              </a:ext>
            </a:extLst>
          </p:cNvPr>
          <p:cNvSpPr txBox="1"/>
          <p:nvPr/>
        </p:nvSpPr>
        <p:spPr>
          <a:xfrm>
            <a:off x="3147849" y="1118826"/>
            <a:ext cx="2511972" cy="246221"/>
          </a:xfrm>
          <a:prstGeom prst="rect">
            <a:avLst/>
          </a:prstGeom>
          <a:solidFill>
            <a:schemeClr val="bg1">
              <a:lumMod val="85000"/>
            </a:schemeClr>
          </a:solidFill>
        </p:spPr>
        <p:txBody>
          <a:bodyPr wrap="square" lIns="0" tIns="0" rIns="0" bIns="0" rtlCol="0">
            <a:spAutoFit/>
          </a:bodyPr>
          <a:lstStyle/>
          <a:p>
            <a:pPr algn="ctr"/>
            <a:r>
              <a:rPr lang="en-US" sz="1600" i="1" dirty="0"/>
              <a:t>NPS HPC RESOURCES</a:t>
            </a:r>
          </a:p>
        </p:txBody>
      </p:sp>
      <p:sp>
        <p:nvSpPr>
          <p:cNvPr id="22" name="TextBox 21">
            <a:extLst>
              <a:ext uri="{FF2B5EF4-FFF2-40B4-BE49-F238E27FC236}">
                <a16:creationId xmlns:a16="http://schemas.microsoft.com/office/drawing/2014/main" id="{E6AF901C-FB52-8147-B710-5FB6DD76C487}"/>
              </a:ext>
            </a:extLst>
          </p:cNvPr>
          <p:cNvSpPr txBox="1"/>
          <p:nvPr/>
        </p:nvSpPr>
        <p:spPr>
          <a:xfrm>
            <a:off x="6022427" y="1118825"/>
            <a:ext cx="2511972" cy="246221"/>
          </a:xfrm>
          <a:prstGeom prst="rect">
            <a:avLst/>
          </a:prstGeom>
          <a:solidFill>
            <a:schemeClr val="bg1">
              <a:lumMod val="85000"/>
            </a:schemeClr>
          </a:solidFill>
        </p:spPr>
        <p:txBody>
          <a:bodyPr wrap="square" lIns="0" tIns="0" rIns="0" bIns="0" rtlCol="0">
            <a:spAutoFit/>
          </a:bodyPr>
          <a:lstStyle/>
          <a:p>
            <a:pPr algn="ctr"/>
            <a:r>
              <a:rPr lang="en-US" sz="1600" i="1" dirty="0"/>
              <a:t>CLOUD SERVICES</a:t>
            </a:r>
          </a:p>
        </p:txBody>
      </p:sp>
      <p:sp>
        <p:nvSpPr>
          <p:cNvPr id="23" name="TextBox 22">
            <a:extLst>
              <a:ext uri="{FF2B5EF4-FFF2-40B4-BE49-F238E27FC236}">
                <a16:creationId xmlns:a16="http://schemas.microsoft.com/office/drawing/2014/main" id="{BF00EAB1-65AB-1C4A-9A1E-8314D3F13599}"/>
              </a:ext>
            </a:extLst>
          </p:cNvPr>
          <p:cNvSpPr txBox="1"/>
          <p:nvPr/>
        </p:nvSpPr>
        <p:spPr>
          <a:xfrm>
            <a:off x="273270" y="1365046"/>
            <a:ext cx="2511972" cy="1815882"/>
          </a:xfrm>
          <a:prstGeom prst="rect">
            <a:avLst/>
          </a:prstGeom>
          <a:noFill/>
        </p:spPr>
        <p:txBody>
          <a:bodyPr wrap="square" rtlCol="0">
            <a:spAutoFit/>
          </a:bodyPr>
          <a:lstStyle/>
          <a:p>
            <a:r>
              <a:rPr lang="en-US" sz="1400" dirty="0"/>
              <a:t>This is your primary tool, so get to know it well!</a:t>
            </a:r>
          </a:p>
          <a:p>
            <a:endParaRPr lang="en-US" sz="1400" dirty="0"/>
          </a:p>
          <a:p>
            <a:pPr marL="285750" indent="-285750">
              <a:buFont typeface="Arial" panose="020B0604020202020204" pitchFamily="34" charset="0"/>
              <a:buChar char="•"/>
            </a:pPr>
            <a:r>
              <a:rPr lang="en-US" sz="1400" dirty="0"/>
              <a:t>what can it do well?</a:t>
            </a:r>
          </a:p>
          <a:p>
            <a:pPr marL="285750" indent="-285750">
              <a:buFont typeface="Arial" panose="020B0604020202020204" pitchFamily="34" charset="0"/>
              <a:buChar char="•"/>
            </a:pPr>
            <a:r>
              <a:rPr lang="en-US" sz="1400" dirty="0"/>
              <a:t>what are the limitations?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r>
              <a:rPr lang="en-US" sz="1400" dirty="0"/>
              <a:t>My Primary System:</a:t>
            </a:r>
          </a:p>
        </p:txBody>
      </p:sp>
      <p:sp>
        <p:nvSpPr>
          <p:cNvPr id="26" name="TextBox 25">
            <a:extLst>
              <a:ext uri="{FF2B5EF4-FFF2-40B4-BE49-F238E27FC236}">
                <a16:creationId xmlns:a16="http://schemas.microsoft.com/office/drawing/2014/main" id="{67204513-49DB-3F42-892C-6A0CE9ADEF54}"/>
              </a:ext>
            </a:extLst>
          </p:cNvPr>
          <p:cNvSpPr txBox="1"/>
          <p:nvPr/>
        </p:nvSpPr>
        <p:spPr>
          <a:xfrm>
            <a:off x="3185717" y="1439855"/>
            <a:ext cx="2511972" cy="2893100"/>
          </a:xfrm>
          <a:prstGeom prst="rect">
            <a:avLst/>
          </a:prstGeom>
          <a:noFill/>
        </p:spPr>
        <p:txBody>
          <a:bodyPr wrap="square" rtlCol="0">
            <a:spAutoFit/>
          </a:bodyPr>
          <a:lstStyle/>
          <a:p>
            <a:r>
              <a:rPr lang="en-US" sz="1400" dirty="0"/>
              <a:t>Global Storage: 1.6 </a:t>
            </a:r>
            <a:r>
              <a:rPr lang="en-US" sz="1400" dirty="0" err="1"/>
              <a:t>PiB</a:t>
            </a:r>
            <a:endParaRPr lang="en-US" sz="1400" dirty="0"/>
          </a:p>
          <a:p>
            <a:endParaRPr lang="en-US" sz="1400" dirty="0"/>
          </a:p>
          <a:p>
            <a:r>
              <a:rPr lang="en-US" sz="1400" dirty="0"/>
              <a:t>Hamming Cluster:</a:t>
            </a:r>
          </a:p>
          <a:p>
            <a:pPr marL="285750" indent="-285750">
              <a:buFont typeface="Arial" panose="020B0604020202020204" pitchFamily="34" charset="0"/>
              <a:buChar char="•"/>
            </a:pPr>
            <a:r>
              <a:rPr lang="en-US" sz="1400" dirty="0"/>
              <a:t>81 Nodes</a:t>
            </a:r>
          </a:p>
          <a:p>
            <a:pPr marL="285750" indent="-285750">
              <a:buFont typeface="Arial" panose="020B0604020202020204" pitchFamily="34" charset="0"/>
              <a:buChar char="•"/>
            </a:pPr>
            <a:r>
              <a:rPr lang="en-US" sz="1400" dirty="0"/>
              <a:t>4,282 CPU cores</a:t>
            </a:r>
          </a:p>
          <a:p>
            <a:pPr marL="285750" indent="-285750">
              <a:buFont typeface="Arial" panose="020B0604020202020204" pitchFamily="34" charset="0"/>
              <a:buChar char="•"/>
            </a:pPr>
            <a:r>
              <a:rPr lang="en-US" sz="1400" dirty="0"/>
              <a:t>79,744 GPU cores</a:t>
            </a:r>
          </a:p>
          <a:p>
            <a:pPr marL="285750" indent="-285750">
              <a:buFont typeface="Arial" panose="020B0604020202020204" pitchFamily="34" charset="0"/>
              <a:buChar char="•"/>
            </a:pPr>
            <a:r>
              <a:rPr lang="en-US" sz="1400" dirty="0"/>
              <a:t>11TB Memory</a:t>
            </a:r>
          </a:p>
          <a:p>
            <a:endParaRPr lang="en-US" sz="1400" dirty="0"/>
          </a:p>
          <a:p>
            <a:r>
              <a:rPr lang="en-US" sz="1400" dirty="0"/>
              <a:t>Grace Cluster</a:t>
            </a:r>
          </a:p>
          <a:p>
            <a:pPr marL="285750" indent="-285750">
              <a:buFont typeface="Arial" panose="020B0604020202020204" pitchFamily="34" charset="0"/>
              <a:buChar char="•"/>
            </a:pPr>
            <a:r>
              <a:rPr lang="en-US" sz="1400" dirty="0"/>
              <a:t>25 Nodes</a:t>
            </a:r>
          </a:p>
          <a:p>
            <a:pPr marL="285750" indent="-285750">
              <a:buFont typeface="Arial" panose="020B0604020202020204" pitchFamily="34" charset="0"/>
              <a:buChar char="•"/>
            </a:pPr>
            <a:r>
              <a:rPr lang="en-US" sz="1400" dirty="0"/>
              <a:t>600 CPU cores</a:t>
            </a:r>
          </a:p>
          <a:p>
            <a:pPr marL="285750" indent="-285750">
              <a:buFont typeface="Arial" panose="020B0604020202020204" pitchFamily="34" charset="0"/>
              <a:buChar char="•"/>
            </a:pPr>
            <a:r>
              <a:rPr lang="en-US" sz="1400" dirty="0"/>
              <a:t>11.8 TB Memory</a:t>
            </a:r>
          </a:p>
          <a:p>
            <a:endParaRPr lang="en-US" sz="1400" dirty="0"/>
          </a:p>
        </p:txBody>
      </p:sp>
      <p:sp>
        <p:nvSpPr>
          <p:cNvPr id="27" name="TextBox 26">
            <a:extLst>
              <a:ext uri="{FF2B5EF4-FFF2-40B4-BE49-F238E27FC236}">
                <a16:creationId xmlns:a16="http://schemas.microsoft.com/office/drawing/2014/main" id="{704185AD-1FC0-694E-B41E-41D914D0E1DD}"/>
              </a:ext>
            </a:extLst>
          </p:cNvPr>
          <p:cNvSpPr txBox="1"/>
          <p:nvPr/>
        </p:nvSpPr>
        <p:spPr>
          <a:xfrm>
            <a:off x="6049786" y="1427852"/>
            <a:ext cx="2511972" cy="2462213"/>
          </a:xfrm>
          <a:prstGeom prst="rect">
            <a:avLst/>
          </a:prstGeom>
          <a:noFill/>
        </p:spPr>
        <p:txBody>
          <a:bodyPr wrap="square" rtlCol="0">
            <a:spAutoFit/>
          </a:bodyPr>
          <a:lstStyle/>
          <a:p>
            <a:r>
              <a:rPr lang="en-US" sz="1400" dirty="0"/>
              <a:t>Cloud services allow us to ‘borrow’ infrastructure for a fee</a:t>
            </a:r>
          </a:p>
          <a:p>
            <a:endParaRPr lang="en-US" sz="1400" dirty="0"/>
          </a:p>
          <a:p>
            <a:r>
              <a:rPr lang="en-US" sz="1400" dirty="0"/>
              <a:t>DoD (and beyond) are rapidly racing to the cloud</a:t>
            </a:r>
          </a:p>
          <a:p>
            <a:endParaRPr lang="en-US" sz="1400" dirty="0"/>
          </a:p>
          <a:p>
            <a:r>
              <a:rPr lang="en-US" sz="1400" dirty="0"/>
              <a:t>Specific security requirements for impact level of data; goes beyond just classification levels</a:t>
            </a:r>
          </a:p>
          <a:p>
            <a:endParaRPr lang="en-US" sz="1400" dirty="0"/>
          </a:p>
          <a:p>
            <a:endParaRPr lang="en-US" sz="1400" dirty="0"/>
          </a:p>
        </p:txBody>
      </p:sp>
      <p:pic>
        <p:nvPicPr>
          <p:cNvPr id="3" name="Picture 2">
            <a:extLst>
              <a:ext uri="{FF2B5EF4-FFF2-40B4-BE49-F238E27FC236}">
                <a16:creationId xmlns:a16="http://schemas.microsoft.com/office/drawing/2014/main" id="{E7E62016-26F5-A91A-D290-D3C554BFF4C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89128" y="4137570"/>
            <a:ext cx="1472198" cy="13447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737DE9B-1973-CBCC-03F2-B3B41E6A246E}"/>
              </a:ext>
            </a:extLst>
          </p:cNvPr>
          <p:cNvSpPr txBox="1"/>
          <p:nvPr/>
        </p:nvSpPr>
        <p:spPr>
          <a:xfrm>
            <a:off x="3119812" y="5418145"/>
            <a:ext cx="2620624" cy="461665"/>
          </a:xfrm>
          <a:prstGeom prst="rect">
            <a:avLst/>
          </a:prstGeom>
          <a:noFill/>
        </p:spPr>
        <p:txBody>
          <a:bodyPr wrap="square" rtlCol="0">
            <a:spAutoFit/>
          </a:bodyPr>
          <a:lstStyle/>
          <a:p>
            <a:r>
              <a:rPr lang="en-US" sz="1200" b="0" dirty="0"/>
              <a:t>Shipment of </a:t>
            </a:r>
            <a:r>
              <a:rPr lang="en-US" sz="1200" dirty="0"/>
              <a:t>early </a:t>
            </a:r>
            <a:r>
              <a:rPr lang="en-US" sz="1200" b="0" dirty="0"/>
              <a:t>CRAY Model 1604 supercomputer to NPS (1960)</a:t>
            </a:r>
          </a:p>
        </p:txBody>
      </p:sp>
      <p:sp>
        <p:nvSpPr>
          <p:cNvPr id="24" name="TextBox 23">
            <a:extLst>
              <a:ext uri="{FF2B5EF4-FFF2-40B4-BE49-F238E27FC236}">
                <a16:creationId xmlns:a16="http://schemas.microsoft.com/office/drawing/2014/main" id="{5E9A77D8-F964-EE8F-0A5B-A2CED7C7E3D3}"/>
              </a:ext>
            </a:extLst>
          </p:cNvPr>
          <p:cNvSpPr txBox="1"/>
          <p:nvPr/>
        </p:nvSpPr>
        <p:spPr>
          <a:xfrm>
            <a:off x="409354" y="3266688"/>
            <a:ext cx="2091799" cy="1292662"/>
          </a:xfrm>
          <a:prstGeom prst="rect">
            <a:avLst/>
          </a:prstGeom>
          <a:solidFill>
            <a:schemeClr val="bg1">
              <a:lumMod val="85000"/>
            </a:schemeClr>
          </a:solidFill>
        </p:spPr>
        <p:txBody>
          <a:bodyPr wrap="square" rtlCol="0">
            <a:spAutoFit/>
          </a:bodyPr>
          <a:lstStyle/>
          <a:p>
            <a:pPr>
              <a:spcAft>
                <a:spcPts val="600"/>
              </a:spcAft>
            </a:pPr>
            <a:r>
              <a:rPr lang="en-US" sz="1050" b="1" dirty="0"/>
              <a:t>Dell XPS</a:t>
            </a:r>
          </a:p>
          <a:p>
            <a:pPr>
              <a:spcAft>
                <a:spcPts val="600"/>
              </a:spcAft>
            </a:pPr>
            <a:r>
              <a:rPr lang="en-US" sz="1050" b="1" dirty="0"/>
              <a:t>Processor:</a:t>
            </a:r>
            <a:r>
              <a:rPr lang="en-US" sz="1050" dirty="0"/>
              <a:t> 11th Gen Intel(R) Core(TM) i7-11800H @ 2.30GHz   2.30 GHz</a:t>
            </a:r>
          </a:p>
          <a:p>
            <a:pPr>
              <a:spcAft>
                <a:spcPts val="600"/>
              </a:spcAft>
            </a:pPr>
            <a:r>
              <a:rPr lang="en-US" sz="1050" b="1" dirty="0"/>
              <a:t>RAM:</a:t>
            </a:r>
            <a:r>
              <a:rPr lang="en-US" sz="1050" dirty="0"/>
              <a:t> 16 GB</a:t>
            </a:r>
          </a:p>
          <a:p>
            <a:pPr>
              <a:spcAft>
                <a:spcPts val="600"/>
              </a:spcAft>
            </a:pPr>
            <a:r>
              <a:rPr lang="en-US" sz="1050" b="1" dirty="0"/>
              <a:t>OS:</a:t>
            </a:r>
            <a:r>
              <a:rPr lang="en-US" sz="1050" dirty="0"/>
              <a:t> Windows 10</a:t>
            </a:r>
          </a:p>
        </p:txBody>
      </p:sp>
    </p:spTree>
    <p:extLst>
      <p:ext uri="{BB962C8B-B14F-4D97-AF65-F5344CB8AC3E}">
        <p14:creationId xmlns:p14="http://schemas.microsoft.com/office/powerpoint/2010/main" val="792803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9CC81-1812-00A4-DADA-56F5753E5647}"/>
              </a:ext>
            </a:extLst>
          </p:cNvPr>
          <p:cNvSpPr>
            <a:spLocks noGrp="1"/>
          </p:cNvSpPr>
          <p:nvPr>
            <p:ph type="title"/>
          </p:nvPr>
        </p:nvSpPr>
        <p:spPr/>
        <p:txBody>
          <a:bodyPr/>
          <a:lstStyle/>
          <a:p>
            <a:r>
              <a:rPr lang="en-US" dirty="0"/>
              <a:t>HPC Roadmap</a:t>
            </a:r>
          </a:p>
        </p:txBody>
      </p:sp>
      <p:sp>
        <p:nvSpPr>
          <p:cNvPr id="3" name="Content Placeholder 2">
            <a:extLst>
              <a:ext uri="{FF2B5EF4-FFF2-40B4-BE49-F238E27FC236}">
                <a16:creationId xmlns:a16="http://schemas.microsoft.com/office/drawing/2014/main" id="{B10B86B9-BE65-A364-8173-F15720120A3D}"/>
              </a:ext>
            </a:extLst>
          </p:cNvPr>
          <p:cNvSpPr>
            <a:spLocks noGrp="1"/>
          </p:cNvSpPr>
          <p:nvPr>
            <p:ph idx="1"/>
          </p:nvPr>
        </p:nvSpPr>
        <p:spPr/>
        <p:txBody>
          <a:bodyPr/>
          <a:lstStyle/>
          <a:p>
            <a:r>
              <a:rPr lang="en-US" dirty="0"/>
              <a:t>Daily Lessons (with practical exercises):</a:t>
            </a:r>
          </a:p>
          <a:p>
            <a:pPr lvl="1"/>
            <a:r>
              <a:rPr lang="en-US" dirty="0"/>
              <a:t>Day 1 Basics: Understanding HPCs and the DoD HPC Landscape; Logging onto NPS HPCs</a:t>
            </a:r>
          </a:p>
          <a:p>
            <a:pPr lvl="1"/>
            <a:r>
              <a:rPr lang="en-US" dirty="0"/>
              <a:t>Day 2 Parallel Computation: Submitting and Running batch Jobs using Slurm</a:t>
            </a:r>
          </a:p>
          <a:p>
            <a:pPr lvl="1"/>
            <a:r>
              <a:rPr lang="en-US" dirty="0"/>
              <a:t>Day 3+: Python and Web Apps with HPCs</a:t>
            </a:r>
          </a:p>
          <a:p>
            <a:r>
              <a:rPr lang="en-US" dirty="0"/>
              <a:t>HPC Lab</a:t>
            </a:r>
          </a:p>
        </p:txBody>
      </p:sp>
      <p:sp>
        <p:nvSpPr>
          <p:cNvPr id="4" name="Slide Number Placeholder 3">
            <a:extLst>
              <a:ext uri="{FF2B5EF4-FFF2-40B4-BE49-F238E27FC236}">
                <a16:creationId xmlns:a16="http://schemas.microsoft.com/office/drawing/2014/main" id="{011E3211-6481-ACF7-8AE0-32C108EB20C2}"/>
              </a:ext>
            </a:extLst>
          </p:cNvPr>
          <p:cNvSpPr>
            <a:spLocks noGrp="1"/>
          </p:cNvSpPr>
          <p:nvPr>
            <p:ph type="sldNum" sz="quarter" idx="12"/>
          </p:nvPr>
        </p:nvSpPr>
        <p:spPr/>
        <p:txBody>
          <a:bodyPr/>
          <a:lstStyle/>
          <a:p>
            <a:fld id="{86A327C7-59B3-4945-8AF6-0EC62135327E}" type="slidenum">
              <a:rPr lang="en-US" smtClean="0"/>
              <a:t>3</a:t>
            </a:fld>
            <a:endParaRPr lang="en-US" dirty="0"/>
          </a:p>
        </p:txBody>
      </p:sp>
    </p:spTree>
    <p:extLst>
      <p:ext uri="{BB962C8B-B14F-4D97-AF65-F5344CB8AC3E}">
        <p14:creationId xmlns:p14="http://schemas.microsoft.com/office/powerpoint/2010/main" val="3859219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227597-1020-4FFE-B151-EF191EB420FE}"/>
              </a:ext>
            </a:extLst>
          </p:cNvPr>
          <p:cNvSpPr>
            <a:spLocks noGrp="1"/>
          </p:cNvSpPr>
          <p:nvPr>
            <p:ph idx="1"/>
          </p:nvPr>
        </p:nvSpPr>
        <p:spPr>
          <a:xfrm>
            <a:off x="448965" y="2407346"/>
            <a:ext cx="4221006" cy="2043309"/>
          </a:xfrm>
        </p:spPr>
        <p:txBody>
          <a:bodyPr>
            <a:normAutofit fontScale="85000" lnSpcReduction="10000"/>
          </a:bodyPr>
          <a:lstStyle/>
          <a:p>
            <a:pPr>
              <a:spcBef>
                <a:spcPts val="450"/>
              </a:spcBef>
            </a:pPr>
            <a:r>
              <a:rPr lang="en-US" altLang="en-US" sz="1900" dirty="0">
                <a:cs typeface="Arial" panose="020B0604020202020204" pitchFamily="34" charset="0"/>
              </a:rPr>
              <a:t>Delivers a range of compute-intensive and data-intensive capabilities to the DoD science and technology, test and evaluation, and acquisition communities.</a:t>
            </a:r>
          </a:p>
          <a:p>
            <a:pPr>
              <a:spcBef>
                <a:spcPts val="450"/>
              </a:spcBef>
            </a:pPr>
            <a:r>
              <a:rPr lang="en-US" altLang="en-US" sz="1900" dirty="0">
                <a:cs typeface="Arial" panose="020B0604020202020204" pitchFamily="34" charset="0"/>
              </a:rPr>
              <a:t>Accessible to any DoD researchers and engineers, including contractors.  </a:t>
            </a:r>
          </a:p>
          <a:p>
            <a:pPr>
              <a:spcBef>
                <a:spcPts val="450"/>
              </a:spcBef>
            </a:pPr>
            <a:r>
              <a:rPr lang="en-US" altLang="en-US" sz="1900" dirty="0">
                <a:cs typeface="Arial" panose="020B0604020202020204" pitchFamily="34" charset="0"/>
              </a:rPr>
              <a:t>Provides unclassified, secret, and TS/SCI systems.</a:t>
            </a:r>
          </a:p>
          <a:p>
            <a:pPr lvl="1"/>
            <a:endParaRPr lang="en-US" sz="1600" dirty="0"/>
          </a:p>
        </p:txBody>
      </p:sp>
      <p:sp>
        <p:nvSpPr>
          <p:cNvPr id="4" name="Slide Number Placeholder 3">
            <a:extLst>
              <a:ext uri="{FF2B5EF4-FFF2-40B4-BE49-F238E27FC236}">
                <a16:creationId xmlns:a16="http://schemas.microsoft.com/office/drawing/2014/main" id="{2C1EA519-F9BF-47E6-B65E-5910C1B3EF01}"/>
              </a:ext>
            </a:extLst>
          </p:cNvPr>
          <p:cNvSpPr>
            <a:spLocks noGrp="1"/>
          </p:cNvSpPr>
          <p:nvPr>
            <p:ph type="sldNum" sz="quarter" idx="11"/>
          </p:nvPr>
        </p:nvSpPr>
        <p:spPr bwMode="auto">
          <a:xfrm>
            <a:off x="11696701" y="6626225"/>
            <a:ext cx="486833" cy="228600"/>
          </a:xfrm>
          <a:prstGeom prst="rect">
            <a:avLst/>
          </a:prstGeom>
          <a:noFill/>
          <a:ln w="9525">
            <a:noFill/>
            <a:miter lim="800000"/>
            <a:headEnd/>
            <a:tailEnd/>
          </a:ln>
          <a:effectLst/>
        </p:spPr>
        <p:txBody>
          <a:bodyPr vert="horz" wrap="none" lIns="91429" tIns="45714" rIns="91429" bIns="45714" numCol="1" anchor="b" anchorCtr="0" compatLnSpc="1">
            <a:prstTxWarp prst="textNoShape">
              <a:avLst/>
            </a:prstTxWarp>
          </a:bodyPr>
          <a:lstStyle>
            <a:defPPr>
              <a:defRPr lang="en-US"/>
            </a:defPPr>
            <a:lvl1pPr algn="r" rtl="0" eaLnBrk="0" fontAlgn="base" hangingPunct="0">
              <a:spcBef>
                <a:spcPct val="0"/>
              </a:spcBef>
              <a:spcAft>
                <a:spcPct val="0"/>
              </a:spcAft>
              <a:defRPr lang="en-US" sz="800" b="1" kern="1200">
                <a:solidFill>
                  <a:srgbClr val="969696"/>
                </a:solidFill>
                <a:latin typeface="Arial" charset="0"/>
                <a:ea typeface="+mn-ea"/>
                <a:cs typeface="+mn-cs"/>
              </a:defRPr>
            </a:lvl1pPr>
            <a:lvl2pPr marL="457200" algn="l" rtl="0" eaLnBrk="0" fontAlgn="base" hangingPunct="0">
              <a:spcBef>
                <a:spcPct val="0"/>
              </a:spcBef>
              <a:spcAft>
                <a:spcPct val="0"/>
              </a:spcAft>
              <a:defRPr sz="2400" b="1" kern="1200">
                <a:solidFill>
                  <a:srgbClr val="000000"/>
                </a:solidFill>
                <a:latin typeface="Arial" charset="0"/>
                <a:ea typeface="+mn-ea"/>
                <a:cs typeface="+mn-cs"/>
              </a:defRPr>
            </a:lvl2pPr>
            <a:lvl3pPr marL="914400" algn="l" rtl="0" eaLnBrk="0" fontAlgn="base" hangingPunct="0">
              <a:spcBef>
                <a:spcPct val="0"/>
              </a:spcBef>
              <a:spcAft>
                <a:spcPct val="0"/>
              </a:spcAft>
              <a:defRPr sz="2400" b="1" kern="1200">
                <a:solidFill>
                  <a:srgbClr val="000000"/>
                </a:solidFill>
                <a:latin typeface="Arial" charset="0"/>
                <a:ea typeface="+mn-ea"/>
                <a:cs typeface="+mn-cs"/>
              </a:defRPr>
            </a:lvl3pPr>
            <a:lvl4pPr marL="1371600" algn="l" rtl="0" eaLnBrk="0" fontAlgn="base" hangingPunct="0">
              <a:spcBef>
                <a:spcPct val="0"/>
              </a:spcBef>
              <a:spcAft>
                <a:spcPct val="0"/>
              </a:spcAft>
              <a:defRPr sz="2400" b="1" kern="1200">
                <a:solidFill>
                  <a:srgbClr val="000000"/>
                </a:solidFill>
                <a:latin typeface="Arial" charset="0"/>
                <a:ea typeface="+mn-ea"/>
                <a:cs typeface="+mn-cs"/>
              </a:defRPr>
            </a:lvl4pPr>
            <a:lvl5pPr marL="1828800" algn="l" rtl="0" eaLnBrk="0" fontAlgn="base" hangingPunct="0">
              <a:spcBef>
                <a:spcPct val="0"/>
              </a:spcBef>
              <a:spcAft>
                <a:spcPct val="0"/>
              </a:spcAft>
              <a:defRPr sz="2400" b="1" kern="1200">
                <a:solidFill>
                  <a:srgbClr val="000000"/>
                </a:solidFill>
                <a:latin typeface="Arial" charset="0"/>
                <a:ea typeface="+mn-ea"/>
                <a:cs typeface="+mn-cs"/>
              </a:defRPr>
            </a:lvl5pPr>
            <a:lvl6pPr marL="2286000" algn="l" defTabSz="914400" rtl="0" eaLnBrk="1" latinLnBrk="0" hangingPunct="1">
              <a:defRPr sz="2400" b="1" kern="1200">
                <a:solidFill>
                  <a:srgbClr val="000000"/>
                </a:solidFill>
                <a:latin typeface="Arial" charset="0"/>
                <a:ea typeface="+mn-ea"/>
                <a:cs typeface="+mn-cs"/>
              </a:defRPr>
            </a:lvl6pPr>
            <a:lvl7pPr marL="2743200" algn="l" defTabSz="914400" rtl="0" eaLnBrk="1" latinLnBrk="0" hangingPunct="1">
              <a:defRPr sz="2400" b="1" kern="1200">
                <a:solidFill>
                  <a:srgbClr val="000000"/>
                </a:solidFill>
                <a:latin typeface="Arial" charset="0"/>
                <a:ea typeface="+mn-ea"/>
                <a:cs typeface="+mn-cs"/>
              </a:defRPr>
            </a:lvl7pPr>
            <a:lvl8pPr marL="3200400" algn="l" defTabSz="914400" rtl="0" eaLnBrk="1" latinLnBrk="0" hangingPunct="1">
              <a:defRPr sz="2400" b="1" kern="1200">
                <a:solidFill>
                  <a:srgbClr val="000000"/>
                </a:solidFill>
                <a:latin typeface="Arial" charset="0"/>
                <a:ea typeface="+mn-ea"/>
                <a:cs typeface="+mn-cs"/>
              </a:defRPr>
            </a:lvl8pPr>
            <a:lvl9pPr marL="3657600" algn="l" defTabSz="914400" rtl="0" eaLnBrk="1" latinLnBrk="0" hangingPunct="1">
              <a:defRPr sz="2400" b="1" kern="1200">
                <a:solidFill>
                  <a:srgbClr val="000000"/>
                </a:solidFill>
                <a:latin typeface="Arial" charset="0"/>
                <a:ea typeface="+mn-ea"/>
                <a:cs typeface="+mn-cs"/>
              </a:defRPr>
            </a:lvl9pPr>
          </a:lstStyle>
          <a:p>
            <a:fld id="{579C08C6-1765-4A7E-8E22-E5C126275C8F}" type="slidenum">
              <a:rPr lang="en-US" smtClean="0"/>
              <a:pPr/>
              <a:t>4</a:t>
            </a:fld>
            <a:endParaRPr lang="en-US"/>
          </a:p>
        </p:txBody>
      </p:sp>
      <p:sp>
        <p:nvSpPr>
          <p:cNvPr id="6" name="Title 5">
            <a:extLst>
              <a:ext uri="{FF2B5EF4-FFF2-40B4-BE49-F238E27FC236}">
                <a16:creationId xmlns:a16="http://schemas.microsoft.com/office/drawing/2014/main" id="{58660055-90F9-4894-952C-0A2DC88FF309}"/>
              </a:ext>
            </a:extLst>
          </p:cNvPr>
          <p:cNvSpPr>
            <a:spLocks noGrp="1"/>
          </p:cNvSpPr>
          <p:nvPr>
            <p:ph type="title"/>
          </p:nvPr>
        </p:nvSpPr>
        <p:spPr/>
        <p:txBody>
          <a:bodyPr/>
          <a:lstStyle/>
          <a:p>
            <a:r>
              <a:rPr lang="en-US" dirty="0"/>
              <a:t>DoD HPC Overview</a:t>
            </a:r>
          </a:p>
        </p:txBody>
      </p:sp>
      <p:pic>
        <p:nvPicPr>
          <p:cNvPr id="8" name="Picture 7">
            <a:extLst>
              <a:ext uri="{FF2B5EF4-FFF2-40B4-BE49-F238E27FC236}">
                <a16:creationId xmlns:a16="http://schemas.microsoft.com/office/drawing/2014/main" id="{482781C6-0237-4E98-9706-4BB7A8853E1F}"/>
              </a:ext>
            </a:extLst>
          </p:cNvPr>
          <p:cNvPicPr>
            <a:picLocks noChangeAspect="1"/>
          </p:cNvPicPr>
          <p:nvPr/>
        </p:nvPicPr>
        <p:blipFill>
          <a:blip r:embed="rId3"/>
          <a:stretch>
            <a:fillRect/>
          </a:stretch>
        </p:blipFill>
        <p:spPr>
          <a:xfrm>
            <a:off x="4901897" y="2054358"/>
            <a:ext cx="3952272" cy="2175483"/>
          </a:xfrm>
          <a:prstGeom prst="rect">
            <a:avLst/>
          </a:prstGeom>
        </p:spPr>
      </p:pic>
      <p:sp>
        <p:nvSpPr>
          <p:cNvPr id="10" name="Footer Placeholder 4">
            <a:extLst>
              <a:ext uri="{FF2B5EF4-FFF2-40B4-BE49-F238E27FC236}">
                <a16:creationId xmlns:a16="http://schemas.microsoft.com/office/drawing/2014/main" id="{3B55091D-BBA5-4F36-9C7C-C6B9D89996FD}"/>
              </a:ext>
            </a:extLst>
          </p:cNvPr>
          <p:cNvSpPr txBox="1">
            <a:spLocks/>
          </p:cNvSpPr>
          <p:nvPr/>
        </p:nvSpPr>
        <p:spPr bwMode="auto">
          <a:xfrm>
            <a:off x="5667376" y="5825729"/>
            <a:ext cx="2056210" cy="171450"/>
          </a:xfrm>
          <a:prstGeom prst="rect">
            <a:avLst/>
          </a:prstGeom>
          <a:noFill/>
          <a:ln w="9525">
            <a:noFill/>
            <a:miter lim="800000"/>
            <a:headEnd/>
            <a:tailEnd/>
          </a:ln>
          <a:effectLst/>
        </p:spPr>
        <p:txBody>
          <a:bodyPr vert="horz" wrap="none" lIns="68572" tIns="34286" rIns="68572" bIns="34286" numCol="1" anchor="b" anchorCtr="0" compatLnSpc="1">
            <a:prstTxWarp prst="textNoShape">
              <a:avLst/>
            </a:prstTxWarp>
          </a:bodyPr>
          <a:lstStyle>
            <a:defPPr>
              <a:defRPr lang="en-US"/>
            </a:defPPr>
            <a:lvl1pPr marL="0" algn="r" defTabSz="914400" rtl="0" eaLnBrk="0" fontAlgn="base" latinLnBrk="0" hangingPunct="0">
              <a:spcBef>
                <a:spcPct val="0"/>
              </a:spcBef>
              <a:spcAft>
                <a:spcPct val="0"/>
              </a:spcAft>
              <a:defRPr lang="en-US" sz="800" b="1" kern="1200" dirty="0">
                <a:solidFill>
                  <a:srgbClr val="969696"/>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600" dirty="0"/>
              <a:t>Cloud and Data Center Closure Update</a:t>
            </a:r>
          </a:p>
        </p:txBody>
      </p:sp>
      <p:pic>
        <p:nvPicPr>
          <p:cNvPr id="3" name="Picture 2">
            <a:extLst>
              <a:ext uri="{FF2B5EF4-FFF2-40B4-BE49-F238E27FC236}">
                <a16:creationId xmlns:a16="http://schemas.microsoft.com/office/drawing/2014/main" id="{F340BF1E-4BDD-EDCE-D772-E33F16C9E0D5}"/>
              </a:ext>
            </a:extLst>
          </p:cNvPr>
          <p:cNvPicPr>
            <a:picLocks noChangeAspect="1"/>
          </p:cNvPicPr>
          <p:nvPr/>
        </p:nvPicPr>
        <p:blipFill>
          <a:blip r:embed="rId4"/>
          <a:stretch>
            <a:fillRect/>
          </a:stretch>
        </p:blipFill>
        <p:spPr>
          <a:xfrm>
            <a:off x="538621" y="1528306"/>
            <a:ext cx="2015157" cy="879040"/>
          </a:xfrm>
          <a:prstGeom prst="rect">
            <a:avLst/>
          </a:prstGeom>
        </p:spPr>
      </p:pic>
      <p:sp>
        <p:nvSpPr>
          <p:cNvPr id="11" name="Rectangle 10">
            <a:extLst>
              <a:ext uri="{FF2B5EF4-FFF2-40B4-BE49-F238E27FC236}">
                <a16:creationId xmlns:a16="http://schemas.microsoft.com/office/drawing/2014/main" id="{491FF38D-C9E3-6466-B8DB-DACA0730D4A1}"/>
              </a:ext>
            </a:extLst>
          </p:cNvPr>
          <p:cNvSpPr/>
          <p:nvPr/>
        </p:nvSpPr>
        <p:spPr bwMode="auto">
          <a:xfrm>
            <a:off x="402771" y="4500108"/>
            <a:ext cx="3815369" cy="1987778"/>
          </a:xfrm>
          <a:prstGeom prst="rect">
            <a:avLst/>
          </a:prstGeom>
          <a:solidFill>
            <a:schemeClr val="bg1">
              <a:lumMod val="95000"/>
            </a:schemeClr>
          </a:solidFill>
          <a:ln w="12700" cap="flat" cmpd="sng" algn="ctr">
            <a:solidFill>
              <a:srgbClr val="000000"/>
            </a:solidFill>
            <a:prstDash val="solid"/>
            <a:round/>
            <a:headEnd type="none" w="med" len="med"/>
            <a:tailEnd type="none" w="med" len="med"/>
          </a:ln>
          <a:effectLst/>
        </p:spPr>
        <p:txBody>
          <a:bodyPr vert="horz" wrap="square" lIns="34290" tIns="13716" rIns="34290" bIns="13716" numCol="1" rtlCol="0" anchor="t" anchorCtr="0" compatLnSpc="1">
            <a:prstTxWarp prst="textNoShape">
              <a:avLst/>
            </a:prstTxWarp>
          </a:bodyPr>
          <a:lstStyle/>
          <a:p>
            <a:pPr algn="ctr">
              <a:defRPr/>
            </a:pPr>
            <a:r>
              <a:rPr lang="en-US" u="sng" dirty="0">
                <a:latin typeface="Arial"/>
                <a:cs typeface="Arial"/>
              </a:rPr>
              <a:t>Potential HPC Benefits</a:t>
            </a:r>
          </a:p>
          <a:p>
            <a:pPr marL="128588" indent="-128588">
              <a:buFont typeface="Wingdings" panose="05000000000000000000" pitchFamily="2" charset="2"/>
              <a:buChar char="ü"/>
              <a:defRPr/>
            </a:pPr>
            <a:r>
              <a:rPr lang="en-US" sz="1400" dirty="0">
                <a:latin typeface="Arial"/>
                <a:cs typeface="Arial"/>
              </a:rPr>
              <a:t>Greater compute capability.</a:t>
            </a:r>
          </a:p>
          <a:p>
            <a:pPr marL="128588" indent="-128588">
              <a:buFont typeface="Wingdings" panose="05000000000000000000" pitchFamily="2" charset="2"/>
              <a:buChar char="ü"/>
              <a:defRPr/>
            </a:pPr>
            <a:r>
              <a:rPr lang="en-US" sz="1400" dirty="0">
                <a:latin typeface="Arial"/>
                <a:cs typeface="Arial"/>
              </a:rPr>
              <a:t>No cost to organizations other than professional staff years (personnel hours).</a:t>
            </a:r>
          </a:p>
          <a:p>
            <a:pPr marL="128588" indent="-128588">
              <a:buFont typeface="Wingdings" panose="05000000000000000000" pitchFamily="2" charset="2"/>
              <a:buChar char="ü"/>
              <a:defRPr/>
            </a:pPr>
            <a:r>
              <a:rPr lang="en-US" sz="1400" dirty="0">
                <a:latin typeface="Arial"/>
                <a:cs typeface="Arial"/>
              </a:rPr>
              <a:t>Limited administrative, maintenance, and funding burden.</a:t>
            </a:r>
          </a:p>
          <a:p>
            <a:pPr marL="128588" indent="-128588">
              <a:buFont typeface="Wingdings" panose="05000000000000000000" pitchFamily="2" charset="2"/>
              <a:buChar char="ü"/>
              <a:defRPr/>
            </a:pPr>
            <a:r>
              <a:rPr lang="en-US" sz="1400" dirty="0">
                <a:latin typeface="Arial"/>
                <a:cs typeface="Arial"/>
              </a:rPr>
              <a:t>Will potentially be integrated with the other cloud environments.</a:t>
            </a:r>
          </a:p>
        </p:txBody>
      </p:sp>
      <p:sp>
        <p:nvSpPr>
          <p:cNvPr id="13" name="TextBox 12">
            <a:extLst>
              <a:ext uri="{FF2B5EF4-FFF2-40B4-BE49-F238E27FC236}">
                <a16:creationId xmlns:a16="http://schemas.microsoft.com/office/drawing/2014/main" id="{89CFC03F-D416-8694-32A0-586EC87C586F}"/>
              </a:ext>
            </a:extLst>
          </p:cNvPr>
          <p:cNvSpPr txBox="1"/>
          <p:nvPr/>
        </p:nvSpPr>
        <p:spPr>
          <a:xfrm>
            <a:off x="4660973" y="1704823"/>
            <a:ext cx="4145572" cy="338554"/>
          </a:xfrm>
          <a:prstGeom prst="rect">
            <a:avLst/>
          </a:prstGeom>
          <a:noFill/>
        </p:spPr>
        <p:txBody>
          <a:bodyPr wrap="square">
            <a:spAutoFit/>
          </a:bodyPr>
          <a:lstStyle/>
          <a:p>
            <a:pPr>
              <a:spcAft>
                <a:spcPts val="450"/>
              </a:spcAft>
            </a:pPr>
            <a:r>
              <a:rPr lang="en-US" altLang="en-US" sz="1600" dirty="0">
                <a:cs typeface="Arial" panose="020B0604020202020204" pitchFamily="34" charset="0"/>
              </a:rPr>
              <a:t>DoD Supercomputing Resource Centers (DSRCs)</a:t>
            </a:r>
          </a:p>
        </p:txBody>
      </p:sp>
      <p:sp>
        <p:nvSpPr>
          <p:cNvPr id="15" name="Rectangle 14">
            <a:extLst>
              <a:ext uri="{FF2B5EF4-FFF2-40B4-BE49-F238E27FC236}">
                <a16:creationId xmlns:a16="http://schemas.microsoft.com/office/drawing/2014/main" id="{F7C7D94F-0BE4-9C08-0B69-46E0F193B422}"/>
              </a:ext>
            </a:extLst>
          </p:cNvPr>
          <p:cNvSpPr/>
          <p:nvPr/>
        </p:nvSpPr>
        <p:spPr bwMode="auto">
          <a:xfrm>
            <a:off x="4620221" y="4482083"/>
            <a:ext cx="4114800" cy="1515095"/>
          </a:xfrm>
          <a:prstGeom prst="rect">
            <a:avLst/>
          </a:prstGeom>
          <a:solidFill>
            <a:schemeClr val="bg1">
              <a:lumMod val="95000"/>
            </a:schemeClr>
          </a:solidFill>
          <a:ln w="12700" cap="flat" cmpd="sng" algn="ctr">
            <a:solidFill>
              <a:srgbClr val="000000"/>
            </a:solidFill>
            <a:prstDash val="solid"/>
            <a:round/>
            <a:headEnd type="none" w="med" len="med"/>
            <a:tailEnd type="none" w="med" len="med"/>
          </a:ln>
          <a:effectLst/>
        </p:spPr>
        <p:txBody>
          <a:bodyPr vert="horz" wrap="square" lIns="34290" tIns="13716" rIns="34290" bIns="13716" numCol="1" rtlCol="0" anchor="t" anchorCtr="0" compatLnSpc="1">
            <a:prstTxWarp prst="textNoShape">
              <a:avLst/>
            </a:prstTxWarp>
          </a:bodyPr>
          <a:lstStyle/>
          <a:p>
            <a:pPr algn="ctr">
              <a:defRPr/>
            </a:pPr>
            <a:r>
              <a:rPr lang="en-US" u="sng" dirty="0">
                <a:latin typeface="Arial"/>
                <a:cs typeface="Arial"/>
              </a:rPr>
              <a:t>Potential HPC Challenges</a:t>
            </a:r>
          </a:p>
          <a:p>
            <a:pPr marL="214313" indent="-214313">
              <a:buFont typeface="Wingdings" panose="05000000000000000000" pitchFamily="2" charset="2"/>
              <a:buChar char="û"/>
              <a:defRPr/>
            </a:pPr>
            <a:r>
              <a:rPr lang="en-US" sz="1400" dirty="0">
                <a:latin typeface="Arial"/>
                <a:cs typeface="Arial"/>
              </a:rPr>
              <a:t>Shared resources with reservation system (Noisy Neighbor problem).</a:t>
            </a:r>
          </a:p>
          <a:p>
            <a:pPr marL="214313" indent="-214313">
              <a:buFont typeface="Wingdings" panose="05000000000000000000" pitchFamily="2" charset="2"/>
              <a:buChar char="û"/>
              <a:defRPr/>
            </a:pPr>
            <a:r>
              <a:rPr lang="en-US" sz="1400" dirty="0">
                <a:latin typeface="Arial"/>
                <a:cs typeface="Arial"/>
              </a:rPr>
              <a:t>Data transfer on and off system.</a:t>
            </a:r>
          </a:p>
          <a:p>
            <a:pPr marL="214313" indent="-214313">
              <a:buFont typeface="Wingdings" panose="05000000000000000000" pitchFamily="2" charset="2"/>
              <a:buChar char="û"/>
              <a:defRPr/>
            </a:pPr>
            <a:r>
              <a:rPr lang="en-US" sz="1400" dirty="0">
                <a:latin typeface="Arial"/>
                <a:cs typeface="Arial"/>
              </a:rPr>
              <a:t>Expertise.</a:t>
            </a:r>
          </a:p>
          <a:p>
            <a:pPr marL="214313" indent="-214313">
              <a:buFont typeface="Wingdings" panose="05000000000000000000" pitchFamily="2" charset="2"/>
              <a:buChar char="û"/>
              <a:defRPr/>
            </a:pPr>
            <a:endParaRPr lang="en-US" sz="1400" dirty="0">
              <a:latin typeface="Arial"/>
              <a:cs typeface="Arial"/>
            </a:endParaRPr>
          </a:p>
        </p:txBody>
      </p:sp>
    </p:spTree>
    <p:extLst>
      <p:ext uri="{BB962C8B-B14F-4D97-AF65-F5344CB8AC3E}">
        <p14:creationId xmlns:p14="http://schemas.microsoft.com/office/powerpoint/2010/main" val="3134226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2C2CE1-99D8-7EFC-2421-9C758134527C}"/>
              </a:ext>
            </a:extLst>
          </p:cNvPr>
          <p:cNvSpPr>
            <a:spLocks noGrp="1"/>
          </p:cNvSpPr>
          <p:nvPr>
            <p:ph type="sldNum" sz="quarter" idx="11"/>
          </p:nvPr>
        </p:nvSpPr>
        <p:spPr bwMode="auto">
          <a:xfrm>
            <a:off x="11696701" y="6626225"/>
            <a:ext cx="486833" cy="228600"/>
          </a:xfrm>
          <a:prstGeom prst="rect">
            <a:avLst/>
          </a:prstGeom>
          <a:noFill/>
          <a:ln w="9525">
            <a:noFill/>
            <a:miter lim="800000"/>
            <a:headEnd/>
            <a:tailEnd/>
          </a:ln>
          <a:effectLst/>
        </p:spPr>
        <p:txBody>
          <a:bodyPr vert="horz" wrap="none" lIns="91429" tIns="45714" rIns="91429" bIns="45714" numCol="1" anchor="b" anchorCtr="0" compatLnSpc="1">
            <a:prstTxWarp prst="textNoShape">
              <a:avLst/>
            </a:prstTxWarp>
          </a:bodyPr>
          <a:lstStyle>
            <a:defPPr>
              <a:defRPr lang="en-US"/>
            </a:defPPr>
            <a:lvl1pPr algn="r" rtl="0" eaLnBrk="0" fontAlgn="base" hangingPunct="0">
              <a:spcBef>
                <a:spcPct val="0"/>
              </a:spcBef>
              <a:spcAft>
                <a:spcPct val="0"/>
              </a:spcAft>
              <a:defRPr lang="en-US" sz="800" b="1" kern="1200">
                <a:solidFill>
                  <a:srgbClr val="969696"/>
                </a:solidFill>
                <a:latin typeface="Arial" charset="0"/>
                <a:ea typeface="+mn-ea"/>
                <a:cs typeface="+mn-cs"/>
              </a:defRPr>
            </a:lvl1pPr>
            <a:lvl2pPr marL="457200" algn="l" rtl="0" eaLnBrk="0" fontAlgn="base" hangingPunct="0">
              <a:spcBef>
                <a:spcPct val="0"/>
              </a:spcBef>
              <a:spcAft>
                <a:spcPct val="0"/>
              </a:spcAft>
              <a:defRPr sz="2400" b="1" kern="1200">
                <a:solidFill>
                  <a:srgbClr val="000000"/>
                </a:solidFill>
                <a:latin typeface="Arial" charset="0"/>
                <a:ea typeface="+mn-ea"/>
                <a:cs typeface="+mn-cs"/>
              </a:defRPr>
            </a:lvl2pPr>
            <a:lvl3pPr marL="914400" algn="l" rtl="0" eaLnBrk="0" fontAlgn="base" hangingPunct="0">
              <a:spcBef>
                <a:spcPct val="0"/>
              </a:spcBef>
              <a:spcAft>
                <a:spcPct val="0"/>
              </a:spcAft>
              <a:defRPr sz="2400" b="1" kern="1200">
                <a:solidFill>
                  <a:srgbClr val="000000"/>
                </a:solidFill>
                <a:latin typeface="Arial" charset="0"/>
                <a:ea typeface="+mn-ea"/>
                <a:cs typeface="+mn-cs"/>
              </a:defRPr>
            </a:lvl3pPr>
            <a:lvl4pPr marL="1371600" algn="l" rtl="0" eaLnBrk="0" fontAlgn="base" hangingPunct="0">
              <a:spcBef>
                <a:spcPct val="0"/>
              </a:spcBef>
              <a:spcAft>
                <a:spcPct val="0"/>
              </a:spcAft>
              <a:defRPr sz="2400" b="1" kern="1200">
                <a:solidFill>
                  <a:srgbClr val="000000"/>
                </a:solidFill>
                <a:latin typeface="Arial" charset="0"/>
                <a:ea typeface="+mn-ea"/>
                <a:cs typeface="+mn-cs"/>
              </a:defRPr>
            </a:lvl4pPr>
            <a:lvl5pPr marL="1828800" algn="l" rtl="0" eaLnBrk="0" fontAlgn="base" hangingPunct="0">
              <a:spcBef>
                <a:spcPct val="0"/>
              </a:spcBef>
              <a:spcAft>
                <a:spcPct val="0"/>
              </a:spcAft>
              <a:defRPr sz="2400" b="1" kern="1200">
                <a:solidFill>
                  <a:srgbClr val="000000"/>
                </a:solidFill>
                <a:latin typeface="Arial" charset="0"/>
                <a:ea typeface="+mn-ea"/>
                <a:cs typeface="+mn-cs"/>
              </a:defRPr>
            </a:lvl5pPr>
            <a:lvl6pPr marL="2286000" algn="l" defTabSz="914400" rtl="0" eaLnBrk="1" latinLnBrk="0" hangingPunct="1">
              <a:defRPr sz="2400" b="1" kern="1200">
                <a:solidFill>
                  <a:srgbClr val="000000"/>
                </a:solidFill>
                <a:latin typeface="Arial" charset="0"/>
                <a:ea typeface="+mn-ea"/>
                <a:cs typeface="+mn-cs"/>
              </a:defRPr>
            </a:lvl6pPr>
            <a:lvl7pPr marL="2743200" algn="l" defTabSz="914400" rtl="0" eaLnBrk="1" latinLnBrk="0" hangingPunct="1">
              <a:defRPr sz="2400" b="1" kern="1200">
                <a:solidFill>
                  <a:srgbClr val="000000"/>
                </a:solidFill>
                <a:latin typeface="Arial" charset="0"/>
                <a:ea typeface="+mn-ea"/>
                <a:cs typeface="+mn-cs"/>
              </a:defRPr>
            </a:lvl7pPr>
            <a:lvl8pPr marL="3200400" algn="l" defTabSz="914400" rtl="0" eaLnBrk="1" latinLnBrk="0" hangingPunct="1">
              <a:defRPr sz="2400" b="1" kern="1200">
                <a:solidFill>
                  <a:srgbClr val="000000"/>
                </a:solidFill>
                <a:latin typeface="Arial" charset="0"/>
                <a:ea typeface="+mn-ea"/>
                <a:cs typeface="+mn-cs"/>
              </a:defRPr>
            </a:lvl8pPr>
            <a:lvl9pPr marL="3657600" algn="l" defTabSz="914400" rtl="0" eaLnBrk="1" latinLnBrk="0" hangingPunct="1">
              <a:defRPr sz="2400" b="1" kern="1200">
                <a:solidFill>
                  <a:srgbClr val="000000"/>
                </a:solidFill>
                <a:latin typeface="Arial" charset="0"/>
                <a:ea typeface="+mn-ea"/>
                <a:cs typeface="+mn-cs"/>
              </a:defRPr>
            </a:lvl9pPr>
          </a:lstStyle>
          <a:p>
            <a:fld id="{579C08C6-1765-4A7E-8E22-E5C126275C8F}" type="slidenum">
              <a:rPr lang="en-US" smtClean="0"/>
              <a:pPr/>
              <a:t>5</a:t>
            </a:fld>
            <a:endParaRPr lang="en-US"/>
          </a:p>
        </p:txBody>
      </p:sp>
      <p:sp>
        <p:nvSpPr>
          <p:cNvPr id="5" name="Title 4">
            <a:extLst>
              <a:ext uri="{FF2B5EF4-FFF2-40B4-BE49-F238E27FC236}">
                <a16:creationId xmlns:a16="http://schemas.microsoft.com/office/drawing/2014/main" id="{0CDC3255-947F-2671-7E6C-3AE1B922D95E}"/>
              </a:ext>
            </a:extLst>
          </p:cNvPr>
          <p:cNvSpPr>
            <a:spLocks noGrp="1"/>
          </p:cNvSpPr>
          <p:nvPr>
            <p:ph type="title"/>
          </p:nvPr>
        </p:nvSpPr>
        <p:spPr/>
        <p:txBody>
          <a:bodyPr/>
          <a:lstStyle/>
          <a:p>
            <a:r>
              <a:rPr lang="en-US" dirty="0"/>
              <a:t>Unclassified DoD HPC Systems</a:t>
            </a:r>
          </a:p>
        </p:txBody>
      </p:sp>
      <p:graphicFrame>
        <p:nvGraphicFramePr>
          <p:cNvPr id="7" name="Table 2">
            <a:extLst>
              <a:ext uri="{FF2B5EF4-FFF2-40B4-BE49-F238E27FC236}">
                <a16:creationId xmlns:a16="http://schemas.microsoft.com/office/drawing/2014/main" id="{454C0C73-A8E6-0FE1-AD4B-EA5C67FDDDB0}"/>
              </a:ext>
            </a:extLst>
          </p:cNvPr>
          <p:cNvGraphicFramePr>
            <a:graphicFrameLocks noGrp="1"/>
          </p:cNvGraphicFramePr>
          <p:nvPr>
            <p:extLst>
              <p:ext uri="{D42A27DB-BD31-4B8C-83A1-F6EECF244321}">
                <p14:modId xmlns:p14="http://schemas.microsoft.com/office/powerpoint/2010/main" val="2618651701"/>
              </p:ext>
            </p:extLst>
          </p:nvPr>
        </p:nvGraphicFramePr>
        <p:xfrm>
          <a:off x="223874" y="1572898"/>
          <a:ext cx="8806689" cy="2907984"/>
        </p:xfrm>
        <a:graphic>
          <a:graphicData uri="http://schemas.openxmlformats.org/drawingml/2006/table">
            <a:tbl>
              <a:tblPr firstRow="1" bandRow="1">
                <a:tableStyleId>{2D5ABB26-0587-4C30-8999-92F81FD0307C}</a:tableStyleId>
              </a:tblPr>
              <a:tblGrid>
                <a:gridCol w="1188614">
                  <a:extLst>
                    <a:ext uri="{9D8B030D-6E8A-4147-A177-3AD203B41FA5}">
                      <a16:colId xmlns:a16="http://schemas.microsoft.com/office/drawing/2014/main" val="4161015475"/>
                    </a:ext>
                  </a:extLst>
                </a:gridCol>
                <a:gridCol w="1063083">
                  <a:extLst>
                    <a:ext uri="{9D8B030D-6E8A-4147-A177-3AD203B41FA5}">
                      <a16:colId xmlns:a16="http://schemas.microsoft.com/office/drawing/2014/main" val="3788116000"/>
                    </a:ext>
                  </a:extLst>
                </a:gridCol>
                <a:gridCol w="945957">
                  <a:extLst>
                    <a:ext uri="{9D8B030D-6E8A-4147-A177-3AD203B41FA5}">
                      <a16:colId xmlns:a16="http://schemas.microsoft.com/office/drawing/2014/main" val="2575805089"/>
                    </a:ext>
                  </a:extLst>
                </a:gridCol>
                <a:gridCol w="1121807">
                  <a:extLst>
                    <a:ext uri="{9D8B030D-6E8A-4147-A177-3AD203B41FA5}">
                      <a16:colId xmlns:a16="http://schemas.microsoft.com/office/drawing/2014/main" val="2984648004"/>
                    </a:ext>
                  </a:extLst>
                </a:gridCol>
                <a:gridCol w="1121807">
                  <a:extLst>
                    <a:ext uri="{9D8B030D-6E8A-4147-A177-3AD203B41FA5}">
                      <a16:colId xmlns:a16="http://schemas.microsoft.com/office/drawing/2014/main" val="2641090828"/>
                    </a:ext>
                  </a:extLst>
                </a:gridCol>
                <a:gridCol w="1121807">
                  <a:extLst>
                    <a:ext uri="{9D8B030D-6E8A-4147-A177-3AD203B41FA5}">
                      <a16:colId xmlns:a16="http://schemas.microsoft.com/office/drawing/2014/main" val="1815176126"/>
                    </a:ext>
                  </a:extLst>
                </a:gridCol>
                <a:gridCol w="1121807">
                  <a:extLst>
                    <a:ext uri="{9D8B030D-6E8A-4147-A177-3AD203B41FA5}">
                      <a16:colId xmlns:a16="http://schemas.microsoft.com/office/drawing/2014/main" val="303031114"/>
                    </a:ext>
                  </a:extLst>
                </a:gridCol>
                <a:gridCol w="1121807">
                  <a:extLst>
                    <a:ext uri="{9D8B030D-6E8A-4147-A177-3AD203B41FA5}">
                      <a16:colId xmlns:a16="http://schemas.microsoft.com/office/drawing/2014/main" val="3666389312"/>
                    </a:ext>
                  </a:extLst>
                </a:gridCol>
              </a:tblGrid>
              <a:tr h="1266752">
                <a:tc>
                  <a:txBody>
                    <a:bodyPr/>
                    <a:lstStyle/>
                    <a:p>
                      <a:endParaRPr lang="en-US" sz="1200" dirty="0"/>
                    </a:p>
                  </a:txBody>
                  <a:tcPr marL="68580" marR="68580" marT="34290" marB="34290">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endParaRPr lang="en-US" sz="15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lang="en-US" sz="1100" b="1"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5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lang="en-US" sz="11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5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1"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7590867"/>
                  </a:ext>
                </a:extLst>
              </a:tr>
              <a:tr h="307733">
                <a:tc>
                  <a:txBody>
                    <a:bodyPr/>
                    <a:lstStyle/>
                    <a:p>
                      <a:endParaRPr lang="en-US" sz="12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t>SCOUT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100" b="1" dirty="0"/>
                        <a:t>WARHAWK</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100" b="1" dirty="0"/>
                        <a:t>RAIDER</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100" b="1" dirty="0"/>
                        <a:t>CARPENTER</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100" b="1" dirty="0"/>
                        <a:t>NARWHAL</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100" b="1" dirty="0"/>
                        <a:t>NAUTILUS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100" b="1" dirty="0"/>
                        <a:t>HAMMING</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163530696"/>
                  </a:ext>
                </a:extLst>
              </a:tr>
              <a:tr h="338203">
                <a:tc>
                  <a:txBody>
                    <a:bodyPr/>
                    <a:lstStyle/>
                    <a:p>
                      <a:r>
                        <a:rPr lang="en-US" sz="1100" dirty="0"/>
                        <a:t>GPUs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t>V100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V100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A100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A40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V100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A100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V100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3328660"/>
                  </a:ext>
                </a:extLst>
              </a:tr>
              <a:tr h="423796">
                <a:tc>
                  <a:txBody>
                    <a:bodyPr/>
                    <a:lstStyle/>
                    <a:p>
                      <a:r>
                        <a:rPr lang="en-US" sz="1100" dirty="0"/>
                        <a:t>Resource Manager</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t>LSF</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PBS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PBS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PBS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PBS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PBS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err="1"/>
                        <a:t>Slurm</a:t>
                      </a:r>
                      <a:endParaRPr lang="en-US" sz="1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422622"/>
                  </a:ext>
                </a:extLst>
              </a:tr>
              <a:tr h="423796">
                <a:tc>
                  <a:txBody>
                    <a:bodyPr/>
                    <a:lstStyle/>
                    <a:p>
                      <a:r>
                        <a:rPr lang="en-US" sz="1100" dirty="0"/>
                        <a:t>Contains ML Accelerated (MLA) or AI/ML Nodes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8EB379">
                            <a:lumMod val="75000"/>
                          </a:srgbClr>
                        </a:solidFill>
                        <a:effectLst/>
                        <a:uLnTx/>
                        <a:uFillTx/>
                        <a:latin typeface="Arial"/>
                        <a:ea typeface="+mn-ea"/>
                        <a:cs typeface="+mn-cs"/>
                        <a:sym typeface="Wingdings" panose="05000000000000000000" pitchFamily="2" charset="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8EB379">
                              <a:lumMod val="75000"/>
                            </a:srgbClr>
                          </a:solidFill>
                          <a:effectLst/>
                          <a:uLnTx/>
                          <a:uFillTx/>
                          <a:latin typeface="Arial"/>
                          <a:ea typeface="+mn-ea"/>
                          <a:cs typeface="+mn-cs"/>
                          <a:sym typeface="Wingdings" panose="05000000000000000000" pitchFamily="2" charset="2"/>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8EB379">
                              <a:lumMod val="75000"/>
                            </a:srgbClr>
                          </a:solidFill>
                          <a:effectLst/>
                          <a:uLnTx/>
                          <a:uFillTx/>
                          <a:latin typeface="Arial"/>
                          <a:ea typeface="+mn-ea"/>
                          <a:cs typeface="+mn-cs"/>
                          <a:sym typeface="Wingdings" panose="05000000000000000000" pitchFamily="2" charset="2"/>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8EB379">
                              <a:lumMod val="75000"/>
                            </a:srgbClr>
                          </a:solidFill>
                          <a:effectLst/>
                          <a:uLnTx/>
                          <a:uFillTx/>
                          <a:latin typeface="Arial"/>
                          <a:ea typeface="+mn-ea"/>
                          <a:cs typeface="+mn-cs"/>
                          <a:sym typeface="Wingdings" panose="05000000000000000000" pitchFamily="2" charset="2"/>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8EB379">
                              <a:lumMod val="75000"/>
                            </a:srgbClr>
                          </a:solidFill>
                          <a:effectLst/>
                          <a:uLnTx/>
                          <a:uFillTx/>
                          <a:latin typeface="Arial"/>
                          <a:ea typeface="+mn-ea"/>
                          <a:cs typeface="+mn-cs"/>
                          <a:sym typeface="Wingdings" panose="05000000000000000000" pitchFamily="2" charset="2"/>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4128566"/>
                  </a:ext>
                </a:extLst>
              </a:tr>
            </a:tbl>
          </a:graphicData>
        </a:graphic>
      </p:graphicFrame>
      <p:pic>
        <p:nvPicPr>
          <p:cNvPr id="8" name="Picture 16" descr="Naval Postgraduate School - Wikipedia">
            <a:extLst>
              <a:ext uri="{FF2B5EF4-FFF2-40B4-BE49-F238E27FC236}">
                <a16:creationId xmlns:a16="http://schemas.microsoft.com/office/drawing/2014/main" id="{C0F6337C-D3D6-ABA6-6C11-2C5BFE26105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5850" y="1714910"/>
            <a:ext cx="854276" cy="59587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C1AE839-2C00-0390-785C-2A5DD820D20B}"/>
              </a:ext>
            </a:extLst>
          </p:cNvPr>
          <p:cNvSpPr txBox="1"/>
          <p:nvPr/>
        </p:nvSpPr>
        <p:spPr>
          <a:xfrm>
            <a:off x="8040549" y="2449260"/>
            <a:ext cx="854276" cy="415498"/>
          </a:xfrm>
          <a:prstGeom prst="rect">
            <a:avLst/>
          </a:prstGeom>
          <a:noFill/>
        </p:spPr>
        <p:txBody>
          <a:bodyPr wrap="square" rtlCol="0">
            <a:spAutoFit/>
          </a:bodyPr>
          <a:lstStyle/>
          <a:p>
            <a:pPr algn="ctr"/>
            <a:r>
              <a:rPr lang="en-US" sz="1050" dirty="0"/>
              <a:t>Monterey, CA</a:t>
            </a:r>
          </a:p>
        </p:txBody>
      </p:sp>
      <p:grpSp>
        <p:nvGrpSpPr>
          <p:cNvPr id="10" name="Group 9">
            <a:extLst>
              <a:ext uri="{FF2B5EF4-FFF2-40B4-BE49-F238E27FC236}">
                <a16:creationId xmlns:a16="http://schemas.microsoft.com/office/drawing/2014/main" id="{66BF9C70-6AAF-F182-6FF7-1E05FAD9D034}"/>
              </a:ext>
            </a:extLst>
          </p:cNvPr>
          <p:cNvGrpSpPr/>
          <p:nvPr/>
        </p:nvGrpSpPr>
        <p:grpSpPr>
          <a:xfrm>
            <a:off x="1440012" y="1572898"/>
            <a:ext cx="989709" cy="1248327"/>
            <a:chOff x="1927171" y="1516606"/>
            <a:chExt cx="1319612" cy="1664436"/>
          </a:xfrm>
        </p:grpSpPr>
        <p:pic>
          <p:nvPicPr>
            <p:cNvPr id="11" name="Picture 10">
              <a:extLst>
                <a:ext uri="{FF2B5EF4-FFF2-40B4-BE49-F238E27FC236}">
                  <a16:creationId xmlns:a16="http://schemas.microsoft.com/office/drawing/2014/main" id="{3CE6DEC2-56F3-AA73-6B3F-AC079DC7A61D}"/>
                </a:ext>
              </a:extLst>
            </p:cNvPr>
            <p:cNvPicPr>
              <a:picLocks noChangeAspect="1"/>
            </p:cNvPicPr>
            <p:nvPr/>
          </p:nvPicPr>
          <p:blipFill rotWithShape="1">
            <a:blip r:embed="rId4"/>
            <a:srcRect l="20349" r="60183"/>
            <a:stretch/>
          </p:blipFill>
          <p:spPr>
            <a:xfrm>
              <a:off x="1927171" y="1516606"/>
              <a:ext cx="1319612" cy="1243691"/>
            </a:xfrm>
            <a:prstGeom prst="rect">
              <a:avLst/>
            </a:prstGeom>
          </p:spPr>
        </p:pic>
        <p:sp>
          <p:nvSpPr>
            <p:cNvPr id="12" name="TextBox 11">
              <a:extLst>
                <a:ext uri="{FF2B5EF4-FFF2-40B4-BE49-F238E27FC236}">
                  <a16:creationId xmlns:a16="http://schemas.microsoft.com/office/drawing/2014/main" id="{08179666-6205-FAF7-87EB-2BD600F26382}"/>
                </a:ext>
              </a:extLst>
            </p:cNvPr>
            <p:cNvSpPr txBox="1"/>
            <p:nvPr/>
          </p:nvSpPr>
          <p:spPr>
            <a:xfrm>
              <a:off x="2017460" y="2627045"/>
              <a:ext cx="1139035" cy="553997"/>
            </a:xfrm>
            <a:prstGeom prst="rect">
              <a:avLst/>
            </a:prstGeom>
            <a:noFill/>
          </p:spPr>
          <p:txBody>
            <a:bodyPr wrap="square" rtlCol="0">
              <a:spAutoFit/>
            </a:bodyPr>
            <a:lstStyle/>
            <a:p>
              <a:pPr algn="ctr"/>
              <a:r>
                <a:rPr lang="en-US" sz="1050" dirty="0"/>
                <a:t>Aberdeen PG, MD</a:t>
              </a:r>
            </a:p>
          </p:txBody>
        </p:sp>
      </p:grpSp>
      <p:pic>
        <p:nvPicPr>
          <p:cNvPr id="14" name="Picture 13">
            <a:extLst>
              <a:ext uri="{FF2B5EF4-FFF2-40B4-BE49-F238E27FC236}">
                <a16:creationId xmlns:a16="http://schemas.microsoft.com/office/drawing/2014/main" id="{6F319F24-F6E6-85B3-C634-1154E93015BB}"/>
              </a:ext>
            </a:extLst>
          </p:cNvPr>
          <p:cNvPicPr>
            <a:picLocks noChangeAspect="1"/>
          </p:cNvPicPr>
          <p:nvPr/>
        </p:nvPicPr>
        <p:blipFill rotWithShape="1">
          <a:blip r:embed="rId4"/>
          <a:srcRect l="40799" r="40997"/>
          <a:stretch/>
        </p:blipFill>
        <p:spPr>
          <a:xfrm>
            <a:off x="4645036" y="1572897"/>
            <a:ext cx="826347" cy="832830"/>
          </a:xfrm>
          <a:prstGeom prst="rect">
            <a:avLst/>
          </a:prstGeom>
        </p:spPr>
      </p:pic>
      <p:grpSp>
        <p:nvGrpSpPr>
          <p:cNvPr id="2" name="Group 1">
            <a:extLst>
              <a:ext uri="{FF2B5EF4-FFF2-40B4-BE49-F238E27FC236}">
                <a16:creationId xmlns:a16="http://schemas.microsoft.com/office/drawing/2014/main" id="{D7C42B57-D307-64A6-38CE-46D512ECC652}"/>
              </a:ext>
            </a:extLst>
          </p:cNvPr>
          <p:cNvGrpSpPr/>
          <p:nvPr/>
        </p:nvGrpSpPr>
        <p:grpSpPr>
          <a:xfrm>
            <a:off x="2787369" y="1572897"/>
            <a:ext cx="1265399" cy="1291861"/>
            <a:chOff x="3127697" y="1929733"/>
            <a:chExt cx="1265399" cy="1291861"/>
          </a:xfrm>
        </p:grpSpPr>
        <p:pic>
          <p:nvPicPr>
            <p:cNvPr id="13" name="Picture 12">
              <a:extLst>
                <a:ext uri="{FF2B5EF4-FFF2-40B4-BE49-F238E27FC236}">
                  <a16:creationId xmlns:a16="http://schemas.microsoft.com/office/drawing/2014/main" id="{FD96A7BA-8F4B-55C9-AF6C-1615E2F26AC7}"/>
                </a:ext>
              </a:extLst>
            </p:cNvPr>
            <p:cNvPicPr>
              <a:picLocks noChangeAspect="1"/>
            </p:cNvPicPr>
            <p:nvPr/>
          </p:nvPicPr>
          <p:blipFill rotWithShape="1">
            <a:blip r:embed="rId4"/>
            <a:srcRect l="1391" r="79142"/>
            <a:stretch/>
          </p:blipFill>
          <p:spPr>
            <a:xfrm>
              <a:off x="3286494" y="1929733"/>
              <a:ext cx="989710" cy="932768"/>
            </a:xfrm>
            <a:prstGeom prst="rect">
              <a:avLst/>
            </a:prstGeom>
          </p:spPr>
        </p:pic>
        <p:sp>
          <p:nvSpPr>
            <p:cNvPr id="15" name="TextBox 14">
              <a:extLst>
                <a:ext uri="{FF2B5EF4-FFF2-40B4-BE49-F238E27FC236}">
                  <a16:creationId xmlns:a16="http://schemas.microsoft.com/office/drawing/2014/main" id="{38F0F5EF-2C90-02E6-5D12-852C4D9021C2}"/>
                </a:ext>
              </a:extLst>
            </p:cNvPr>
            <p:cNvSpPr txBox="1"/>
            <p:nvPr/>
          </p:nvSpPr>
          <p:spPr>
            <a:xfrm>
              <a:off x="3127697" y="2806096"/>
              <a:ext cx="1265399" cy="415498"/>
            </a:xfrm>
            <a:prstGeom prst="rect">
              <a:avLst/>
            </a:prstGeom>
            <a:noFill/>
          </p:spPr>
          <p:txBody>
            <a:bodyPr wrap="square" rtlCol="0">
              <a:spAutoFit/>
            </a:bodyPr>
            <a:lstStyle/>
            <a:p>
              <a:pPr algn="ctr"/>
              <a:r>
                <a:rPr lang="en-US" sz="1050" dirty="0"/>
                <a:t>Wright Patterson AFB, OH</a:t>
              </a:r>
            </a:p>
          </p:txBody>
        </p:sp>
      </p:grpSp>
      <p:sp>
        <p:nvSpPr>
          <p:cNvPr id="16" name="TextBox 15">
            <a:extLst>
              <a:ext uri="{FF2B5EF4-FFF2-40B4-BE49-F238E27FC236}">
                <a16:creationId xmlns:a16="http://schemas.microsoft.com/office/drawing/2014/main" id="{346B39E9-D7B2-681D-715A-E2B0A34E33D4}"/>
              </a:ext>
            </a:extLst>
          </p:cNvPr>
          <p:cNvSpPr txBox="1"/>
          <p:nvPr/>
        </p:nvSpPr>
        <p:spPr>
          <a:xfrm>
            <a:off x="4635568" y="2470696"/>
            <a:ext cx="906806" cy="415498"/>
          </a:xfrm>
          <a:prstGeom prst="rect">
            <a:avLst/>
          </a:prstGeom>
          <a:noFill/>
        </p:spPr>
        <p:txBody>
          <a:bodyPr wrap="square" rtlCol="0">
            <a:spAutoFit/>
          </a:bodyPr>
          <a:lstStyle/>
          <a:p>
            <a:pPr algn="ctr"/>
            <a:r>
              <a:rPr lang="en-US" sz="1050" dirty="0"/>
              <a:t>Vicksburg, MS</a:t>
            </a:r>
          </a:p>
        </p:txBody>
      </p:sp>
      <p:grpSp>
        <p:nvGrpSpPr>
          <p:cNvPr id="3" name="Group 2">
            <a:extLst>
              <a:ext uri="{FF2B5EF4-FFF2-40B4-BE49-F238E27FC236}">
                <a16:creationId xmlns:a16="http://schemas.microsoft.com/office/drawing/2014/main" id="{B6A2E84C-FC83-0037-176C-D440DA81D204}"/>
              </a:ext>
            </a:extLst>
          </p:cNvPr>
          <p:cNvGrpSpPr/>
          <p:nvPr/>
        </p:nvGrpSpPr>
        <p:grpSpPr>
          <a:xfrm>
            <a:off x="6155533" y="1573017"/>
            <a:ext cx="1265399" cy="1283441"/>
            <a:chOff x="6296779" y="1959589"/>
            <a:chExt cx="1265399" cy="1283441"/>
          </a:xfrm>
        </p:grpSpPr>
        <p:pic>
          <p:nvPicPr>
            <p:cNvPr id="6" name="Picture 5">
              <a:extLst>
                <a:ext uri="{FF2B5EF4-FFF2-40B4-BE49-F238E27FC236}">
                  <a16:creationId xmlns:a16="http://schemas.microsoft.com/office/drawing/2014/main" id="{38DD3F03-D192-58A3-1FE4-2E4598F530ED}"/>
                </a:ext>
              </a:extLst>
            </p:cNvPr>
            <p:cNvPicPr>
              <a:picLocks noChangeAspect="1"/>
            </p:cNvPicPr>
            <p:nvPr/>
          </p:nvPicPr>
          <p:blipFill rotWithShape="1">
            <a:blip r:embed="rId4"/>
            <a:srcRect l="61024" r="19509"/>
            <a:stretch/>
          </p:blipFill>
          <p:spPr>
            <a:xfrm>
              <a:off x="6405266" y="1959589"/>
              <a:ext cx="989710" cy="932768"/>
            </a:xfrm>
            <a:prstGeom prst="rect">
              <a:avLst/>
            </a:prstGeom>
          </p:spPr>
        </p:pic>
        <p:sp>
          <p:nvSpPr>
            <p:cNvPr id="17" name="TextBox 16">
              <a:extLst>
                <a:ext uri="{FF2B5EF4-FFF2-40B4-BE49-F238E27FC236}">
                  <a16:creationId xmlns:a16="http://schemas.microsoft.com/office/drawing/2014/main" id="{E8A0E396-1CFF-631F-C9DC-64D4728E29A2}"/>
                </a:ext>
              </a:extLst>
            </p:cNvPr>
            <p:cNvSpPr txBox="1"/>
            <p:nvPr/>
          </p:nvSpPr>
          <p:spPr>
            <a:xfrm>
              <a:off x="6296779" y="2827532"/>
              <a:ext cx="1265399" cy="415498"/>
            </a:xfrm>
            <a:prstGeom prst="rect">
              <a:avLst/>
            </a:prstGeom>
            <a:noFill/>
          </p:spPr>
          <p:txBody>
            <a:bodyPr wrap="square" rtlCol="0">
              <a:spAutoFit/>
            </a:bodyPr>
            <a:lstStyle/>
            <a:p>
              <a:pPr algn="ctr"/>
              <a:r>
                <a:rPr lang="en-US" sz="1050" dirty="0"/>
                <a:t>Stennis Space Center, MS</a:t>
              </a:r>
            </a:p>
          </p:txBody>
        </p:sp>
      </p:grpSp>
      <p:sp>
        <p:nvSpPr>
          <p:cNvPr id="22" name="TextBox 21">
            <a:extLst>
              <a:ext uri="{FF2B5EF4-FFF2-40B4-BE49-F238E27FC236}">
                <a16:creationId xmlns:a16="http://schemas.microsoft.com/office/drawing/2014/main" id="{AB630FDF-054C-1DAD-1E86-40D0962DD5E3}"/>
              </a:ext>
            </a:extLst>
          </p:cNvPr>
          <p:cNvSpPr txBox="1"/>
          <p:nvPr/>
        </p:nvSpPr>
        <p:spPr>
          <a:xfrm>
            <a:off x="2366407" y="1225126"/>
            <a:ext cx="3708195" cy="300082"/>
          </a:xfrm>
          <a:prstGeom prst="rect">
            <a:avLst/>
          </a:prstGeom>
          <a:noFill/>
        </p:spPr>
        <p:txBody>
          <a:bodyPr wrap="none" rtlCol="0">
            <a:spAutoFit/>
          </a:bodyPr>
          <a:lstStyle/>
          <a:p>
            <a:r>
              <a:rPr lang="en-US" sz="1350" i="1" dirty="0"/>
              <a:t>Part of DoD HPC Modernization Program (HPCMP)</a:t>
            </a:r>
          </a:p>
        </p:txBody>
      </p:sp>
      <p:cxnSp>
        <p:nvCxnSpPr>
          <p:cNvPr id="32" name="Straight Arrow Connector 31">
            <a:extLst>
              <a:ext uri="{FF2B5EF4-FFF2-40B4-BE49-F238E27FC236}">
                <a16:creationId xmlns:a16="http://schemas.microsoft.com/office/drawing/2014/main" id="{29D10EEA-079F-CDAF-FBE4-DBB8E39E0F45}"/>
              </a:ext>
            </a:extLst>
          </p:cNvPr>
          <p:cNvCxnSpPr>
            <a:cxnSpLocks/>
          </p:cNvCxnSpPr>
          <p:nvPr/>
        </p:nvCxnSpPr>
        <p:spPr bwMode="auto">
          <a:xfrm flipH="1" flipV="1">
            <a:off x="1425581" y="1353163"/>
            <a:ext cx="940826" cy="1"/>
          </a:xfrm>
          <a:prstGeom prst="straightConnector1">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EBE3725-B351-3117-6B88-57625E7A14C0}"/>
              </a:ext>
            </a:extLst>
          </p:cNvPr>
          <p:cNvCxnSpPr>
            <a:cxnSpLocks/>
          </p:cNvCxnSpPr>
          <p:nvPr/>
        </p:nvCxnSpPr>
        <p:spPr bwMode="auto">
          <a:xfrm flipH="1" flipV="1">
            <a:off x="6048989" y="1363625"/>
            <a:ext cx="1831206" cy="23084"/>
          </a:xfrm>
          <a:prstGeom prst="straightConnector1">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78952C9-3217-A7B1-280B-2AE24753BB93}"/>
              </a:ext>
            </a:extLst>
          </p:cNvPr>
          <p:cNvSpPr txBox="1"/>
          <p:nvPr/>
        </p:nvSpPr>
        <p:spPr>
          <a:xfrm>
            <a:off x="505421" y="4716253"/>
            <a:ext cx="8033588" cy="1384995"/>
          </a:xfrm>
          <a:prstGeom prst="rect">
            <a:avLst/>
          </a:prstGeom>
          <a:noFill/>
        </p:spPr>
        <p:txBody>
          <a:bodyPr wrap="square" rtlCol="0">
            <a:spAutoFit/>
          </a:bodyPr>
          <a:lstStyle/>
          <a:p>
            <a:r>
              <a:rPr lang="en-US" sz="1400" dirty="0"/>
              <a:t>Table Notes:</a:t>
            </a:r>
          </a:p>
          <a:p>
            <a:pPr marL="257175" indent="-257175">
              <a:buFont typeface="Arial" panose="020B0604020202020204" pitchFamily="34" charset="0"/>
              <a:buChar char="•"/>
            </a:pPr>
            <a:r>
              <a:rPr lang="en-US" sz="1400" dirty="0"/>
              <a:t>Data compiled from </a:t>
            </a:r>
            <a:r>
              <a:rPr lang="en-US" sz="1400" dirty="0">
                <a:hlinkClick r:id="rId5"/>
              </a:rPr>
              <a:t>HPC Centers</a:t>
            </a:r>
            <a:r>
              <a:rPr lang="en-US" sz="1400" dirty="0"/>
              <a:t> and </a:t>
            </a:r>
            <a:r>
              <a:rPr lang="en-US" sz="1400" dirty="0">
                <a:hlinkClick r:id="rId6"/>
              </a:rPr>
              <a:t>HPC Centers: Unclassified Systems</a:t>
            </a:r>
            <a:r>
              <a:rPr lang="en-US" sz="1400" dirty="0"/>
              <a:t>, as of 2OCT2024.</a:t>
            </a:r>
          </a:p>
          <a:p>
            <a:pPr marL="257175" indent="-257175">
              <a:buFont typeface="Arial" panose="020B0604020202020204" pitchFamily="34" charset="0"/>
              <a:buChar char="•"/>
            </a:pPr>
            <a:r>
              <a:rPr lang="en-US" sz="1400" dirty="0"/>
              <a:t>GPUs rated by CUDA Cores: A100 (6912), V100 (5120), P100 (3884), K40c (2880)</a:t>
            </a:r>
          </a:p>
          <a:p>
            <a:pPr marL="257175" indent="-257175">
              <a:buFont typeface="Arial" panose="020B0604020202020204" pitchFamily="34" charset="0"/>
              <a:buChar char="•"/>
            </a:pPr>
            <a:r>
              <a:rPr lang="en-US" sz="1400" dirty="0"/>
              <a:t>DSRC = DoD Supercomputer Resource Center.  </a:t>
            </a:r>
          </a:p>
          <a:p>
            <a:pPr marL="257175" indent="-257175">
              <a:buFont typeface="Arial" panose="020B0604020202020204" pitchFamily="34" charset="0"/>
              <a:buChar char="•"/>
            </a:pPr>
            <a:r>
              <a:rPr lang="en-US" sz="1400" dirty="0"/>
              <a:t>Resource Managers: Portable Batch System (PBS), Load Sharing Facility (LSF).</a:t>
            </a:r>
          </a:p>
          <a:p>
            <a:pPr marL="257175" indent="-257175">
              <a:buFont typeface="Arial" panose="020B0604020202020204" pitchFamily="34" charset="0"/>
              <a:buChar char="•"/>
            </a:pPr>
            <a:r>
              <a:rPr lang="en-US" sz="1400" dirty="0"/>
              <a:t>Classified DoD HPC Systems: BETTY (ARL, V100 GPUs), DURHAM (Navy, P100), and PINTADO (Navy, A100)</a:t>
            </a:r>
          </a:p>
        </p:txBody>
      </p:sp>
    </p:spTree>
    <p:extLst>
      <p:ext uri="{BB962C8B-B14F-4D97-AF65-F5344CB8AC3E}">
        <p14:creationId xmlns:p14="http://schemas.microsoft.com/office/powerpoint/2010/main" val="3964576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5E6344-0E46-9B57-5314-315B37218F86}"/>
              </a:ext>
            </a:extLst>
          </p:cNvPr>
          <p:cNvSpPr>
            <a:spLocks noGrp="1"/>
          </p:cNvSpPr>
          <p:nvPr>
            <p:ph idx="1"/>
          </p:nvPr>
        </p:nvSpPr>
        <p:spPr>
          <a:xfrm>
            <a:off x="227014" y="1201106"/>
            <a:ext cx="8683625" cy="754317"/>
          </a:xfrm>
        </p:spPr>
        <p:txBody>
          <a:bodyPr>
            <a:normAutofit/>
          </a:bodyPr>
          <a:lstStyle/>
          <a:p>
            <a:r>
              <a:rPr lang="en-US" sz="1800" dirty="0">
                <a:cs typeface="Arial"/>
              </a:rPr>
              <a:t>NARWHAL HPC system on Navy DSRC has</a:t>
            </a:r>
            <a:r>
              <a:rPr lang="en-US" sz="1800" dirty="0"/>
              <a:t> advanced GPU capabilities, including some systems with Machine Learning Accelerated (MLA) configurations.   </a:t>
            </a:r>
            <a:endParaRPr lang="en-US" sz="4000" dirty="0"/>
          </a:p>
        </p:txBody>
      </p:sp>
      <p:sp>
        <p:nvSpPr>
          <p:cNvPr id="4" name="Slide Number Placeholder 3">
            <a:extLst>
              <a:ext uri="{FF2B5EF4-FFF2-40B4-BE49-F238E27FC236}">
                <a16:creationId xmlns:a16="http://schemas.microsoft.com/office/drawing/2014/main" id="{D79372E3-0F07-B3AB-EAF0-D1D914C71E52}"/>
              </a:ext>
            </a:extLst>
          </p:cNvPr>
          <p:cNvSpPr>
            <a:spLocks noGrp="1"/>
          </p:cNvSpPr>
          <p:nvPr>
            <p:ph type="sldNum" sz="quarter" idx="11"/>
          </p:nvPr>
        </p:nvSpPr>
        <p:spPr bwMode="auto">
          <a:xfrm>
            <a:off x="11696701" y="6626225"/>
            <a:ext cx="486833" cy="228600"/>
          </a:xfrm>
          <a:prstGeom prst="rect">
            <a:avLst/>
          </a:prstGeom>
          <a:noFill/>
          <a:ln w="9525">
            <a:noFill/>
            <a:miter lim="800000"/>
            <a:headEnd/>
            <a:tailEnd/>
          </a:ln>
          <a:effectLst/>
        </p:spPr>
        <p:txBody>
          <a:bodyPr vert="horz" wrap="none" lIns="91429" tIns="45714" rIns="91429" bIns="45714" numCol="1" anchor="b" anchorCtr="0" compatLnSpc="1">
            <a:prstTxWarp prst="textNoShape">
              <a:avLst/>
            </a:prstTxWarp>
          </a:bodyPr>
          <a:lstStyle>
            <a:defPPr>
              <a:defRPr lang="en-US"/>
            </a:defPPr>
            <a:lvl1pPr algn="r" rtl="0" eaLnBrk="0" fontAlgn="base" hangingPunct="0">
              <a:spcBef>
                <a:spcPct val="0"/>
              </a:spcBef>
              <a:spcAft>
                <a:spcPct val="0"/>
              </a:spcAft>
              <a:defRPr lang="en-US" sz="800" b="1" kern="1200">
                <a:solidFill>
                  <a:srgbClr val="969696"/>
                </a:solidFill>
                <a:latin typeface="Arial" charset="0"/>
                <a:ea typeface="+mn-ea"/>
                <a:cs typeface="+mn-cs"/>
              </a:defRPr>
            </a:lvl1pPr>
            <a:lvl2pPr marL="457200" algn="l" rtl="0" eaLnBrk="0" fontAlgn="base" hangingPunct="0">
              <a:spcBef>
                <a:spcPct val="0"/>
              </a:spcBef>
              <a:spcAft>
                <a:spcPct val="0"/>
              </a:spcAft>
              <a:defRPr sz="2400" b="1" kern="1200">
                <a:solidFill>
                  <a:srgbClr val="000000"/>
                </a:solidFill>
                <a:latin typeface="Arial" charset="0"/>
                <a:ea typeface="+mn-ea"/>
                <a:cs typeface="+mn-cs"/>
              </a:defRPr>
            </a:lvl2pPr>
            <a:lvl3pPr marL="914400" algn="l" rtl="0" eaLnBrk="0" fontAlgn="base" hangingPunct="0">
              <a:spcBef>
                <a:spcPct val="0"/>
              </a:spcBef>
              <a:spcAft>
                <a:spcPct val="0"/>
              </a:spcAft>
              <a:defRPr sz="2400" b="1" kern="1200">
                <a:solidFill>
                  <a:srgbClr val="000000"/>
                </a:solidFill>
                <a:latin typeface="Arial" charset="0"/>
                <a:ea typeface="+mn-ea"/>
                <a:cs typeface="+mn-cs"/>
              </a:defRPr>
            </a:lvl3pPr>
            <a:lvl4pPr marL="1371600" algn="l" rtl="0" eaLnBrk="0" fontAlgn="base" hangingPunct="0">
              <a:spcBef>
                <a:spcPct val="0"/>
              </a:spcBef>
              <a:spcAft>
                <a:spcPct val="0"/>
              </a:spcAft>
              <a:defRPr sz="2400" b="1" kern="1200">
                <a:solidFill>
                  <a:srgbClr val="000000"/>
                </a:solidFill>
                <a:latin typeface="Arial" charset="0"/>
                <a:ea typeface="+mn-ea"/>
                <a:cs typeface="+mn-cs"/>
              </a:defRPr>
            </a:lvl4pPr>
            <a:lvl5pPr marL="1828800" algn="l" rtl="0" eaLnBrk="0" fontAlgn="base" hangingPunct="0">
              <a:spcBef>
                <a:spcPct val="0"/>
              </a:spcBef>
              <a:spcAft>
                <a:spcPct val="0"/>
              </a:spcAft>
              <a:defRPr sz="2400" b="1" kern="1200">
                <a:solidFill>
                  <a:srgbClr val="000000"/>
                </a:solidFill>
                <a:latin typeface="Arial" charset="0"/>
                <a:ea typeface="+mn-ea"/>
                <a:cs typeface="+mn-cs"/>
              </a:defRPr>
            </a:lvl5pPr>
            <a:lvl6pPr marL="2286000" algn="l" defTabSz="914400" rtl="0" eaLnBrk="1" latinLnBrk="0" hangingPunct="1">
              <a:defRPr sz="2400" b="1" kern="1200">
                <a:solidFill>
                  <a:srgbClr val="000000"/>
                </a:solidFill>
                <a:latin typeface="Arial" charset="0"/>
                <a:ea typeface="+mn-ea"/>
                <a:cs typeface="+mn-cs"/>
              </a:defRPr>
            </a:lvl6pPr>
            <a:lvl7pPr marL="2743200" algn="l" defTabSz="914400" rtl="0" eaLnBrk="1" latinLnBrk="0" hangingPunct="1">
              <a:defRPr sz="2400" b="1" kern="1200">
                <a:solidFill>
                  <a:srgbClr val="000000"/>
                </a:solidFill>
                <a:latin typeface="Arial" charset="0"/>
                <a:ea typeface="+mn-ea"/>
                <a:cs typeface="+mn-cs"/>
              </a:defRPr>
            </a:lvl7pPr>
            <a:lvl8pPr marL="3200400" algn="l" defTabSz="914400" rtl="0" eaLnBrk="1" latinLnBrk="0" hangingPunct="1">
              <a:defRPr sz="2400" b="1" kern="1200">
                <a:solidFill>
                  <a:srgbClr val="000000"/>
                </a:solidFill>
                <a:latin typeface="Arial" charset="0"/>
                <a:ea typeface="+mn-ea"/>
                <a:cs typeface="+mn-cs"/>
              </a:defRPr>
            </a:lvl8pPr>
            <a:lvl9pPr marL="3657600" algn="l" defTabSz="914400" rtl="0" eaLnBrk="1" latinLnBrk="0" hangingPunct="1">
              <a:defRPr sz="2400" b="1" kern="1200">
                <a:solidFill>
                  <a:srgbClr val="000000"/>
                </a:solidFill>
                <a:latin typeface="Arial" charset="0"/>
                <a:ea typeface="+mn-ea"/>
                <a:cs typeface="+mn-cs"/>
              </a:defRPr>
            </a:lvl9pPr>
          </a:lstStyle>
          <a:p>
            <a:fld id="{579C08C6-1765-4A7E-8E22-E5C126275C8F}" type="slidenum">
              <a:rPr lang="en-US" smtClean="0"/>
              <a:pPr/>
              <a:t>6</a:t>
            </a:fld>
            <a:endParaRPr lang="en-US"/>
          </a:p>
        </p:txBody>
      </p:sp>
      <p:sp>
        <p:nvSpPr>
          <p:cNvPr id="5" name="Title 4">
            <a:extLst>
              <a:ext uri="{FF2B5EF4-FFF2-40B4-BE49-F238E27FC236}">
                <a16:creationId xmlns:a16="http://schemas.microsoft.com/office/drawing/2014/main" id="{FA35C6ED-DD12-75EB-D5CA-0DB2353C3D1B}"/>
              </a:ext>
            </a:extLst>
          </p:cNvPr>
          <p:cNvSpPr>
            <a:spLocks noGrp="1"/>
          </p:cNvSpPr>
          <p:nvPr>
            <p:ph type="title"/>
          </p:nvPr>
        </p:nvSpPr>
        <p:spPr/>
        <p:txBody>
          <a:bodyPr/>
          <a:lstStyle/>
          <a:p>
            <a:r>
              <a:rPr lang="en-US" dirty="0"/>
              <a:t>Capabilities of Narwhal HPC</a:t>
            </a:r>
          </a:p>
        </p:txBody>
      </p:sp>
      <p:sp>
        <p:nvSpPr>
          <p:cNvPr id="18" name="TextBox 17">
            <a:extLst>
              <a:ext uri="{FF2B5EF4-FFF2-40B4-BE49-F238E27FC236}">
                <a16:creationId xmlns:a16="http://schemas.microsoft.com/office/drawing/2014/main" id="{DD5677D2-3A87-205C-A05A-CFC3CDB716F5}"/>
              </a:ext>
            </a:extLst>
          </p:cNvPr>
          <p:cNvSpPr txBox="1"/>
          <p:nvPr/>
        </p:nvSpPr>
        <p:spPr>
          <a:xfrm>
            <a:off x="2402848" y="5667258"/>
            <a:ext cx="4126258" cy="300082"/>
          </a:xfrm>
          <a:prstGeom prst="rect">
            <a:avLst/>
          </a:prstGeom>
          <a:noFill/>
        </p:spPr>
        <p:txBody>
          <a:bodyPr wrap="none" rtlCol="0">
            <a:spAutoFit/>
          </a:bodyPr>
          <a:lstStyle/>
          <a:p>
            <a:r>
              <a:rPr lang="en-US" sz="1350" dirty="0"/>
              <a:t>From </a:t>
            </a:r>
            <a:r>
              <a:rPr lang="en-US" sz="1350" dirty="0">
                <a:hlinkClick r:id="rId2"/>
              </a:rPr>
              <a:t>https://centers.hpc.mil/systems/unclassified.html</a:t>
            </a:r>
            <a:r>
              <a:rPr lang="en-US" sz="1350" dirty="0"/>
              <a:t> </a:t>
            </a:r>
          </a:p>
        </p:txBody>
      </p:sp>
      <p:pic>
        <p:nvPicPr>
          <p:cNvPr id="3" name="Picture 5" descr="Table&#10;&#10;Description automatically generated">
            <a:extLst>
              <a:ext uri="{FF2B5EF4-FFF2-40B4-BE49-F238E27FC236}">
                <a16:creationId xmlns:a16="http://schemas.microsoft.com/office/drawing/2014/main" id="{30ECECBB-C411-9E59-8862-1096FF5D5372}"/>
              </a:ext>
            </a:extLst>
          </p:cNvPr>
          <p:cNvPicPr>
            <a:picLocks noChangeAspect="1"/>
          </p:cNvPicPr>
          <p:nvPr/>
        </p:nvPicPr>
        <p:blipFill>
          <a:blip r:embed="rId3"/>
          <a:stretch>
            <a:fillRect/>
          </a:stretch>
        </p:blipFill>
        <p:spPr>
          <a:xfrm>
            <a:off x="621406" y="2142492"/>
            <a:ext cx="7828745" cy="3337698"/>
          </a:xfrm>
          <a:prstGeom prst="rect">
            <a:avLst/>
          </a:prstGeom>
        </p:spPr>
      </p:pic>
    </p:spTree>
    <p:extLst>
      <p:ext uri="{BB962C8B-B14F-4D97-AF65-F5344CB8AC3E}">
        <p14:creationId xmlns:p14="http://schemas.microsoft.com/office/powerpoint/2010/main" val="819522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57D645-95AB-F924-E9E0-810BB8C89A55}"/>
              </a:ext>
            </a:extLst>
          </p:cNvPr>
          <p:cNvSpPr>
            <a:spLocks noGrp="1"/>
          </p:cNvSpPr>
          <p:nvPr>
            <p:ph idx="1"/>
          </p:nvPr>
        </p:nvSpPr>
        <p:spPr>
          <a:xfrm>
            <a:off x="408214" y="1519885"/>
            <a:ext cx="8507186" cy="4525963"/>
          </a:xfrm>
        </p:spPr>
        <p:txBody>
          <a:bodyPr>
            <a:normAutofit fontScale="85000" lnSpcReduction="10000"/>
          </a:bodyPr>
          <a:lstStyle/>
          <a:p>
            <a:r>
              <a:rPr lang="en-US" sz="1800" dirty="0">
                <a:effectLst/>
                <a:latin typeface="Calibri" panose="020F0502020204030204" pitchFamily="34" charset="0"/>
              </a:rPr>
              <a:t>DoD HPC Home page: </a:t>
            </a:r>
            <a:r>
              <a:rPr lang="en-US" sz="1800" dirty="0">
                <a:effectLst/>
                <a:latin typeface="Calibri" panose="020F0502020204030204" pitchFamily="34" charset="0"/>
                <a:hlinkClick r:id="rId2"/>
              </a:rPr>
              <a:t>https://www.hpc.mil/</a:t>
            </a:r>
            <a:endParaRPr lang="en-US" sz="1800" b="0" dirty="0"/>
          </a:p>
          <a:p>
            <a:r>
              <a:rPr lang="en-US" sz="1800" b="0" dirty="0"/>
              <a:t>To get account, follow instructions at </a:t>
            </a:r>
            <a:r>
              <a:rPr lang="en-US" sz="1800" b="0" dirty="0">
                <a:hlinkClick r:id="rId3"/>
              </a:rPr>
              <a:t>https://centers.hpc.mil/users/index.html#accounts</a:t>
            </a:r>
            <a:r>
              <a:rPr lang="en-US" sz="1800" b="0" dirty="0"/>
              <a:t>.</a:t>
            </a:r>
          </a:p>
          <a:p>
            <a:pPr lvl="1"/>
            <a:r>
              <a:rPr lang="en-US" sz="1600" b="0" dirty="0"/>
              <a:t>Key Step: Select appropriate Service/Agency Approval Authority (S/AAA, aka </a:t>
            </a:r>
            <a:r>
              <a:rPr lang="en-US" sz="1600" b="0" dirty="0" err="1"/>
              <a:t>OrgID</a:t>
            </a:r>
            <a:r>
              <a:rPr lang="en-US" sz="1600" b="0" dirty="0"/>
              <a:t>):</a:t>
            </a:r>
            <a:endParaRPr lang="en-US" sz="1600" b="0" dirty="0">
              <a:cs typeface="Arial"/>
            </a:endParaRPr>
          </a:p>
          <a:p>
            <a:pPr lvl="2"/>
            <a:r>
              <a:rPr lang="en-US" sz="1400" b="0" dirty="0"/>
              <a:t>NPS Personnel: Use NPSCA POC Odessa Murray, </a:t>
            </a:r>
            <a:r>
              <a:rPr lang="en-US" sz="1400" b="0" dirty="0">
                <a:hlinkClick r:id="rId4"/>
              </a:rPr>
              <a:t>odessa.s.murray.ctr@us.navy.mil</a:t>
            </a:r>
            <a:r>
              <a:rPr lang="en-US" sz="1400" b="0" dirty="0"/>
              <a:t>.</a:t>
            </a:r>
            <a:endParaRPr lang="en-US" sz="1400" b="0" dirty="0">
              <a:cs typeface="Arial"/>
            </a:endParaRPr>
          </a:p>
          <a:p>
            <a:pPr lvl="2"/>
            <a:r>
              <a:rPr lang="en-US" sz="1400" b="0" dirty="0"/>
              <a:t>Other Army personnel: Recommend using OARMY </a:t>
            </a:r>
            <a:r>
              <a:rPr lang="en-US" sz="1400" b="0" dirty="0" err="1"/>
              <a:t>OrgID</a:t>
            </a:r>
            <a:r>
              <a:rPr lang="en-US" sz="1400" b="0" dirty="0"/>
              <a:t>, and reaching out to designated POCs to confirm.  </a:t>
            </a:r>
            <a:endParaRPr lang="en-US" sz="1400" b="0" dirty="0">
              <a:cs typeface="Arial"/>
            </a:endParaRPr>
          </a:p>
          <a:p>
            <a:r>
              <a:rPr lang="en-US" sz="1800" b="0" dirty="0"/>
              <a:t>Helpful Resources:</a:t>
            </a:r>
          </a:p>
          <a:p>
            <a:pPr lvl="1"/>
            <a:r>
              <a:rPr lang="en-US" sz="1600" b="0" dirty="0"/>
              <a:t>DoD HPC Modernization Program (HPCMP) home page: </a:t>
            </a:r>
            <a:r>
              <a:rPr lang="en-US" sz="1600" b="0" dirty="0">
                <a:hlinkClick r:id="rId2"/>
              </a:rPr>
              <a:t>https://www.hpc.mil/</a:t>
            </a:r>
            <a:r>
              <a:rPr lang="en-US" sz="1600" b="0" dirty="0"/>
              <a:t>.</a:t>
            </a:r>
          </a:p>
          <a:p>
            <a:pPr lvl="1"/>
            <a:r>
              <a:rPr lang="en-US" sz="1600" dirty="0" err="1"/>
              <a:t>Dcoumentation</a:t>
            </a:r>
            <a:r>
              <a:rPr lang="en-US" sz="1600" dirty="0"/>
              <a:t>:</a:t>
            </a:r>
            <a:r>
              <a:rPr lang="en-US" sz="1600" b="0" dirty="0"/>
              <a:t> See </a:t>
            </a:r>
            <a:r>
              <a:rPr lang="en-US" sz="1600" b="0" dirty="0">
                <a:hlinkClick r:id="rId5"/>
              </a:rPr>
              <a:t>https://centers.hpc.mil/systems/unclassified.html</a:t>
            </a:r>
            <a:r>
              <a:rPr lang="en-US" sz="1600" b="0" dirty="0"/>
              <a:t> for links to capabilities and user guides for all HPC systems.  For Narwhal see </a:t>
            </a:r>
            <a:r>
              <a:rPr lang="en-US" sz="1600" b="0" dirty="0">
                <a:ea typeface="+mn-lt"/>
                <a:cs typeface="+mn-lt"/>
                <a:hlinkClick r:id="rId6"/>
              </a:rPr>
              <a:t>Navy DSRC: Documentation (hpc.mil)</a:t>
            </a:r>
            <a:r>
              <a:rPr lang="en-US" sz="1600" b="0" dirty="0"/>
              <a:t> and </a:t>
            </a:r>
            <a:r>
              <a:rPr lang="en-US" sz="1600" b="0" dirty="0">
                <a:ea typeface="+mn-lt"/>
                <a:cs typeface="+mn-lt"/>
                <a:hlinkClick r:id="rId7"/>
              </a:rPr>
              <a:t>Navy DSRC: Narwhal PBS Guide (hpc.mil).</a:t>
            </a:r>
            <a:endParaRPr lang="en-US" sz="1600" b="0" dirty="0">
              <a:cs typeface="Arial"/>
            </a:endParaRPr>
          </a:p>
          <a:p>
            <a:pPr lvl="1"/>
            <a:r>
              <a:rPr lang="en-US" sz="1600" dirty="0"/>
              <a:t>HPC Portal: </a:t>
            </a:r>
            <a:r>
              <a:rPr lang="en-US" sz="1600" b="0" dirty="0"/>
              <a:t>Offers web-based clients to connect to HPC systems, </a:t>
            </a:r>
            <a:r>
              <a:rPr lang="en-US" sz="1600" b="0" dirty="0">
                <a:hlinkClick r:id="rId8"/>
              </a:rPr>
              <a:t>https://centers.hpc.mil/portal/</a:t>
            </a:r>
            <a:r>
              <a:rPr lang="en-US" sz="1600" b="0" dirty="0"/>
              <a:t>.  Recommend “Web Shell” for command line interface, and “Enhanced File Manager” for file transfers.</a:t>
            </a:r>
          </a:p>
          <a:p>
            <a:pPr lvl="1"/>
            <a:r>
              <a:rPr lang="en-US" sz="1600" dirty="0"/>
              <a:t>Running </a:t>
            </a:r>
            <a:r>
              <a:rPr lang="en-US" sz="1600" dirty="0" err="1"/>
              <a:t>Jupyter</a:t>
            </a:r>
            <a:r>
              <a:rPr lang="en-US" sz="1600" dirty="0"/>
              <a:t> Notebook: </a:t>
            </a:r>
            <a:r>
              <a:rPr lang="en-US" sz="1600" b="0" dirty="0"/>
              <a:t>Reference article for running </a:t>
            </a:r>
            <a:r>
              <a:rPr lang="en-US" sz="1600" b="0" dirty="0" err="1"/>
              <a:t>Jupyter</a:t>
            </a:r>
            <a:r>
              <a:rPr lang="en-US" sz="1600" b="0" dirty="0"/>
              <a:t> notebook on DoD HPC: </a:t>
            </a:r>
            <a:r>
              <a:rPr lang="en-US" sz="1600" b="0" dirty="0">
                <a:hlinkClick r:id="rId9"/>
              </a:rPr>
              <a:t>ARL DSRC - Running </a:t>
            </a:r>
            <a:r>
              <a:rPr lang="en-US" sz="1600" b="0" dirty="0" err="1">
                <a:hlinkClick r:id="rId9"/>
              </a:rPr>
              <a:t>Jupyter</a:t>
            </a:r>
            <a:r>
              <a:rPr lang="en-US" sz="1600" b="0" dirty="0">
                <a:hlinkClick r:id="rId9"/>
              </a:rPr>
              <a:t> Notebooks on SCOUT from a Windows Client (hpc.mil)</a:t>
            </a:r>
            <a:endParaRPr lang="en-US" sz="1600" b="0" dirty="0"/>
          </a:p>
          <a:p>
            <a:pPr lvl="1"/>
            <a:r>
              <a:rPr lang="en-US" sz="1600" dirty="0">
                <a:ea typeface="+mn-lt"/>
                <a:cs typeface="+mn-lt"/>
              </a:rPr>
              <a:t>Training: </a:t>
            </a:r>
            <a:r>
              <a:rPr lang="en-US" sz="1600" b="0" dirty="0">
                <a:ea typeface="+mn-lt"/>
                <a:cs typeface="+mn-lt"/>
              </a:rPr>
              <a:t>HPCMP offers Productivity Enhancement and Training (PET) sessions, and can even request help in particular area.  See </a:t>
            </a:r>
            <a:r>
              <a:rPr lang="en-US" sz="1600" b="0" dirty="0">
                <a:ea typeface="+mn-lt"/>
                <a:cs typeface="+mn-lt"/>
                <a:hlinkClick r:id="rId10"/>
              </a:rPr>
              <a:t>HPC Centers: PET FAQs</a:t>
            </a:r>
            <a:r>
              <a:rPr lang="en-US" sz="1600" b="0" dirty="0">
                <a:ea typeface="+mn-lt"/>
                <a:cs typeface="+mn-lt"/>
              </a:rPr>
              <a:t> and also </a:t>
            </a:r>
            <a:r>
              <a:rPr lang="en-US" sz="1600" b="0" dirty="0">
                <a:ea typeface="+mn-lt"/>
                <a:cs typeface="+mn-lt"/>
                <a:hlinkClick r:id="rId11"/>
              </a:rPr>
              <a:t>HPC Centers: HPC Training</a:t>
            </a:r>
            <a:r>
              <a:rPr lang="en-US" sz="1600" b="0" dirty="0">
                <a:ea typeface="+mn-lt"/>
                <a:cs typeface="+mn-lt"/>
              </a:rPr>
              <a:t>.  </a:t>
            </a:r>
            <a:endParaRPr lang="en-US" sz="1600" b="0" dirty="0"/>
          </a:p>
          <a:p>
            <a:pPr lvl="1"/>
            <a:r>
              <a:rPr lang="en-US" sz="1600" b="0" dirty="0">
                <a:ea typeface="+mn-lt"/>
                <a:cs typeface="+mn-lt"/>
              </a:rPr>
              <a:t>Data Analysis and Assessment Center (DAAC, </a:t>
            </a:r>
            <a:r>
              <a:rPr lang="en-US" sz="1600" b="0" dirty="0">
                <a:ea typeface="+mn-lt"/>
                <a:cs typeface="+mn-lt"/>
                <a:hlinkClick r:id="rId12"/>
              </a:rPr>
              <a:t>https://daac.hpc.mil/</a:t>
            </a:r>
            <a:r>
              <a:rPr lang="en-US" sz="1600" b="0" dirty="0">
                <a:ea typeface="+mn-lt"/>
                <a:cs typeface="+mn-lt"/>
              </a:rPr>
              <a:t>) which serves the needs of DoD HPCMP scientists to analyze an ever increasing volume and complexity of data.</a:t>
            </a:r>
            <a:endParaRPr lang="en-US" sz="1600" b="0" dirty="0"/>
          </a:p>
          <a:p>
            <a:pPr lvl="1"/>
            <a:r>
              <a:rPr lang="en-US" sz="1600" b="0" dirty="0">
                <a:ea typeface="+mn-lt"/>
                <a:cs typeface="+mn-lt"/>
                <a:hlinkClick r:id="rId13"/>
              </a:rPr>
              <a:t>Secure Remote Desktop </a:t>
            </a:r>
            <a:r>
              <a:rPr lang="en-US" sz="1600" b="0" dirty="0">
                <a:ea typeface="+mn-lt"/>
                <a:cs typeface="+mn-lt"/>
              </a:rPr>
              <a:t>enables users to launch a gnome desktop on an HPC system.</a:t>
            </a:r>
            <a:endParaRPr lang="en-US" sz="1600" b="0" dirty="0"/>
          </a:p>
        </p:txBody>
      </p:sp>
      <p:sp>
        <p:nvSpPr>
          <p:cNvPr id="4" name="Slide Number Placeholder 3">
            <a:extLst>
              <a:ext uri="{FF2B5EF4-FFF2-40B4-BE49-F238E27FC236}">
                <a16:creationId xmlns:a16="http://schemas.microsoft.com/office/drawing/2014/main" id="{0653B484-2D01-345F-BC4E-226D7C2A2EFF}"/>
              </a:ext>
            </a:extLst>
          </p:cNvPr>
          <p:cNvSpPr>
            <a:spLocks noGrp="1"/>
          </p:cNvSpPr>
          <p:nvPr>
            <p:ph type="sldNum" sz="quarter" idx="11"/>
          </p:nvPr>
        </p:nvSpPr>
        <p:spPr bwMode="auto">
          <a:xfrm>
            <a:off x="11696701" y="6626225"/>
            <a:ext cx="486833" cy="228600"/>
          </a:xfrm>
          <a:prstGeom prst="rect">
            <a:avLst/>
          </a:prstGeom>
          <a:noFill/>
          <a:ln w="9525">
            <a:noFill/>
            <a:miter lim="800000"/>
            <a:headEnd/>
            <a:tailEnd/>
          </a:ln>
          <a:effectLst/>
        </p:spPr>
        <p:txBody>
          <a:bodyPr vert="horz" wrap="none" lIns="91429" tIns="45714" rIns="91429" bIns="45714" numCol="1" anchor="b" anchorCtr="0" compatLnSpc="1">
            <a:prstTxWarp prst="textNoShape">
              <a:avLst/>
            </a:prstTxWarp>
          </a:bodyPr>
          <a:lstStyle>
            <a:defPPr>
              <a:defRPr lang="en-US"/>
            </a:defPPr>
            <a:lvl1pPr algn="r" rtl="0" eaLnBrk="0" fontAlgn="base" hangingPunct="0">
              <a:spcBef>
                <a:spcPct val="0"/>
              </a:spcBef>
              <a:spcAft>
                <a:spcPct val="0"/>
              </a:spcAft>
              <a:defRPr lang="en-US" sz="800" b="1" kern="1200">
                <a:solidFill>
                  <a:srgbClr val="969696"/>
                </a:solidFill>
                <a:latin typeface="Arial" charset="0"/>
                <a:ea typeface="+mn-ea"/>
                <a:cs typeface="+mn-cs"/>
              </a:defRPr>
            </a:lvl1pPr>
            <a:lvl2pPr marL="457200" algn="l" rtl="0" eaLnBrk="0" fontAlgn="base" hangingPunct="0">
              <a:spcBef>
                <a:spcPct val="0"/>
              </a:spcBef>
              <a:spcAft>
                <a:spcPct val="0"/>
              </a:spcAft>
              <a:defRPr sz="2400" b="1" kern="1200">
                <a:solidFill>
                  <a:srgbClr val="000000"/>
                </a:solidFill>
                <a:latin typeface="Arial" charset="0"/>
                <a:ea typeface="+mn-ea"/>
                <a:cs typeface="+mn-cs"/>
              </a:defRPr>
            </a:lvl2pPr>
            <a:lvl3pPr marL="914400" algn="l" rtl="0" eaLnBrk="0" fontAlgn="base" hangingPunct="0">
              <a:spcBef>
                <a:spcPct val="0"/>
              </a:spcBef>
              <a:spcAft>
                <a:spcPct val="0"/>
              </a:spcAft>
              <a:defRPr sz="2400" b="1" kern="1200">
                <a:solidFill>
                  <a:srgbClr val="000000"/>
                </a:solidFill>
                <a:latin typeface="Arial" charset="0"/>
                <a:ea typeface="+mn-ea"/>
                <a:cs typeface="+mn-cs"/>
              </a:defRPr>
            </a:lvl3pPr>
            <a:lvl4pPr marL="1371600" algn="l" rtl="0" eaLnBrk="0" fontAlgn="base" hangingPunct="0">
              <a:spcBef>
                <a:spcPct val="0"/>
              </a:spcBef>
              <a:spcAft>
                <a:spcPct val="0"/>
              </a:spcAft>
              <a:defRPr sz="2400" b="1" kern="1200">
                <a:solidFill>
                  <a:srgbClr val="000000"/>
                </a:solidFill>
                <a:latin typeface="Arial" charset="0"/>
                <a:ea typeface="+mn-ea"/>
                <a:cs typeface="+mn-cs"/>
              </a:defRPr>
            </a:lvl4pPr>
            <a:lvl5pPr marL="1828800" algn="l" rtl="0" eaLnBrk="0" fontAlgn="base" hangingPunct="0">
              <a:spcBef>
                <a:spcPct val="0"/>
              </a:spcBef>
              <a:spcAft>
                <a:spcPct val="0"/>
              </a:spcAft>
              <a:defRPr sz="2400" b="1" kern="1200">
                <a:solidFill>
                  <a:srgbClr val="000000"/>
                </a:solidFill>
                <a:latin typeface="Arial" charset="0"/>
                <a:ea typeface="+mn-ea"/>
                <a:cs typeface="+mn-cs"/>
              </a:defRPr>
            </a:lvl5pPr>
            <a:lvl6pPr marL="2286000" algn="l" defTabSz="914400" rtl="0" eaLnBrk="1" latinLnBrk="0" hangingPunct="1">
              <a:defRPr sz="2400" b="1" kern="1200">
                <a:solidFill>
                  <a:srgbClr val="000000"/>
                </a:solidFill>
                <a:latin typeface="Arial" charset="0"/>
                <a:ea typeface="+mn-ea"/>
                <a:cs typeface="+mn-cs"/>
              </a:defRPr>
            </a:lvl6pPr>
            <a:lvl7pPr marL="2743200" algn="l" defTabSz="914400" rtl="0" eaLnBrk="1" latinLnBrk="0" hangingPunct="1">
              <a:defRPr sz="2400" b="1" kern="1200">
                <a:solidFill>
                  <a:srgbClr val="000000"/>
                </a:solidFill>
                <a:latin typeface="Arial" charset="0"/>
                <a:ea typeface="+mn-ea"/>
                <a:cs typeface="+mn-cs"/>
              </a:defRPr>
            </a:lvl7pPr>
            <a:lvl8pPr marL="3200400" algn="l" defTabSz="914400" rtl="0" eaLnBrk="1" latinLnBrk="0" hangingPunct="1">
              <a:defRPr sz="2400" b="1" kern="1200">
                <a:solidFill>
                  <a:srgbClr val="000000"/>
                </a:solidFill>
                <a:latin typeface="Arial" charset="0"/>
                <a:ea typeface="+mn-ea"/>
                <a:cs typeface="+mn-cs"/>
              </a:defRPr>
            </a:lvl8pPr>
            <a:lvl9pPr marL="3657600" algn="l" defTabSz="914400" rtl="0" eaLnBrk="1" latinLnBrk="0" hangingPunct="1">
              <a:defRPr sz="2400" b="1" kern="1200">
                <a:solidFill>
                  <a:srgbClr val="000000"/>
                </a:solidFill>
                <a:latin typeface="Arial" charset="0"/>
                <a:ea typeface="+mn-ea"/>
                <a:cs typeface="+mn-cs"/>
              </a:defRPr>
            </a:lvl9pPr>
          </a:lstStyle>
          <a:p>
            <a:fld id="{579C08C6-1765-4A7E-8E22-E5C126275C8F}" type="slidenum">
              <a:rPr lang="en-US" smtClean="0"/>
              <a:pPr/>
              <a:t>7</a:t>
            </a:fld>
            <a:endParaRPr lang="en-US"/>
          </a:p>
        </p:txBody>
      </p:sp>
      <p:sp>
        <p:nvSpPr>
          <p:cNvPr id="5" name="Title 4">
            <a:extLst>
              <a:ext uri="{FF2B5EF4-FFF2-40B4-BE49-F238E27FC236}">
                <a16:creationId xmlns:a16="http://schemas.microsoft.com/office/drawing/2014/main" id="{F0503358-08D7-141F-0657-2482007162B1}"/>
              </a:ext>
            </a:extLst>
          </p:cNvPr>
          <p:cNvSpPr>
            <a:spLocks noGrp="1"/>
          </p:cNvSpPr>
          <p:nvPr>
            <p:ph type="title"/>
          </p:nvPr>
        </p:nvSpPr>
        <p:spPr>
          <a:xfrm>
            <a:off x="966439" y="39768"/>
            <a:ext cx="7322634" cy="1143000"/>
          </a:xfrm>
        </p:spPr>
        <p:txBody>
          <a:bodyPr>
            <a:normAutofit fontScale="90000"/>
          </a:bodyPr>
          <a:lstStyle/>
          <a:p>
            <a:r>
              <a:rPr lang="en-US" dirty="0"/>
              <a:t>Getting Started on DoD HPCs</a:t>
            </a:r>
            <a:br>
              <a:rPr lang="en-US" dirty="0"/>
            </a:br>
            <a:r>
              <a:rPr lang="en-US" sz="1800" dirty="0">
                <a:solidFill>
                  <a:srgbClr val="FF0000"/>
                </a:solidFill>
              </a:rPr>
              <a:t>We will not explore DoD HPCs further in OA3802, instead focusing on the easier-to-access NPS HPCs,  but DoD HPCs can be a useful (and free) resource for any DoD analyst. </a:t>
            </a:r>
            <a:endParaRPr lang="en-US" dirty="0">
              <a:solidFill>
                <a:srgbClr val="FF0000"/>
              </a:solidFill>
            </a:endParaRPr>
          </a:p>
        </p:txBody>
      </p:sp>
    </p:spTree>
    <p:extLst>
      <p:ext uri="{BB962C8B-B14F-4D97-AF65-F5344CB8AC3E}">
        <p14:creationId xmlns:p14="http://schemas.microsoft.com/office/powerpoint/2010/main" val="2615098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NPS HPC Resources</a:t>
            </a:r>
          </a:p>
        </p:txBody>
      </p:sp>
      <p:sp>
        <p:nvSpPr>
          <p:cNvPr id="4" name="Slide Number Placeholder 3"/>
          <p:cNvSpPr>
            <a:spLocks noGrp="1"/>
          </p:cNvSpPr>
          <p:nvPr>
            <p:ph type="sldNum" sz="quarter" idx="12"/>
          </p:nvPr>
        </p:nvSpPr>
        <p:spPr/>
        <p:txBody>
          <a:bodyPr/>
          <a:lstStyle/>
          <a:p>
            <a:fld id="{86A327C7-59B3-4945-8AF6-0EC62135327E}" type="slidenum">
              <a:rPr lang="en-US" smtClean="0"/>
              <a:t>8</a:t>
            </a:fld>
            <a:endParaRPr lang="en-US" dirty="0"/>
          </a:p>
        </p:txBody>
      </p:sp>
      <p:pic>
        <p:nvPicPr>
          <p:cNvPr id="7" name="Picture 6">
            <a:extLst>
              <a:ext uri="{FF2B5EF4-FFF2-40B4-BE49-F238E27FC236}">
                <a16:creationId xmlns:a16="http://schemas.microsoft.com/office/drawing/2014/main" id="{96F9F41E-0A6A-1748-80E0-E82630F4B35C}"/>
              </a:ext>
            </a:extLst>
          </p:cNvPr>
          <p:cNvPicPr>
            <a:picLocks noChangeAspect="1"/>
          </p:cNvPicPr>
          <p:nvPr/>
        </p:nvPicPr>
        <p:blipFill>
          <a:blip r:embed="rId3"/>
          <a:stretch>
            <a:fillRect/>
          </a:stretch>
        </p:blipFill>
        <p:spPr>
          <a:xfrm>
            <a:off x="37071" y="1014039"/>
            <a:ext cx="9144000" cy="2242207"/>
          </a:xfrm>
          <a:prstGeom prst="rect">
            <a:avLst/>
          </a:prstGeom>
        </p:spPr>
      </p:pic>
      <p:sp>
        <p:nvSpPr>
          <p:cNvPr id="9" name="Content Placeholder 13">
            <a:extLst>
              <a:ext uri="{FF2B5EF4-FFF2-40B4-BE49-F238E27FC236}">
                <a16:creationId xmlns:a16="http://schemas.microsoft.com/office/drawing/2014/main" id="{5137BA9F-8449-1447-9477-C4151F1E2D27}"/>
              </a:ext>
            </a:extLst>
          </p:cNvPr>
          <p:cNvSpPr>
            <a:spLocks noGrp="1"/>
          </p:cNvSpPr>
          <p:nvPr>
            <p:ph idx="1"/>
          </p:nvPr>
        </p:nvSpPr>
        <p:spPr>
          <a:xfrm>
            <a:off x="120780" y="3256246"/>
            <a:ext cx="8976582" cy="3035309"/>
          </a:xfrm>
        </p:spPr>
        <p:txBody>
          <a:bodyPr>
            <a:normAutofit fontScale="92500"/>
          </a:bodyPr>
          <a:lstStyle/>
          <a:p>
            <a:r>
              <a:rPr lang="en-US" sz="2400" dirty="0"/>
              <a:t>NPS HPC Mission Statement: </a:t>
            </a:r>
            <a:r>
              <a:rPr lang="en-US" sz="2400" b="0" i="0" dirty="0">
                <a:solidFill>
                  <a:srgbClr val="172B4D"/>
                </a:solidFill>
                <a:effectLst/>
                <a:latin typeface="+mn-lt"/>
              </a:rPr>
              <a:t>The HPC Center at NPS strives to promote scientific computing at NPS by providing support to researchers and departments who wish to engage in scientific computing, and establish NPS as a nationally recognized HPC "Center of Excellence.</a:t>
            </a:r>
          </a:p>
          <a:p>
            <a:r>
              <a:rPr lang="en-US" sz="2400" dirty="0">
                <a:solidFill>
                  <a:srgbClr val="172B4D"/>
                </a:solidFill>
                <a:latin typeface="+mn-lt"/>
              </a:rPr>
              <a:t>Grace platform was decommissioned on 20MAR2023, and Bowditch is more experimental platform with some neat containerized applications (like </a:t>
            </a:r>
            <a:r>
              <a:rPr lang="en-US" sz="2400" dirty="0" err="1">
                <a:solidFill>
                  <a:srgbClr val="172B4D"/>
                </a:solidFill>
                <a:latin typeface="+mn-lt"/>
              </a:rPr>
              <a:t>JupyterHub</a:t>
            </a:r>
            <a:r>
              <a:rPr lang="en-US" sz="2400" dirty="0">
                <a:solidFill>
                  <a:srgbClr val="172B4D"/>
                </a:solidFill>
                <a:latin typeface="+mn-lt"/>
              </a:rPr>
              <a:t>).  We will focus on </a:t>
            </a:r>
            <a:r>
              <a:rPr lang="en-US" sz="2400" b="1" dirty="0">
                <a:solidFill>
                  <a:srgbClr val="172B4D"/>
                </a:solidFill>
                <a:latin typeface="+mn-lt"/>
              </a:rPr>
              <a:t>Hamming</a:t>
            </a:r>
            <a:r>
              <a:rPr lang="en-US" sz="2400" dirty="0">
                <a:solidFill>
                  <a:srgbClr val="172B4D"/>
                </a:solidFill>
                <a:latin typeface="+mn-lt"/>
              </a:rPr>
              <a:t>.  </a:t>
            </a:r>
            <a:endParaRPr lang="en-US" sz="2400" b="0" i="0" dirty="0">
              <a:solidFill>
                <a:srgbClr val="172B4D"/>
              </a:solidFill>
              <a:effectLst/>
              <a:latin typeface="+mn-lt"/>
            </a:endParaRPr>
          </a:p>
          <a:p>
            <a:r>
              <a:rPr lang="en-US" sz="2400" dirty="0">
                <a:solidFill>
                  <a:srgbClr val="172B4D"/>
                </a:solidFill>
                <a:latin typeface="+mn-lt"/>
                <a:sym typeface="Wingdings" pitchFamily="2" charset="2"/>
              </a:rPr>
              <a:t>NPS HPC Homepage: </a:t>
            </a:r>
            <a:r>
              <a:rPr lang="en-US" sz="2400" dirty="0">
                <a:solidFill>
                  <a:srgbClr val="172B4D"/>
                </a:solidFill>
                <a:latin typeface="+mn-lt"/>
                <a:sym typeface="Wingdings" pitchFamily="2" charset="2"/>
                <a:hlinkClick r:id="rId4"/>
              </a:rPr>
              <a:t>https://hamming.uc.nps.edu/</a:t>
            </a:r>
            <a:r>
              <a:rPr lang="en-US" sz="2400" dirty="0">
                <a:solidFill>
                  <a:srgbClr val="172B4D"/>
                </a:solidFill>
                <a:latin typeface="+mn-lt"/>
                <a:sym typeface="Wingdings" pitchFamily="2" charset="2"/>
              </a:rPr>
              <a:t> </a:t>
            </a:r>
            <a:endParaRPr lang="en-US" sz="2000" dirty="0">
              <a:sym typeface="Wingdings" pitchFamily="2" charset="2"/>
            </a:endParaRPr>
          </a:p>
          <a:p>
            <a:pPr marL="0" indent="0">
              <a:buNone/>
            </a:pPr>
            <a:endParaRPr lang="en-US" dirty="0">
              <a:sym typeface="Wingdings" pitchFamily="2" charset="2"/>
            </a:endParaRPr>
          </a:p>
        </p:txBody>
      </p:sp>
    </p:spTree>
    <p:extLst>
      <p:ext uri="{BB962C8B-B14F-4D97-AF65-F5344CB8AC3E}">
        <p14:creationId xmlns:p14="http://schemas.microsoft.com/office/powerpoint/2010/main" val="4040761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9CC81-1812-00A4-DADA-56F5753E5647}"/>
              </a:ext>
            </a:extLst>
          </p:cNvPr>
          <p:cNvSpPr>
            <a:spLocks noGrp="1"/>
          </p:cNvSpPr>
          <p:nvPr>
            <p:ph type="title"/>
          </p:nvPr>
        </p:nvSpPr>
        <p:spPr/>
        <p:txBody>
          <a:bodyPr/>
          <a:lstStyle/>
          <a:p>
            <a:r>
              <a:rPr lang="en-US" dirty="0"/>
              <a:t>Requesting HPC Resources</a:t>
            </a:r>
          </a:p>
        </p:txBody>
      </p:sp>
      <p:sp>
        <p:nvSpPr>
          <p:cNvPr id="3" name="Content Placeholder 2">
            <a:extLst>
              <a:ext uri="{FF2B5EF4-FFF2-40B4-BE49-F238E27FC236}">
                <a16:creationId xmlns:a16="http://schemas.microsoft.com/office/drawing/2014/main" id="{B10B86B9-BE65-A364-8173-F15720120A3D}"/>
              </a:ext>
            </a:extLst>
          </p:cNvPr>
          <p:cNvSpPr>
            <a:spLocks noGrp="1"/>
          </p:cNvSpPr>
          <p:nvPr>
            <p:ph idx="1"/>
          </p:nvPr>
        </p:nvSpPr>
        <p:spPr>
          <a:xfrm>
            <a:off x="457200" y="1301749"/>
            <a:ext cx="4243765" cy="4767005"/>
          </a:xfrm>
        </p:spPr>
        <p:txBody>
          <a:bodyPr>
            <a:normAutofit lnSpcReduction="10000"/>
          </a:bodyPr>
          <a:lstStyle/>
          <a:p>
            <a:r>
              <a:rPr lang="en-US" sz="2000" dirty="0"/>
              <a:t>To run jobs on HPC resources, we need to use a </a:t>
            </a:r>
            <a:r>
              <a:rPr lang="en-US" sz="2000" b="1" i="1" dirty="0"/>
              <a:t>Resource Manager </a:t>
            </a:r>
            <a:r>
              <a:rPr lang="en-US" sz="2000" dirty="0"/>
              <a:t>to request computing resources.</a:t>
            </a:r>
          </a:p>
          <a:p>
            <a:r>
              <a:rPr lang="en-US" sz="2000" dirty="0"/>
              <a:t>NPS Hamming cluster uses the SLURM* resource manager, which performs three key functions:</a:t>
            </a:r>
          </a:p>
          <a:p>
            <a:pPr marL="800100" lvl="1" indent="-342900">
              <a:buFont typeface="+mj-lt"/>
              <a:buAutoNum type="arabicPeriod"/>
            </a:pPr>
            <a:r>
              <a:rPr lang="en-US" sz="1600" dirty="0"/>
              <a:t>Allocate resources to users for jobs.</a:t>
            </a:r>
          </a:p>
          <a:p>
            <a:pPr marL="800100" lvl="1" indent="-342900">
              <a:buFont typeface="+mj-lt"/>
              <a:buAutoNum type="arabicPeriod"/>
            </a:pPr>
            <a:r>
              <a:rPr lang="en-US" sz="1600" dirty="0"/>
              <a:t>Start, execute, and monitor work.</a:t>
            </a:r>
          </a:p>
          <a:p>
            <a:pPr marL="800100" lvl="1" indent="-342900">
              <a:buFont typeface="+mj-lt"/>
              <a:buAutoNum type="arabicPeriod"/>
            </a:pPr>
            <a:r>
              <a:rPr lang="en-US" sz="1600" dirty="0"/>
              <a:t>Arbitrate contention for resources by managing queue of pending work.</a:t>
            </a:r>
          </a:p>
          <a:p>
            <a:r>
              <a:rPr lang="en-US" sz="2000" dirty="0"/>
              <a:t>See </a:t>
            </a:r>
            <a:r>
              <a:rPr lang="en-US" sz="2000" dirty="0">
                <a:hlinkClick r:id="rId2"/>
              </a:rPr>
              <a:t>Slurm Homepage </a:t>
            </a:r>
            <a:r>
              <a:rPr lang="en-US" sz="2000" dirty="0"/>
              <a:t>for more information.  Particularly useful are:</a:t>
            </a:r>
          </a:p>
          <a:p>
            <a:pPr lvl="1"/>
            <a:r>
              <a:rPr lang="en-US" sz="1600" dirty="0">
                <a:hlinkClick r:id="rId3"/>
              </a:rPr>
              <a:t>Quick Start Guide </a:t>
            </a:r>
            <a:r>
              <a:rPr lang="en-US" sz="1600" dirty="0"/>
              <a:t>(as an initial overview) </a:t>
            </a:r>
          </a:p>
          <a:p>
            <a:pPr lvl="1"/>
            <a:r>
              <a:rPr lang="en-US" sz="1600" dirty="0">
                <a:hlinkClick r:id="rId4"/>
              </a:rPr>
              <a:t>Manuals Pages</a:t>
            </a:r>
            <a:r>
              <a:rPr lang="en-US" sz="1600" dirty="0"/>
              <a:t> (as a frequent reference).  </a:t>
            </a:r>
          </a:p>
        </p:txBody>
      </p:sp>
      <p:sp>
        <p:nvSpPr>
          <p:cNvPr id="4" name="Slide Number Placeholder 3">
            <a:extLst>
              <a:ext uri="{FF2B5EF4-FFF2-40B4-BE49-F238E27FC236}">
                <a16:creationId xmlns:a16="http://schemas.microsoft.com/office/drawing/2014/main" id="{011E3211-6481-ACF7-8AE0-32C108EB20C2}"/>
              </a:ext>
            </a:extLst>
          </p:cNvPr>
          <p:cNvSpPr>
            <a:spLocks noGrp="1"/>
          </p:cNvSpPr>
          <p:nvPr>
            <p:ph type="sldNum" sz="quarter" idx="12"/>
          </p:nvPr>
        </p:nvSpPr>
        <p:spPr/>
        <p:txBody>
          <a:bodyPr/>
          <a:lstStyle/>
          <a:p>
            <a:fld id="{86A327C7-59B3-4945-8AF6-0EC62135327E}" type="slidenum">
              <a:rPr lang="en-US" smtClean="0"/>
              <a:t>9</a:t>
            </a:fld>
            <a:endParaRPr lang="en-US" dirty="0"/>
          </a:p>
        </p:txBody>
      </p:sp>
      <p:pic>
        <p:nvPicPr>
          <p:cNvPr id="1026" name="Picture 2">
            <a:extLst>
              <a:ext uri="{FF2B5EF4-FFF2-40B4-BE49-F238E27FC236}">
                <a16:creationId xmlns:a16="http://schemas.microsoft.com/office/drawing/2014/main" id="{307D189A-762B-3053-2EBB-2168F3020F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0965" y="1485602"/>
            <a:ext cx="4099060" cy="34419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40B8B2B-B7B0-84CD-A929-95A71D6E7EAB}"/>
              </a:ext>
            </a:extLst>
          </p:cNvPr>
          <p:cNvSpPr txBox="1"/>
          <p:nvPr/>
        </p:nvSpPr>
        <p:spPr>
          <a:xfrm>
            <a:off x="4897659" y="4927600"/>
            <a:ext cx="3999425" cy="646331"/>
          </a:xfrm>
          <a:prstGeom prst="rect">
            <a:avLst/>
          </a:prstGeom>
          <a:noFill/>
        </p:spPr>
        <p:txBody>
          <a:bodyPr wrap="square" rtlCol="0">
            <a:spAutoFit/>
          </a:bodyPr>
          <a:lstStyle/>
          <a:p>
            <a:r>
              <a:rPr lang="en-US" dirty="0"/>
              <a:t>Overview of Slurm Components, from </a:t>
            </a:r>
            <a:r>
              <a:rPr lang="en-US" dirty="0">
                <a:hlinkClick r:id="rId6"/>
              </a:rPr>
              <a:t>Slurm homepage</a:t>
            </a:r>
            <a:endParaRPr lang="en-US" dirty="0"/>
          </a:p>
        </p:txBody>
      </p:sp>
      <p:sp>
        <p:nvSpPr>
          <p:cNvPr id="6" name="TextBox 5">
            <a:extLst>
              <a:ext uri="{FF2B5EF4-FFF2-40B4-BE49-F238E27FC236}">
                <a16:creationId xmlns:a16="http://schemas.microsoft.com/office/drawing/2014/main" id="{AB101470-E8F9-DF07-6F10-5012D6A0A588}"/>
              </a:ext>
            </a:extLst>
          </p:cNvPr>
          <p:cNvSpPr txBox="1"/>
          <p:nvPr/>
        </p:nvSpPr>
        <p:spPr>
          <a:xfrm>
            <a:off x="1462495" y="6373338"/>
            <a:ext cx="6219010" cy="369332"/>
          </a:xfrm>
          <a:prstGeom prst="rect">
            <a:avLst/>
          </a:prstGeom>
          <a:noFill/>
        </p:spPr>
        <p:txBody>
          <a:bodyPr wrap="none" rtlCol="0">
            <a:spAutoFit/>
          </a:bodyPr>
          <a:lstStyle/>
          <a:p>
            <a:pPr algn="ctr"/>
            <a:r>
              <a:rPr lang="en-US" dirty="0"/>
              <a:t>*Slurm stands for </a:t>
            </a:r>
            <a:r>
              <a:rPr lang="en-US" sz="1800" dirty="0"/>
              <a:t>Simple Linux Utility for Resource Management</a:t>
            </a:r>
            <a:endParaRPr lang="en-US" dirty="0"/>
          </a:p>
        </p:txBody>
      </p:sp>
    </p:spTree>
    <p:extLst>
      <p:ext uri="{BB962C8B-B14F-4D97-AF65-F5344CB8AC3E}">
        <p14:creationId xmlns:p14="http://schemas.microsoft.com/office/powerpoint/2010/main" val="2784077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35949</TotalTime>
  <Words>2860</Words>
  <Application>Microsoft Office PowerPoint</Application>
  <PresentationFormat>On-screen Show (4:3)</PresentationFormat>
  <Paragraphs>240</Paragraphs>
  <Slides>15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vt:lpstr>
      <vt:lpstr>Courier New</vt:lpstr>
      <vt:lpstr>Lucida Console</vt:lpstr>
      <vt:lpstr>Wingdings</vt:lpstr>
      <vt:lpstr>Office Theme</vt:lpstr>
      <vt:lpstr> NPS High Performance Computing (NPS HPC)  Day 1 – Basics</vt:lpstr>
      <vt:lpstr>Environments LOCAL: Your computer     REMOTE: High Performance Computing (HPC), Cloud</vt:lpstr>
      <vt:lpstr>HPC Roadmap</vt:lpstr>
      <vt:lpstr>DoD HPC Overview</vt:lpstr>
      <vt:lpstr>Unclassified DoD HPC Systems</vt:lpstr>
      <vt:lpstr>Capabilities of Narwhal HPC</vt:lpstr>
      <vt:lpstr>Getting Started on DoD HPCs We will not explore DoD HPCs further in OA3802, instead focusing on the easier-to-access NPS HPCs,  but DoD HPCs can be a useful (and free) resource for any DoD analyst. </vt:lpstr>
      <vt:lpstr>NPS HPC Resources</vt:lpstr>
      <vt:lpstr>Requesting HPC Resources</vt:lpstr>
      <vt:lpstr>NPS HPC Accounts</vt:lpstr>
      <vt:lpstr>NPS HPC Workspaces</vt:lpstr>
      <vt:lpstr>NPS HPC Filesystem</vt:lpstr>
      <vt:lpstr>Practical Exercise 1: Access and Explore Hamming</vt:lpstr>
      <vt:lpstr>Practical Exercise 2: SFTP</vt:lpstr>
      <vt:lpstr>Practical Exercise 3: Launch Interactive Bash Shell</vt:lpstr>
    </vt:vector>
  </TitlesOfParts>
  <Company>University of Virginia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the Leap from Analysis to Analytics</dc:title>
  <dc:creator>Sam Huddleston</dc:creator>
  <cp:lastModifiedBy>Smith, Matthew (Matt) (LTC)</cp:lastModifiedBy>
  <cp:revision>708</cp:revision>
  <cp:lastPrinted>2016-01-21T21:37:44Z</cp:lastPrinted>
  <dcterms:created xsi:type="dcterms:W3CDTF">2016-01-15T15:26:15Z</dcterms:created>
  <dcterms:modified xsi:type="dcterms:W3CDTF">2024-10-04T18:02:30Z</dcterms:modified>
</cp:coreProperties>
</file>