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7"/>
  </p:notesMasterIdLst>
  <p:handoutMasterIdLst>
    <p:handoutMasterId r:id="rId18"/>
  </p:handoutMasterIdLst>
  <p:sldIdLst>
    <p:sldId id="257" r:id="rId2"/>
    <p:sldId id="1283" r:id="rId3"/>
    <p:sldId id="1303" r:id="rId4"/>
    <p:sldId id="1306" r:id="rId5"/>
    <p:sldId id="1308" r:id="rId6"/>
    <p:sldId id="1307" r:id="rId7"/>
    <p:sldId id="1309" r:id="rId8"/>
    <p:sldId id="1310" r:id="rId9"/>
    <p:sldId id="1311" r:id="rId10"/>
    <p:sldId id="1312" r:id="rId11"/>
    <p:sldId id="1298" r:id="rId12"/>
    <p:sldId id="1299" r:id="rId13"/>
    <p:sldId id="1314" r:id="rId14"/>
    <p:sldId id="1313" r:id="rId15"/>
    <p:sldId id="1304" r:id="rId16"/>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328D7C2-B512-4847-8420-B3B97EF82097}">
          <p14:sldIdLst>
            <p14:sldId id="257"/>
            <p14:sldId id="1283"/>
            <p14:sldId id="1303"/>
            <p14:sldId id="1306"/>
            <p14:sldId id="1308"/>
            <p14:sldId id="1307"/>
            <p14:sldId id="1309"/>
            <p14:sldId id="1310"/>
            <p14:sldId id="1311"/>
            <p14:sldId id="1312"/>
            <p14:sldId id="1298"/>
            <p14:sldId id="1299"/>
            <p14:sldId id="1314"/>
            <p14:sldId id="1313"/>
            <p14:sldId id="130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29D9"/>
    <a:srgbClr val="312BAE"/>
    <a:srgbClr val="201B76"/>
    <a:srgbClr val="0522BA"/>
    <a:srgbClr val="0A2DEA"/>
    <a:srgbClr val="0E07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9" autoAdjust="0"/>
    <p:restoredTop sz="95277" autoAdjust="0"/>
  </p:normalViewPr>
  <p:slideViewPr>
    <p:cSldViewPr snapToGrid="0" snapToObjects="1">
      <p:cViewPr varScale="1">
        <p:scale>
          <a:sx n="96" d="100"/>
          <a:sy n="96" d="100"/>
        </p:scale>
        <p:origin x="867" y="57"/>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69" d="100"/>
          <a:sy n="69" d="100"/>
        </p:scale>
        <p:origin x="138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en-US" dirty="0"/>
          </a:p>
        </p:txBody>
      </p:sp>
      <p:sp>
        <p:nvSpPr>
          <p:cNvPr id="3" name="Date Placeholder 2"/>
          <p:cNvSpPr>
            <a:spLocks noGrp="1"/>
          </p:cNvSpPr>
          <p:nvPr>
            <p:ph type="dt" sz="quarter" idx="1"/>
          </p:nvPr>
        </p:nvSpPr>
        <p:spPr>
          <a:xfrm>
            <a:off x="4143587" y="0"/>
            <a:ext cx="3169920" cy="481727"/>
          </a:xfrm>
          <a:prstGeom prst="rect">
            <a:avLst/>
          </a:prstGeom>
        </p:spPr>
        <p:txBody>
          <a:bodyPr vert="horz" lIns="96653" tIns="48327" rIns="96653" bIns="48327" rtlCol="0"/>
          <a:lstStyle>
            <a:lvl1pPr algn="r">
              <a:defRPr sz="1200"/>
            </a:lvl1pPr>
          </a:lstStyle>
          <a:p>
            <a:fld id="{1CF79939-06AE-4816-8ADB-324BCD071929}" type="datetimeFigureOut">
              <a:rPr lang="en-US" smtClean="0"/>
              <a:t>10/15/2024</a:t>
            </a:fld>
            <a:endParaRPr lang="en-US" dirty="0"/>
          </a:p>
        </p:txBody>
      </p:sp>
      <p:sp>
        <p:nvSpPr>
          <p:cNvPr id="4" name="Footer Placeholder 3"/>
          <p:cNvSpPr>
            <a:spLocks noGrp="1"/>
          </p:cNvSpPr>
          <p:nvPr>
            <p:ph type="ftr" sz="quarter" idx="2"/>
          </p:nvPr>
        </p:nvSpPr>
        <p:spPr>
          <a:xfrm>
            <a:off x="0" y="9119475"/>
            <a:ext cx="3169920" cy="481726"/>
          </a:xfrm>
          <a:prstGeom prst="rect">
            <a:avLst/>
          </a:prstGeom>
        </p:spPr>
        <p:txBody>
          <a:bodyPr vert="horz" lIns="96653" tIns="48327" rIns="96653" bIns="48327" rtlCol="0" anchor="b"/>
          <a:lstStyle>
            <a:lvl1pPr algn="l">
              <a:defRPr sz="1200"/>
            </a:lvl1pPr>
          </a:lstStyle>
          <a:p>
            <a:endParaRPr lang="en-US" dirty="0"/>
          </a:p>
        </p:txBody>
      </p:sp>
      <p:sp>
        <p:nvSpPr>
          <p:cNvPr id="5" name="Slide Number Placeholder 4"/>
          <p:cNvSpPr>
            <a:spLocks noGrp="1"/>
          </p:cNvSpPr>
          <p:nvPr>
            <p:ph type="sldNum" sz="quarter" idx="3"/>
          </p:nvPr>
        </p:nvSpPr>
        <p:spPr>
          <a:xfrm>
            <a:off x="4143587" y="9119475"/>
            <a:ext cx="3169920" cy="481726"/>
          </a:xfrm>
          <a:prstGeom prst="rect">
            <a:avLst/>
          </a:prstGeom>
        </p:spPr>
        <p:txBody>
          <a:bodyPr vert="horz" lIns="96653" tIns="48327" rIns="96653" bIns="48327" rtlCol="0" anchor="b"/>
          <a:lstStyle>
            <a:lvl1pPr algn="r">
              <a:defRPr sz="1200"/>
            </a:lvl1pPr>
          </a:lstStyle>
          <a:p>
            <a:fld id="{E491E640-FCAE-4FA7-932A-A90BCEF7FB11}" type="slidenum">
              <a:rPr lang="en-US" smtClean="0"/>
              <a:t>‹#›</a:t>
            </a:fld>
            <a:endParaRPr lang="en-US" dirty="0"/>
          </a:p>
        </p:txBody>
      </p:sp>
    </p:spTree>
    <p:extLst>
      <p:ext uri="{BB962C8B-B14F-4D97-AF65-F5344CB8AC3E}">
        <p14:creationId xmlns:p14="http://schemas.microsoft.com/office/powerpoint/2010/main" val="4489598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53" tIns="48327" rIns="96653" bIns="48327" rtlCol="0"/>
          <a:lstStyle>
            <a:lvl1pPr algn="r">
              <a:defRPr sz="1200"/>
            </a:lvl1pPr>
          </a:lstStyle>
          <a:p>
            <a:fld id="{4959114F-2C2D-4B10-88B6-995818DA04E6}" type="datetimeFigureOut">
              <a:rPr lang="en-US" smtClean="0"/>
              <a:t>10/15/2024</a:t>
            </a:fld>
            <a:endParaRPr lang="en-US" dirty="0"/>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53" tIns="48327" rIns="96653" bIns="48327"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1200"/>
            </a:lvl1pPr>
          </a:lstStyle>
          <a:p>
            <a:fld id="{12938F92-2F9A-4C5B-BA5A-713A536DB541}" type="slidenum">
              <a:rPr lang="en-US" smtClean="0"/>
              <a:t>‹#›</a:t>
            </a:fld>
            <a:endParaRPr lang="en-US" dirty="0"/>
          </a:p>
        </p:txBody>
      </p:sp>
    </p:spTree>
    <p:extLst>
      <p:ext uri="{BB962C8B-B14F-4D97-AF65-F5344CB8AC3E}">
        <p14:creationId xmlns:p14="http://schemas.microsoft.com/office/powerpoint/2010/main" val="111541894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a:xfrm>
            <a:off x="7004464" y="6475100"/>
            <a:ext cx="2133600" cy="365125"/>
          </a:xfrm>
        </p:spPr>
        <p:txBody>
          <a:bodyPr/>
          <a:lstStyle/>
          <a:p>
            <a:fld id="{86A327C7-59B3-4945-8AF6-0EC62135327E}" type="slidenum">
              <a:rPr lang="en-US" smtClean="0"/>
              <a:t>‹#›</a:t>
            </a:fld>
            <a:endParaRPr lang="en-US" dirty="0"/>
          </a:p>
        </p:txBody>
      </p:sp>
    </p:spTree>
    <p:extLst>
      <p:ext uri="{BB962C8B-B14F-4D97-AF65-F5344CB8AC3E}">
        <p14:creationId xmlns:p14="http://schemas.microsoft.com/office/powerpoint/2010/main" val="4218636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1"/>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86A327C7-59B3-4945-8AF6-0EC62135327E}" type="slidenum">
              <a:rPr lang="en-US" smtClean="0"/>
              <a:t>‹#›</a:t>
            </a:fld>
            <a:endParaRPr lang="en-US" dirty="0"/>
          </a:p>
        </p:txBody>
      </p:sp>
    </p:spTree>
    <p:extLst>
      <p:ext uri="{BB962C8B-B14F-4D97-AF65-F5344CB8AC3E}">
        <p14:creationId xmlns:p14="http://schemas.microsoft.com/office/powerpoint/2010/main" val="2530594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86A327C7-59B3-4945-8AF6-0EC62135327E}" type="slidenum">
              <a:rPr lang="en-US" smtClean="0"/>
              <a:t>‹#›</a:t>
            </a:fld>
            <a:endParaRPr lang="en-US" dirty="0"/>
          </a:p>
        </p:txBody>
      </p:sp>
    </p:spTree>
    <p:extLst>
      <p:ext uri="{BB962C8B-B14F-4D97-AF65-F5344CB8AC3E}">
        <p14:creationId xmlns:p14="http://schemas.microsoft.com/office/powerpoint/2010/main" val="2418260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1"/>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86A327C7-59B3-4945-8AF6-0EC62135327E}" type="slidenum">
              <a:rPr lang="en-US" smtClean="0"/>
              <a:t>‹#›</a:t>
            </a:fld>
            <a:endParaRPr lang="en-US" dirty="0"/>
          </a:p>
        </p:txBody>
      </p:sp>
    </p:spTree>
    <p:extLst>
      <p:ext uri="{BB962C8B-B14F-4D97-AF65-F5344CB8AC3E}">
        <p14:creationId xmlns:p14="http://schemas.microsoft.com/office/powerpoint/2010/main" val="1595375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86A327C7-59B3-4945-8AF6-0EC62135327E}" type="slidenum">
              <a:rPr lang="en-US" smtClean="0"/>
              <a:t>‹#›</a:t>
            </a:fld>
            <a:endParaRPr lang="en-US" dirty="0"/>
          </a:p>
        </p:txBody>
      </p:sp>
    </p:spTree>
    <p:extLst>
      <p:ext uri="{BB962C8B-B14F-4D97-AF65-F5344CB8AC3E}">
        <p14:creationId xmlns:p14="http://schemas.microsoft.com/office/powerpoint/2010/main" val="39146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1"/>
            </a:lvl1p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86A327C7-59B3-4945-8AF6-0EC62135327E}" type="slidenum">
              <a:rPr lang="en-US" smtClean="0"/>
              <a:t>‹#›</a:t>
            </a:fld>
            <a:endParaRPr lang="en-US" dirty="0"/>
          </a:p>
        </p:txBody>
      </p:sp>
    </p:spTree>
    <p:extLst>
      <p:ext uri="{BB962C8B-B14F-4D97-AF65-F5344CB8AC3E}">
        <p14:creationId xmlns:p14="http://schemas.microsoft.com/office/powerpoint/2010/main" val="228163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1"/>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86A327C7-59B3-4945-8AF6-0EC62135327E}" type="slidenum">
              <a:rPr lang="en-US" smtClean="0"/>
              <a:t>‹#›</a:t>
            </a:fld>
            <a:endParaRPr lang="en-US" dirty="0"/>
          </a:p>
        </p:txBody>
      </p:sp>
    </p:spTree>
    <p:extLst>
      <p:ext uri="{BB962C8B-B14F-4D97-AF65-F5344CB8AC3E}">
        <p14:creationId xmlns:p14="http://schemas.microsoft.com/office/powerpoint/2010/main" val="2638024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1"/>
            </a:lvl1pPr>
          </a:lstStyle>
          <a:p>
            <a:r>
              <a:rPr lang="en-US"/>
              <a:t>Click to edit Master title style</a:t>
            </a:r>
          </a:p>
        </p:txBody>
      </p:sp>
      <p:sp>
        <p:nvSpPr>
          <p:cNvPr id="5" name="Slide Number Placeholder 4"/>
          <p:cNvSpPr>
            <a:spLocks noGrp="1"/>
          </p:cNvSpPr>
          <p:nvPr>
            <p:ph type="sldNum" sz="quarter" idx="12"/>
          </p:nvPr>
        </p:nvSpPr>
        <p:spPr/>
        <p:txBody>
          <a:bodyPr/>
          <a:lstStyle/>
          <a:p>
            <a:fld id="{86A327C7-59B3-4945-8AF6-0EC62135327E}" type="slidenum">
              <a:rPr lang="en-US" smtClean="0"/>
              <a:t>‹#›</a:t>
            </a:fld>
            <a:endParaRPr lang="en-US" dirty="0"/>
          </a:p>
        </p:txBody>
      </p:sp>
    </p:spTree>
    <p:extLst>
      <p:ext uri="{BB962C8B-B14F-4D97-AF65-F5344CB8AC3E}">
        <p14:creationId xmlns:p14="http://schemas.microsoft.com/office/powerpoint/2010/main" val="2473418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A327C7-59B3-4945-8AF6-0EC62135327E}" type="slidenum">
              <a:rPr lang="en-US" smtClean="0"/>
              <a:t>‹#›</a:t>
            </a:fld>
            <a:endParaRPr lang="en-US" dirty="0"/>
          </a:p>
        </p:txBody>
      </p:sp>
    </p:spTree>
    <p:extLst>
      <p:ext uri="{BB962C8B-B14F-4D97-AF65-F5344CB8AC3E}">
        <p14:creationId xmlns:p14="http://schemas.microsoft.com/office/powerpoint/2010/main" val="3399493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86A327C7-59B3-4945-8AF6-0EC62135327E}" type="slidenum">
              <a:rPr lang="en-US" smtClean="0"/>
              <a:t>‹#›</a:t>
            </a:fld>
            <a:endParaRPr lang="en-US" dirty="0"/>
          </a:p>
        </p:txBody>
      </p:sp>
    </p:spTree>
    <p:extLst>
      <p:ext uri="{BB962C8B-B14F-4D97-AF65-F5344CB8AC3E}">
        <p14:creationId xmlns:p14="http://schemas.microsoft.com/office/powerpoint/2010/main" val="119086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86A327C7-59B3-4945-8AF6-0EC62135327E}" type="slidenum">
              <a:rPr lang="en-US" smtClean="0"/>
              <a:t>‹#›</a:t>
            </a:fld>
            <a:endParaRPr lang="en-US" dirty="0"/>
          </a:p>
        </p:txBody>
      </p:sp>
    </p:spTree>
    <p:extLst>
      <p:ext uri="{BB962C8B-B14F-4D97-AF65-F5344CB8AC3E}">
        <p14:creationId xmlns:p14="http://schemas.microsoft.com/office/powerpoint/2010/main" val="3123211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5421" y="-128961"/>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7004465" y="64988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327C7-59B3-4945-8AF6-0EC62135327E}" type="slidenum">
              <a:rPr lang="en-US" smtClean="0"/>
              <a:t>‹#›</a:t>
            </a:fld>
            <a:endParaRPr lang="en-US" dirty="0"/>
          </a:p>
        </p:txBody>
      </p:sp>
      <p:pic>
        <p:nvPicPr>
          <p:cNvPr id="4" name="Picture 3" descr="NPS_Logo.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3739" y="29762"/>
            <a:ext cx="1056389" cy="736855"/>
          </a:xfrm>
          <a:prstGeom prst="rect">
            <a:avLst/>
          </a:prstGeom>
        </p:spPr>
      </p:pic>
      <p:pic>
        <p:nvPicPr>
          <p:cNvPr id="10" name="Picture 9" descr="NPS_Logo.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075515" y="31656"/>
            <a:ext cx="1056389" cy="736855"/>
          </a:xfrm>
          <a:prstGeom prst="rect">
            <a:avLst/>
          </a:prstGeom>
        </p:spPr>
      </p:pic>
    </p:spTree>
    <p:extLst>
      <p:ext uri="{BB962C8B-B14F-4D97-AF65-F5344CB8AC3E}">
        <p14:creationId xmlns:p14="http://schemas.microsoft.com/office/powerpoint/2010/main" val="4233883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000" b="1" kern="1200">
          <a:solidFill>
            <a:schemeClr val="tx1"/>
          </a:solidFill>
          <a:latin typeface="Cambria"/>
          <a:ea typeface="+mj-ea"/>
          <a:cs typeface="Cambri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Cambria"/>
          <a:ea typeface="+mn-ea"/>
          <a:cs typeface="Cambria"/>
        </a:defRPr>
      </a:lvl1pPr>
      <a:lvl2pPr marL="742950" indent="-285750" algn="l" defTabSz="457200" rtl="0" eaLnBrk="1" latinLnBrk="0" hangingPunct="1">
        <a:spcBef>
          <a:spcPct val="20000"/>
        </a:spcBef>
        <a:buFont typeface="Arial"/>
        <a:buChar char="–"/>
        <a:defRPr sz="2800" kern="1200">
          <a:solidFill>
            <a:schemeClr val="tx1"/>
          </a:solidFill>
          <a:latin typeface="Cambria"/>
          <a:ea typeface="+mn-ea"/>
          <a:cs typeface="Cambria"/>
        </a:defRPr>
      </a:lvl2pPr>
      <a:lvl3pPr marL="1143000" indent="-228600" algn="l" defTabSz="457200" rtl="0" eaLnBrk="1" latinLnBrk="0" hangingPunct="1">
        <a:spcBef>
          <a:spcPct val="20000"/>
        </a:spcBef>
        <a:buFont typeface="Arial"/>
        <a:buChar char="•"/>
        <a:defRPr sz="2400" kern="1200">
          <a:solidFill>
            <a:schemeClr val="tx1"/>
          </a:solidFill>
          <a:latin typeface="Cambria"/>
          <a:ea typeface="+mn-ea"/>
          <a:cs typeface="Cambria"/>
        </a:defRPr>
      </a:lvl3pPr>
      <a:lvl4pPr marL="1600200" indent="-228600" algn="l" defTabSz="457200" rtl="0" eaLnBrk="1" latinLnBrk="0" hangingPunct="1">
        <a:spcBef>
          <a:spcPct val="20000"/>
        </a:spcBef>
        <a:buFont typeface="Arial"/>
        <a:buChar char="–"/>
        <a:defRPr sz="2000" kern="1200">
          <a:solidFill>
            <a:schemeClr val="tx1"/>
          </a:solidFill>
          <a:latin typeface="Cambria"/>
          <a:ea typeface="+mn-ea"/>
          <a:cs typeface="Cambria"/>
        </a:defRPr>
      </a:lvl4pPr>
      <a:lvl5pPr marL="2057400" indent="-228600" algn="l" defTabSz="457200" rtl="0" eaLnBrk="1" latinLnBrk="0" hangingPunct="1">
        <a:spcBef>
          <a:spcPct val="20000"/>
        </a:spcBef>
        <a:buFont typeface="Arial"/>
        <a:buChar char="»"/>
        <a:defRPr sz="2000" kern="1200">
          <a:solidFill>
            <a:schemeClr val="tx1"/>
          </a:solidFill>
          <a:latin typeface="Cambria"/>
          <a:ea typeface="+mn-ea"/>
          <a:cs typeface="Cambr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realpython.com/python-virtual-environments-a-primer/#pin-your-dependenci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ypi.org/" TargetMode="External"/><Relationship Id="rId2" Type="http://schemas.openxmlformats.org/officeDocument/2006/relationships/hyperlink" Target="https://repo.anaconda.com/" TargetMode="External"/><Relationship Id="rId1" Type="http://schemas.openxmlformats.org/officeDocument/2006/relationships/slideLayout" Target="../slideLayouts/slideLayout2.xml"/><Relationship Id="rId6" Type="http://schemas.openxmlformats.org/officeDocument/2006/relationships/hyperlink" Target="https://docs.conda.io/projects/conda/en/latest/user-guide/tasks/manage-environments.html" TargetMode="External"/><Relationship Id="rId5" Type="http://schemas.openxmlformats.org/officeDocument/2006/relationships/hyperlink" Target="https://realpython.com/python-virtual-environments-a-primer/#the-conda-package-and-environment-manager" TargetMode="External"/><Relationship Id="rId4" Type="http://schemas.openxmlformats.org/officeDocument/2006/relationships/hyperlink" Target="https://wiki.nps.edu/display/HPC/Create+a+Python+or+Conda+virtual+environmen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python.org/3/library/venv.html" TargetMode="External"/><Relationship Id="rId2" Type="http://schemas.openxmlformats.org/officeDocument/2006/relationships/hyperlink" Target="https://wiki.nps.edu/display/HPC/Create+a+Python+or+Conda+virtual+environment" TargetMode="External"/><Relationship Id="rId1" Type="http://schemas.openxmlformats.org/officeDocument/2006/relationships/slideLayout" Target="../slideLayouts/slideLayout2.xml"/><Relationship Id="rId6" Type="http://schemas.openxmlformats.org/officeDocument/2006/relationships/hyperlink" Target="https://code.visualstudio.com/docs/python/environments" TargetMode="External"/><Relationship Id="rId5" Type="http://schemas.openxmlformats.org/officeDocument/2006/relationships/hyperlink" Target="https://realpython.com/python-virtual-environments-a-primer/#what-other-popular-options-exist-aside-from-venv" TargetMode="External"/><Relationship Id="rId4" Type="http://schemas.openxmlformats.org/officeDocument/2006/relationships/hyperlink" Target="https://docs.conda.io/projects/conda/en/latest/user-guide/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iki.nps.edu/display/HPC/Create+a+Python+or+Conda+virtual+environmen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20486"/>
            <a:ext cx="7772400" cy="2468056"/>
          </a:xfrm>
        </p:spPr>
        <p:txBody>
          <a:bodyPr>
            <a:normAutofit fontScale="90000"/>
          </a:bodyPr>
          <a:lstStyle/>
          <a:p>
            <a:br>
              <a:rPr lang="en-US" dirty="0"/>
            </a:br>
            <a:r>
              <a:rPr lang="en-US" dirty="0"/>
              <a:t>Creating and Using Python Virtual Environments</a:t>
            </a:r>
            <a:br>
              <a:rPr lang="en-US" dirty="0"/>
            </a:br>
            <a:r>
              <a:rPr lang="en-US" dirty="0"/>
              <a:t>(On HPCs and Other Systems)</a:t>
            </a:r>
          </a:p>
        </p:txBody>
      </p:sp>
      <p:sp>
        <p:nvSpPr>
          <p:cNvPr id="3" name="Subtitle 2"/>
          <p:cNvSpPr>
            <a:spLocks noGrp="1"/>
          </p:cNvSpPr>
          <p:nvPr>
            <p:ph type="subTitle" idx="1"/>
          </p:nvPr>
        </p:nvSpPr>
        <p:spPr/>
        <p:txBody>
          <a:bodyPr>
            <a:normAutofit fontScale="85000" lnSpcReduction="20000"/>
          </a:bodyPr>
          <a:lstStyle/>
          <a:p>
            <a:endParaRPr lang="en-US" dirty="0"/>
          </a:p>
          <a:p>
            <a:r>
              <a:rPr lang="en-US" dirty="0"/>
              <a:t>LTC Smith</a:t>
            </a:r>
          </a:p>
          <a:p>
            <a:endParaRPr lang="en-US" dirty="0"/>
          </a:p>
          <a:p>
            <a:r>
              <a:rPr lang="en-US" dirty="0"/>
              <a:t>OA3802</a:t>
            </a:r>
          </a:p>
        </p:txBody>
      </p:sp>
    </p:spTree>
    <p:extLst>
      <p:ext uri="{BB962C8B-B14F-4D97-AF65-F5344CB8AC3E}">
        <p14:creationId xmlns:p14="http://schemas.microsoft.com/office/powerpoint/2010/main" val="1042816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DAE9A-620C-DEC8-716A-D2D4693CB8C0}"/>
              </a:ext>
            </a:extLst>
          </p:cNvPr>
          <p:cNvSpPr>
            <a:spLocks noGrp="1"/>
          </p:cNvSpPr>
          <p:nvPr>
            <p:ph type="title"/>
          </p:nvPr>
        </p:nvSpPr>
        <p:spPr>
          <a:xfrm>
            <a:off x="1272209" y="11149"/>
            <a:ext cx="6768548" cy="1143000"/>
          </a:xfrm>
        </p:spPr>
        <p:txBody>
          <a:bodyPr>
            <a:normAutofit fontScale="90000"/>
          </a:bodyPr>
          <a:lstStyle/>
          <a:p>
            <a:r>
              <a:rPr lang="en-US" sz="3600" dirty="0"/>
              <a:t>Reproducing a Virtual Environment</a:t>
            </a:r>
          </a:p>
        </p:txBody>
      </p:sp>
      <p:sp>
        <p:nvSpPr>
          <p:cNvPr id="4" name="Slide Number Placeholder 3">
            <a:extLst>
              <a:ext uri="{FF2B5EF4-FFF2-40B4-BE49-F238E27FC236}">
                <a16:creationId xmlns:a16="http://schemas.microsoft.com/office/drawing/2014/main" id="{D8C87494-606E-9E7E-0FE4-5F831704146A}"/>
              </a:ext>
            </a:extLst>
          </p:cNvPr>
          <p:cNvSpPr>
            <a:spLocks noGrp="1"/>
          </p:cNvSpPr>
          <p:nvPr>
            <p:ph type="sldNum" sz="quarter" idx="12"/>
          </p:nvPr>
        </p:nvSpPr>
        <p:spPr/>
        <p:txBody>
          <a:bodyPr/>
          <a:lstStyle/>
          <a:p>
            <a:fld id="{86A327C7-59B3-4945-8AF6-0EC62135327E}" type="slidenum">
              <a:rPr lang="en-US" smtClean="0"/>
              <a:t>10</a:t>
            </a:fld>
            <a:endParaRPr lang="en-US" dirty="0"/>
          </a:p>
        </p:txBody>
      </p:sp>
      <p:sp>
        <p:nvSpPr>
          <p:cNvPr id="11" name="Content Placeholder 10">
            <a:extLst>
              <a:ext uri="{FF2B5EF4-FFF2-40B4-BE49-F238E27FC236}">
                <a16:creationId xmlns:a16="http://schemas.microsoft.com/office/drawing/2014/main" id="{92575AA9-6A8F-D5E4-5279-53FE11A5AFC3}"/>
              </a:ext>
            </a:extLst>
          </p:cNvPr>
          <p:cNvSpPr>
            <a:spLocks noGrp="1"/>
          </p:cNvSpPr>
          <p:nvPr>
            <p:ph idx="1"/>
          </p:nvPr>
        </p:nvSpPr>
        <p:spPr>
          <a:xfrm>
            <a:off x="457200" y="1154149"/>
            <a:ext cx="8229600" cy="4859025"/>
          </a:xfrm>
        </p:spPr>
        <p:txBody>
          <a:bodyPr>
            <a:normAutofit fontScale="92500" lnSpcReduction="20000"/>
          </a:bodyPr>
          <a:lstStyle/>
          <a:p>
            <a:r>
              <a:rPr lang="en-US" sz="2800" dirty="0">
                <a:latin typeface="Cambria" panose="02040503050406030204" pitchFamily="18" charset="0"/>
                <a:ea typeface="Cambria" panose="02040503050406030204" pitchFamily="18" charset="0"/>
                <a:cs typeface="Courier New" panose="02070309020205020404" pitchFamily="49" charset="0"/>
              </a:rPr>
              <a:t>We can install multiple packages at once by reading them in from a file, typically called “requirements.txt”.</a:t>
            </a:r>
          </a:p>
          <a:p>
            <a:pPr marL="0" indent="0" algn="ctr">
              <a:buNone/>
            </a:pPr>
            <a:r>
              <a:rPr lang="en-US" sz="2800" dirty="0">
                <a:highlight>
                  <a:srgbClr val="C0C0C0"/>
                </a:highlight>
                <a:latin typeface="Courier New" panose="02070309020205020404" pitchFamily="49" charset="0"/>
                <a:ea typeface="Cambria" panose="02040503050406030204" pitchFamily="18" charset="0"/>
                <a:cs typeface="Courier New" panose="02070309020205020404" pitchFamily="49" charset="0"/>
              </a:rPr>
              <a:t>pip install –r requirements.txt</a:t>
            </a:r>
          </a:p>
          <a:p>
            <a:r>
              <a:rPr lang="en-US" sz="2800" dirty="0">
                <a:latin typeface="Cambria" panose="02040503050406030204" pitchFamily="18" charset="0"/>
                <a:ea typeface="Cambria" panose="02040503050406030204" pitchFamily="18" charset="0"/>
                <a:cs typeface="Courier New" panose="02070309020205020404" pitchFamily="49" charset="0"/>
              </a:rPr>
              <a:t>We can create the requirements file for any environment by running </a:t>
            </a:r>
            <a:r>
              <a:rPr lang="en-US" sz="2800" dirty="0">
                <a:highlight>
                  <a:srgbClr val="C0C0C0"/>
                </a:highlight>
                <a:latin typeface="Courier New" panose="02070309020205020404" pitchFamily="49" charset="0"/>
                <a:ea typeface="Cambria" panose="02040503050406030204" pitchFamily="18" charset="0"/>
                <a:cs typeface="Courier New" panose="02070309020205020404" pitchFamily="49" charset="0"/>
              </a:rPr>
              <a:t>pip freeze</a:t>
            </a:r>
            <a:r>
              <a:rPr lang="en-US" sz="2800" dirty="0">
                <a:latin typeface="Cambria" panose="02040503050406030204" pitchFamily="18" charset="0"/>
                <a:ea typeface="Cambria" panose="02040503050406030204" pitchFamily="18" charset="0"/>
                <a:cs typeface="Courier New" panose="02070309020205020404" pitchFamily="49" charset="0"/>
              </a:rPr>
              <a:t>.</a:t>
            </a:r>
          </a:p>
          <a:p>
            <a:pPr lvl="1"/>
            <a:r>
              <a:rPr lang="en-US" sz="2400" dirty="0">
                <a:latin typeface="Cambria" panose="02040503050406030204" pitchFamily="18" charset="0"/>
                <a:ea typeface="Cambria" panose="02040503050406030204" pitchFamily="18" charset="0"/>
                <a:cs typeface="Courier New" panose="02070309020205020404" pitchFamily="49" charset="0"/>
              </a:rPr>
              <a:t>Running </a:t>
            </a:r>
            <a:r>
              <a:rPr lang="en-US" sz="2400" dirty="0">
                <a:highlight>
                  <a:srgbClr val="C0C0C0"/>
                </a:highlight>
                <a:latin typeface="Courier New" panose="02070309020205020404" pitchFamily="49" charset="0"/>
                <a:ea typeface="Cambria" panose="02040503050406030204" pitchFamily="18" charset="0"/>
                <a:cs typeface="Courier New" panose="02070309020205020404" pitchFamily="49" charset="0"/>
              </a:rPr>
              <a:t>pip list</a:t>
            </a:r>
            <a:r>
              <a:rPr lang="en-US" sz="2400" dirty="0">
                <a:latin typeface="Cambria" panose="02040503050406030204" pitchFamily="18" charset="0"/>
                <a:ea typeface="Cambria" panose="02040503050406030204" pitchFamily="18" charset="0"/>
                <a:cs typeface="Courier New" panose="02070309020205020404" pitchFamily="49" charset="0"/>
              </a:rPr>
              <a:t> simply displays packages to screen</a:t>
            </a:r>
          </a:p>
          <a:p>
            <a:pPr lvl="1"/>
            <a:r>
              <a:rPr lang="en-US" sz="2400" dirty="0">
                <a:latin typeface="Cambria" panose="02040503050406030204" pitchFamily="18" charset="0"/>
                <a:ea typeface="Cambria" panose="02040503050406030204" pitchFamily="18" charset="0"/>
                <a:cs typeface="Courier New" panose="02070309020205020404" pitchFamily="49" charset="0"/>
              </a:rPr>
              <a:t>Running </a:t>
            </a:r>
            <a:r>
              <a:rPr lang="en-US" sz="2400" dirty="0">
                <a:highlight>
                  <a:srgbClr val="C0C0C0"/>
                </a:highlight>
                <a:latin typeface="Courier New" panose="02070309020205020404" pitchFamily="49" charset="0"/>
                <a:ea typeface="Cambria" panose="02040503050406030204" pitchFamily="18" charset="0"/>
                <a:cs typeface="Courier New" panose="02070309020205020404" pitchFamily="49" charset="0"/>
              </a:rPr>
              <a:t>pip freeze</a:t>
            </a:r>
            <a:r>
              <a:rPr lang="en-US" sz="2400" dirty="0">
                <a:latin typeface="Cambria" panose="02040503050406030204" pitchFamily="18" charset="0"/>
                <a:ea typeface="Cambria" panose="02040503050406030204" pitchFamily="18" charset="0"/>
                <a:cs typeface="Courier New" panose="02070309020205020404" pitchFamily="49" charset="0"/>
              </a:rPr>
              <a:t> outputs packages in the format needed for a requirement.txt file</a:t>
            </a:r>
          </a:p>
          <a:p>
            <a:pPr lvl="1"/>
            <a:r>
              <a:rPr lang="en-US" sz="2400" dirty="0">
                <a:latin typeface="Cambria" panose="02040503050406030204" pitchFamily="18" charset="0"/>
                <a:ea typeface="Cambria" panose="02040503050406030204" pitchFamily="18" charset="0"/>
                <a:cs typeface="Courier New" panose="02070309020205020404" pitchFamily="49" charset="0"/>
              </a:rPr>
              <a:t>Can create file with </a:t>
            </a:r>
            <a:r>
              <a:rPr lang="en-US" sz="2400" dirty="0">
                <a:highlight>
                  <a:srgbClr val="C0C0C0"/>
                </a:highlight>
                <a:latin typeface="Courier New" panose="02070309020205020404" pitchFamily="49" charset="0"/>
                <a:ea typeface="Cambria" panose="02040503050406030204" pitchFamily="18" charset="0"/>
                <a:cs typeface="Courier New" panose="02070309020205020404" pitchFamily="49" charset="0"/>
              </a:rPr>
              <a:t>pip freeze &gt; requirements.txt</a:t>
            </a:r>
          </a:p>
          <a:p>
            <a:r>
              <a:rPr lang="en-US" sz="2800" b="1" i="1" dirty="0">
                <a:latin typeface="Cambria" panose="02040503050406030204" pitchFamily="18" charset="0"/>
                <a:ea typeface="Cambria" panose="02040503050406030204" pitchFamily="18" charset="0"/>
                <a:cs typeface="Courier New" panose="02070309020205020404" pitchFamily="49" charset="0"/>
              </a:rPr>
              <a:t>Note:</a:t>
            </a:r>
            <a:r>
              <a:rPr lang="en-US" sz="2800" dirty="0">
                <a:latin typeface="Cambria" panose="02040503050406030204" pitchFamily="18" charset="0"/>
                <a:ea typeface="Cambria" panose="02040503050406030204" pitchFamily="18" charset="0"/>
                <a:cs typeface="Courier New" panose="02070309020205020404" pitchFamily="49" charset="0"/>
              </a:rPr>
              <a:t> The requirement.txt file captures all packages, but not the python version number (e.g. 3.11.2).  See the </a:t>
            </a:r>
            <a:r>
              <a:rPr lang="en-US" sz="2800" dirty="0">
                <a:latin typeface="Cambria" panose="02040503050406030204" pitchFamily="18" charset="0"/>
                <a:ea typeface="Cambria" panose="02040503050406030204" pitchFamily="18" charset="0"/>
                <a:cs typeface="Courier New" panose="02070309020205020404" pitchFamily="49" charset="0"/>
                <a:hlinkClick r:id="rId2"/>
              </a:rPr>
              <a:t>Pin Your Dependencies</a:t>
            </a:r>
            <a:r>
              <a:rPr lang="en-US" sz="2800" dirty="0">
                <a:latin typeface="Cambria" panose="02040503050406030204" pitchFamily="18" charset="0"/>
                <a:ea typeface="Cambria" panose="02040503050406030204" pitchFamily="18" charset="0"/>
                <a:cs typeface="Courier New" panose="02070309020205020404" pitchFamily="49" charset="0"/>
              </a:rPr>
              <a:t> section of Real Python tutorial for more discussion.  </a:t>
            </a:r>
          </a:p>
        </p:txBody>
      </p:sp>
    </p:spTree>
    <p:extLst>
      <p:ext uri="{BB962C8B-B14F-4D97-AF65-F5344CB8AC3E}">
        <p14:creationId xmlns:p14="http://schemas.microsoft.com/office/powerpoint/2010/main" val="399963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DAE9A-620C-DEC8-716A-D2D4693CB8C0}"/>
              </a:ext>
            </a:extLst>
          </p:cNvPr>
          <p:cNvSpPr>
            <a:spLocks noGrp="1"/>
          </p:cNvSpPr>
          <p:nvPr>
            <p:ph type="title"/>
          </p:nvPr>
        </p:nvSpPr>
        <p:spPr>
          <a:xfrm>
            <a:off x="505421" y="11149"/>
            <a:ext cx="8229600" cy="1143000"/>
          </a:xfrm>
        </p:spPr>
        <p:txBody>
          <a:bodyPr/>
          <a:lstStyle/>
          <a:p>
            <a:r>
              <a:rPr lang="en-US" dirty="0"/>
              <a:t>Python </a:t>
            </a:r>
            <a:r>
              <a:rPr lang="en-US" dirty="0" err="1"/>
              <a:t>venv</a:t>
            </a:r>
            <a:r>
              <a:rPr lang="en-US" dirty="0"/>
              <a:t> Recap</a:t>
            </a:r>
          </a:p>
        </p:txBody>
      </p:sp>
      <p:sp>
        <p:nvSpPr>
          <p:cNvPr id="4" name="Slide Number Placeholder 3">
            <a:extLst>
              <a:ext uri="{FF2B5EF4-FFF2-40B4-BE49-F238E27FC236}">
                <a16:creationId xmlns:a16="http://schemas.microsoft.com/office/drawing/2014/main" id="{D8C87494-606E-9E7E-0FE4-5F831704146A}"/>
              </a:ext>
            </a:extLst>
          </p:cNvPr>
          <p:cNvSpPr>
            <a:spLocks noGrp="1"/>
          </p:cNvSpPr>
          <p:nvPr>
            <p:ph type="sldNum" sz="quarter" idx="12"/>
          </p:nvPr>
        </p:nvSpPr>
        <p:spPr/>
        <p:txBody>
          <a:bodyPr/>
          <a:lstStyle/>
          <a:p>
            <a:fld id="{86A327C7-59B3-4945-8AF6-0EC62135327E}" type="slidenum">
              <a:rPr lang="en-US" smtClean="0"/>
              <a:t>11</a:t>
            </a:fld>
            <a:endParaRPr lang="en-US" dirty="0"/>
          </a:p>
        </p:txBody>
      </p:sp>
      <p:graphicFrame>
        <p:nvGraphicFramePr>
          <p:cNvPr id="5" name="Table 4">
            <a:extLst>
              <a:ext uri="{FF2B5EF4-FFF2-40B4-BE49-F238E27FC236}">
                <a16:creationId xmlns:a16="http://schemas.microsoft.com/office/drawing/2014/main" id="{C2AEA695-8358-6715-D8D6-7B3B083F80CE}"/>
              </a:ext>
            </a:extLst>
          </p:cNvPr>
          <p:cNvGraphicFramePr>
            <a:graphicFrameLocks noGrp="1"/>
          </p:cNvGraphicFramePr>
          <p:nvPr>
            <p:extLst>
              <p:ext uri="{D42A27DB-BD31-4B8C-83A1-F6EECF244321}">
                <p14:modId xmlns:p14="http://schemas.microsoft.com/office/powerpoint/2010/main" val="1695463270"/>
              </p:ext>
            </p:extLst>
          </p:nvPr>
        </p:nvGraphicFramePr>
        <p:xfrm>
          <a:off x="326155" y="1676400"/>
          <a:ext cx="8643910" cy="4577080"/>
        </p:xfrm>
        <a:graphic>
          <a:graphicData uri="http://schemas.openxmlformats.org/drawingml/2006/table">
            <a:tbl>
              <a:tblPr firstRow="1" bandRow="1">
                <a:tableStyleId>{793D81CF-94F2-401A-BA57-92F5A7B2D0C5}</a:tableStyleId>
              </a:tblPr>
              <a:tblGrid>
                <a:gridCol w="2844428">
                  <a:extLst>
                    <a:ext uri="{9D8B030D-6E8A-4147-A177-3AD203B41FA5}">
                      <a16:colId xmlns:a16="http://schemas.microsoft.com/office/drawing/2014/main" val="3188142871"/>
                    </a:ext>
                  </a:extLst>
                </a:gridCol>
                <a:gridCol w="5799482">
                  <a:extLst>
                    <a:ext uri="{9D8B030D-6E8A-4147-A177-3AD203B41FA5}">
                      <a16:colId xmlns:a16="http://schemas.microsoft.com/office/drawing/2014/main" val="3000435590"/>
                    </a:ext>
                  </a:extLst>
                </a:gridCol>
              </a:tblGrid>
              <a:tr h="370840">
                <a:tc>
                  <a:txBody>
                    <a:bodyPr/>
                    <a:lstStyle/>
                    <a:p>
                      <a:r>
                        <a:rPr lang="en-US" dirty="0"/>
                        <a:t>Task</a:t>
                      </a:r>
                    </a:p>
                  </a:txBody>
                  <a:tcPr/>
                </a:tc>
                <a:tc>
                  <a:txBody>
                    <a:bodyPr/>
                    <a:lstStyle/>
                    <a:p>
                      <a:r>
                        <a:rPr lang="en-US" dirty="0"/>
                        <a:t>Command</a:t>
                      </a:r>
                    </a:p>
                  </a:txBody>
                  <a:tcPr/>
                </a:tc>
                <a:extLst>
                  <a:ext uri="{0D108BD9-81ED-4DB2-BD59-A6C34878D82A}">
                    <a16:rowId xmlns:a16="http://schemas.microsoft.com/office/drawing/2014/main" val="4214136595"/>
                  </a:ext>
                </a:extLst>
              </a:tr>
              <a:tr h="370840">
                <a:tc>
                  <a:txBody>
                    <a:bodyPr/>
                    <a:lstStyle/>
                    <a:p>
                      <a:r>
                        <a:rPr lang="en-US" sz="1600" dirty="0">
                          <a:latin typeface="Cambria" panose="02040503050406030204" pitchFamily="18" charset="0"/>
                          <a:ea typeface="Cambria" panose="02040503050406030204" pitchFamily="18" charset="0"/>
                        </a:rPr>
                        <a:t>Create virtual environment</a:t>
                      </a:r>
                    </a:p>
                  </a:txBody>
                  <a:tcPr/>
                </a:tc>
                <a:tc>
                  <a:txBody>
                    <a:bodyPr/>
                    <a:lstStyle/>
                    <a:p>
                      <a:r>
                        <a:rPr lang="en-US" sz="1600" dirty="0">
                          <a:latin typeface="Courier New" panose="02070309020205020404" pitchFamily="49" charset="0"/>
                          <a:cs typeface="Courier New" panose="02070309020205020404" pitchFamily="49" charset="0"/>
                        </a:rPr>
                        <a:t>python -m </a:t>
                      </a:r>
                      <a:r>
                        <a:rPr lang="en-US" sz="1600" dirty="0" err="1">
                          <a:latin typeface="Courier New" panose="02070309020205020404" pitchFamily="49" charset="0"/>
                          <a:cs typeface="Courier New" panose="02070309020205020404" pitchFamily="49" charset="0"/>
                        </a:rPr>
                        <a:t>venv</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smallwork</a:t>
                      </a:r>
                      <a:r>
                        <a:rPr lang="en-US" sz="1600" dirty="0">
                          <a:latin typeface="Courier New" panose="02070309020205020404" pitchFamily="49" charset="0"/>
                          <a:cs typeface="Courier New" panose="02070309020205020404" pitchFamily="49" charset="0"/>
                        </a:rPr>
                        <a:t>/$USER/comp3</a:t>
                      </a:r>
                    </a:p>
                  </a:txBody>
                  <a:tcPr/>
                </a:tc>
                <a:extLst>
                  <a:ext uri="{0D108BD9-81ED-4DB2-BD59-A6C34878D82A}">
                    <a16:rowId xmlns:a16="http://schemas.microsoft.com/office/drawing/2014/main" val="2825947421"/>
                  </a:ext>
                </a:extLst>
              </a:tr>
              <a:tr h="370840">
                <a:tc>
                  <a:txBody>
                    <a:bodyPr/>
                    <a:lstStyle/>
                    <a:p>
                      <a:r>
                        <a:rPr lang="en-US" sz="1600" dirty="0">
                          <a:latin typeface="Cambria" panose="02040503050406030204" pitchFamily="18" charset="0"/>
                          <a:ea typeface="Cambria" panose="02040503050406030204" pitchFamily="18" charset="0"/>
                        </a:rPr>
                        <a:t>Activate environment</a:t>
                      </a:r>
                    </a:p>
                  </a:txBody>
                  <a:tcPr/>
                </a:tc>
                <a:tc>
                  <a:txBody>
                    <a:bodyPr/>
                    <a:lstStyle/>
                    <a:p>
                      <a:r>
                        <a:rPr lang="en-US" sz="1600" kern="1200" dirty="0">
                          <a:solidFill>
                            <a:schemeClr val="dk1"/>
                          </a:solidFill>
                          <a:effectLst/>
                          <a:latin typeface="Courier New" panose="02070309020205020404" pitchFamily="49" charset="0"/>
                          <a:ea typeface="+mn-ea"/>
                          <a:cs typeface="Courier New" panose="02070309020205020404" pitchFamily="49" charset="0"/>
                        </a:rPr>
                        <a:t>source /</a:t>
                      </a:r>
                      <a:r>
                        <a:rPr lang="en-US" sz="1600" kern="1200" dirty="0" err="1">
                          <a:solidFill>
                            <a:schemeClr val="dk1"/>
                          </a:solidFill>
                          <a:effectLst/>
                          <a:latin typeface="Courier New" panose="02070309020205020404" pitchFamily="49" charset="0"/>
                          <a:ea typeface="+mn-ea"/>
                          <a:cs typeface="Courier New" panose="02070309020205020404" pitchFamily="49" charset="0"/>
                        </a:rPr>
                        <a:t>smallwork</a:t>
                      </a:r>
                      <a:r>
                        <a:rPr lang="en-US" sz="1600" kern="1200" dirty="0">
                          <a:solidFill>
                            <a:schemeClr val="dk1"/>
                          </a:solidFill>
                          <a:effectLst/>
                          <a:latin typeface="Courier New" panose="02070309020205020404" pitchFamily="49" charset="0"/>
                          <a:ea typeface="+mn-ea"/>
                          <a:cs typeface="Courier New" panose="02070309020205020404" pitchFamily="49" charset="0"/>
                        </a:rPr>
                        <a:t>/$USER/comp3/bin/activate</a:t>
                      </a:r>
                      <a:endParaRPr lang="en-US" sz="16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678730335"/>
                  </a:ext>
                </a:extLst>
              </a:tr>
              <a:tr h="370840">
                <a:tc>
                  <a:txBody>
                    <a:bodyPr/>
                    <a:lstStyle/>
                    <a:p>
                      <a:r>
                        <a:rPr lang="en-US" sz="1600" dirty="0">
                          <a:latin typeface="Cambria" panose="02040503050406030204" pitchFamily="18" charset="0"/>
                          <a:ea typeface="Cambria" panose="02040503050406030204" pitchFamily="18" charset="0"/>
                        </a:rPr>
                        <a:t>Install new packages into environment (run while environment is activated)</a:t>
                      </a:r>
                    </a:p>
                  </a:txBody>
                  <a:tcPr/>
                </a:tc>
                <a:tc>
                  <a:txBody>
                    <a:bodyPr/>
                    <a:lstStyle/>
                    <a:p>
                      <a:r>
                        <a:rPr lang="en-US" sz="1600" dirty="0">
                          <a:latin typeface="Courier New" panose="02070309020205020404" pitchFamily="49" charset="0"/>
                          <a:cs typeface="Courier New" panose="02070309020205020404" pitchFamily="49" charset="0"/>
                        </a:rPr>
                        <a:t>pip install </a:t>
                      </a:r>
                      <a:r>
                        <a:rPr lang="en-US" sz="1600" dirty="0" err="1">
                          <a:latin typeface="Courier New" panose="02070309020205020404" pitchFamily="49" charset="0"/>
                          <a:cs typeface="Courier New" panose="02070309020205020404" pitchFamily="49" charset="0"/>
                        </a:rPr>
                        <a:t>package_name</a:t>
                      </a:r>
                      <a:endParaRPr lang="en-US" sz="16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794124565"/>
                  </a:ext>
                </a:extLst>
              </a:tr>
              <a:tr h="370840">
                <a:tc>
                  <a:txBody>
                    <a:bodyPr/>
                    <a:lstStyle/>
                    <a:p>
                      <a:r>
                        <a:rPr lang="en-US" sz="1600" dirty="0">
                          <a:latin typeface="Cambria" panose="02040503050406030204" pitchFamily="18" charset="0"/>
                          <a:ea typeface="Cambria" panose="02040503050406030204" pitchFamily="18" charset="0"/>
                        </a:rPr>
                        <a:t>Install all packages in a requirements file</a:t>
                      </a:r>
                    </a:p>
                  </a:txBody>
                  <a:tcPr/>
                </a:tc>
                <a:tc>
                  <a:txBody>
                    <a:bodyPr/>
                    <a:lstStyle/>
                    <a:p>
                      <a:r>
                        <a:rPr lang="en-US" sz="1600" dirty="0">
                          <a:latin typeface="Courier New" panose="02070309020205020404" pitchFamily="49" charset="0"/>
                          <a:cs typeface="Courier New" panose="02070309020205020404" pitchFamily="49" charset="0"/>
                        </a:rPr>
                        <a:t>pip install -r requirements.txt</a:t>
                      </a:r>
                    </a:p>
                  </a:txBody>
                  <a:tcPr/>
                </a:tc>
                <a:extLst>
                  <a:ext uri="{0D108BD9-81ED-4DB2-BD59-A6C34878D82A}">
                    <a16:rowId xmlns:a16="http://schemas.microsoft.com/office/drawing/2014/main" val="2310779774"/>
                  </a:ext>
                </a:extLst>
              </a:tr>
              <a:tr h="370840">
                <a:tc>
                  <a:txBody>
                    <a:bodyPr/>
                    <a:lstStyle/>
                    <a:p>
                      <a:r>
                        <a:rPr lang="en-US" sz="1600" dirty="0">
                          <a:latin typeface="Cambria" panose="02040503050406030204" pitchFamily="18" charset="0"/>
                          <a:ea typeface="Cambria" panose="02040503050406030204" pitchFamily="18" charset="0"/>
                        </a:rPr>
                        <a:t>List all installed packages</a:t>
                      </a:r>
                    </a:p>
                  </a:txBody>
                  <a:tcPr/>
                </a:tc>
                <a:tc>
                  <a:txBody>
                    <a:bodyPr/>
                    <a:lstStyle/>
                    <a:p>
                      <a:r>
                        <a:rPr lang="en-US" sz="1600" dirty="0">
                          <a:latin typeface="Courier New" panose="02070309020205020404" pitchFamily="49" charset="0"/>
                          <a:cs typeface="Courier New" panose="02070309020205020404" pitchFamily="49" charset="0"/>
                        </a:rPr>
                        <a:t>pip list</a:t>
                      </a:r>
                    </a:p>
                  </a:txBody>
                  <a:tcPr/>
                </a:tc>
                <a:extLst>
                  <a:ext uri="{0D108BD9-81ED-4DB2-BD59-A6C34878D82A}">
                    <a16:rowId xmlns:a16="http://schemas.microsoft.com/office/drawing/2014/main" val="4199476569"/>
                  </a:ext>
                </a:extLst>
              </a:tr>
              <a:tr h="370840">
                <a:tc>
                  <a:txBody>
                    <a:bodyPr/>
                    <a:lstStyle/>
                    <a:p>
                      <a:r>
                        <a:rPr lang="en-US" sz="1600" dirty="0">
                          <a:latin typeface="Cambria" panose="02040503050406030204" pitchFamily="18" charset="0"/>
                          <a:ea typeface="Cambria" panose="02040503050406030204" pitchFamily="18" charset="0"/>
                        </a:rPr>
                        <a:t>List all installed packages in requirements.txt format</a:t>
                      </a:r>
                    </a:p>
                  </a:txBody>
                  <a:tcPr/>
                </a:tc>
                <a:tc>
                  <a:txBody>
                    <a:bodyPr/>
                    <a:lstStyle/>
                    <a:p>
                      <a:r>
                        <a:rPr lang="en-US" sz="1600" dirty="0">
                          <a:latin typeface="Courier New" panose="02070309020205020404" pitchFamily="49" charset="0"/>
                          <a:cs typeface="Courier New" panose="02070309020205020404" pitchFamily="49" charset="0"/>
                        </a:rPr>
                        <a:t>pip freeze</a:t>
                      </a:r>
                    </a:p>
                    <a:p>
                      <a:r>
                        <a:rPr lang="en-US" sz="1600" dirty="0">
                          <a:latin typeface="Cambria" panose="02040503050406030204" pitchFamily="18" charset="0"/>
                          <a:ea typeface="Cambria" panose="02040503050406030204" pitchFamily="18" charset="0"/>
                          <a:cs typeface="Courier New" panose="02070309020205020404" pitchFamily="49" charset="0"/>
                        </a:rPr>
                        <a:t>To create file:</a:t>
                      </a:r>
                      <a:r>
                        <a:rPr lang="en-US" sz="1600" dirty="0">
                          <a:latin typeface="Courier New" panose="02070309020205020404" pitchFamily="49" charset="0"/>
                          <a:cs typeface="Courier New" panose="02070309020205020404" pitchFamily="49" charset="0"/>
                        </a:rPr>
                        <a:t> pip freeze &gt; requirements.txt</a:t>
                      </a:r>
                    </a:p>
                  </a:txBody>
                  <a:tcPr/>
                </a:tc>
                <a:extLst>
                  <a:ext uri="{0D108BD9-81ED-4DB2-BD59-A6C34878D82A}">
                    <a16:rowId xmlns:a16="http://schemas.microsoft.com/office/drawing/2014/main" val="4189807147"/>
                  </a:ext>
                </a:extLst>
              </a:tr>
              <a:tr h="370840">
                <a:tc>
                  <a:txBody>
                    <a:bodyPr/>
                    <a:lstStyle/>
                    <a:p>
                      <a:r>
                        <a:rPr lang="en-US" sz="1600" dirty="0">
                          <a:latin typeface="Cambria" panose="02040503050406030204" pitchFamily="18" charset="0"/>
                          <a:ea typeface="Cambria" panose="02040503050406030204" pitchFamily="18" charset="0"/>
                        </a:rPr>
                        <a:t>Deactivate environment</a:t>
                      </a:r>
                    </a:p>
                  </a:txBody>
                  <a:tcPr/>
                </a:tc>
                <a:tc>
                  <a:txBody>
                    <a:bodyPr/>
                    <a:lstStyle/>
                    <a:p>
                      <a:r>
                        <a:rPr lang="en-US" sz="1600" dirty="0">
                          <a:latin typeface="Courier New" panose="02070309020205020404" pitchFamily="49" charset="0"/>
                          <a:cs typeface="Courier New" panose="02070309020205020404" pitchFamily="49" charset="0"/>
                        </a:rPr>
                        <a:t>deactivate</a:t>
                      </a:r>
                    </a:p>
                  </a:txBody>
                  <a:tcPr/>
                </a:tc>
                <a:extLst>
                  <a:ext uri="{0D108BD9-81ED-4DB2-BD59-A6C34878D82A}">
                    <a16:rowId xmlns:a16="http://schemas.microsoft.com/office/drawing/2014/main" val="396260619"/>
                  </a:ext>
                </a:extLst>
              </a:tr>
              <a:tr h="370840">
                <a:tc>
                  <a:txBody>
                    <a:bodyPr/>
                    <a:lstStyle/>
                    <a:p>
                      <a:r>
                        <a:rPr lang="en-US" sz="1600" dirty="0">
                          <a:latin typeface="Cambria" panose="02040503050406030204" pitchFamily="18" charset="0"/>
                          <a:ea typeface="Cambria" panose="02040503050406030204" pitchFamily="18" charset="0"/>
                        </a:rPr>
                        <a:t>Overwrite environment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latin typeface="Courier New" panose="02070309020205020404" pitchFamily="49" charset="0"/>
                          <a:cs typeface="Courier New" panose="02070309020205020404" pitchFamily="49" charset="0"/>
                        </a:rPr>
                        <a:t>python -m </a:t>
                      </a:r>
                      <a:r>
                        <a:rPr lang="en-US" sz="1600" dirty="0" err="1">
                          <a:latin typeface="Courier New" panose="02070309020205020404" pitchFamily="49" charset="0"/>
                          <a:cs typeface="Courier New" panose="02070309020205020404" pitchFamily="49" charset="0"/>
                        </a:rPr>
                        <a:t>venv</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smallwork</a:t>
                      </a:r>
                      <a:r>
                        <a:rPr lang="en-US" sz="1600" dirty="0">
                          <a:latin typeface="Courier New" panose="02070309020205020404" pitchFamily="49" charset="0"/>
                          <a:cs typeface="Courier New" panose="02070309020205020404" pitchFamily="49" charset="0"/>
                        </a:rPr>
                        <a:t>/$USER/comp3 --clear</a:t>
                      </a:r>
                    </a:p>
                  </a:txBody>
                  <a:tcPr/>
                </a:tc>
                <a:extLst>
                  <a:ext uri="{0D108BD9-81ED-4DB2-BD59-A6C34878D82A}">
                    <a16:rowId xmlns:a16="http://schemas.microsoft.com/office/drawing/2014/main" val="2794770062"/>
                  </a:ext>
                </a:extLst>
              </a:tr>
              <a:tr h="370840">
                <a:tc>
                  <a:txBody>
                    <a:bodyPr/>
                    <a:lstStyle/>
                    <a:p>
                      <a:r>
                        <a:rPr lang="en-US" sz="1600" dirty="0">
                          <a:latin typeface="Cambria" panose="02040503050406030204" pitchFamily="18" charset="0"/>
                          <a:ea typeface="Cambria" panose="02040503050406030204" pitchFamily="18" charset="0"/>
                        </a:rPr>
                        <a:t>Delete environment</a:t>
                      </a:r>
                    </a:p>
                  </a:txBody>
                  <a:tcPr/>
                </a:tc>
                <a:tc>
                  <a:txBody>
                    <a:bodyPr/>
                    <a:lstStyle/>
                    <a:p>
                      <a:r>
                        <a:rPr lang="en-US" sz="1600" dirty="0">
                          <a:latin typeface="Courier New" panose="02070309020205020404" pitchFamily="49" charset="0"/>
                          <a:cs typeface="Courier New" panose="02070309020205020404" pitchFamily="49" charset="0"/>
                        </a:rPr>
                        <a:t>rm –r </a:t>
                      </a:r>
                      <a:r>
                        <a:rPr lang="en-US" sz="1600" kern="1200" dirty="0">
                          <a:solidFill>
                            <a:schemeClr val="dk1"/>
                          </a:solidFill>
                          <a:effectLst/>
                          <a:latin typeface="Courier New" panose="02070309020205020404" pitchFamily="49" charset="0"/>
                          <a:ea typeface="+mn-ea"/>
                          <a:cs typeface="Courier New" panose="02070309020205020404" pitchFamily="49" charset="0"/>
                        </a:rPr>
                        <a:t>/</a:t>
                      </a:r>
                      <a:r>
                        <a:rPr lang="en-US" sz="1600" kern="1200" dirty="0" err="1">
                          <a:solidFill>
                            <a:schemeClr val="dk1"/>
                          </a:solidFill>
                          <a:effectLst/>
                          <a:latin typeface="Courier New" panose="02070309020205020404" pitchFamily="49" charset="0"/>
                          <a:ea typeface="+mn-ea"/>
                          <a:cs typeface="Courier New" panose="02070309020205020404" pitchFamily="49" charset="0"/>
                        </a:rPr>
                        <a:t>smallwork</a:t>
                      </a:r>
                      <a:r>
                        <a:rPr lang="en-US" sz="1600" kern="1200" dirty="0">
                          <a:solidFill>
                            <a:schemeClr val="dk1"/>
                          </a:solidFill>
                          <a:effectLst/>
                          <a:latin typeface="Courier New" panose="02070309020205020404" pitchFamily="49" charset="0"/>
                          <a:ea typeface="+mn-ea"/>
                          <a:cs typeface="Courier New" panose="02070309020205020404" pitchFamily="49" charset="0"/>
                        </a:rPr>
                        <a:t>/$USER/comp3</a:t>
                      </a:r>
                      <a:endParaRPr lang="en-US" sz="16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195159487"/>
                  </a:ext>
                </a:extLst>
              </a:tr>
            </a:tbl>
          </a:graphicData>
        </a:graphic>
      </p:graphicFrame>
      <p:sp>
        <p:nvSpPr>
          <p:cNvPr id="8" name="TextBox 7">
            <a:extLst>
              <a:ext uri="{FF2B5EF4-FFF2-40B4-BE49-F238E27FC236}">
                <a16:creationId xmlns:a16="http://schemas.microsoft.com/office/drawing/2014/main" id="{2A53992D-3C47-74B8-1899-3F0B4BE920D9}"/>
              </a:ext>
            </a:extLst>
          </p:cNvPr>
          <p:cNvSpPr txBox="1"/>
          <p:nvPr/>
        </p:nvSpPr>
        <p:spPr>
          <a:xfrm>
            <a:off x="326155" y="1150389"/>
            <a:ext cx="7568354" cy="400110"/>
          </a:xfrm>
          <a:prstGeom prst="rect">
            <a:avLst/>
          </a:prstGeom>
          <a:noFill/>
        </p:spPr>
        <p:txBody>
          <a:bodyPr wrap="none" rtlCol="0">
            <a:spAutoFit/>
          </a:bodyPr>
          <a:lstStyle/>
          <a:p>
            <a:r>
              <a:rPr lang="en-US" sz="2000" dirty="0"/>
              <a:t>Commands to set up virtual environment named “comp3” on NPS HPC.</a:t>
            </a:r>
          </a:p>
        </p:txBody>
      </p:sp>
    </p:spTree>
    <p:extLst>
      <p:ext uri="{BB962C8B-B14F-4D97-AF65-F5344CB8AC3E}">
        <p14:creationId xmlns:p14="http://schemas.microsoft.com/office/powerpoint/2010/main" val="47229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DAE9A-620C-DEC8-716A-D2D4693CB8C0}"/>
              </a:ext>
            </a:extLst>
          </p:cNvPr>
          <p:cNvSpPr>
            <a:spLocks noGrp="1"/>
          </p:cNvSpPr>
          <p:nvPr>
            <p:ph type="title"/>
          </p:nvPr>
        </p:nvSpPr>
        <p:spPr>
          <a:xfrm>
            <a:off x="505421" y="11149"/>
            <a:ext cx="8229600" cy="1143000"/>
          </a:xfrm>
        </p:spPr>
        <p:txBody>
          <a:bodyPr/>
          <a:lstStyle/>
          <a:p>
            <a:r>
              <a:rPr lang="en-US" dirty="0" err="1"/>
              <a:t>Conda</a:t>
            </a:r>
            <a:r>
              <a:rPr lang="en-US" dirty="0"/>
              <a:t> Virtual Environments</a:t>
            </a:r>
          </a:p>
        </p:txBody>
      </p:sp>
      <p:sp>
        <p:nvSpPr>
          <p:cNvPr id="4" name="Slide Number Placeholder 3">
            <a:extLst>
              <a:ext uri="{FF2B5EF4-FFF2-40B4-BE49-F238E27FC236}">
                <a16:creationId xmlns:a16="http://schemas.microsoft.com/office/drawing/2014/main" id="{D8C87494-606E-9E7E-0FE4-5F831704146A}"/>
              </a:ext>
            </a:extLst>
          </p:cNvPr>
          <p:cNvSpPr>
            <a:spLocks noGrp="1"/>
          </p:cNvSpPr>
          <p:nvPr>
            <p:ph type="sldNum" sz="quarter" idx="12"/>
          </p:nvPr>
        </p:nvSpPr>
        <p:spPr/>
        <p:txBody>
          <a:bodyPr/>
          <a:lstStyle/>
          <a:p>
            <a:fld id="{86A327C7-59B3-4945-8AF6-0EC62135327E}" type="slidenum">
              <a:rPr lang="en-US" smtClean="0"/>
              <a:t>12</a:t>
            </a:fld>
            <a:endParaRPr lang="en-US" dirty="0"/>
          </a:p>
        </p:txBody>
      </p:sp>
      <p:sp>
        <p:nvSpPr>
          <p:cNvPr id="8" name="Content Placeholder 7">
            <a:extLst>
              <a:ext uri="{FF2B5EF4-FFF2-40B4-BE49-F238E27FC236}">
                <a16:creationId xmlns:a16="http://schemas.microsoft.com/office/drawing/2014/main" id="{F5B422CB-A4EC-7CAA-6264-CAAFE18F0B7B}"/>
              </a:ext>
            </a:extLst>
          </p:cNvPr>
          <p:cNvSpPr>
            <a:spLocks noGrp="1"/>
          </p:cNvSpPr>
          <p:nvPr>
            <p:ph idx="1"/>
          </p:nvPr>
        </p:nvSpPr>
        <p:spPr>
          <a:xfrm>
            <a:off x="457200" y="1222513"/>
            <a:ext cx="8229600" cy="5372100"/>
          </a:xfrm>
        </p:spPr>
        <p:txBody>
          <a:bodyPr>
            <a:normAutofit fontScale="92500" lnSpcReduction="20000"/>
          </a:bodyPr>
          <a:lstStyle/>
          <a:p>
            <a:r>
              <a:rPr lang="en-US" sz="2800" dirty="0" err="1"/>
              <a:t>Conda</a:t>
            </a:r>
            <a:r>
              <a:rPr lang="en-US" sz="2800" dirty="0"/>
              <a:t> (from the Anaconda company) is an alternate approach to managing packages and virtual environments.  </a:t>
            </a:r>
          </a:p>
          <a:p>
            <a:r>
              <a:rPr lang="en-US" sz="2800" dirty="0" err="1">
                <a:latin typeface="Cambria" panose="02040503050406030204" pitchFamily="18" charset="0"/>
                <a:ea typeface="Cambria" panose="02040503050406030204" pitchFamily="18" charset="0"/>
              </a:rPr>
              <a:t>Conda</a:t>
            </a:r>
            <a:r>
              <a:rPr lang="en-US" sz="2800" dirty="0">
                <a:latin typeface="Cambria" panose="02040503050406030204" pitchFamily="18" charset="0"/>
                <a:ea typeface="Cambria" panose="02040503050406030204" pitchFamily="18" charset="0"/>
              </a:rPr>
              <a:t> gets packages from </a:t>
            </a:r>
            <a:r>
              <a:rPr lang="en-US" sz="2800" b="0" i="0" u="none" strike="noStrike" dirty="0">
                <a:solidFill>
                  <a:srgbClr val="619CCD"/>
                </a:solidFill>
                <a:effectLst/>
                <a:latin typeface="Cambria" panose="02040503050406030204" pitchFamily="18" charset="0"/>
                <a:ea typeface="Cambria" panose="02040503050406030204" pitchFamily="18" charset="0"/>
                <a:hlinkClick r:id="rId2"/>
              </a:rPr>
              <a:t>repo.anaconda.com</a:t>
            </a:r>
            <a:r>
              <a:rPr lang="en-US" sz="2800" dirty="0">
                <a:solidFill>
                  <a:srgbClr val="619CCD"/>
                </a:solidFill>
                <a:latin typeface="Cambria" panose="02040503050406030204" pitchFamily="18" charset="0"/>
                <a:ea typeface="Cambria" panose="02040503050406030204" pitchFamily="18" charset="0"/>
              </a:rPr>
              <a:t> </a:t>
            </a:r>
            <a:r>
              <a:rPr lang="en-US" sz="2800" b="0" i="0" u="none" strike="noStrike" dirty="0">
                <a:effectLst/>
                <a:latin typeface="Cambria" panose="02040503050406030204" pitchFamily="18" charset="0"/>
                <a:ea typeface="Cambria" panose="02040503050406030204" pitchFamily="18" charset="0"/>
              </a:rPr>
              <a:t>(with </a:t>
            </a:r>
            <a:r>
              <a:rPr lang="en-US" sz="2800" b="0" i="0" u="none" strike="noStrike" dirty="0" err="1">
                <a:effectLst/>
                <a:latin typeface="Courier New" panose="02070309020205020404" pitchFamily="49" charset="0"/>
                <a:ea typeface="Cambria" panose="02040503050406030204" pitchFamily="18" charset="0"/>
                <a:cs typeface="Courier New" panose="02070309020205020404" pitchFamily="49" charset="0"/>
              </a:rPr>
              <a:t>conda</a:t>
            </a:r>
            <a:r>
              <a:rPr lang="en-US" sz="2800" b="0" i="0" u="none" strike="noStrike" dirty="0">
                <a:effectLst/>
                <a:latin typeface="Courier New" panose="02070309020205020404" pitchFamily="49" charset="0"/>
                <a:ea typeface="Cambria" panose="02040503050406030204" pitchFamily="18" charset="0"/>
                <a:cs typeface="Courier New" panose="02070309020205020404" pitchFamily="49" charset="0"/>
              </a:rPr>
              <a:t> install</a:t>
            </a:r>
            <a:r>
              <a:rPr lang="en-US" sz="2800" b="0" i="0" u="none" strike="noStrike" dirty="0">
                <a:effectLst/>
                <a:latin typeface="Cambria" panose="02040503050406030204" pitchFamily="18" charset="0"/>
                <a:ea typeface="Cambria" panose="02040503050406030204" pitchFamily="18" charset="0"/>
              </a:rPr>
              <a:t>)</a:t>
            </a:r>
            <a:r>
              <a:rPr lang="en-US" sz="2800" u="none" strike="noStrike" dirty="0">
                <a:latin typeface="Cambria" panose="02040503050406030204" pitchFamily="18" charset="0"/>
                <a:ea typeface="Cambria" panose="02040503050406030204" pitchFamily="18" charset="0"/>
              </a:rPr>
              <a:t> </a:t>
            </a:r>
            <a:r>
              <a:rPr lang="en-US" sz="2800" b="0" i="0" dirty="0">
                <a:effectLst/>
                <a:latin typeface="Cambria" panose="02040503050406030204" pitchFamily="18" charset="0"/>
                <a:ea typeface="Cambria" panose="02040503050406030204" pitchFamily="18" charset="0"/>
              </a:rPr>
              <a:t>instead of</a:t>
            </a:r>
            <a:r>
              <a:rPr lang="en-US" sz="2800" b="0" i="0" dirty="0">
                <a:solidFill>
                  <a:srgbClr val="222222"/>
                </a:solidFill>
                <a:effectLst/>
                <a:latin typeface="Cambria" panose="02040503050406030204" pitchFamily="18" charset="0"/>
                <a:ea typeface="Cambria" panose="02040503050406030204" pitchFamily="18" charset="0"/>
              </a:rPr>
              <a:t> from </a:t>
            </a:r>
            <a:r>
              <a:rPr lang="en-US" sz="2800" b="0" i="0" u="sng" dirty="0">
                <a:solidFill>
                  <a:srgbClr val="3676AB"/>
                </a:solidFill>
                <a:effectLst/>
                <a:latin typeface="Cambria" panose="02040503050406030204" pitchFamily="18" charset="0"/>
                <a:ea typeface="Cambria" panose="02040503050406030204" pitchFamily="18" charset="0"/>
                <a:hlinkClick r:id="rId3"/>
              </a:rPr>
              <a:t>Python Package Index (</a:t>
            </a:r>
            <a:r>
              <a:rPr lang="en-US" sz="2800" b="0" i="0" u="sng" dirty="0" err="1">
                <a:solidFill>
                  <a:srgbClr val="3676AB"/>
                </a:solidFill>
                <a:effectLst/>
                <a:latin typeface="Cambria" panose="02040503050406030204" pitchFamily="18" charset="0"/>
                <a:ea typeface="Cambria" panose="02040503050406030204" pitchFamily="18" charset="0"/>
                <a:hlinkClick r:id="rId3"/>
              </a:rPr>
              <a:t>PyPI</a:t>
            </a:r>
            <a:r>
              <a:rPr lang="en-US" sz="2800" b="0" i="0" u="sng" dirty="0">
                <a:solidFill>
                  <a:srgbClr val="3676AB"/>
                </a:solidFill>
                <a:effectLst/>
                <a:latin typeface="Cambria" panose="02040503050406030204" pitchFamily="18" charset="0"/>
                <a:ea typeface="Cambria" panose="02040503050406030204" pitchFamily="18" charset="0"/>
                <a:hlinkClick r:id="rId3"/>
              </a:rPr>
              <a:t>)</a:t>
            </a:r>
            <a:r>
              <a:rPr lang="en-US" sz="2800" b="0" i="0" dirty="0">
                <a:effectLst/>
                <a:latin typeface="Cambria" panose="02040503050406030204" pitchFamily="18" charset="0"/>
                <a:ea typeface="Cambria" panose="02040503050406030204" pitchFamily="18" charset="0"/>
              </a:rPr>
              <a:t> (with </a:t>
            </a:r>
            <a:r>
              <a:rPr lang="en-US" sz="2800" b="0" i="0" dirty="0">
                <a:effectLst/>
                <a:latin typeface="Courier New" panose="02070309020205020404" pitchFamily="49" charset="0"/>
                <a:ea typeface="Cambria" panose="02040503050406030204" pitchFamily="18" charset="0"/>
                <a:cs typeface="Courier New" panose="02070309020205020404" pitchFamily="49" charset="0"/>
              </a:rPr>
              <a:t>pip install</a:t>
            </a:r>
            <a:r>
              <a:rPr lang="en-US" sz="2800" b="0" i="0" dirty="0">
                <a:effectLst/>
                <a:latin typeface="Cambria" panose="02040503050406030204" pitchFamily="18" charset="0"/>
                <a:ea typeface="Cambria" panose="02040503050406030204" pitchFamily="18" charset="0"/>
              </a:rPr>
              <a:t>)</a:t>
            </a:r>
            <a:endParaRPr lang="en-US" sz="2800" dirty="0">
              <a:latin typeface="Cambria" panose="02040503050406030204" pitchFamily="18" charset="0"/>
              <a:ea typeface="Cambria" panose="02040503050406030204" pitchFamily="18" charset="0"/>
            </a:endParaRPr>
          </a:p>
          <a:p>
            <a:pPr lvl="1"/>
            <a:r>
              <a:rPr lang="en-US" sz="2400" dirty="0">
                <a:latin typeface="Cambria" panose="02040503050406030204" pitchFamily="18" charset="0"/>
                <a:ea typeface="Cambria" panose="02040503050406030204" pitchFamily="18" charset="0"/>
              </a:rPr>
              <a:t>Anaconda repo is similar but not identical to </a:t>
            </a:r>
            <a:r>
              <a:rPr lang="en-US" sz="2400" dirty="0" err="1">
                <a:latin typeface="Cambria" panose="02040503050406030204" pitchFamily="18" charset="0"/>
                <a:ea typeface="Cambria" panose="02040503050406030204" pitchFamily="18" charset="0"/>
              </a:rPr>
              <a:t>PyPI</a:t>
            </a:r>
            <a:r>
              <a:rPr lang="en-US" sz="2400" dirty="0">
                <a:latin typeface="Cambria" panose="02040503050406030204" pitchFamily="18" charset="0"/>
                <a:ea typeface="Cambria" panose="02040503050406030204" pitchFamily="18" charset="0"/>
              </a:rPr>
              <a:t>, and also allows for inclusion of non-python packages that might be relevant for data science.</a:t>
            </a:r>
          </a:p>
          <a:p>
            <a:r>
              <a:rPr lang="en-US" sz="2800" dirty="0"/>
              <a:t>Useful links:</a:t>
            </a:r>
          </a:p>
          <a:p>
            <a:pPr lvl="1"/>
            <a:r>
              <a:rPr lang="en-US" sz="2400" dirty="0"/>
              <a:t>Using </a:t>
            </a:r>
            <a:r>
              <a:rPr lang="en-US" sz="2400" dirty="0" err="1"/>
              <a:t>conda</a:t>
            </a:r>
            <a:r>
              <a:rPr lang="en-US" sz="2400" dirty="0"/>
              <a:t> on NPS HPC: </a:t>
            </a:r>
            <a:r>
              <a:rPr lang="en-US" sz="1600" dirty="0">
                <a:hlinkClick r:id="rId4"/>
              </a:rPr>
              <a:t>Create a Python or </a:t>
            </a:r>
            <a:r>
              <a:rPr lang="en-US" sz="1600" dirty="0" err="1">
                <a:hlinkClick r:id="rId4"/>
              </a:rPr>
              <a:t>Conda</a:t>
            </a:r>
            <a:r>
              <a:rPr lang="en-US" sz="1600" dirty="0">
                <a:hlinkClick r:id="rId4"/>
              </a:rPr>
              <a:t> virtual environment - High Performance Computing - NPS Wiki</a:t>
            </a:r>
            <a:endParaRPr lang="en-US" sz="1600" dirty="0"/>
          </a:p>
          <a:p>
            <a:pPr lvl="1"/>
            <a:r>
              <a:rPr lang="en-US" sz="2400" dirty="0"/>
              <a:t>Quick discussion of </a:t>
            </a:r>
            <a:r>
              <a:rPr lang="en-US" sz="2400" dirty="0" err="1"/>
              <a:t>conda</a:t>
            </a:r>
            <a:r>
              <a:rPr lang="en-US" sz="2400" dirty="0"/>
              <a:t> vs </a:t>
            </a:r>
            <a:r>
              <a:rPr lang="en-US" sz="2400" dirty="0" err="1"/>
              <a:t>venv</a:t>
            </a:r>
            <a:r>
              <a:rPr lang="en-US" sz="2400" dirty="0"/>
              <a:t>: </a:t>
            </a:r>
            <a:r>
              <a:rPr lang="en-US" sz="1600" dirty="0">
                <a:hlinkClick r:id="rId5"/>
              </a:rPr>
              <a:t>Python Virtual Environments: A Primer – Real Python</a:t>
            </a:r>
            <a:endParaRPr lang="en-US" sz="1600" dirty="0"/>
          </a:p>
          <a:p>
            <a:pPr lvl="1"/>
            <a:r>
              <a:rPr lang="en-US" sz="2400" dirty="0"/>
              <a:t>Official </a:t>
            </a:r>
            <a:r>
              <a:rPr lang="en-US" sz="2400" dirty="0" err="1"/>
              <a:t>conda</a:t>
            </a:r>
            <a:r>
              <a:rPr lang="en-US" sz="2400" dirty="0"/>
              <a:t> docs (contains a useful </a:t>
            </a:r>
            <a:r>
              <a:rPr lang="en-US" sz="2400" dirty="0" err="1"/>
              <a:t>cheet</a:t>
            </a:r>
            <a:r>
              <a:rPr lang="en-US" sz="2400" dirty="0"/>
              <a:t> sheet): </a:t>
            </a:r>
            <a:r>
              <a:rPr lang="fr-FR" sz="2400" dirty="0" err="1">
                <a:hlinkClick r:id="rId6"/>
              </a:rPr>
              <a:t>Managing</a:t>
            </a:r>
            <a:r>
              <a:rPr lang="fr-FR" sz="2400" dirty="0">
                <a:hlinkClick r:id="rId6"/>
              </a:rPr>
              <a:t> </a:t>
            </a:r>
            <a:r>
              <a:rPr lang="fr-FR" sz="2400" dirty="0" err="1">
                <a:hlinkClick r:id="rId6"/>
              </a:rPr>
              <a:t>environments</a:t>
            </a:r>
            <a:r>
              <a:rPr lang="fr-FR" sz="2400" dirty="0">
                <a:hlinkClick r:id="rId6"/>
              </a:rPr>
              <a:t> — </a:t>
            </a:r>
            <a:r>
              <a:rPr lang="fr-FR" sz="2400" dirty="0" err="1">
                <a:hlinkClick r:id="rId6"/>
              </a:rPr>
              <a:t>conda</a:t>
            </a:r>
            <a:r>
              <a:rPr lang="fr-FR" sz="2400" dirty="0">
                <a:hlinkClick r:id="rId6"/>
              </a:rPr>
              <a:t> 24.9.2.dev13 documentation</a:t>
            </a:r>
            <a:endParaRPr lang="en-US" sz="2400" dirty="0"/>
          </a:p>
        </p:txBody>
      </p:sp>
    </p:spTree>
    <p:extLst>
      <p:ext uri="{BB962C8B-B14F-4D97-AF65-F5344CB8AC3E}">
        <p14:creationId xmlns:p14="http://schemas.microsoft.com/office/powerpoint/2010/main" val="3182980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DAE9A-620C-DEC8-716A-D2D4693CB8C0}"/>
              </a:ext>
            </a:extLst>
          </p:cNvPr>
          <p:cNvSpPr>
            <a:spLocks noGrp="1"/>
          </p:cNvSpPr>
          <p:nvPr>
            <p:ph type="title"/>
          </p:nvPr>
        </p:nvSpPr>
        <p:spPr>
          <a:xfrm>
            <a:off x="505421" y="11149"/>
            <a:ext cx="8229600" cy="1143000"/>
          </a:xfrm>
        </p:spPr>
        <p:txBody>
          <a:bodyPr/>
          <a:lstStyle/>
          <a:p>
            <a:r>
              <a:rPr lang="en-US" dirty="0" err="1"/>
              <a:t>Conda</a:t>
            </a:r>
            <a:r>
              <a:rPr lang="en-US" dirty="0"/>
              <a:t> on NPS HPC</a:t>
            </a:r>
          </a:p>
        </p:txBody>
      </p:sp>
      <p:sp>
        <p:nvSpPr>
          <p:cNvPr id="4" name="Slide Number Placeholder 3">
            <a:extLst>
              <a:ext uri="{FF2B5EF4-FFF2-40B4-BE49-F238E27FC236}">
                <a16:creationId xmlns:a16="http://schemas.microsoft.com/office/drawing/2014/main" id="{D8C87494-606E-9E7E-0FE4-5F831704146A}"/>
              </a:ext>
            </a:extLst>
          </p:cNvPr>
          <p:cNvSpPr>
            <a:spLocks noGrp="1"/>
          </p:cNvSpPr>
          <p:nvPr>
            <p:ph type="sldNum" sz="quarter" idx="12"/>
          </p:nvPr>
        </p:nvSpPr>
        <p:spPr/>
        <p:txBody>
          <a:bodyPr/>
          <a:lstStyle/>
          <a:p>
            <a:fld id="{86A327C7-59B3-4945-8AF6-0EC62135327E}" type="slidenum">
              <a:rPr lang="en-US" smtClean="0"/>
              <a:t>13</a:t>
            </a:fld>
            <a:endParaRPr lang="en-US" dirty="0"/>
          </a:p>
        </p:txBody>
      </p:sp>
      <p:graphicFrame>
        <p:nvGraphicFramePr>
          <p:cNvPr id="5" name="Table 4">
            <a:extLst>
              <a:ext uri="{FF2B5EF4-FFF2-40B4-BE49-F238E27FC236}">
                <a16:creationId xmlns:a16="http://schemas.microsoft.com/office/drawing/2014/main" id="{C2AEA695-8358-6715-D8D6-7B3B083F80CE}"/>
              </a:ext>
            </a:extLst>
          </p:cNvPr>
          <p:cNvGraphicFramePr>
            <a:graphicFrameLocks noGrp="1"/>
          </p:cNvGraphicFramePr>
          <p:nvPr>
            <p:extLst>
              <p:ext uri="{D42A27DB-BD31-4B8C-83A1-F6EECF244321}">
                <p14:modId xmlns:p14="http://schemas.microsoft.com/office/powerpoint/2010/main" val="3990619309"/>
              </p:ext>
            </p:extLst>
          </p:nvPr>
        </p:nvGraphicFramePr>
        <p:xfrm>
          <a:off x="298266" y="2162292"/>
          <a:ext cx="8643910" cy="4378407"/>
        </p:xfrm>
        <a:graphic>
          <a:graphicData uri="http://schemas.openxmlformats.org/drawingml/2006/table">
            <a:tbl>
              <a:tblPr firstRow="1" bandRow="1">
                <a:tableStyleId>{793D81CF-94F2-401A-BA57-92F5A7B2D0C5}</a:tableStyleId>
              </a:tblPr>
              <a:tblGrid>
                <a:gridCol w="2683565">
                  <a:extLst>
                    <a:ext uri="{9D8B030D-6E8A-4147-A177-3AD203B41FA5}">
                      <a16:colId xmlns:a16="http://schemas.microsoft.com/office/drawing/2014/main" val="3188142871"/>
                    </a:ext>
                  </a:extLst>
                </a:gridCol>
                <a:gridCol w="5960345">
                  <a:extLst>
                    <a:ext uri="{9D8B030D-6E8A-4147-A177-3AD203B41FA5}">
                      <a16:colId xmlns:a16="http://schemas.microsoft.com/office/drawing/2014/main" val="3000435590"/>
                    </a:ext>
                  </a:extLst>
                </a:gridCol>
              </a:tblGrid>
              <a:tr h="380447">
                <a:tc>
                  <a:txBody>
                    <a:bodyPr/>
                    <a:lstStyle/>
                    <a:p>
                      <a:r>
                        <a:rPr lang="en-US" dirty="0"/>
                        <a:t>Task</a:t>
                      </a:r>
                    </a:p>
                  </a:txBody>
                  <a:tcPr/>
                </a:tc>
                <a:tc>
                  <a:txBody>
                    <a:bodyPr/>
                    <a:lstStyle/>
                    <a:p>
                      <a:r>
                        <a:rPr lang="en-US" dirty="0"/>
                        <a:t>Command</a:t>
                      </a:r>
                    </a:p>
                  </a:txBody>
                  <a:tcPr/>
                </a:tc>
                <a:extLst>
                  <a:ext uri="{0D108BD9-81ED-4DB2-BD59-A6C34878D82A}">
                    <a16:rowId xmlns:a16="http://schemas.microsoft.com/office/drawing/2014/main" val="4214136595"/>
                  </a:ext>
                </a:extLst>
              </a:tr>
              <a:tr h="370840">
                <a:tc>
                  <a:txBody>
                    <a:bodyPr/>
                    <a:lstStyle/>
                    <a:p>
                      <a:r>
                        <a:rPr lang="en-US" sz="1600" dirty="0">
                          <a:latin typeface="Cambria" panose="02040503050406030204" pitchFamily="18" charset="0"/>
                          <a:ea typeface="Cambria" panose="02040503050406030204" pitchFamily="18" charset="0"/>
                        </a:rPr>
                        <a:t>Create virtual environment</a:t>
                      </a:r>
                    </a:p>
                  </a:txBody>
                  <a:tcPr/>
                </a:tc>
                <a:tc>
                  <a:txBody>
                    <a:bodyPr/>
                    <a:lstStyle/>
                    <a:p>
                      <a:r>
                        <a:rPr lang="en-US" sz="1600" dirty="0" err="1">
                          <a:latin typeface="Courier New" panose="02070309020205020404" pitchFamily="49" charset="0"/>
                          <a:cs typeface="Courier New" panose="02070309020205020404" pitchFamily="49" charset="0"/>
                        </a:rPr>
                        <a:t>conda</a:t>
                      </a:r>
                      <a:r>
                        <a:rPr lang="en-US" sz="1600" dirty="0">
                          <a:latin typeface="Courier New" panose="02070309020205020404" pitchFamily="49" charset="0"/>
                          <a:cs typeface="Courier New" panose="02070309020205020404" pitchFamily="49" charset="0"/>
                        </a:rPr>
                        <a:t> create --prefix /</a:t>
                      </a:r>
                      <a:r>
                        <a:rPr lang="en-US" sz="1600" dirty="0" err="1">
                          <a:latin typeface="Courier New" panose="02070309020205020404" pitchFamily="49" charset="0"/>
                          <a:cs typeface="Courier New" panose="02070309020205020404" pitchFamily="49" charset="0"/>
                        </a:rPr>
                        <a:t>smallwork</a:t>
                      </a:r>
                      <a:r>
                        <a:rPr lang="en-US" sz="1600" dirty="0">
                          <a:latin typeface="Courier New" panose="02070309020205020404" pitchFamily="49" charset="0"/>
                          <a:cs typeface="Courier New" panose="02070309020205020404" pitchFamily="49" charset="0"/>
                        </a:rPr>
                        <a:t>/$USER/myconda1</a:t>
                      </a:r>
                    </a:p>
                  </a:txBody>
                  <a:tcPr/>
                </a:tc>
                <a:extLst>
                  <a:ext uri="{0D108BD9-81ED-4DB2-BD59-A6C34878D82A}">
                    <a16:rowId xmlns:a16="http://schemas.microsoft.com/office/drawing/2014/main" val="2825947421"/>
                  </a:ext>
                </a:extLst>
              </a:tr>
              <a:tr h="370840">
                <a:tc>
                  <a:txBody>
                    <a:bodyPr/>
                    <a:lstStyle/>
                    <a:p>
                      <a:r>
                        <a:rPr lang="en-US" sz="1600" dirty="0">
                          <a:latin typeface="Cambria" panose="02040503050406030204" pitchFamily="18" charset="0"/>
                          <a:ea typeface="Cambria" panose="02040503050406030204" pitchFamily="18" charset="0"/>
                        </a:rPr>
                        <a:t>Activate environment</a:t>
                      </a:r>
                    </a:p>
                  </a:txBody>
                  <a:tcPr/>
                </a:tc>
                <a:tc>
                  <a:txBody>
                    <a:bodyPr/>
                    <a:lstStyle/>
                    <a:p>
                      <a:r>
                        <a:rPr lang="en-US" sz="1600" kern="1200" dirty="0" err="1">
                          <a:solidFill>
                            <a:schemeClr val="dk1"/>
                          </a:solidFill>
                          <a:effectLst/>
                          <a:latin typeface="Courier New" panose="02070309020205020404" pitchFamily="49" charset="0"/>
                          <a:ea typeface="+mn-ea"/>
                          <a:cs typeface="Courier New" panose="02070309020205020404" pitchFamily="49" charset="0"/>
                        </a:rPr>
                        <a:t>conda</a:t>
                      </a:r>
                      <a:r>
                        <a:rPr lang="en-US" sz="1600" kern="1200" dirty="0">
                          <a:solidFill>
                            <a:schemeClr val="dk1"/>
                          </a:solidFill>
                          <a:effectLst/>
                          <a:latin typeface="Courier New" panose="02070309020205020404" pitchFamily="49" charset="0"/>
                          <a:ea typeface="+mn-ea"/>
                          <a:cs typeface="Courier New" panose="02070309020205020404" pitchFamily="49" charset="0"/>
                        </a:rPr>
                        <a:t> activate /</a:t>
                      </a:r>
                      <a:r>
                        <a:rPr lang="en-US" sz="1600" kern="1200" dirty="0" err="1">
                          <a:solidFill>
                            <a:schemeClr val="dk1"/>
                          </a:solidFill>
                          <a:effectLst/>
                          <a:latin typeface="Courier New" panose="02070309020205020404" pitchFamily="49" charset="0"/>
                          <a:ea typeface="+mn-ea"/>
                          <a:cs typeface="Courier New" panose="02070309020205020404" pitchFamily="49" charset="0"/>
                        </a:rPr>
                        <a:t>smallwork</a:t>
                      </a:r>
                      <a:r>
                        <a:rPr lang="en-US" sz="1600" kern="1200" dirty="0">
                          <a:solidFill>
                            <a:schemeClr val="dk1"/>
                          </a:solidFill>
                          <a:effectLst/>
                          <a:latin typeface="Courier New" panose="02070309020205020404" pitchFamily="49" charset="0"/>
                          <a:ea typeface="+mn-ea"/>
                          <a:cs typeface="Courier New" panose="02070309020205020404" pitchFamily="49" charset="0"/>
                        </a:rPr>
                        <a:t>/$USER/myconda1</a:t>
                      </a:r>
                      <a:endParaRPr lang="en-US" sz="16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678730335"/>
                  </a:ext>
                </a:extLst>
              </a:tr>
              <a:tr h="370840">
                <a:tc>
                  <a:txBody>
                    <a:bodyPr/>
                    <a:lstStyle/>
                    <a:p>
                      <a:r>
                        <a:rPr lang="en-US" sz="1600" dirty="0">
                          <a:latin typeface="Cambria" panose="02040503050406030204" pitchFamily="18" charset="0"/>
                          <a:ea typeface="Cambria" panose="02040503050406030204" pitchFamily="18" charset="0"/>
                        </a:rPr>
                        <a:t>List all </a:t>
                      </a:r>
                      <a:r>
                        <a:rPr lang="en-US" sz="1600" dirty="0" err="1">
                          <a:latin typeface="Cambria" panose="02040503050406030204" pitchFamily="18" charset="0"/>
                          <a:ea typeface="Cambria" panose="02040503050406030204" pitchFamily="18" charset="0"/>
                        </a:rPr>
                        <a:t>conda</a:t>
                      </a:r>
                      <a:r>
                        <a:rPr lang="en-US" sz="1600" dirty="0">
                          <a:latin typeface="Cambria" panose="02040503050406030204" pitchFamily="18" charset="0"/>
                          <a:ea typeface="Cambria" panose="02040503050406030204" pitchFamily="18" charset="0"/>
                        </a:rPr>
                        <a:t> environments</a:t>
                      </a:r>
                    </a:p>
                  </a:txBody>
                  <a:tcPr/>
                </a:tc>
                <a:tc>
                  <a:txBody>
                    <a:bodyPr/>
                    <a:lstStyle/>
                    <a:p>
                      <a:r>
                        <a:rPr lang="en-US" sz="1600" dirty="0" err="1">
                          <a:latin typeface="Courier New" panose="02070309020205020404" pitchFamily="49" charset="0"/>
                          <a:cs typeface="Courier New" panose="02070309020205020404" pitchFamily="49" charset="0"/>
                        </a:rPr>
                        <a:t>conda</a:t>
                      </a:r>
                      <a:r>
                        <a:rPr lang="en-US" sz="1600" dirty="0">
                          <a:latin typeface="Courier New" panose="02070309020205020404" pitchFamily="49" charset="0"/>
                          <a:cs typeface="Courier New" panose="02070309020205020404" pitchFamily="49" charset="0"/>
                        </a:rPr>
                        <a:t> env list </a:t>
                      </a:r>
                      <a:r>
                        <a:rPr lang="en-US" sz="1600" dirty="0">
                          <a:latin typeface="Cambria" panose="02040503050406030204" pitchFamily="18" charset="0"/>
                          <a:ea typeface="Cambria" panose="02040503050406030204" pitchFamily="18" charset="0"/>
                          <a:cs typeface="Courier New" panose="02070309020205020404" pitchFamily="49" charset="0"/>
                        </a:rPr>
                        <a:t>or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conda</a:t>
                      </a:r>
                      <a:r>
                        <a:rPr lang="en-US" sz="1600" dirty="0">
                          <a:latin typeface="Courier New" panose="02070309020205020404" pitchFamily="49" charset="0"/>
                          <a:cs typeface="Courier New" panose="02070309020205020404" pitchFamily="49" charset="0"/>
                        </a:rPr>
                        <a:t> info --</a:t>
                      </a:r>
                      <a:r>
                        <a:rPr lang="en-US" sz="1600" dirty="0" err="1">
                          <a:latin typeface="Courier New" panose="02070309020205020404" pitchFamily="49" charset="0"/>
                          <a:cs typeface="Courier New" panose="02070309020205020404" pitchFamily="49" charset="0"/>
                        </a:rPr>
                        <a:t>envs</a:t>
                      </a:r>
                      <a:endParaRPr lang="en-US" sz="16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133738053"/>
                  </a:ext>
                </a:extLst>
              </a:tr>
              <a:tr h="370840">
                <a:tc>
                  <a:txBody>
                    <a:bodyPr/>
                    <a:lstStyle/>
                    <a:p>
                      <a:r>
                        <a:rPr lang="en-US" sz="1600" dirty="0">
                          <a:latin typeface="Cambria" panose="02040503050406030204" pitchFamily="18" charset="0"/>
                          <a:ea typeface="Cambria" panose="02040503050406030204" pitchFamily="18" charset="0"/>
                        </a:rPr>
                        <a:t>Install new packages into environment (run while environment is activated)</a:t>
                      </a:r>
                    </a:p>
                  </a:txBody>
                  <a:tcPr/>
                </a:tc>
                <a:tc>
                  <a:txBody>
                    <a:bodyPr/>
                    <a:lstStyle/>
                    <a:p>
                      <a:r>
                        <a:rPr lang="en-US" sz="1600" dirty="0" err="1">
                          <a:latin typeface="Courier New" panose="02070309020205020404" pitchFamily="49" charset="0"/>
                          <a:cs typeface="Courier New" panose="02070309020205020404" pitchFamily="49" charset="0"/>
                        </a:rPr>
                        <a:t>conda</a:t>
                      </a:r>
                      <a:r>
                        <a:rPr lang="en-US" sz="1600" dirty="0">
                          <a:latin typeface="Courier New" panose="02070309020205020404" pitchFamily="49" charset="0"/>
                          <a:cs typeface="Courier New" panose="02070309020205020404" pitchFamily="49" charset="0"/>
                        </a:rPr>
                        <a:t> install </a:t>
                      </a:r>
                      <a:r>
                        <a:rPr lang="en-US" sz="1600" dirty="0" err="1">
                          <a:latin typeface="Courier New" panose="02070309020205020404" pitchFamily="49" charset="0"/>
                          <a:cs typeface="Courier New" panose="02070309020205020404" pitchFamily="49" charset="0"/>
                        </a:rPr>
                        <a:t>package_name</a:t>
                      </a:r>
                      <a:endParaRPr lang="en-US" sz="16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794124565"/>
                  </a:ext>
                </a:extLst>
              </a:tr>
              <a:tr h="370840">
                <a:tc>
                  <a:txBody>
                    <a:bodyPr/>
                    <a:lstStyle/>
                    <a:p>
                      <a:r>
                        <a:rPr lang="en-US" sz="1600" dirty="0">
                          <a:latin typeface="Cambria" panose="02040503050406030204" pitchFamily="18" charset="0"/>
                          <a:ea typeface="Cambria" panose="02040503050406030204" pitchFamily="18" charset="0"/>
                        </a:rPr>
                        <a:t>List all packages installed in current environment</a:t>
                      </a:r>
                    </a:p>
                  </a:txBody>
                  <a:tcPr/>
                </a:tc>
                <a:tc>
                  <a:txBody>
                    <a:bodyPr/>
                    <a:lstStyle/>
                    <a:p>
                      <a:r>
                        <a:rPr lang="en-US" sz="1600" dirty="0" err="1">
                          <a:latin typeface="Courier New" panose="02070309020205020404" pitchFamily="49" charset="0"/>
                          <a:cs typeface="Courier New" panose="02070309020205020404" pitchFamily="49" charset="0"/>
                        </a:rPr>
                        <a:t>conda</a:t>
                      </a:r>
                      <a:r>
                        <a:rPr lang="en-US" sz="1600" dirty="0">
                          <a:latin typeface="Courier New" panose="02070309020205020404" pitchFamily="49" charset="0"/>
                          <a:cs typeface="Courier New" panose="02070309020205020404" pitchFamily="49" charset="0"/>
                        </a:rPr>
                        <a:t> list</a:t>
                      </a:r>
                    </a:p>
                  </a:txBody>
                  <a:tcPr/>
                </a:tc>
                <a:extLst>
                  <a:ext uri="{0D108BD9-81ED-4DB2-BD59-A6C34878D82A}">
                    <a16:rowId xmlns:a16="http://schemas.microsoft.com/office/drawing/2014/main" val="1115742451"/>
                  </a:ext>
                </a:extLst>
              </a:tr>
              <a:tr h="370840">
                <a:tc>
                  <a:txBody>
                    <a:bodyPr/>
                    <a:lstStyle/>
                    <a:p>
                      <a:r>
                        <a:rPr lang="en-US" sz="1600" dirty="0">
                          <a:latin typeface="Cambria" panose="02040503050406030204" pitchFamily="18" charset="0"/>
                          <a:ea typeface="Cambria" panose="02040503050406030204" pitchFamily="18" charset="0"/>
                        </a:rPr>
                        <a:t>Create env from file</a:t>
                      </a:r>
                    </a:p>
                  </a:txBody>
                  <a:tcPr/>
                </a:tc>
                <a:tc>
                  <a:txBody>
                    <a:bodyPr/>
                    <a:lstStyle/>
                    <a:p>
                      <a:r>
                        <a:rPr lang="en-US" sz="1600" dirty="0" err="1">
                          <a:latin typeface="Courier New" panose="02070309020205020404" pitchFamily="49" charset="0"/>
                          <a:cs typeface="Courier New" panose="02070309020205020404" pitchFamily="49" charset="0"/>
                        </a:rPr>
                        <a:t>conda</a:t>
                      </a:r>
                      <a:r>
                        <a:rPr lang="en-US" sz="1600" dirty="0">
                          <a:latin typeface="Courier New" panose="02070309020205020404" pitchFamily="49" charset="0"/>
                          <a:cs typeface="Courier New" panose="02070309020205020404" pitchFamily="49" charset="0"/>
                        </a:rPr>
                        <a:t> env create -f </a:t>
                      </a:r>
                      <a:r>
                        <a:rPr lang="en-US" sz="1600" dirty="0" err="1">
                          <a:latin typeface="Courier New" panose="02070309020205020404" pitchFamily="49" charset="0"/>
                          <a:cs typeface="Courier New" panose="02070309020205020404" pitchFamily="49" charset="0"/>
                        </a:rPr>
                        <a:t>environment.yml</a:t>
                      </a:r>
                      <a:endParaRPr lang="en-US" sz="16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505065166"/>
                  </a:ext>
                </a:extLst>
              </a:tr>
              <a:tr h="370840">
                <a:tc>
                  <a:txBody>
                    <a:bodyPr/>
                    <a:lstStyle/>
                    <a:p>
                      <a:r>
                        <a:rPr lang="en-US" sz="1600" dirty="0">
                          <a:latin typeface="Cambria" panose="02040503050406030204" pitchFamily="18" charset="0"/>
                          <a:ea typeface="Cambria" panose="02040503050406030204" pitchFamily="18" charset="0"/>
                        </a:rPr>
                        <a:t>Create env file</a:t>
                      </a:r>
                    </a:p>
                  </a:txBody>
                  <a:tcPr/>
                </a:tc>
                <a:tc>
                  <a:txBody>
                    <a:bodyPr/>
                    <a:lstStyle/>
                    <a:p>
                      <a:r>
                        <a:rPr lang="fr-FR" sz="1600" dirty="0" err="1">
                          <a:latin typeface="Courier New" panose="02070309020205020404" pitchFamily="49" charset="0"/>
                          <a:cs typeface="Courier New" panose="02070309020205020404" pitchFamily="49" charset="0"/>
                        </a:rPr>
                        <a:t>conda</a:t>
                      </a: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env</a:t>
                      </a:r>
                      <a:r>
                        <a:rPr lang="fr-FR" sz="1600" dirty="0">
                          <a:latin typeface="Courier New" panose="02070309020205020404" pitchFamily="49" charset="0"/>
                          <a:cs typeface="Courier New" panose="02070309020205020404" pitchFamily="49" charset="0"/>
                        </a:rPr>
                        <a:t> export &gt; </a:t>
                      </a:r>
                      <a:r>
                        <a:rPr lang="fr-FR" sz="1600" dirty="0" err="1">
                          <a:latin typeface="Courier New" panose="02070309020205020404" pitchFamily="49" charset="0"/>
                          <a:cs typeface="Courier New" panose="02070309020205020404" pitchFamily="49" charset="0"/>
                        </a:rPr>
                        <a:t>environment.yml</a:t>
                      </a:r>
                      <a:endParaRPr lang="en-US" sz="16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922398878"/>
                  </a:ext>
                </a:extLst>
              </a:tr>
              <a:tr h="370840">
                <a:tc>
                  <a:txBody>
                    <a:bodyPr/>
                    <a:lstStyle/>
                    <a:p>
                      <a:r>
                        <a:rPr lang="en-US" sz="1600" dirty="0">
                          <a:latin typeface="Cambria" panose="02040503050406030204" pitchFamily="18" charset="0"/>
                          <a:ea typeface="Cambria" panose="02040503050406030204" pitchFamily="18" charset="0"/>
                        </a:rPr>
                        <a:t>Deactivate environment</a:t>
                      </a:r>
                    </a:p>
                  </a:txBody>
                  <a:tcPr/>
                </a:tc>
                <a:tc>
                  <a:txBody>
                    <a:bodyPr/>
                    <a:lstStyle/>
                    <a:p>
                      <a:r>
                        <a:rPr lang="en-US" sz="1600" dirty="0" err="1">
                          <a:latin typeface="Courier New" panose="02070309020205020404" pitchFamily="49" charset="0"/>
                          <a:cs typeface="Courier New" panose="02070309020205020404" pitchFamily="49" charset="0"/>
                        </a:rPr>
                        <a:t>conda</a:t>
                      </a:r>
                      <a:r>
                        <a:rPr lang="en-US" sz="1600" dirty="0">
                          <a:latin typeface="Courier New" panose="02070309020205020404" pitchFamily="49" charset="0"/>
                          <a:cs typeface="Courier New" panose="02070309020205020404" pitchFamily="49" charset="0"/>
                        </a:rPr>
                        <a:t> deactivate</a:t>
                      </a:r>
                    </a:p>
                  </a:txBody>
                  <a:tcPr/>
                </a:tc>
                <a:extLst>
                  <a:ext uri="{0D108BD9-81ED-4DB2-BD59-A6C34878D82A}">
                    <a16:rowId xmlns:a16="http://schemas.microsoft.com/office/drawing/2014/main" val="396260619"/>
                  </a:ext>
                </a:extLst>
              </a:tr>
              <a:tr h="370840">
                <a:tc>
                  <a:txBody>
                    <a:bodyPr/>
                    <a:lstStyle/>
                    <a:p>
                      <a:r>
                        <a:rPr lang="en-US" sz="1600" dirty="0">
                          <a:latin typeface="Cambria" panose="02040503050406030204" pitchFamily="18" charset="0"/>
                          <a:ea typeface="Cambria" panose="02040503050406030204" pitchFamily="18" charset="0"/>
                        </a:rPr>
                        <a:t>Delete environment</a:t>
                      </a:r>
                    </a:p>
                  </a:txBody>
                  <a:tcPr/>
                </a:tc>
                <a:tc>
                  <a:txBody>
                    <a:bodyPr/>
                    <a:lstStyle/>
                    <a:p>
                      <a:r>
                        <a:rPr lang="en-US" sz="1600" dirty="0" err="1">
                          <a:latin typeface="Courier New" panose="02070309020205020404" pitchFamily="49" charset="0"/>
                          <a:cs typeface="Courier New" panose="02070309020205020404" pitchFamily="49" charset="0"/>
                        </a:rPr>
                        <a:t>conda</a:t>
                      </a:r>
                      <a:r>
                        <a:rPr lang="en-US" sz="1600" dirty="0">
                          <a:latin typeface="Courier New" panose="02070309020205020404" pitchFamily="49" charset="0"/>
                          <a:cs typeface="Courier New" panose="02070309020205020404" pitchFamily="49" charset="0"/>
                        </a:rPr>
                        <a:t> remove -n myconda1 --all</a:t>
                      </a:r>
                    </a:p>
                  </a:txBody>
                  <a:tcPr/>
                </a:tc>
                <a:extLst>
                  <a:ext uri="{0D108BD9-81ED-4DB2-BD59-A6C34878D82A}">
                    <a16:rowId xmlns:a16="http://schemas.microsoft.com/office/drawing/2014/main" val="2195159487"/>
                  </a:ext>
                </a:extLst>
              </a:tr>
            </a:tbl>
          </a:graphicData>
        </a:graphic>
      </p:graphicFrame>
      <p:sp>
        <p:nvSpPr>
          <p:cNvPr id="8" name="TextBox 7">
            <a:extLst>
              <a:ext uri="{FF2B5EF4-FFF2-40B4-BE49-F238E27FC236}">
                <a16:creationId xmlns:a16="http://schemas.microsoft.com/office/drawing/2014/main" id="{2A53992D-3C47-74B8-1899-3F0B4BE920D9}"/>
              </a:ext>
            </a:extLst>
          </p:cNvPr>
          <p:cNvSpPr txBox="1"/>
          <p:nvPr/>
        </p:nvSpPr>
        <p:spPr>
          <a:xfrm>
            <a:off x="298266" y="1146629"/>
            <a:ext cx="8512773"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Commands to set up </a:t>
            </a:r>
            <a:r>
              <a:rPr lang="en-US" sz="2000" dirty="0" err="1"/>
              <a:t>conda</a:t>
            </a:r>
            <a:r>
              <a:rPr lang="en-US" sz="2000" dirty="0"/>
              <a:t> environment named “myconda1” on NPS HPC.</a:t>
            </a:r>
          </a:p>
          <a:p>
            <a:pPr marL="342900" indent="-342900">
              <a:buFont typeface="Arial" panose="020B0604020202020204" pitchFamily="34" charset="0"/>
              <a:buChar char="•"/>
            </a:pPr>
            <a:r>
              <a:rPr lang="en-US" sz="2000" dirty="0"/>
              <a:t>Need to first load </a:t>
            </a:r>
            <a:r>
              <a:rPr lang="en-US" sz="2000" dirty="0" err="1"/>
              <a:t>miniconda</a:t>
            </a:r>
            <a:r>
              <a:rPr lang="en-US" sz="2000" dirty="0"/>
              <a:t>, </a:t>
            </a:r>
            <a:r>
              <a:rPr lang="en-US" sz="2000" dirty="0" err="1"/>
              <a:t>e.g</a:t>
            </a:r>
            <a:r>
              <a:rPr lang="en-US" sz="2000" dirty="0"/>
              <a:t> with </a:t>
            </a:r>
          </a:p>
          <a:p>
            <a:pPr algn="ctr"/>
            <a:r>
              <a:rPr lang="en-US" sz="2000" dirty="0">
                <a:latin typeface="Courier New" panose="02070309020205020404" pitchFamily="49" charset="0"/>
                <a:cs typeface="Courier New" panose="02070309020205020404" pitchFamily="49" charset="0"/>
              </a:rPr>
              <a:t>module load lang/miniconda3/23.1.0</a:t>
            </a:r>
          </a:p>
        </p:txBody>
      </p:sp>
    </p:spTree>
    <p:extLst>
      <p:ext uri="{BB962C8B-B14F-4D97-AF65-F5344CB8AC3E}">
        <p14:creationId xmlns:p14="http://schemas.microsoft.com/office/powerpoint/2010/main" val="1393533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DAE9A-620C-DEC8-716A-D2D4693CB8C0}"/>
              </a:ext>
            </a:extLst>
          </p:cNvPr>
          <p:cNvSpPr>
            <a:spLocks noGrp="1"/>
          </p:cNvSpPr>
          <p:nvPr>
            <p:ph type="title"/>
          </p:nvPr>
        </p:nvSpPr>
        <p:spPr>
          <a:xfrm>
            <a:off x="1272209" y="11149"/>
            <a:ext cx="6768548" cy="1143000"/>
          </a:xfrm>
        </p:spPr>
        <p:txBody>
          <a:bodyPr>
            <a:normAutofit/>
          </a:bodyPr>
          <a:lstStyle/>
          <a:p>
            <a:r>
              <a:rPr lang="en-US" sz="3600" dirty="0"/>
              <a:t>Setting Default Environment</a:t>
            </a:r>
          </a:p>
        </p:txBody>
      </p:sp>
      <p:sp>
        <p:nvSpPr>
          <p:cNvPr id="4" name="Slide Number Placeholder 3">
            <a:extLst>
              <a:ext uri="{FF2B5EF4-FFF2-40B4-BE49-F238E27FC236}">
                <a16:creationId xmlns:a16="http://schemas.microsoft.com/office/drawing/2014/main" id="{D8C87494-606E-9E7E-0FE4-5F831704146A}"/>
              </a:ext>
            </a:extLst>
          </p:cNvPr>
          <p:cNvSpPr>
            <a:spLocks noGrp="1"/>
          </p:cNvSpPr>
          <p:nvPr>
            <p:ph type="sldNum" sz="quarter" idx="12"/>
          </p:nvPr>
        </p:nvSpPr>
        <p:spPr/>
        <p:txBody>
          <a:bodyPr/>
          <a:lstStyle/>
          <a:p>
            <a:fld id="{86A327C7-59B3-4945-8AF6-0EC62135327E}" type="slidenum">
              <a:rPr lang="en-US" smtClean="0"/>
              <a:t>14</a:t>
            </a:fld>
            <a:endParaRPr lang="en-US" dirty="0"/>
          </a:p>
        </p:txBody>
      </p:sp>
      <p:sp>
        <p:nvSpPr>
          <p:cNvPr id="11" name="Content Placeholder 10">
            <a:extLst>
              <a:ext uri="{FF2B5EF4-FFF2-40B4-BE49-F238E27FC236}">
                <a16:creationId xmlns:a16="http://schemas.microsoft.com/office/drawing/2014/main" id="{92575AA9-6A8F-D5E4-5279-53FE11A5AFC3}"/>
              </a:ext>
            </a:extLst>
          </p:cNvPr>
          <p:cNvSpPr>
            <a:spLocks noGrp="1"/>
          </p:cNvSpPr>
          <p:nvPr>
            <p:ph idx="1"/>
          </p:nvPr>
        </p:nvSpPr>
        <p:spPr>
          <a:xfrm>
            <a:off x="457200" y="1154149"/>
            <a:ext cx="8229600" cy="5390768"/>
          </a:xfrm>
        </p:spPr>
        <p:txBody>
          <a:bodyPr>
            <a:normAutofit fontScale="92500"/>
          </a:bodyPr>
          <a:lstStyle/>
          <a:p>
            <a:r>
              <a:rPr lang="en-US" sz="2800" dirty="0">
                <a:latin typeface="Cambria" panose="02040503050406030204" pitchFamily="18" charset="0"/>
                <a:ea typeface="Cambria" panose="02040503050406030204" pitchFamily="18" charset="0"/>
                <a:cs typeface="Courier New" panose="02070309020205020404" pitchFamily="49" charset="0"/>
              </a:rPr>
              <a:t>If you want to automatically activate a given virtual environment, you can add a line like this to your .</a:t>
            </a:r>
            <a:r>
              <a:rPr lang="en-US" sz="2800" dirty="0" err="1">
                <a:latin typeface="Cambria" panose="02040503050406030204" pitchFamily="18" charset="0"/>
                <a:ea typeface="Cambria" panose="02040503050406030204" pitchFamily="18" charset="0"/>
                <a:cs typeface="Courier New" panose="02070309020205020404" pitchFamily="49" charset="0"/>
              </a:rPr>
              <a:t>bash_profile</a:t>
            </a:r>
            <a:r>
              <a:rPr lang="en-US" sz="2800" dirty="0">
                <a:latin typeface="Cambria" panose="02040503050406030204" pitchFamily="18" charset="0"/>
                <a:ea typeface="Cambria" panose="02040503050406030204" pitchFamily="18" charset="0"/>
                <a:cs typeface="Courier New" panose="02070309020205020404" pitchFamily="49" charset="0"/>
              </a:rPr>
              <a:t> file:</a:t>
            </a:r>
          </a:p>
          <a:p>
            <a:pPr marL="0" indent="0" algn="ctr">
              <a:buNone/>
            </a:pPr>
            <a:r>
              <a:rPr lang="en-US" sz="2400" dirty="0">
                <a:highlight>
                  <a:srgbClr val="C0C0C0"/>
                </a:highlight>
                <a:latin typeface="Courier New" panose="02070309020205020404" pitchFamily="49" charset="0"/>
                <a:ea typeface="Cambria" panose="02040503050406030204" pitchFamily="18" charset="0"/>
                <a:cs typeface="Courier New" panose="02070309020205020404" pitchFamily="49" charset="0"/>
              </a:rPr>
              <a:t>source /</a:t>
            </a:r>
            <a:r>
              <a:rPr lang="en-US" sz="2400" dirty="0" err="1">
                <a:highlight>
                  <a:srgbClr val="C0C0C0"/>
                </a:highlight>
                <a:latin typeface="Courier New" panose="02070309020205020404" pitchFamily="49" charset="0"/>
                <a:ea typeface="Cambria" panose="02040503050406030204" pitchFamily="18" charset="0"/>
                <a:cs typeface="Courier New" panose="02070309020205020404" pitchFamily="49" charset="0"/>
              </a:rPr>
              <a:t>smallwork</a:t>
            </a:r>
            <a:r>
              <a:rPr lang="en-US" sz="2400" dirty="0">
                <a:highlight>
                  <a:srgbClr val="C0C0C0"/>
                </a:highlight>
                <a:latin typeface="Courier New" panose="02070309020205020404" pitchFamily="49" charset="0"/>
                <a:ea typeface="Cambria" panose="02040503050406030204" pitchFamily="18" charset="0"/>
                <a:cs typeface="Courier New" panose="02070309020205020404" pitchFamily="49" charset="0"/>
              </a:rPr>
              <a:t>/$USER/comp3/bin/activate</a:t>
            </a:r>
          </a:p>
          <a:p>
            <a:r>
              <a:rPr lang="en-US" sz="2800" dirty="0">
                <a:latin typeface="Cambria" panose="02040503050406030204" pitchFamily="18" charset="0"/>
                <a:ea typeface="Cambria" panose="02040503050406030204" pitchFamily="18" charset="0"/>
                <a:cs typeface="Courier New" panose="02070309020205020404" pitchFamily="49" charset="0"/>
              </a:rPr>
              <a:t>It will then take effect every time you log in (to have it take effect without logging out and logging back in, can run </a:t>
            </a:r>
            <a:r>
              <a:rPr lang="en-US" sz="2800" dirty="0">
                <a:highlight>
                  <a:srgbClr val="C0C0C0"/>
                </a:highlight>
                <a:latin typeface="Courier New" panose="02070309020205020404" pitchFamily="49" charset="0"/>
                <a:ea typeface="Cambria" panose="02040503050406030204" pitchFamily="18" charset="0"/>
                <a:cs typeface="Courier New" panose="02070309020205020404" pitchFamily="49" charset="0"/>
              </a:rPr>
              <a:t>source ~/.</a:t>
            </a:r>
            <a:r>
              <a:rPr lang="en-US" sz="2800" dirty="0" err="1">
                <a:highlight>
                  <a:srgbClr val="C0C0C0"/>
                </a:highlight>
                <a:latin typeface="Courier New" panose="02070309020205020404" pitchFamily="49" charset="0"/>
                <a:ea typeface="Cambria" panose="02040503050406030204" pitchFamily="18" charset="0"/>
                <a:cs typeface="Courier New" panose="02070309020205020404" pitchFamily="49" charset="0"/>
              </a:rPr>
              <a:t>bash_profile</a:t>
            </a:r>
            <a:r>
              <a:rPr lang="en-US" sz="2800" dirty="0">
                <a:latin typeface="Cambria" panose="02040503050406030204" pitchFamily="18" charset="0"/>
                <a:ea typeface="Cambria" panose="02040503050406030204" pitchFamily="18" charset="0"/>
                <a:cs typeface="Courier New" panose="02070309020205020404" pitchFamily="49" charset="0"/>
              </a:rPr>
              <a:t>)</a:t>
            </a:r>
          </a:p>
          <a:p>
            <a:r>
              <a:rPr lang="en-US" sz="2800" dirty="0">
                <a:latin typeface="Cambria" panose="02040503050406030204" pitchFamily="18" charset="0"/>
                <a:ea typeface="Cambria" panose="02040503050406030204" pitchFamily="18" charset="0"/>
                <a:cs typeface="Courier New" panose="02070309020205020404" pitchFamily="49" charset="0"/>
              </a:rPr>
              <a:t>May also want to check your .</a:t>
            </a:r>
            <a:r>
              <a:rPr lang="en-US" sz="2800" dirty="0" err="1">
                <a:latin typeface="Cambria" panose="02040503050406030204" pitchFamily="18" charset="0"/>
                <a:ea typeface="Cambria" panose="02040503050406030204" pitchFamily="18" charset="0"/>
                <a:cs typeface="Courier New" panose="02070309020205020404" pitchFamily="49" charset="0"/>
              </a:rPr>
              <a:t>bashrc</a:t>
            </a:r>
            <a:r>
              <a:rPr lang="en-US" sz="2800" dirty="0">
                <a:latin typeface="Cambria" panose="02040503050406030204" pitchFamily="18" charset="0"/>
                <a:ea typeface="Cambria" panose="02040503050406030204" pitchFamily="18" charset="0"/>
                <a:cs typeface="Courier New" panose="02070309020205020404" pitchFamily="49" charset="0"/>
              </a:rPr>
              <a:t> file to see if there are any </a:t>
            </a:r>
            <a:r>
              <a:rPr lang="en-US" sz="2800" dirty="0" err="1">
                <a:latin typeface="Cambria" panose="02040503050406030204" pitchFamily="18" charset="0"/>
                <a:ea typeface="Cambria" panose="02040503050406030204" pitchFamily="18" charset="0"/>
                <a:cs typeface="Courier New" panose="02070309020205020404" pitchFamily="49" charset="0"/>
              </a:rPr>
              <a:t>conda</a:t>
            </a:r>
            <a:r>
              <a:rPr lang="en-US" sz="2800" dirty="0">
                <a:latin typeface="Cambria" panose="02040503050406030204" pitchFamily="18" charset="0"/>
                <a:ea typeface="Cambria" panose="02040503050406030204" pitchFamily="18" charset="0"/>
                <a:cs typeface="Courier New" panose="02070309020205020404" pitchFamily="49" charset="0"/>
              </a:rPr>
              <a:t> environments activated by default for all new shells</a:t>
            </a:r>
          </a:p>
          <a:p>
            <a:pPr lvl="1"/>
            <a:r>
              <a:rPr lang="en-US" sz="2400" dirty="0">
                <a:latin typeface="Cambria" panose="02040503050406030204" pitchFamily="18" charset="0"/>
                <a:ea typeface="Cambria" panose="02040503050406030204" pitchFamily="18" charset="0"/>
                <a:cs typeface="Courier New" panose="02070309020205020404" pitchFamily="49" charset="0"/>
              </a:rPr>
              <a:t>Note that .</a:t>
            </a:r>
            <a:r>
              <a:rPr lang="en-US" sz="2400" dirty="0" err="1">
                <a:latin typeface="Cambria" panose="02040503050406030204" pitchFamily="18" charset="0"/>
                <a:ea typeface="Cambria" panose="02040503050406030204" pitchFamily="18" charset="0"/>
                <a:cs typeface="Courier New" panose="02070309020205020404" pitchFamily="49" charset="0"/>
              </a:rPr>
              <a:t>bash_profile</a:t>
            </a:r>
            <a:r>
              <a:rPr lang="en-US" sz="2400" dirty="0">
                <a:latin typeface="Cambria" panose="02040503050406030204" pitchFamily="18" charset="0"/>
                <a:ea typeface="Cambria" panose="02040503050406030204" pitchFamily="18" charset="0"/>
                <a:cs typeface="Courier New" panose="02070309020205020404" pitchFamily="49" charset="0"/>
              </a:rPr>
              <a:t> runs when you log onto hamming, and .</a:t>
            </a:r>
            <a:r>
              <a:rPr lang="en-US" sz="2400" dirty="0" err="1">
                <a:latin typeface="Cambria" panose="02040503050406030204" pitchFamily="18" charset="0"/>
                <a:ea typeface="Cambria" panose="02040503050406030204" pitchFamily="18" charset="0"/>
                <a:cs typeface="Courier New" panose="02070309020205020404" pitchFamily="49" charset="0"/>
              </a:rPr>
              <a:t>bashrc</a:t>
            </a:r>
            <a:r>
              <a:rPr lang="en-US" sz="2400" dirty="0">
                <a:latin typeface="Cambria" panose="02040503050406030204" pitchFamily="18" charset="0"/>
                <a:ea typeface="Cambria" panose="02040503050406030204" pitchFamily="18" charset="0"/>
                <a:cs typeface="Courier New" panose="02070309020205020404" pitchFamily="49" charset="0"/>
              </a:rPr>
              <a:t> runs whenever you start a new shell, including when you start an interactive shell with </a:t>
            </a:r>
            <a:r>
              <a:rPr lang="en-US" sz="2400" dirty="0" err="1">
                <a:latin typeface="Cambria" panose="02040503050406030204" pitchFamily="18" charset="0"/>
                <a:ea typeface="Cambria" panose="02040503050406030204" pitchFamily="18" charset="0"/>
                <a:cs typeface="Courier New" panose="02070309020205020404" pitchFamily="49" charset="0"/>
              </a:rPr>
              <a:t>salloc</a:t>
            </a:r>
            <a:r>
              <a:rPr lang="en-US" sz="2400" dirty="0">
                <a:latin typeface="Cambria" panose="02040503050406030204" pitchFamily="18" charset="0"/>
                <a:ea typeface="Cambria" panose="02040503050406030204" pitchFamily="18" charset="0"/>
                <a:cs typeface="Courier New" panose="02070309020205020404" pitchFamily="49" charset="0"/>
              </a:rPr>
              <a:t>.   </a:t>
            </a:r>
          </a:p>
        </p:txBody>
      </p:sp>
    </p:spTree>
    <p:extLst>
      <p:ext uri="{BB962C8B-B14F-4D97-AF65-F5344CB8AC3E}">
        <p14:creationId xmlns:p14="http://schemas.microsoft.com/office/powerpoint/2010/main" val="952845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DAE9A-620C-DEC8-716A-D2D4693CB8C0}"/>
              </a:ext>
            </a:extLst>
          </p:cNvPr>
          <p:cNvSpPr>
            <a:spLocks noGrp="1"/>
          </p:cNvSpPr>
          <p:nvPr>
            <p:ph type="title"/>
          </p:nvPr>
        </p:nvSpPr>
        <p:spPr>
          <a:xfrm>
            <a:off x="505421" y="11149"/>
            <a:ext cx="8229600" cy="1143000"/>
          </a:xfrm>
        </p:spPr>
        <p:txBody>
          <a:bodyPr/>
          <a:lstStyle/>
          <a:p>
            <a:r>
              <a:rPr lang="en-US" dirty="0"/>
              <a:t>Resources</a:t>
            </a:r>
          </a:p>
        </p:txBody>
      </p:sp>
      <p:sp>
        <p:nvSpPr>
          <p:cNvPr id="3" name="Content Placeholder 2">
            <a:extLst>
              <a:ext uri="{FF2B5EF4-FFF2-40B4-BE49-F238E27FC236}">
                <a16:creationId xmlns:a16="http://schemas.microsoft.com/office/drawing/2014/main" id="{F5857A37-C61D-52DF-0299-CB050447B1DD}"/>
              </a:ext>
            </a:extLst>
          </p:cNvPr>
          <p:cNvSpPr>
            <a:spLocks noGrp="1"/>
          </p:cNvSpPr>
          <p:nvPr>
            <p:ph idx="1"/>
          </p:nvPr>
        </p:nvSpPr>
        <p:spPr>
          <a:xfrm>
            <a:off x="457199" y="1264357"/>
            <a:ext cx="8229600" cy="4922751"/>
          </a:xfrm>
        </p:spPr>
        <p:txBody>
          <a:bodyPr>
            <a:normAutofit/>
          </a:bodyPr>
          <a:lstStyle/>
          <a:p>
            <a:r>
              <a:rPr lang="en-US" sz="2000" dirty="0"/>
              <a:t>NPS HPC guide for setting up virtual environments: </a:t>
            </a:r>
            <a:r>
              <a:rPr lang="en-US" sz="2000" dirty="0">
                <a:hlinkClick r:id="rId2"/>
              </a:rPr>
              <a:t>Create a Python or </a:t>
            </a:r>
            <a:r>
              <a:rPr lang="en-US" sz="2000" dirty="0" err="1">
                <a:hlinkClick r:id="rId2"/>
              </a:rPr>
              <a:t>Conda</a:t>
            </a:r>
            <a:r>
              <a:rPr lang="en-US" sz="2000" dirty="0">
                <a:hlinkClick r:id="rId2"/>
              </a:rPr>
              <a:t> virtual environment - High Performance Computing - NPS Wiki</a:t>
            </a:r>
            <a:endParaRPr lang="en-US" sz="2000" dirty="0"/>
          </a:p>
          <a:p>
            <a:r>
              <a:rPr lang="en-US" sz="2000" dirty="0"/>
              <a:t>Official Python docs on </a:t>
            </a:r>
            <a:r>
              <a:rPr lang="en-US" sz="2000" dirty="0" err="1"/>
              <a:t>venv</a:t>
            </a:r>
            <a:r>
              <a:rPr lang="en-US" sz="2000" dirty="0"/>
              <a:t>:</a:t>
            </a:r>
            <a:r>
              <a:rPr lang="en-US" sz="2000" dirty="0">
                <a:effectLst/>
                <a:latin typeface="Calibri" panose="020F0502020204030204" pitchFamily="34" charset="0"/>
              </a:rPr>
              <a:t> </a:t>
            </a:r>
            <a:r>
              <a:rPr lang="en-US" sz="2000" dirty="0" err="1">
                <a:effectLst/>
                <a:latin typeface="Calibri" panose="020F0502020204030204" pitchFamily="34" charset="0"/>
                <a:hlinkClick r:id="rId3"/>
              </a:rPr>
              <a:t>venv</a:t>
            </a:r>
            <a:r>
              <a:rPr lang="en-US" sz="2000" dirty="0">
                <a:effectLst/>
                <a:latin typeface="Calibri" panose="020F0502020204030204" pitchFamily="34" charset="0"/>
                <a:hlinkClick r:id="rId3"/>
              </a:rPr>
              <a:t> — Creation of virtual environments — Python 3.13.0 documentation</a:t>
            </a:r>
            <a:endParaRPr lang="en-US" sz="2000" dirty="0">
              <a:effectLst/>
              <a:latin typeface="Calibri" panose="020F0502020204030204" pitchFamily="34" charset="0"/>
            </a:endParaRPr>
          </a:p>
          <a:p>
            <a:r>
              <a:rPr lang="en-US" sz="2000" dirty="0">
                <a:latin typeface="Calibri" panose="020F0502020204030204" pitchFamily="34" charset="0"/>
              </a:rPr>
              <a:t>Official </a:t>
            </a:r>
            <a:r>
              <a:rPr lang="en-US" sz="2000" dirty="0" err="1">
                <a:latin typeface="Calibri" panose="020F0502020204030204" pitchFamily="34" charset="0"/>
              </a:rPr>
              <a:t>conda</a:t>
            </a:r>
            <a:r>
              <a:rPr lang="en-US" sz="2000" dirty="0">
                <a:latin typeface="Calibri" panose="020F0502020204030204" pitchFamily="34" charset="0"/>
              </a:rPr>
              <a:t> User Guide: </a:t>
            </a:r>
            <a:r>
              <a:rPr lang="en-US" sz="2000" dirty="0">
                <a:hlinkClick r:id="rId4"/>
              </a:rPr>
              <a:t>User guide — </a:t>
            </a:r>
            <a:r>
              <a:rPr lang="en-US" sz="2000" dirty="0" err="1">
                <a:hlinkClick r:id="rId4"/>
              </a:rPr>
              <a:t>conda</a:t>
            </a:r>
            <a:r>
              <a:rPr lang="en-US" sz="2000" dirty="0">
                <a:hlinkClick r:id="rId4"/>
              </a:rPr>
              <a:t> 24.9.2.dev12 documentation</a:t>
            </a:r>
            <a:r>
              <a:rPr lang="en-US" sz="2000" dirty="0"/>
              <a:t>.  For instructions on virtual environments, see “Getting Started” and “Working with Environments” pages.  Great cheat sheet as well.</a:t>
            </a:r>
            <a:endParaRPr lang="en-US" sz="2000" dirty="0">
              <a:effectLst/>
              <a:latin typeface="Calibri" panose="020F0502020204030204" pitchFamily="34" charset="0"/>
            </a:endParaRPr>
          </a:p>
          <a:p>
            <a:r>
              <a:rPr lang="en-US" sz="2000" dirty="0"/>
              <a:t>Excellent and thorough tutorial on python virtual environments: </a:t>
            </a:r>
            <a:r>
              <a:rPr lang="en-US" sz="2000" dirty="0">
                <a:hlinkClick r:id="rId5"/>
              </a:rPr>
              <a:t>Python Virtual Environments: A Primer – Real Python</a:t>
            </a:r>
            <a:r>
              <a:rPr lang="en-US" sz="2000" dirty="0"/>
              <a:t>.  This is focused on python </a:t>
            </a:r>
            <a:r>
              <a:rPr lang="en-US" sz="2000" dirty="0" err="1"/>
              <a:t>venv</a:t>
            </a:r>
            <a:r>
              <a:rPr lang="en-US" sz="2000" dirty="0"/>
              <a:t> approach, but also touches on alternate approaches like </a:t>
            </a:r>
            <a:r>
              <a:rPr lang="en-US" sz="2000" dirty="0" err="1"/>
              <a:t>conda</a:t>
            </a:r>
            <a:r>
              <a:rPr lang="en-US" sz="2000" dirty="0"/>
              <a:t> and </a:t>
            </a:r>
            <a:r>
              <a:rPr lang="en-US" sz="2000" dirty="0" err="1"/>
              <a:t>virtualenv</a:t>
            </a:r>
            <a:r>
              <a:rPr lang="en-US" sz="2000" dirty="0"/>
              <a:t> (a popular tool with more functionality than </a:t>
            </a:r>
            <a:r>
              <a:rPr lang="en-US" sz="2000" dirty="0" err="1"/>
              <a:t>venv</a:t>
            </a:r>
            <a:r>
              <a:rPr lang="en-US" sz="2000" dirty="0"/>
              <a:t>).</a:t>
            </a:r>
          </a:p>
          <a:p>
            <a:r>
              <a:rPr lang="en-US" sz="2000" dirty="0"/>
              <a:t>Setting up python virtual environments on </a:t>
            </a:r>
            <a:r>
              <a:rPr lang="en-US" sz="2000" dirty="0" err="1"/>
              <a:t>VSCode</a:t>
            </a:r>
            <a:r>
              <a:rPr lang="en-US" sz="2000" dirty="0"/>
              <a:t> (includes both </a:t>
            </a:r>
            <a:r>
              <a:rPr lang="en-US" sz="2000" dirty="0" err="1"/>
              <a:t>venv</a:t>
            </a:r>
            <a:r>
              <a:rPr lang="en-US" sz="2000" dirty="0"/>
              <a:t> and </a:t>
            </a:r>
            <a:r>
              <a:rPr lang="en-US" sz="2000" dirty="0" err="1"/>
              <a:t>conda</a:t>
            </a:r>
            <a:r>
              <a:rPr lang="en-US" sz="2000" dirty="0"/>
              <a:t>): </a:t>
            </a:r>
            <a:r>
              <a:rPr lang="en-US" sz="2000" dirty="0">
                <a:hlinkClick r:id="rId6"/>
              </a:rPr>
              <a:t>Using Python Environments in Visual Studio Code</a:t>
            </a:r>
            <a:r>
              <a:rPr lang="en-US" sz="2000" dirty="0"/>
              <a:t>.</a:t>
            </a:r>
          </a:p>
          <a:p>
            <a:endParaRPr lang="en-US" sz="2000" dirty="0"/>
          </a:p>
          <a:p>
            <a:endParaRPr lang="en-US" sz="2000" dirty="0"/>
          </a:p>
        </p:txBody>
      </p:sp>
      <p:sp>
        <p:nvSpPr>
          <p:cNvPr id="4" name="Slide Number Placeholder 3">
            <a:extLst>
              <a:ext uri="{FF2B5EF4-FFF2-40B4-BE49-F238E27FC236}">
                <a16:creationId xmlns:a16="http://schemas.microsoft.com/office/drawing/2014/main" id="{D8C87494-606E-9E7E-0FE4-5F831704146A}"/>
              </a:ext>
            </a:extLst>
          </p:cNvPr>
          <p:cNvSpPr>
            <a:spLocks noGrp="1"/>
          </p:cNvSpPr>
          <p:nvPr>
            <p:ph type="sldNum" sz="quarter" idx="12"/>
          </p:nvPr>
        </p:nvSpPr>
        <p:spPr/>
        <p:txBody>
          <a:bodyPr/>
          <a:lstStyle/>
          <a:p>
            <a:fld id="{86A327C7-59B3-4945-8AF6-0EC62135327E}" type="slidenum">
              <a:rPr lang="en-US" smtClean="0"/>
              <a:t>15</a:t>
            </a:fld>
            <a:endParaRPr lang="en-US" dirty="0"/>
          </a:p>
        </p:txBody>
      </p:sp>
    </p:spTree>
    <p:extLst>
      <p:ext uri="{BB962C8B-B14F-4D97-AF65-F5344CB8AC3E}">
        <p14:creationId xmlns:p14="http://schemas.microsoft.com/office/powerpoint/2010/main" val="987592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9CC81-1812-00A4-DADA-56F5753E5647}"/>
              </a:ext>
            </a:extLst>
          </p:cNvPr>
          <p:cNvSpPr>
            <a:spLocks noGrp="1"/>
          </p:cNvSpPr>
          <p:nvPr>
            <p:ph type="title"/>
          </p:nvPr>
        </p:nvSpPr>
        <p:spPr/>
        <p:txBody>
          <a:bodyPr/>
          <a:lstStyle/>
          <a:p>
            <a:r>
              <a:rPr lang="en-US" dirty="0"/>
              <a:t>HPC Roadmap</a:t>
            </a:r>
          </a:p>
        </p:txBody>
      </p:sp>
      <p:sp>
        <p:nvSpPr>
          <p:cNvPr id="3" name="Content Placeholder 2">
            <a:extLst>
              <a:ext uri="{FF2B5EF4-FFF2-40B4-BE49-F238E27FC236}">
                <a16:creationId xmlns:a16="http://schemas.microsoft.com/office/drawing/2014/main" id="{B10B86B9-BE65-A364-8173-F15720120A3D}"/>
              </a:ext>
            </a:extLst>
          </p:cNvPr>
          <p:cNvSpPr>
            <a:spLocks noGrp="1"/>
          </p:cNvSpPr>
          <p:nvPr>
            <p:ph idx="1"/>
          </p:nvPr>
        </p:nvSpPr>
        <p:spPr/>
        <p:txBody>
          <a:bodyPr>
            <a:normAutofit fontScale="85000" lnSpcReduction="20000"/>
          </a:bodyPr>
          <a:lstStyle/>
          <a:p>
            <a:r>
              <a:rPr lang="en-US" dirty="0"/>
              <a:t>Daily Lessons (with practical exercises):</a:t>
            </a:r>
          </a:p>
          <a:p>
            <a:pPr lvl="1"/>
            <a:r>
              <a:rPr lang="en-US" dirty="0"/>
              <a:t>Day 1 Basics: Logging on, SSH and SFTP connections, getting oriented</a:t>
            </a:r>
          </a:p>
          <a:p>
            <a:pPr lvl="1"/>
            <a:r>
              <a:rPr lang="en-US" dirty="0"/>
              <a:t>Day 2 Parallel Computation: Submitting and Running batch Jobs using Slurm</a:t>
            </a:r>
          </a:p>
          <a:p>
            <a:pPr lvl="1"/>
            <a:r>
              <a:rPr lang="en-US" dirty="0"/>
              <a:t>Day 3: Using Python and Other Software with HPCs</a:t>
            </a:r>
          </a:p>
          <a:p>
            <a:pPr lvl="2"/>
            <a:r>
              <a:rPr lang="en-US" b="1" dirty="0"/>
              <a:t>Day 3.5 Detour: Creating and Using Virtual Environments (on HPCs and other systems)</a:t>
            </a:r>
          </a:p>
          <a:p>
            <a:pPr lvl="1"/>
            <a:r>
              <a:rPr lang="en-US" dirty="0"/>
              <a:t>Day 4+: HPC Extensions, Handling Big Data, Web Apps with HPC</a:t>
            </a:r>
          </a:p>
          <a:p>
            <a:r>
              <a:rPr lang="en-US" dirty="0"/>
              <a:t>HPC Lab: Implementing Combat Simulations on HPC, using material up through “Using Python” lesson.</a:t>
            </a:r>
          </a:p>
        </p:txBody>
      </p:sp>
      <p:sp>
        <p:nvSpPr>
          <p:cNvPr id="4" name="Slide Number Placeholder 3">
            <a:extLst>
              <a:ext uri="{FF2B5EF4-FFF2-40B4-BE49-F238E27FC236}">
                <a16:creationId xmlns:a16="http://schemas.microsoft.com/office/drawing/2014/main" id="{011E3211-6481-ACF7-8AE0-32C108EB20C2}"/>
              </a:ext>
            </a:extLst>
          </p:cNvPr>
          <p:cNvSpPr>
            <a:spLocks noGrp="1"/>
          </p:cNvSpPr>
          <p:nvPr>
            <p:ph type="sldNum" sz="quarter" idx="12"/>
          </p:nvPr>
        </p:nvSpPr>
        <p:spPr/>
        <p:txBody>
          <a:bodyPr/>
          <a:lstStyle/>
          <a:p>
            <a:fld id="{86A327C7-59B3-4945-8AF6-0EC62135327E}" type="slidenum">
              <a:rPr lang="en-US" smtClean="0"/>
              <a:t>2</a:t>
            </a:fld>
            <a:endParaRPr lang="en-US" dirty="0"/>
          </a:p>
        </p:txBody>
      </p:sp>
    </p:spTree>
    <p:extLst>
      <p:ext uri="{BB962C8B-B14F-4D97-AF65-F5344CB8AC3E}">
        <p14:creationId xmlns:p14="http://schemas.microsoft.com/office/powerpoint/2010/main" val="3859219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9CC81-1812-00A4-DADA-56F5753E5647}"/>
              </a:ext>
            </a:extLst>
          </p:cNvPr>
          <p:cNvSpPr>
            <a:spLocks noGrp="1"/>
          </p:cNvSpPr>
          <p:nvPr>
            <p:ph type="title"/>
          </p:nvPr>
        </p:nvSpPr>
        <p:spPr>
          <a:xfrm>
            <a:off x="505421" y="0"/>
            <a:ext cx="8229600" cy="1143000"/>
          </a:xfrm>
        </p:spPr>
        <p:txBody>
          <a:bodyPr>
            <a:normAutofit/>
          </a:bodyPr>
          <a:lstStyle/>
          <a:p>
            <a:r>
              <a:rPr lang="en-US" sz="3600" dirty="0"/>
              <a:t>Virtual Environments</a:t>
            </a:r>
          </a:p>
        </p:txBody>
      </p:sp>
      <p:sp>
        <p:nvSpPr>
          <p:cNvPr id="3" name="Content Placeholder 2">
            <a:extLst>
              <a:ext uri="{FF2B5EF4-FFF2-40B4-BE49-F238E27FC236}">
                <a16:creationId xmlns:a16="http://schemas.microsoft.com/office/drawing/2014/main" id="{B10B86B9-BE65-A364-8173-F15720120A3D}"/>
              </a:ext>
            </a:extLst>
          </p:cNvPr>
          <p:cNvSpPr>
            <a:spLocks noGrp="1"/>
          </p:cNvSpPr>
          <p:nvPr>
            <p:ph idx="1"/>
          </p:nvPr>
        </p:nvSpPr>
        <p:spPr>
          <a:xfrm>
            <a:off x="457200" y="1201157"/>
            <a:ext cx="8229600" cy="5227923"/>
          </a:xfrm>
        </p:spPr>
        <p:txBody>
          <a:bodyPr>
            <a:normAutofit fontScale="77500" lnSpcReduction="20000"/>
          </a:bodyPr>
          <a:lstStyle/>
          <a:p>
            <a:pPr marL="0" indent="0">
              <a:buNone/>
            </a:pPr>
            <a:r>
              <a:rPr lang="en-US" dirty="0"/>
              <a:t>What is a Virtual Environment?</a:t>
            </a:r>
          </a:p>
          <a:p>
            <a:r>
              <a:rPr lang="en-US" dirty="0"/>
              <a:t>As we’ve seen so far in this course, </a:t>
            </a:r>
            <a:r>
              <a:rPr lang="en-US" b="1" i="1" dirty="0"/>
              <a:t>user experience may vary </a:t>
            </a:r>
            <a:r>
              <a:rPr lang="en-US" dirty="0"/>
              <a:t>when running the same code (bash, python, or anything else)</a:t>
            </a:r>
          </a:p>
          <a:p>
            <a:r>
              <a:rPr lang="en-US" dirty="0"/>
              <a:t>Virtual Environments help ensure </a:t>
            </a:r>
            <a:r>
              <a:rPr lang="en-US" b="1" i="1" dirty="0"/>
              <a:t>user experience DOES NOT VARY</a:t>
            </a:r>
            <a:r>
              <a:rPr lang="en-US" dirty="0"/>
              <a:t> by creating isolated and reproducible python environments</a:t>
            </a:r>
          </a:p>
          <a:p>
            <a:pPr marL="0" indent="0">
              <a:buNone/>
            </a:pPr>
            <a:endParaRPr lang="en-US" dirty="0"/>
          </a:p>
          <a:p>
            <a:pPr marL="0" indent="0">
              <a:buNone/>
            </a:pPr>
            <a:r>
              <a:rPr lang="en-US" dirty="0"/>
              <a:t>Why use a virtual environment?</a:t>
            </a:r>
          </a:p>
          <a:p>
            <a:r>
              <a:rPr lang="en-US" dirty="0"/>
              <a:t>Ensure consistent behavior of same code for </a:t>
            </a:r>
            <a:r>
              <a:rPr lang="en-US" b="1" dirty="0">
                <a:solidFill>
                  <a:schemeClr val="tx2"/>
                </a:solidFill>
              </a:rPr>
              <a:t>different users</a:t>
            </a:r>
          </a:p>
          <a:p>
            <a:r>
              <a:rPr lang="en-US" dirty="0"/>
              <a:t>Ensure consistent behavior of same code on </a:t>
            </a:r>
            <a:r>
              <a:rPr lang="en-US" b="1" dirty="0">
                <a:solidFill>
                  <a:schemeClr val="tx2"/>
                </a:solidFill>
              </a:rPr>
              <a:t>different systems</a:t>
            </a:r>
          </a:p>
          <a:p>
            <a:r>
              <a:rPr lang="en-US" dirty="0"/>
              <a:t>Allow </a:t>
            </a:r>
            <a:r>
              <a:rPr lang="en-US" b="1" dirty="0">
                <a:solidFill>
                  <a:schemeClr val="tx2"/>
                </a:solidFill>
              </a:rPr>
              <a:t>different projects</a:t>
            </a:r>
            <a:r>
              <a:rPr lang="en-US" dirty="0"/>
              <a:t> on same system to use different versions of python packages</a:t>
            </a:r>
          </a:p>
        </p:txBody>
      </p:sp>
      <p:sp>
        <p:nvSpPr>
          <p:cNvPr id="4" name="Slide Number Placeholder 3">
            <a:extLst>
              <a:ext uri="{FF2B5EF4-FFF2-40B4-BE49-F238E27FC236}">
                <a16:creationId xmlns:a16="http://schemas.microsoft.com/office/drawing/2014/main" id="{011E3211-6481-ACF7-8AE0-32C108EB20C2}"/>
              </a:ext>
            </a:extLst>
          </p:cNvPr>
          <p:cNvSpPr>
            <a:spLocks noGrp="1"/>
          </p:cNvSpPr>
          <p:nvPr>
            <p:ph type="sldNum" sz="quarter" idx="12"/>
          </p:nvPr>
        </p:nvSpPr>
        <p:spPr/>
        <p:txBody>
          <a:bodyPr/>
          <a:lstStyle/>
          <a:p>
            <a:fld id="{86A327C7-59B3-4945-8AF6-0EC62135327E}" type="slidenum">
              <a:rPr lang="en-US" smtClean="0"/>
              <a:t>3</a:t>
            </a:fld>
            <a:endParaRPr lang="en-US" dirty="0"/>
          </a:p>
        </p:txBody>
      </p:sp>
    </p:spTree>
    <p:extLst>
      <p:ext uri="{BB962C8B-B14F-4D97-AF65-F5344CB8AC3E}">
        <p14:creationId xmlns:p14="http://schemas.microsoft.com/office/powerpoint/2010/main" val="890968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9CC81-1812-00A4-DADA-56F5753E5647}"/>
              </a:ext>
            </a:extLst>
          </p:cNvPr>
          <p:cNvSpPr>
            <a:spLocks noGrp="1"/>
          </p:cNvSpPr>
          <p:nvPr>
            <p:ph type="title"/>
          </p:nvPr>
        </p:nvSpPr>
        <p:spPr>
          <a:xfrm>
            <a:off x="505421" y="0"/>
            <a:ext cx="8229600" cy="1143000"/>
          </a:xfrm>
        </p:spPr>
        <p:txBody>
          <a:bodyPr>
            <a:normAutofit/>
          </a:bodyPr>
          <a:lstStyle/>
          <a:p>
            <a:r>
              <a:rPr lang="en-US" sz="3600" dirty="0"/>
              <a:t>Virtual Environments on NPS HPC</a:t>
            </a:r>
          </a:p>
        </p:txBody>
      </p:sp>
      <p:sp>
        <p:nvSpPr>
          <p:cNvPr id="3" name="Content Placeholder 2">
            <a:extLst>
              <a:ext uri="{FF2B5EF4-FFF2-40B4-BE49-F238E27FC236}">
                <a16:creationId xmlns:a16="http://schemas.microsoft.com/office/drawing/2014/main" id="{B10B86B9-BE65-A364-8173-F15720120A3D}"/>
              </a:ext>
            </a:extLst>
          </p:cNvPr>
          <p:cNvSpPr>
            <a:spLocks noGrp="1"/>
          </p:cNvSpPr>
          <p:nvPr>
            <p:ph idx="1"/>
          </p:nvPr>
        </p:nvSpPr>
        <p:spPr>
          <a:xfrm>
            <a:off x="457200" y="1201157"/>
            <a:ext cx="8229600" cy="5227923"/>
          </a:xfrm>
        </p:spPr>
        <p:txBody>
          <a:bodyPr>
            <a:normAutofit lnSpcReduction="10000"/>
          </a:bodyPr>
          <a:lstStyle/>
          <a:p>
            <a:r>
              <a:rPr lang="en-US" dirty="0"/>
              <a:t>Lets follow the NPS HPC guide for setting up virtual environments: </a:t>
            </a:r>
            <a:r>
              <a:rPr lang="en-US" dirty="0">
                <a:hlinkClick r:id="rId2"/>
              </a:rPr>
              <a:t>Create a Python or </a:t>
            </a:r>
            <a:r>
              <a:rPr lang="en-US" dirty="0" err="1">
                <a:hlinkClick r:id="rId2"/>
              </a:rPr>
              <a:t>Conda</a:t>
            </a:r>
            <a:r>
              <a:rPr lang="en-US" dirty="0">
                <a:hlinkClick r:id="rId2"/>
              </a:rPr>
              <a:t> virtual environment - High Performance Computing - NPS Wiki</a:t>
            </a:r>
            <a:endParaRPr lang="en-US" dirty="0"/>
          </a:p>
          <a:p>
            <a:r>
              <a:rPr lang="en-US" dirty="0"/>
              <a:t>Two common methods for setting up virtual environment:</a:t>
            </a:r>
          </a:p>
          <a:p>
            <a:pPr lvl="1"/>
            <a:r>
              <a:rPr lang="en-US" dirty="0"/>
              <a:t>Python: Use python’s </a:t>
            </a:r>
            <a:r>
              <a:rPr lang="en-US" dirty="0" err="1"/>
              <a:t>venv</a:t>
            </a:r>
            <a:r>
              <a:rPr lang="en-US" dirty="0"/>
              <a:t> package</a:t>
            </a:r>
          </a:p>
          <a:p>
            <a:pPr lvl="1"/>
            <a:r>
              <a:rPr lang="en-US" dirty="0" err="1"/>
              <a:t>Conda</a:t>
            </a:r>
            <a:r>
              <a:rPr lang="en-US" dirty="0"/>
              <a:t>: Use alternate package and environment management tool from Anaconda</a:t>
            </a:r>
          </a:p>
          <a:p>
            <a:r>
              <a:rPr lang="en-US" dirty="0"/>
              <a:t>We will explore “</a:t>
            </a:r>
            <a:r>
              <a:rPr lang="en-US" dirty="0" err="1"/>
              <a:t>venv</a:t>
            </a:r>
            <a:r>
              <a:rPr lang="en-US" dirty="0"/>
              <a:t>” method here, but both methods are widely used.</a:t>
            </a:r>
          </a:p>
        </p:txBody>
      </p:sp>
      <p:sp>
        <p:nvSpPr>
          <p:cNvPr id="4" name="Slide Number Placeholder 3">
            <a:extLst>
              <a:ext uri="{FF2B5EF4-FFF2-40B4-BE49-F238E27FC236}">
                <a16:creationId xmlns:a16="http://schemas.microsoft.com/office/drawing/2014/main" id="{011E3211-6481-ACF7-8AE0-32C108EB20C2}"/>
              </a:ext>
            </a:extLst>
          </p:cNvPr>
          <p:cNvSpPr>
            <a:spLocks noGrp="1"/>
          </p:cNvSpPr>
          <p:nvPr>
            <p:ph type="sldNum" sz="quarter" idx="12"/>
          </p:nvPr>
        </p:nvSpPr>
        <p:spPr/>
        <p:txBody>
          <a:bodyPr/>
          <a:lstStyle/>
          <a:p>
            <a:fld id="{86A327C7-59B3-4945-8AF6-0EC62135327E}" type="slidenum">
              <a:rPr lang="en-US" smtClean="0"/>
              <a:t>4</a:t>
            </a:fld>
            <a:endParaRPr lang="en-US" dirty="0"/>
          </a:p>
        </p:txBody>
      </p:sp>
    </p:spTree>
    <p:extLst>
      <p:ext uri="{BB962C8B-B14F-4D97-AF65-F5344CB8AC3E}">
        <p14:creationId xmlns:p14="http://schemas.microsoft.com/office/powerpoint/2010/main" val="2928848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DAE9A-620C-DEC8-716A-D2D4693CB8C0}"/>
              </a:ext>
            </a:extLst>
          </p:cNvPr>
          <p:cNvSpPr>
            <a:spLocks noGrp="1"/>
          </p:cNvSpPr>
          <p:nvPr>
            <p:ph type="title"/>
          </p:nvPr>
        </p:nvSpPr>
        <p:spPr>
          <a:xfrm>
            <a:off x="505421" y="11149"/>
            <a:ext cx="8229600" cy="1143000"/>
          </a:xfrm>
        </p:spPr>
        <p:txBody>
          <a:bodyPr/>
          <a:lstStyle/>
          <a:p>
            <a:r>
              <a:rPr lang="en-US" dirty="0"/>
              <a:t>Starting Python Script</a:t>
            </a:r>
          </a:p>
        </p:txBody>
      </p:sp>
      <p:sp>
        <p:nvSpPr>
          <p:cNvPr id="3" name="Content Placeholder 2">
            <a:extLst>
              <a:ext uri="{FF2B5EF4-FFF2-40B4-BE49-F238E27FC236}">
                <a16:creationId xmlns:a16="http://schemas.microsoft.com/office/drawing/2014/main" id="{F5857A37-C61D-52DF-0299-CB050447B1DD}"/>
              </a:ext>
            </a:extLst>
          </p:cNvPr>
          <p:cNvSpPr>
            <a:spLocks noGrp="1"/>
          </p:cNvSpPr>
          <p:nvPr>
            <p:ph idx="1"/>
          </p:nvPr>
        </p:nvSpPr>
        <p:spPr>
          <a:xfrm>
            <a:off x="457200" y="1264357"/>
            <a:ext cx="3877734" cy="5280376"/>
          </a:xfrm>
        </p:spPr>
        <p:txBody>
          <a:bodyPr>
            <a:normAutofit/>
          </a:bodyPr>
          <a:lstStyle/>
          <a:p>
            <a:r>
              <a:rPr lang="en-US" sz="2000" dirty="0"/>
              <a:t>In your “</a:t>
            </a:r>
            <a:r>
              <a:rPr lang="en-US" sz="2000" dirty="0" err="1"/>
              <a:t>py</a:t>
            </a:r>
            <a:r>
              <a:rPr lang="en-US" sz="2000" dirty="0"/>
              <a:t>” folder on HPC, create the “test_venv.py” file.</a:t>
            </a:r>
          </a:p>
          <a:p>
            <a:r>
              <a:rPr lang="en-US" sz="2000" dirty="0"/>
              <a:t>Try to run it:</a:t>
            </a:r>
          </a:p>
          <a:p>
            <a:pPr lvl="1"/>
            <a:r>
              <a:rPr lang="en-US" sz="1400" dirty="0"/>
              <a:t>Launch interactive shell with </a:t>
            </a:r>
            <a:r>
              <a:rPr lang="en-US" sz="1400" dirty="0" err="1">
                <a:highlight>
                  <a:srgbClr val="C0C0C0"/>
                </a:highlight>
                <a:latin typeface="Cordia New" panose="020B0304020202020204" pitchFamily="34" charset="-34"/>
                <a:cs typeface="Cordia New" panose="020B0304020202020204" pitchFamily="34" charset="-34"/>
              </a:rPr>
              <a:t>salloc</a:t>
            </a:r>
            <a:r>
              <a:rPr lang="en-US" sz="1400" dirty="0"/>
              <a:t>.</a:t>
            </a:r>
          </a:p>
          <a:p>
            <a:pPr lvl="1"/>
            <a:r>
              <a:rPr lang="en-US" sz="1400" dirty="0"/>
              <a:t>Load default python module with </a:t>
            </a:r>
            <a:r>
              <a:rPr lang="en-US" sz="1400" dirty="0">
                <a:highlight>
                  <a:srgbClr val="C0C0C0"/>
                </a:highlight>
                <a:latin typeface="Cordia New" panose="020B0304020202020204" pitchFamily="34" charset="-34"/>
                <a:cs typeface="Cordia New" panose="020B0304020202020204" pitchFamily="34" charset="-34"/>
              </a:rPr>
              <a:t>module load lang/python</a:t>
            </a:r>
          </a:p>
          <a:p>
            <a:pPr lvl="1"/>
            <a:r>
              <a:rPr lang="en-US" sz="1400" dirty="0"/>
              <a:t>Run script with </a:t>
            </a:r>
            <a:r>
              <a:rPr lang="en-US" sz="1400" dirty="0">
                <a:highlight>
                  <a:srgbClr val="C0C0C0"/>
                </a:highlight>
                <a:latin typeface="Cordia New" panose="020B0304020202020204" pitchFamily="34" charset="-34"/>
                <a:cs typeface="Cordia New" panose="020B0304020202020204" pitchFamily="34" charset="-34"/>
              </a:rPr>
              <a:t>python test_venv.py</a:t>
            </a:r>
            <a:r>
              <a:rPr lang="en-US" sz="1400" dirty="0"/>
              <a:t>.</a:t>
            </a:r>
          </a:p>
          <a:p>
            <a:r>
              <a:rPr lang="en-US" sz="2000" dirty="0"/>
              <a:t>Did it work?  Probably not! </a:t>
            </a:r>
          </a:p>
          <a:p>
            <a:r>
              <a:rPr lang="en-US" sz="2000" dirty="0"/>
              <a:t>May have gotten error such as </a:t>
            </a:r>
            <a:r>
              <a:rPr lang="en-US" sz="2000" dirty="0" err="1">
                <a:latin typeface="Lucida Console" panose="020B0609040504020204" pitchFamily="49" charset="0"/>
              </a:rPr>
              <a:t>ModuleNotFoundError</a:t>
            </a:r>
            <a:r>
              <a:rPr lang="en-US" sz="2000" dirty="0">
                <a:latin typeface="Lucida Console" panose="020B0609040504020204" pitchFamily="49" charset="0"/>
              </a:rPr>
              <a:t>: No module named 'faker’</a:t>
            </a:r>
          </a:p>
          <a:p>
            <a:r>
              <a:rPr lang="en-US" sz="2000" dirty="0">
                <a:latin typeface="Cambria" panose="02040503050406030204" pitchFamily="18" charset="0"/>
                <a:ea typeface="Cambria" panose="02040503050406030204" pitchFamily="18" charset="0"/>
              </a:rPr>
              <a:t>For this code to work, we need our python environment to have </a:t>
            </a:r>
            <a:r>
              <a:rPr lang="en-US" sz="2000" dirty="0" err="1">
                <a:latin typeface="Cambria" panose="02040503050406030204" pitchFamily="18" charset="0"/>
                <a:ea typeface="Cambria" panose="02040503050406030204" pitchFamily="18" charset="0"/>
              </a:rPr>
              <a:t>numpy</a:t>
            </a:r>
            <a:r>
              <a:rPr lang="en-US" sz="2000" dirty="0">
                <a:latin typeface="Cambria" panose="02040503050406030204" pitchFamily="18" charset="0"/>
                <a:ea typeface="Cambria" panose="02040503050406030204" pitchFamily="18" charset="0"/>
              </a:rPr>
              <a:t>, pandas, and faker installed. </a:t>
            </a:r>
            <a:r>
              <a:rPr lang="en-US" sz="2000" dirty="0"/>
              <a:t>  </a:t>
            </a:r>
          </a:p>
          <a:p>
            <a:endParaRPr lang="en-US" sz="2000" dirty="0"/>
          </a:p>
          <a:p>
            <a:endParaRPr lang="en-US" sz="2000" dirty="0"/>
          </a:p>
        </p:txBody>
      </p:sp>
      <p:sp>
        <p:nvSpPr>
          <p:cNvPr id="4" name="Slide Number Placeholder 3">
            <a:extLst>
              <a:ext uri="{FF2B5EF4-FFF2-40B4-BE49-F238E27FC236}">
                <a16:creationId xmlns:a16="http://schemas.microsoft.com/office/drawing/2014/main" id="{D8C87494-606E-9E7E-0FE4-5F831704146A}"/>
              </a:ext>
            </a:extLst>
          </p:cNvPr>
          <p:cNvSpPr>
            <a:spLocks noGrp="1"/>
          </p:cNvSpPr>
          <p:nvPr>
            <p:ph type="sldNum" sz="quarter" idx="12"/>
          </p:nvPr>
        </p:nvSpPr>
        <p:spPr/>
        <p:txBody>
          <a:bodyPr/>
          <a:lstStyle/>
          <a:p>
            <a:fld id="{86A327C7-59B3-4945-8AF6-0EC62135327E}" type="slidenum">
              <a:rPr lang="en-US" smtClean="0"/>
              <a:t>5</a:t>
            </a:fld>
            <a:endParaRPr lang="en-US" dirty="0"/>
          </a:p>
        </p:txBody>
      </p:sp>
      <p:sp>
        <p:nvSpPr>
          <p:cNvPr id="5" name="TextBox 4">
            <a:extLst>
              <a:ext uri="{FF2B5EF4-FFF2-40B4-BE49-F238E27FC236}">
                <a16:creationId xmlns:a16="http://schemas.microsoft.com/office/drawing/2014/main" id="{25496C2B-E7C2-5CE5-6CFA-F87A624B8291}"/>
              </a:ext>
            </a:extLst>
          </p:cNvPr>
          <p:cNvSpPr txBox="1"/>
          <p:nvPr/>
        </p:nvSpPr>
        <p:spPr>
          <a:xfrm>
            <a:off x="4334934" y="1404312"/>
            <a:ext cx="4686759" cy="4154984"/>
          </a:xfrm>
          <a:prstGeom prst="rect">
            <a:avLst/>
          </a:prstGeom>
          <a:solidFill>
            <a:schemeClr val="bg1">
              <a:lumMod val="85000"/>
            </a:schemeClr>
          </a:solidFill>
        </p:spPr>
        <p:txBody>
          <a:bodyPr wrap="square" rtlCol="0">
            <a:spAutoFit/>
          </a:bodyPr>
          <a:lstStyle/>
          <a:p>
            <a:r>
              <a:rPr lang="en-US" sz="1200" dirty="0">
                <a:latin typeface="Lucida Console" panose="020B0609040504020204" pitchFamily="49" charset="0"/>
              </a:rPr>
              <a:t>import sys</a:t>
            </a:r>
          </a:p>
          <a:p>
            <a:r>
              <a:rPr lang="en-US" sz="1200" dirty="0">
                <a:latin typeface="Lucida Console" panose="020B0609040504020204" pitchFamily="49" charset="0"/>
              </a:rPr>
              <a:t>print("Hello from python!  Using ",</a:t>
            </a:r>
            <a:r>
              <a:rPr lang="en-US" sz="1200" dirty="0" err="1">
                <a:latin typeface="Lucida Console" panose="020B0609040504020204" pitchFamily="49" charset="0"/>
              </a:rPr>
              <a:t>sys.version</a:t>
            </a:r>
            <a:r>
              <a:rPr lang="en-US" sz="1200" dirty="0">
                <a:latin typeface="Lucida Console" panose="020B0609040504020204" pitchFamily="49" charset="0"/>
              </a:rPr>
              <a:t>)</a:t>
            </a:r>
          </a:p>
          <a:p>
            <a:endParaRPr lang="en-US" sz="1200" dirty="0">
              <a:latin typeface="Lucida Console" panose="020B0609040504020204" pitchFamily="49" charset="0"/>
            </a:endParaRPr>
          </a:p>
          <a:p>
            <a:r>
              <a:rPr lang="en-US" sz="1200" dirty="0">
                <a:latin typeface="Lucida Console" panose="020B0609040504020204" pitchFamily="49" charset="0"/>
              </a:rPr>
              <a:t>#Record current time for debugging</a:t>
            </a:r>
          </a:p>
          <a:p>
            <a:r>
              <a:rPr lang="en-US" sz="1200" dirty="0">
                <a:latin typeface="Lucida Console" panose="020B0609040504020204" pitchFamily="49" charset="0"/>
              </a:rPr>
              <a:t>from datetime import datetime</a:t>
            </a:r>
          </a:p>
          <a:p>
            <a:r>
              <a:rPr lang="en-US" sz="1200" dirty="0">
                <a:latin typeface="Lucida Console" panose="020B0609040504020204" pitchFamily="49" charset="0"/>
              </a:rPr>
              <a:t>now = </a:t>
            </a:r>
            <a:r>
              <a:rPr lang="en-US" sz="1200" dirty="0" err="1">
                <a:latin typeface="Lucida Console" panose="020B0609040504020204" pitchFamily="49" charset="0"/>
              </a:rPr>
              <a:t>datetime.now</a:t>
            </a:r>
            <a:r>
              <a:rPr lang="en-US" sz="1200" dirty="0">
                <a:latin typeface="Lucida Console" panose="020B0609040504020204" pitchFamily="49" charset="0"/>
              </a:rPr>
              <a:t>()</a:t>
            </a:r>
          </a:p>
          <a:p>
            <a:r>
              <a:rPr lang="en-US" sz="1200" dirty="0" err="1">
                <a:latin typeface="Lucida Console" panose="020B0609040504020204" pitchFamily="49" charset="0"/>
              </a:rPr>
              <a:t>current_time</a:t>
            </a:r>
            <a:r>
              <a:rPr lang="en-US" sz="1200" dirty="0">
                <a:latin typeface="Lucida Console" panose="020B0609040504020204" pitchFamily="49" charset="0"/>
              </a:rPr>
              <a:t> = </a:t>
            </a:r>
            <a:r>
              <a:rPr lang="en-US" sz="1200" dirty="0" err="1">
                <a:latin typeface="Lucida Console" panose="020B0609040504020204" pitchFamily="49" charset="0"/>
              </a:rPr>
              <a:t>now.strftime</a:t>
            </a:r>
            <a:r>
              <a:rPr lang="en-US" sz="1200" dirty="0">
                <a:latin typeface="Lucida Console" panose="020B0609040504020204" pitchFamily="49" charset="0"/>
              </a:rPr>
              <a:t>("%D %H:%M:%S")</a:t>
            </a:r>
          </a:p>
          <a:p>
            <a:r>
              <a:rPr lang="en-US" sz="1200" dirty="0">
                <a:latin typeface="Lucida Console" panose="020B0609040504020204" pitchFamily="49" charset="0"/>
              </a:rPr>
              <a:t>print("Current Time =", </a:t>
            </a:r>
            <a:r>
              <a:rPr lang="en-US" sz="1200" dirty="0" err="1">
                <a:latin typeface="Lucida Console" panose="020B0609040504020204" pitchFamily="49" charset="0"/>
              </a:rPr>
              <a:t>current_time</a:t>
            </a:r>
            <a:r>
              <a:rPr lang="en-US" sz="1200" dirty="0">
                <a:latin typeface="Lucida Console" panose="020B0609040504020204" pitchFamily="49" charset="0"/>
              </a:rPr>
              <a:t>)</a:t>
            </a:r>
          </a:p>
          <a:p>
            <a:endParaRPr lang="en-US" sz="1200" dirty="0">
              <a:latin typeface="Lucida Console" panose="020B0609040504020204" pitchFamily="49" charset="0"/>
            </a:endParaRPr>
          </a:p>
          <a:p>
            <a:r>
              <a:rPr lang="en-US" sz="1200" dirty="0">
                <a:latin typeface="Lucida Console" panose="020B0609040504020204" pitchFamily="49" charset="0"/>
              </a:rPr>
              <a:t>#Try </a:t>
            </a:r>
            <a:r>
              <a:rPr lang="en-US" sz="1200" dirty="0" err="1">
                <a:latin typeface="Lucida Console" panose="020B0609040504020204" pitchFamily="49" charset="0"/>
              </a:rPr>
              <a:t>numpy</a:t>
            </a:r>
            <a:r>
              <a:rPr lang="en-US" sz="1200" dirty="0">
                <a:latin typeface="Lucida Console" panose="020B0609040504020204" pitchFamily="49" charset="0"/>
              </a:rPr>
              <a:t> and pandas as well</a:t>
            </a:r>
          </a:p>
          <a:p>
            <a:r>
              <a:rPr lang="en-US" sz="1200" dirty="0">
                <a:latin typeface="Lucida Console" panose="020B0609040504020204" pitchFamily="49" charset="0"/>
              </a:rPr>
              <a:t>import </a:t>
            </a:r>
            <a:r>
              <a:rPr lang="en-US" sz="1200" dirty="0" err="1">
                <a:latin typeface="Lucida Console" panose="020B0609040504020204" pitchFamily="49" charset="0"/>
              </a:rPr>
              <a:t>numpy</a:t>
            </a:r>
            <a:r>
              <a:rPr lang="en-US" sz="1200" dirty="0">
                <a:latin typeface="Lucida Console" panose="020B0609040504020204" pitchFamily="49" charset="0"/>
              </a:rPr>
              <a:t> as np</a:t>
            </a:r>
          </a:p>
          <a:p>
            <a:r>
              <a:rPr lang="en-US" sz="1200" dirty="0">
                <a:latin typeface="Lucida Console" panose="020B0609040504020204" pitchFamily="49" charset="0"/>
              </a:rPr>
              <a:t>import pandas as pd</a:t>
            </a:r>
          </a:p>
          <a:p>
            <a:endParaRPr lang="en-US" sz="1200" dirty="0">
              <a:latin typeface="Lucida Console" panose="020B0609040504020204" pitchFamily="49" charset="0"/>
            </a:endParaRPr>
          </a:p>
          <a:p>
            <a:r>
              <a:rPr lang="en-US" sz="1200" dirty="0">
                <a:latin typeface="Lucida Console" panose="020B0609040504020204" pitchFamily="49" charset="0"/>
              </a:rPr>
              <a:t>print(f"{</a:t>
            </a:r>
            <a:r>
              <a:rPr lang="en-US" sz="1200" dirty="0" err="1">
                <a:latin typeface="Lucida Console" panose="020B0609040504020204" pitchFamily="49" charset="0"/>
              </a:rPr>
              <a:t>np.__version</a:t>
            </a:r>
            <a:r>
              <a:rPr lang="en-US" sz="1200" dirty="0">
                <a:latin typeface="Lucida Console" panose="020B0609040504020204" pitchFamily="49" charset="0"/>
              </a:rPr>
              <a:t>__ = }")</a:t>
            </a:r>
          </a:p>
          <a:p>
            <a:r>
              <a:rPr lang="en-US" sz="1200" dirty="0">
                <a:latin typeface="Lucida Console" panose="020B0609040504020204" pitchFamily="49" charset="0"/>
              </a:rPr>
              <a:t>print(f"{</a:t>
            </a:r>
            <a:r>
              <a:rPr lang="en-US" sz="1200" dirty="0" err="1">
                <a:latin typeface="Lucida Console" panose="020B0609040504020204" pitchFamily="49" charset="0"/>
              </a:rPr>
              <a:t>pd.__version</a:t>
            </a:r>
            <a:r>
              <a:rPr lang="en-US" sz="1200" dirty="0">
                <a:latin typeface="Lucida Console" panose="020B0609040504020204" pitchFamily="49" charset="0"/>
              </a:rPr>
              <a:t>__ = }")</a:t>
            </a:r>
          </a:p>
          <a:p>
            <a:endParaRPr lang="en-US" sz="1200" dirty="0">
              <a:latin typeface="Lucida Console" panose="020B0609040504020204" pitchFamily="49" charset="0"/>
            </a:endParaRPr>
          </a:p>
          <a:p>
            <a:r>
              <a:rPr lang="en-US" sz="1200" dirty="0">
                <a:latin typeface="Lucida Console" panose="020B0609040504020204" pitchFamily="49" charset="0"/>
              </a:rPr>
              <a:t>#Try to use faker as well</a:t>
            </a:r>
          </a:p>
          <a:p>
            <a:r>
              <a:rPr lang="en-US" sz="1200" dirty="0">
                <a:latin typeface="Lucida Console" panose="020B0609040504020204" pitchFamily="49" charset="0"/>
              </a:rPr>
              <a:t>print('Some fake names using faker...\n')</a:t>
            </a:r>
          </a:p>
          <a:p>
            <a:r>
              <a:rPr lang="en-US" sz="1200" dirty="0">
                <a:latin typeface="Lucida Console" panose="020B0609040504020204" pitchFamily="49" charset="0"/>
              </a:rPr>
              <a:t>from faker import Faker</a:t>
            </a:r>
          </a:p>
          <a:p>
            <a:r>
              <a:rPr lang="en-US" sz="1200" dirty="0">
                <a:latin typeface="Lucida Console" panose="020B0609040504020204" pitchFamily="49" charset="0"/>
              </a:rPr>
              <a:t>fake = Faker()</a:t>
            </a:r>
          </a:p>
          <a:p>
            <a:r>
              <a:rPr lang="en-US" sz="1200" dirty="0">
                <a:latin typeface="Lucida Console" panose="020B0609040504020204" pitchFamily="49" charset="0"/>
              </a:rPr>
              <a:t>for _ in range(5):</a:t>
            </a:r>
          </a:p>
          <a:p>
            <a:r>
              <a:rPr lang="en-US" sz="1200" dirty="0">
                <a:latin typeface="Lucida Console" panose="020B0609040504020204" pitchFamily="49" charset="0"/>
              </a:rPr>
              <a:t>  print(fake.name())</a:t>
            </a:r>
            <a:endParaRPr lang="en-US" sz="1400" dirty="0">
              <a:latin typeface="Lucida Console" panose="020B0609040504020204" pitchFamily="49" charset="0"/>
            </a:endParaRPr>
          </a:p>
        </p:txBody>
      </p:sp>
      <p:sp>
        <p:nvSpPr>
          <p:cNvPr id="6" name="TextBox 5">
            <a:extLst>
              <a:ext uri="{FF2B5EF4-FFF2-40B4-BE49-F238E27FC236}">
                <a16:creationId xmlns:a16="http://schemas.microsoft.com/office/drawing/2014/main" id="{92D093DB-0A3C-C284-E9CD-0BA4103B85EA}"/>
              </a:ext>
            </a:extLst>
          </p:cNvPr>
          <p:cNvSpPr txBox="1"/>
          <p:nvPr/>
        </p:nvSpPr>
        <p:spPr>
          <a:xfrm>
            <a:off x="5381566" y="1014594"/>
            <a:ext cx="3127596" cy="369332"/>
          </a:xfrm>
          <a:prstGeom prst="rect">
            <a:avLst/>
          </a:prstGeom>
          <a:noFill/>
        </p:spPr>
        <p:txBody>
          <a:bodyPr wrap="square" rtlCol="0">
            <a:spAutoFit/>
          </a:bodyPr>
          <a:lstStyle/>
          <a:p>
            <a:pPr algn="ctr"/>
            <a:r>
              <a:rPr lang="en-US" dirty="0"/>
              <a:t>test_venv.py</a:t>
            </a:r>
          </a:p>
        </p:txBody>
      </p:sp>
    </p:spTree>
    <p:extLst>
      <p:ext uri="{BB962C8B-B14F-4D97-AF65-F5344CB8AC3E}">
        <p14:creationId xmlns:p14="http://schemas.microsoft.com/office/powerpoint/2010/main" val="2787798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DAE9A-620C-DEC8-716A-D2D4693CB8C0}"/>
              </a:ext>
            </a:extLst>
          </p:cNvPr>
          <p:cNvSpPr>
            <a:spLocks noGrp="1"/>
          </p:cNvSpPr>
          <p:nvPr>
            <p:ph type="title"/>
          </p:nvPr>
        </p:nvSpPr>
        <p:spPr>
          <a:xfrm>
            <a:off x="505421" y="11149"/>
            <a:ext cx="8229600" cy="1143000"/>
          </a:xfrm>
        </p:spPr>
        <p:txBody>
          <a:bodyPr/>
          <a:lstStyle/>
          <a:p>
            <a:r>
              <a:rPr lang="en-US" dirty="0"/>
              <a:t>Create a Virtual Environment</a:t>
            </a:r>
          </a:p>
        </p:txBody>
      </p:sp>
      <p:sp>
        <p:nvSpPr>
          <p:cNvPr id="4" name="Slide Number Placeholder 3">
            <a:extLst>
              <a:ext uri="{FF2B5EF4-FFF2-40B4-BE49-F238E27FC236}">
                <a16:creationId xmlns:a16="http://schemas.microsoft.com/office/drawing/2014/main" id="{D8C87494-606E-9E7E-0FE4-5F831704146A}"/>
              </a:ext>
            </a:extLst>
          </p:cNvPr>
          <p:cNvSpPr>
            <a:spLocks noGrp="1"/>
          </p:cNvSpPr>
          <p:nvPr>
            <p:ph type="sldNum" sz="quarter" idx="12"/>
          </p:nvPr>
        </p:nvSpPr>
        <p:spPr/>
        <p:txBody>
          <a:bodyPr/>
          <a:lstStyle/>
          <a:p>
            <a:fld id="{86A327C7-59B3-4945-8AF6-0EC62135327E}" type="slidenum">
              <a:rPr lang="en-US" smtClean="0"/>
              <a:t>6</a:t>
            </a:fld>
            <a:endParaRPr lang="en-US" dirty="0"/>
          </a:p>
        </p:txBody>
      </p:sp>
      <p:sp>
        <p:nvSpPr>
          <p:cNvPr id="11" name="Content Placeholder 10">
            <a:extLst>
              <a:ext uri="{FF2B5EF4-FFF2-40B4-BE49-F238E27FC236}">
                <a16:creationId xmlns:a16="http://schemas.microsoft.com/office/drawing/2014/main" id="{92575AA9-6A8F-D5E4-5279-53FE11A5AFC3}"/>
              </a:ext>
            </a:extLst>
          </p:cNvPr>
          <p:cNvSpPr>
            <a:spLocks noGrp="1"/>
          </p:cNvSpPr>
          <p:nvPr>
            <p:ph idx="1"/>
          </p:nvPr>
        </p:nvSpPr>
        <p:spPr>
          <a:xfrm>
            <a:off x="457200" y="1032407"/>
            <a:ext cx="8229600" cy="4831065"/>
          </a:xfrm>
        </p:spPr>
        <p:txBody>
          <a:bodyPr>
            <a:normAutofit fontScale="92500" lnSpcReduction="10000"/>
          </a:bodyPr>
          <a:lstStyle/>
          <a:p>
            <a:pPr marL="0" indent="0">
              <a:buNone/>
            </a:pPr>
            <a:r>
              <a:rPr lang="en-US" sz="2000" dirty="0"/>
              <a:t>OK, lets create a virtual environment on HPC using python’s </a:t>
            </a:r>
            <a:r>
              <a:rPr lang="en-US" sz="2000" dirty="0" err="1">
                <a:latin typeface="Lucida Console" panose="020B0609040504020204" pitchFamily="49" charset="0"/>
              </a:rPr>
              <a:t>venv</a:t>
            </a:r>
            <a:r>
              <a:rPr lang="en-US" sz="2000" dirty="0"/>
              <a:t> package.  </a:t>
            </a:r>
          </a:p>
          <a:p>
            <a:r>
              <a:rPr lang="en-US" sz="2000" dirty="0"/>
              <a:t>Launch interactive shell with </a:t>
            </a:r>
            <a:r>
              <a:rPr lang="en-US" sz="2000" dirty="0" err="1">
                <a:highlight>
                  <a:srgbClr val="C0C0C0"/>
                </a:highlight>
                <a:latin typeface="Courier New" panose="02070309020205020404" pitchFamily="49" charset="0"/>
                <a:cs typeface="Courier New" panose="02070309020205020404" pitchFamily="49" charset="0"/>
              </a:rPr>
              <a:t>salloc</a:t>
            </a:r>
            <a:r>
              <a:rPr lang="en-US" sz="2000" dirty="0"/>
              <a:t>, and load desired python version.  Recommend loading newest one, module load lang/python/3.11.2.  </a:t>
            </a:r>
          </a:p>
          <a:p>
            <a:r>
              <a:rPr lang="en-US" sz="2000" b="1" dirty="0"/>
              <a:t>Create</a:t>
            </a:r>
            <a:r>
              <a:rPr lang="en-US" sz="2000" dirty="0"/>
              <a:t> a new virtual environment named “comp3” with </a:t>
            </a:r>
          </a:p>
          <a:p>
            <a:pPr marL="0" indent="0" algn="ctr">
              <a:buNone/>
            </a:pPr>
            <a:r>
              <a:rPr lang="en-US" sz="2000" dirty="0">
                <a:highlight>
                  <a:srgbClr val="C0C0C0"/>
                </a:highlight>
                <a:latin typeface="Courier New" panose="02070309020205020404" pitchFamily="49" charset="0"/>
                <a:cs typeface="Courier New" panose="02070309020205020404" pitchFamily="49" charset="0"/>
              </a:rPr>
              <a:t>python -m </a:t>
            </a:r>
            <a:r>
              <a:rPr lang="en-US" sz="2000" dirty="0" err="1">
                <a:highlight>
                  <a:srgbClr val="C0C0C0"/>
                </a:highlight>
                <a:latin typeface="Courier New" panose="02070309020205020404" pitchFamily="49" charset="0"/>
                <a:cs typeface="Courier New" panose="02070309020205020404" pitchFamily="49" charset="0"/>
              </a:rPr>
              <a:t>venv</a:t>
            </a:r>
            <a:r>
              <a:rPr lang="en-US" sz="2000" dirty="0">
                <a:highlight>
                  <a:srgbClr val="C0C0C0"/>
                </a:highlight>
                <a:latin typeface="Courier New" panose="02070309020205020404" pitchFamily="49" charset="0"/>
                <a:cs typeface="Courier New" panose="02070309020205020404" pitchFamily="49" charset="0"/>
              </a:rPr>
              <a:t> /</a:t>
            </a:r>
            <a:r>
              <a:rPr lang="en-US" sz="2000" dirty="0" err="1">
                <a:highlight>
                  <a:srgbClr val="C0C0C0"/>
                </a:highlight>
                <a:latin typeface="Courier New" panose="02070309020205020404" pitchFamily="49" charset="0"/>
                <a:cs typeface="Courier New" panose="02070309020205020404" pitchFamily="49" charset="0"/>
              </a:rPr>
              <a:t>smallwork</a:t>
            </a:r>
            <a:r>
              <a:rPr lang="en-US" sz="2000" dirty="0">
                <a:highlight>
                  <a:srgbClr val="C0C0C0"/>
                </a:highlight>
                <a:latin typeface="Courier New" panose="02070309020205020404" pitchFamily="49" charset="0"/>
                <a:cs typeface="Courier New" panose="02070309020205020404" pitchFamily="49" charset="0"/>
              </a:rPr>
              <a:t>/$USER/comp3</a:t>
            </a:r>
          </a:p>
          <a:p>
            <a:pPr marL="914400" lvl="1" indent="-514350"/>
            <a:r>
              <a:rPr lang="en-US" sz="1600" dirty="0"/>
              <a:t>NPS HPC recommends using /</a:t>
            </a:r>
            <a:r>
              <a:rPr lang="en-US" sz="1600" dirty="0" err="1"/>
              <a:t>smallwork</a:t>
            </a:r>
            <a:r>
              <a:rPr lang="en-US" sz="1600" dirty="0"/>
              <a:t> directory to better handle large number of files created by virtual environments</a:t>
            </a:r>
          </a:p>
          <a:p>
            <a:pPr marL="914400" lvl="1" indent="-514350"/>
            <a:r>
              <a:rPr lang="en-US" sz="1600" dirty="0"/>
              <a:t>The $USER variables stores current user’s username, so same code will work for any user running it</a:t>
            </a:r>
          </a:p>
          <a:p>
            <a:r>
              <a:rPr lang="en-US" sz="2000" b="1" dirty="0"/>
              <a:t>Activate</a:t>
            </a:r>
            <a:r>
              <a:rPr lang="en-US" sz="2000" dirty="0"/>
              <a:t> new environment by running </a:t>
            </a:r>
          </a:p>
          <a:p>
            <a:pPr marL="0" indent="0" algn="ctr">
              <a:buNone/>
            </a:pPr>
            <a:r>
              <a:rPr lang="en-US" sz="2000" dirty="0">
                <a:highlight>
                  <a:srgbClr val="C0C0C0"/>
                </a:highlight>
                <a:latin typeface="Courier New" panose="02070309020205020404" pitchFamily="49" charset="0"/>
                <a:cs typeface="Courier New" panose="02070309020205020404" pitchFamily="49" charset="0"/>
              </a:rPr>
              <a:t>source /</a:t>
            </a:r>
            <a:r>
              <a:rPr lang="en-US" sz="2000" dirty="0" err="1">
                <a:highlight>
                  <a:srgbClr val="C0C0C0"/>
                </a:highlight>
                <a:latin typeface="Courier New" panose="02070309020205020404" pitchFamily="49" charset="0"/>
                <a:cs typeface="Courier New" panose="02070309020205020404" pitchFamily="49" charset="0"/>
              </a:rPr>
              <a:t>smallwork</a:t>
            </a:r>
            <a:r>
              <a:rPr lang="en-US" sz="2000" dirty="0">
                <a:highlight>
                  <a:srgbClr val="C0C0C0"/>
                </a:highlight>
                <a:latin typeface="Courier New" panose="02070309020205020404" pitchFamily="49" charset="0"/>
                <a:cs typeface="Courier New" panose="02070309020205020404" pitchFamily="49" charset="0"/>
              </a:rPr>
              <a:t>/$USER/comp3/bin/activate</a:t>
            </a:r>
            <a:r>
              <a:rPr lang="en-US" sz="2000" dirty="0"/>
              <a:t>  </a:t>
            </a:r>
          </a:p>
          <a:p>
            <a:pPr marL="0" indent="0">
              <a:buNone/>
            </a:pPr>
            <a:endParaRPr lang="en-US" sz="2000" dirty="0"/>
          </a:p>
          <a:p>
            <a:r>
              <a:rPr lang="en-US" sz="2000" dirty="0"/>
              <a:t>After activating, you should see the new </a:t>
            </a:r>
            <a:r>
              <a:rPr lang="en-US" sz="2000" dirty="0">
                <a:highlight>
                  <a:srgbClr val="C0C0C0"/>
                </a:highlight>
                <a:latin typeface="Courier New" panose="02070309020205020404" pitchFamily="49" charset="0"/>
                <a:cs typeface="Courier New" panose="02070309020205020404" pitchFamily="49" charset="0"/>
              </a:rPr>
              <a:t>(comp3)</a:t>
            </a:r>
            <a:r>
              <a:rPr lang="en-US" sz="2000" dirty="0"/>
              <a:t> environment listed before your prompt.</a:t>
            </a:r>
          </a:p>
          <a:p>
            <a:pPr lvl="1"/>
            <a:r>
              <a:rPr lang="en-US" sz="1600" dirty="0"/>
              <a:t>You may ALSO see the </a:t>
            </a:r>
            <a:r>
              <a:rPr lang="en-US" sz="1600" dirty="0">
                <a:highlight>
                  <a:srgbClr val="C0C0C0"/>
                </a:highlight>
                <a:latin typeface="Courier New" panose="02070309020205020404" pitchFamily="49" charset="0"/>
                <a:cs typeface="Courier New" panose="02070309020205020404" pitchFamily="49" charset="0"/>
              </a:rPr>
              <a:t>(base)</a:t>
            </a:r>
            <a:r>
              <a:rPr lang="en-US" sz="1600" dirty="0"/>
              <a:t> environment.  If so, you have a </a:t>
            </a:r>
            <a:r>
              <a:rPr lang="en-US" sz="1600" dirty="0">
                <a:highlight>
                  <a:srgbClr val="C0C0C0"/>
                </a:highlight>
                <a:latin typeface="Courier New" panose="02070309020205020404" pitchFamily="49" charset="0"/>
                <a:cs typeface="Courier New" panose="02070309020205020404" pitchFamily="49" charset="0"/>
              </a:rPr>
              <a:t>(base)</a:t>
            </a:r>
            <a:r>
              <a:rPr lang="en-US" sz="1600" dirty="0">
                <a:latin typeface="Cambria" panose="02040503050406030204" pitchFamily="18" charset="0"/>
                <a:ea typeface="Cambria" panose="02040503050406030204" pitchFamily="18" charset="0"/>
                <a:cs typeface="Courier New" panose="02070309020205020404" pitchFamily="49" charset="0"/>
              </a:rPr>
              <a:t> </a:t>
            </a:r>
            <a:r>
              <a:rPr lang="en-US" sz="1600" dirty="0" err="1">
                <a:latin typeface="Cambria" panose="02040503050406030204" pitchFamily="18" charset="0"/>
                <a:ea typeface="Cambria" panose="02040503050406030204" pitchFamily="18" charset="0"/>
                <a:cs typeface="Courier New" panose="02070309020205020404" pitchFamily="49" charset="0"/>
              </a:rPr>
              <a:t>conda</a:t>
            </a:r>
            <a:r>
              <a:rPr lang="en-US" sz="1600" dirty="0">
                <a:latin typeface="Cambria" panose="02040503050406030204" pitchFamily="18" charset="0"/>
                <a:ea typeface="Cambria" panose="02040503050406030204" pitchFamily="18" charset="0"/>
                <a:cs typeface="Courier New" panose="02070309020205020404" pitchFamily="49" charset="0"/>
              </a:rPr>
              <a:t> environment and a </a:t>
            </a:r>
            <a:r>
              <a:rPr lang="en-US" sz="1600" dirty="0">
                <a:highlight>
                  <a:srgbClr val="C0C0C0"/>
                </a:highlight>
                <a:latin typeface="Courier New" panose="02070309020205020404" pitchFamily="49" charset="0"/>
                <a:cs typeface="Courier New" panose="02070309020205020404" pitchFamily="49" charset="0"/>
              </a:rPr>
              <a:t>(comp3)</a:t>
            </a:r>
            <a:r>
              <a:rPr lang="en-US" sz="1600" dirty="0"/>
              <a:t>  python </a:t>
            </a:r>
            <a:r>
              <a:rPr lang="en-US" sz="1600" dirty="0" err="1"/>
              <a:t>venv</a:t>
            </a:r>
            <a:r>
              <a:rPr lang="en-US" sz="1600" dirty="0"/>
              <a:t> environment.  The first environment is the active one.</a:t>
            </a:r>
          </a:p>
        </p:txBody>
      </p:sp>
      <p:sp>
        <p:nvSpPr>
          <p:cNvPr id="12" name="TextBox 11">
            <a:extLst>
              <a:ext uri="{FF2B5EF4-FFF2-40B4-BE49-F238E27FC236}">
                <a16:creationId xmlns:a16="http://schemas.microsoft.com/office/drawing/2014/main" id="{01286383-818A-73F3-4F07-886E1E667115}"/>
              </a:ext>
            </a:extLst>
          </p:cNvPr>
          <p:cNvSpPr txBox="1"/>
          <p:nvPr/>
        </p:nvSpPr>
        <p:spPr>
          <a:xfrm>
            <a:off x="457200" y="5963063"/>
            <a:ext cx="8229600" cy="461665"/>
          </a:xfrm>
          <a:prstGeom prst="rect">
            <a:avLst/>
          </a:prstGeom>
          <a:solidFill>
            <a:schemeClr val="tx1"/>
          </a:solidFill>
        </p:spPr>
        <p:txBody>
          <a:bodyPr wrap="square" rtlCol="0">
            <a:spAutoFit/>
          </a:bodyPr>
          <a:lstStyle/>
          <a:p>
            <a:r>
              <a:rPr lang="en-US" sz="1200" dirty="0">
                <a:ln>
                  <a:solidFill>
                    <a:schemeClr val="bg1"/>
                  </a:solidFill>
                </a:ln>
                <a:latin typeface="Courier New" panose="02070309020205020404" pitchFamily="49" charset="0"/>
                <a:cs typeface="Courier New" panose="02070309020205020404" pitchFamily="49" charset="0"/>
              </a:rPr>
              <a:t>(base) [matthew.smith@compute-0-15 </a:t>
            </a:r>
            <a:r>
              <a:rPr lang="en-US" sz="1200" dirty="0" err="1">
                <a:ln>
                  <a:solidFill>
                    <a:schemeClr val="bg1"/>
                  </a:solidFill>
                </a:ln>
                <a:latin typeface="Courier New" panose="02070309020205020404" pitchFamily="49" charset="0"/>
                <a:cs typeface="Courier New" panose="02070309020205020404" pitchFamily="49" charset="0"/>
              </a:rPr>
              <a:t>py</a:t>
            </a:r>
            <a:r>
              <a:rPr lang="en-US" sz="1200" dirty="0">
                <a:ln>
                  <a:solidFill>
                    <a:schemeClr val="bg1"/>
                  </a:solidFill>
                </a:ln>
                <a:latin typeface="Courier New" panose="02070309020205020404" pitchFamily="49" charset="0"/>
                <a:cs typeface="Courier New" panose="02070309020205020404" pitchFamily="49" charset="0"/>
              </a:rPr>
              <a:t>]$ source /</a:t>
            </a:r>
            <a:r>
              <a:rPr lang="en-US" sz="1200" dirty="0" err="1">
                <a:ln>
                  <a:solidFill>
                    <a:schemeClr val="bg1"/>
                  </a:solidFill>
                </a:ln>
                <a:latin typeface="Courier New" panose="02070309020205020404" pitchFamily="49" charset="0"/>
                <a:cs typeface="Courier New" panose="02070309020205020404" pitchFamily="49" charset="0"/>
              </a:rPr>
              <a:t>smallwork</a:t>
            </a:r>
            <a:r>
              <a:rPr lang="en-US" sz="1200" dirty="0">
                <a:ln>
                  <a:solidFill>
                    <a:schemeClr val="bg1"/>
                  </a:solidFill>
                </a:ln>
                <a:latin typeface="Courier New" panose="02070309020205020404" pitchFamily="49" charset="0"/>
                <a:cs typeface="Courier New" panose="02070309020205020404" pitchFamily="49" charset="0"/>
              </a:rPr>
              <a:t>/$USER/comp3/bin/activate</a:t>
            </a:r>
          </a:p>
          <a:p>
            <a:r>
              <a:rPr lang="en-US" sz="1200" dirty="0">
                <a:ln>
                  <a:solidFill>
                    <a:schemeClr val="bg1"/>
                  </a:solidFill>
                </a:ln>
                <a:latin typeface="Courier New" panose="02070309020205020404" pitchFamily="49" charset="0"/>
                <a:cs typeface="Courier New" panose="02070309020205020404" pitchFamily="49" charset="0"/>
              </a:rPr>
              <a:t>(comp3) (base) [matthew.smith@compute-0-15 </a:t>
            </a:r>
            <a:r>
              <a:rPr lang="en-US" sz="1200" dirty="0" err="1">
                <a:ln>
                  <a:solidFill>
                    <a:schemeClr val="bg1"/>
                  </a:solidFill>
                </a:ln>
                <a:latin typeface="Courier New" panose="02070309020205020404" pitchFamily="49" charset="0"/>
                <a:cs typeface="Courier New" panose="02070309020205020404" pitchFamily="49" charset="0"/>
              </a:rPr>
              <a:t>py</a:t>
            </a:r>
            <a:r>
              <a:rPr lang="en-US" sz="1200" dirty="0">
                <a:ln>
                  <a:solidFill>
                    <a:schemeClr val="bg1"/>
                  </a:solidFill>
                </a:ln>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90029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DAE9A-620C-DEC8-716A-D2D4693CB8C0}"/>
              </a:ext>
            </a:extLst>
          </p:cNvPr>
          <p:cNvSpPr>
            <a:spLocks noGrp="1"/>
          </p:cNvSpPr>
          <p:nvPr>
            <p:ph type="title"/>
          </p:nvPr>
        </p:nvSpPr>
        <p:spPr>
          <a:xfrm>
            <a:off x="505421" y="11149"/>
            <a:ext cx="8229600" cy="1143000"/>
          </a:xfrm>
        </p:spPr>
        <p:txBody>
          <a:bodyPr>
            <a:normAutofit/>
          </a:bodyPr>
          <a:lstStyle/>
          <a:p>
            <a:r>
              <a:rPr lang="en-US" sz="3600" dirty="0"/>
              <a:t>Setting Up Virtual Environment</a:t>
            </a:r>
          </a:p>
        </p:txBody>
      </p:sp>
      <p:sp>
        <p:nvSpPr>
          <p:cNvPr id="4" name="Slide Number Placeholder 3">
            <a:extLst>
              <a:ext uri="{FF2B5EF4-FFF2-40B4-BE49-F238E27FC236}">
                <a16:creationId xmlns:a16="http://schemas.microsoft.com/office/drawing/2014/main" id="{D8C87494-606E-9E7E-0FE4-5F831704146A}"/>
              </a:ext>
            </a:extLst>
          </p:cNvPr>
          <p:cNvSpPr>
            <a:spLocks noGrp="1"/>
          </p:cNvSpPr>
          <p:nvPr>
            <p:ph type="sldNum" sz="quarter" idx="12"/>
          </p:nvPr>
        </p:nvSpPr>
        <p:spPr/>
        <p:txBody>
          <a:bodyPr/>
          <a:lstStyle/>
          <a:p>
            <a:fld id="{86A327C7-59B3-4945-8AF6-0EC62135327E}" type="slidenum">
              <a:rPr lang="en-US" smtClean="0"/>
              <a:t>7</a:t>
            </a:fld>
            <a:endParaRPr lang="en-US" dirty="0"/>
          </a:p>
        </p:txBody>
      </p:sp>
      <p:sp>
        <p:nvSpPr>
          <p:cNvPr id="11" name="Content Placeholder 10">
            <a:extLst>
              <a:ext uri="{FF2B5EF4-FFF2-40B4-BE49-F238E27FC236}">
                <a16:creationId xmlns:a16="http://schemas.microsoft.com/office/drawing/2014/main" id="{92575AA9-6A8F-D5E4-5279-53FE11A5AFC3}"/>
              </a:ext>
            </a:extLst>
          </p:cNvPr>
          <p:cNvSpPr>
            <a:spLocks noGrp="1"/>
          </p:cNvSpPr>
          <p:nvPr>
            <p:ph idx="1"/>
          </p:nvPr>
        </p:nvSpPr>
        <p:spPr>
          <a:xfrm>
            <a:off x="457200" y="1032407"/>
            <a:ext cx="8229600" cy="4831065"/>
          </a:xfrm>
        </p:spPr>
        <p:txBody>
          <a:bodyPr>
            <a:normAutofit fontScale="70000" lnSpcReduction="20000"/>
          </a:bodyPr>
          <a:lstStyle/>
          <a:p>
            <a:r>
              <a:rPr lang="en-US" dirty="0"/>
              <a:t>We can now set up the (comp3) environment by “pip installing” any packages into it.</a:t>
            </a:r>
          </a:p>
          <a:p>
            <a:r>
              <a:rPr lang="en-US" dirty="0"/>
              <a:t>First, run </a:t>
            </a:r>
            <a:r>
              <a:rPr lang="en-US" dirty="0">
                <a:highlight>
                  <a:srgbClr val="C0C0C0"/>
                </a:highlight>
                <a:latin typeface="Courier New" panose="02070309020205020404" pitchFamily="49" charset="0"/>
                <a:cs typeface="Courier New" panose="02070309020205020404" pitchFamily="49" charset="0"/>
              </a:rPr>
              <a:t>pip list</a:t>
            </a:r>
            <a:r>
              <a:rPr lang="en-US" dirty="0"/>
              <a:t> to view all packages.  If this is a new environment, you won’t see much.</a:t>
            </a:r>
          </a:p>
          <a:p>
            <a:r>
              <a:rPr lang="en-US" dirty="0"/>
              <a:t>You may have also gotten notice that a new release of pip is available.  If so, go ahead and run the new command, something like </a:t>
            </a:r>
            <a:r>
              <a:rPr lang="en-US" dirty="0">
                <a:highlight>
                  <a:srgbClr val="C0C0C0"/>
                </a:highlight>
                <a:latin typeface="Courier New" panose="02070309020205020404" pitchFamily="49" charset="0"/>
                <a:cs typeface="Courier New" panose="02070309020205020404" pitchFamily="49" charset="0"/>
              </a:rPr>
              <a:t>pip install --upgrade pip</a:t>
            </a:r>
          </a:p>
          <a:p>
            <a:r>
              <a:rPr lang="en-US" b="1" i="1" dirty="0"/>
              <a:t>While the (comp3) environment is active</a:t>
            </a:r>
            <a:r>
              <a:rPr lang="en-US" dirty="0"/>
              <a:t>, install the following, and then re-run pip list to confirm they were installed.</a:t>
            </a:r>
          </a:p>
          <a:p>
            <a:pPr marL="400050" lvl="1" indent="0">
              <a:buNone/>
            </a:pPr>
            <a:r>
              <a:rPr lang="en-US" dirty="0">
                <a:latin typeface="Courier New" panose="02070309020205020404" pitchFamily="49" charset="0"/>
                <a:cs typeface="Courier New" panose="02070309020205020404" pitchFamily="49" charset="0"/>
              </a:rPr>
              <a:t>pip install </a:t>
            </a:r>
            <a:r>
              <a:rPr lang="en-US" dirty="0" err="1">
                <a:latin typeface="Courier New" panose="02070309020205020404" pitchFamily="49" charset="0"/>
                <a:cs typeface="Courier New" panose="02070309020205020404" pitchFamily="49" charset="0"/>
              </a:rPr>
              <a:t>numpy</a:t>
            </a:r>
            <a:endParaRPr lang="en-US" dirty="0">
              <a:latin typeface="Courier New" panose="02070309020205020404" pitchFamily="49" charset="0"/>
              <a:cs typeface="Courier New" panose="02070309020205020404" pitchFamily="49" charset="0"/>
            </a:endParaRPr>
          </a:p>
          <a:p>
            <a:pPr marL="400050" lvl="1" indent="0">
              <a:buNone/>
            </a:pPr>
            <a:r>
              <a:rPr lang="en-US" dirty="0">
                <a:latin typeface="Courier New" panose="02070309020205020404" pitchFamily="49" charset="0"/>
                <a:cs typeface="Courier New" panose="02070309020205020404" pitchFamily="49" charset="0"/>
              </a:rPr>
              <a:t>pip install pandas</a:t>
            </a:r>
          </a:p>
          <a:p>
            <a:pPr marL="400050" lvl="1" indent="0">
              <a:buNone/>
            </a:pPr>
            <a:r>
              <a:rPr lang="en-US" dirty="0">
                <a:latin typeface="Courier New" panose="02070309020205020404" pitchFamily="49" charset="0"/>
                <a:cs typeface="Courier New" panose="02070309020205020404" pitchFamily="49" charset="0"/>
              </a:rPr>
              <a:t>pip install faker</a:t>
            </a:r>
          </a:p>
          <a:p>
            <a:r>
              <a:rPr lang="en-US" dirty="0">
                <a:latin typeface="Cambria" panose="02040503050406030204" pitchFamily="18" charset="0"/>
                <a:ea typeface="Cambria" panose="02040503050406030204" pitchFamily="18" charset="0"/>
                <a:cs typeface="Courier New" panose="02070309020205020404" pitchFamily="49" charset="0"/>
              </a:rPr>
              <a:t>Now, try to re-run </a:t>
            </a:r>
            <a:r>
              <a:rPr lang="en-US" dirty="0">
                <a:highlight>
                  <a:srgbClr val="C0C0C0"/>
                </a:highlight>
                <a:latin typeface="Courier New" panose="02070309020205020404" pitchFamily="49" charset="0"/>
                <a:ea typeface="Cambria" panose="02040503050406030204" pitchFamily="18" charset="0"/>
                <a:cs typeface="Courier New" panose="02070309020205020404" pitchFamily="49" charset="0"/>
              </a:rPr>
              <a:t>python test_venv.py</a:t>
            </a:r>
            <a:r>
              <a:rPr lang="en-US" dirty="0">
                <a:latin typeface="Cambria" panose="02040503050406030204" pitchFamily="18" charset="0"/>
                <a:ea typeface="Cambria" panose="02040503050406030204" pitchFamily="18" charset="0"/>
                <a:cs typeface="Courier New" panose="02070309020205020404" pitchFamily="49" charset="0"/>
              </a:rPr>
              <a:t>.  Does it work?</a:t>
            </a:r>
          </a:p>
        </p:txBody>
      </p:sp>
      <p:sp>
        <p:nvSpPr>
          <p:cNvPr id="3" name="TextBox 2">
            <a:extLst>
              <a:ext uri="{FF2B5EF4-FFF2-40B4-BE49-F238E27FC236}">
                <a16:creationId xmlns:a16="http://schemas.microsoft.com/office/drawing/2014/main" id="{F4155D82-1C7F-7233-6F34-38287AE7396C}"/>
              </a:ext>
            </a:extLst>
          </p:cNvPr>
          <p:cNvSpPr txBox="1"/>
          <p:nvPr/>
        </p:nvSpPr>
        <p:spPr>
          <a:xfrm flipH="1">
            <a:off x="183874" y="5272709"/>
            <a:ext cx="8612255" cy="1200329"/>
          </a:xfrm>
          <a:prstGeom prst="rect">
            <a:avLst/>
          </a:prstGeom>
          <a:noFill/>
        </p:spPr>
        <p:txBody>
          <a:bodyPr wrap="square" rtlCol="0">
            <a:spAutoFit/>
          </a:bodyPr>
          <a:lstStyle/>
          <a:p>
            <a:r>
              <a:rPr lang="en-US" b="1" i="1" dirty="0"/>
              <a:t>Note:</a:t>
            </a:r>
            <a:r>
              <a:rPr lang="en-US" dirty="0"/>
              <a:t> The slow process of downloading and installing new packages only needs to be done one time.  After that, the packages are immediately available as soon as we activate the comp3 environment.  To see this, can navigate to the /</a:t>
            </a:r>
            <a:r>
              <a:rPr lang="en-US" dirty="0" err="1"/>
              <a:t>smallwork</a:t>
            </a:r>
            <a:r>
              <a:rPr lang="en-US" dirty="0"/>
              <a:t>/$USER/comp3 folder, and you’ll see that all your installed packages show up in the “bin” folder.   </a:t>
            </a:r>
          </a:p>
        </p:txBody>
      </p:sp>
    </p:spTree>
    <p:extLst>
      <p:ext uri="{BB962C8B-B14F-4D97-AF65-F5344CB8AC3E}">
        <p14:creationId xmlns:p14="http://schemas.microsoft.com/office/powerpoint/2010/main" val="2473840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DAE9A-620C-DEC8-716A-D2D4693CB8C0}"/>
              </a:ext>
            </a:extLst>
          </p:cNvPr>
          <p:cNvSpPr>
            <a:spLocks noGrp="1"/>
          </p:cNvSpPr>
          <p:nvPr>
            <p:ph type="title"/>
          </p:nvPr>
        </p:nvSpPr>
        <p:spPr>
          <a:xfrm>
            <a:off x="1093303" y="11149"/>
            <a:ext cx="6922605" cy="1143000"/>
          </a:xfrm>
        </p:spPr>
        <p:txBody>
          <a:bodyPr>
            <a:normAutofit fontScale="90000"/>
          </a:bodyPr>
          <a:lstStyle/>
          <a:p>
            <a:r>
              <a:rPr lang="en-US" dirty="0"/>
              <a:t>Using Virtual Environment in Batch Script</a:t>
            </a:r>
          </a:p>
        </p:txBody>
      </p:sp>
      <p:sp>
        <p:nvSpPr>
          <p:cNvPr id="3" name="Content Placeholder 2">
            <a:extLst>
              <a:ext uri="{FF2B5EF4-FFF2-40B4-BE49-F238E27FC236}">
                <a16:creationId xmlns:a16="http://schemas.microsoft.com/office/drawing/2014/main" id="{F5857A37-C61D-52DF-0299-CB050447B1DD}"/>
              </a:ext>
            </a:extLst>
          </p:cNvPr>
          <p:cNvSpPr>
            <a:spLocks noGrp="1"/>
          </p:cNvSpPr>
          <p:nvPr>
            <p:ph idx="1"/>
          </p:nvPr>
        </p:nvSpPr>
        <p:spPr>
          <a:xfrm>
            <a:off x="457199" y="1264357"/>
            <a:ext cx="4169465" cy="2905108"/>
          </a:xfrm>
        </p:spPr>
        <p:txBody>
          <a:bodyPr>
            <a:normAutofit/>
          </a:bodyPr>
          <a:lstStyle/>
          <a:p>
            <a:r>
              <a:rPr lang="en-US" sz="2400" dirty="0"/>
              <a:t>You can activate your new virtual environment within a batch script.</a:t>
            </a:r>
          </a:p>
          <a:p>
            <a:r>
              <a:rPr lang="en-US" sz="2400" dirty="0"/>
              <a:t>Create “test_venv.sh” in “</a:t>
            </a:r>
            <a:r>
              <a:rPr lang="en-US" sz="2400" dirty="0" err="1"/>
              <a:t>py</a:t>
            </a:r>
            <a:r>
              <a:rPr lang="en-US" sz="2400" dirty="0"/>
              <a:t>” folder, and run batch job with </a:t>
            </a:r>
            <a:r>
              <a:rPr lang="en-US" sz="2000" dirty="0" err="1">
                <a:highlight>
                  <a:srgbClr val="C0C0C0"/>
                </a:highlight>
                <a:latin typeface="Courier New" panose="02070309020205020404" pitchFamily="49" charset="0"/>
                <a:cs typeface="Courier New" panose="02070309020205020404" pitchFamily="49" charset="0"/>
              </a:rPr>
              <a:t>sbatch</a:t>
            </a:r>
            <a:r>
              <a:rPr lang="en-US" sz="2000" dirty="0">
                <a:highlight>
                  <a:srgbClr val="C0C0C0"/>
                </a:highlight>
                <a:latin typeface="Courier New" panose="02070309020205020404" pitchFamily="49" charset="0"/>
                <a:cs typeface="Courier New" panose="02070309020205020404" pitchFamily="49" charset="0"/>
              </a:rPr>
              <a:t> test_venv.sh</a:t>
            </a:r>
            <a:r>
              <a:rPr lang="en-US" sz="2400" dirty="0"/>
              <a:t>, and it should work!</a:t>
            </a:r>
          </a:p>
        </p:txBody>
      </p:sp>
      <p:sp>
        <p:nvSpPr>
          <p:cNvPr id="4" name="Slide Number Placeholder 3">
            <a:extLst>
              <a:ext uri="{FF2B5EF4-FFF2-40B4-BE49-F238E27FC236}">
                <a16:creationId xmlns:a16="http://schemas.microsoft.com/office/drawing/2014/main" id="{D8C87494-606E-9E7E-0FE4-5F831704146A}"/>
              </a:ext>
            </a:extLst>
          </p:cNvPr>
          <p:cNvSpPr>
            <a:spLocks noGrp="1"/>
          </p:cNvSpPr>
          <p:nvPr>
            <p:ph type="sldNum" sz="quarter" idx="12"/>
          </p:nvPr>
        </p:nvSpPr>
        <p:spPr/>
        <p:txBody>
          <a:bodyPr/>
          <a:lstStyle/>
          <a:p>
            <a:fld id="{86A327C7-59B3-4945-8AF6-0EC62135327E}" type="slidenum">
              <a:rPr lang="en-US" smtClean="0"/>
              <a:t>8</a:t>
            </a:fld>
            <a:endParaRPr lang="en-US" dirty="0"/>
          </a:p>
        </p:txBody>
      </p:sp>
      <p:sp>
        <p:nvSpPr>
          <p:cNvPr id="5" name="TextBox 4">
            <a:extLst>
              <a:ext uri="{FF2B5EF4-FFF2-40B4-BE49-F238E27FC236}">
                <a16:creationId xmlns:a16="http://schemas.microsoft.com/office/drawing/2014/main" id="{25496C2B-E7C2-5CE5-6CFA-F87A624B8291}"/>
              </a:ext>
            </a:extLst>
          </p:cNvPr>
          <p:cNvSpPr txBox="1"/>
          <p:nvPr/>
        </p:nvSpPr>
        <p:spPr>
          <a:xfrm>
            <a:off x="4809068" y="1654075"/>
            <a:ext cx="4212625" cy="1754326"/>
          </a:xfrm>
          <a:prstGeom prst="rect">
            <a:avLst/>
          </a:prstGeom>
          <a:solidFill>
            <a:schemeClr val="bg1">
              <a:lumMod val="85000"/>
            </a:schemeClr>
          </a:solidFill>
        </p:spPr>
        <p:txBody>
          <a:bodyPr wrap="square" rtlCol="0">
            <a:spAutoFit/>
          </a:bodyPr>
          <a:lstStyle/>
          <a:p>
            <a:r>
              <a:rPr lang="en-US" sz="1200" dirty="0">
                <a:latin typeface="Lucida Console" panose="020B0609040504020204" pitchFamily="49" charset="0"/>
              </a:rPr>
              <a:t>#!/bin/sh</a:t>
            </a:r>
          </a:p>
          <a:p>
            <a:r>
              <a:rPr lang="en-US" sz="1200" dirty="0">
                <a:latin typeface="Lucida Console" panose="020B0609040504020204" pitchFamily="49" charset="0"/>
              </a:rPr>
              <a:t>#SBATCH --output=output/out_venv.txt</a:t>
            </a:r>
          </a:p>
          <a:p>
            <a:endParaRPr lang="en-US" sz="1200" dirty="0">
              <a:latin typeface="Lucida Console" panose="020B0609040504020204" pitchFamily="49" charset="0"/>
            </a:endParaRPr>
          </a:p>
          <a:p>
            <a:r>
              <a:rPr lang="en-US" sz="1200" dirty="0">
                <a:latin typeface="Lucida Console" panose="020B0609040504020204" pitchFamily="49" charset="0"/>
              </a:rPr>
              <a:t>. /</a:t>
            </a:r>
            <a:r>
              <a:rPr lang="en-US" sz="1200" dirty="0" err="1">
                <a:latin typeface="Lucida Console" panose="020B0609040504020204" pitchFamily="49" charset="0"/>
              </a:rPr>
              <a:t>etc</a:t>
            </a:r>
            <a:r>
              <a:rPr lang="en-US" sz="1200" dirty="0">
                <a:latin typeface="Lucida Console" panose="020B0609040504020204" pitchFamily="49" charset="0"/>
              </a:rPr>
              <a:t>/profile</a:t>
            </a:r>
          </a:p>
          <a:p>
            <a:r>
              <a:rPr lang="en-US" sz="1200" dirty="0">
                <a:latin typeface="Lucida Console" panose="020B0609040504020204" pitchFamily="49" charset="0"/>
              </a:rPr>
              <a:t>##module load lang/python #venv doesn’t </a:t>
            </a:r>
          </a:p>
          <a:p>
            <a:r>
              <a:rPr lang="en-US" sz="1200" dirty="0">
                <a:latin typeface="Lucida Console" panose="020B0609040504020204" pitchFamily="49" charset="0"/>
              </a:rPr>
              <a:t>## need you to load this </a:t>
            </a:r>
          </a:p>
          <a:p>
            <a:r>
              <a:rPr lang="en-US" sz="1200" dirty="0">
                <a:latin typeface="Lucida Console" panose="020B0609040504020204" pitchFamily="49" charset="0"/>
              </a:rPr>
              <a:t>source /</a:t>
            </a:r>
            <a:r>
              <a:rPr lang="en-US" sz="1200" dirty="0" err="1">
                <a:latin typeface="Lucida Console" panose="020B0609040504020204" pitchFamily="49" charset="0"/>
              </a:rPr>
              <a:t>smallwork</a:t>
            </a:r>
            <a:r>
              <a:rPr lang="en-US" sz="1200" dirty="0">
                <a:latin typeface="Lucida Console" panose="020B0609040504020204" pitchFamily="49" charset="0"/>
              </a:rPr>
              <a:t>/$USER/comp3/bin/activate</a:t>
            </a:r>
          </a:p>
          <a:p>
            <a:endParaRPr lang="en-US" sz="1200" dirty="0">
              <a:latin typeface="Lucida Console" panose="020B0609040504020204" pitchFamily="49" charset="0"/>
            </a:endParaRPr>
          </a:p>
          <a:p>
            <a:r>
              <a:rPr lang="en-US" sz="1200" dirty="0">
                <a:latin typeface="Lucida Console" panose="020B0609040504020204" pitchFamily="49" charset="0"/>
              </a:rPr>
              <a:t>python test_venv.py</a:t>
            </a:r>
          </a:p>
        </p:txBody>
      </p:sp>
      <p:sp>
        <p:nvSpPr>
          <p:cNvPr id="6" name="TextBox 5">
            <a:extLst>
              <a:ext uri="{FF2B5EF4-FFF2-40B4-BE49-F238E27FC236}">
                <a16:creationId xmlns:a16="http://schemas.microsoft.com/office/drawing/2014/main" id="{92D093DB-0A3C-C284-E9CD-0BA4103B85EA}"/>
              </a:ext>
            </a:extLst>
          </p:cNvPr>
          <p:cNvSpPr txBox="1"/>
          <p:nvPr/>
        </p:nvSpPr>
        <p:spPr>
          <a:xfrm>
            <a:off x="5381566" y="1264357"/>
            <a:ext cx="3127596" cy="369332"/>
          </a:xfrm>
          <a:prstGeom prst="rect">
            <a:avLst/>
          </a:prstGeom>
          <a:noFill/>
        </p:spPr>
        <p:txBody>
          <a:bodyPr wrap="square" rtlCol="0">
            <a:spAutoFit/>
          </a:bodyPr>
          <a:lstStyle/>
          <a:p>
            <a:pPr algn="ctr"/>
            <a:r>
              <a:rPr lang="en-US" dirty="0"/>
              <a:t>test_venv.sh</a:t>
            </a:r>
          </a:p>
        </p:txBody>
      </p:sp>
      <p:sp>
        <p:nvSpPr>
          <p:cNvPr id="8" name="TextBox 7">
            <a:extLst>
              <a:ext uri="{FF2B5EF4-FFF2-40B4-BE49-F238E27FC236}">
                <a16:creationId xmlns:a16="http://schemas.microsoft.com/office/drawing/2014/main" id="{42B4C6E3-2274-F361-DD40-24BC6B1D01B1}"/>
              </a:ext>
            </a:extLst>
          </p:cNvPr>
          <p:cNvSpPr txBox="1"/>
          <p:nvPr/>
        </p:nvSpPr>
        <p:spPr>
          <a:xfrm>
            <a:off x="700707" y="5607220"/>
            <a:ext cx="7996031" cy="923330"/>
          </a:xfrm>
          <a:prstGeom prst="rect">
            <a:avLst/>
          </a:prstGeom>
          <a:noFill/>
        </p:spPr>
        <p:txBody>
          <a:bodyPr wrap="square">
            <a:spAutoFit/>
          </a:bodyPr>
          <a:lstStyle/>
          <a:p>
            <a:r>
              <a:rPr lang="en-US" sz="1800" b="1" i="1" dirty="0"/>
              <a:t>Note: </a:t>
            </a:r>
            <a:r>
              <a:rPr lang="en-US" sz="1800" dirty="0"/>
              <a:t>When you activate the (comp3) environment, it automatically loads the python version (e.g. 3.11.2), so technically don’t need to run module load lang/python.  </a:t>
            </a:r>
          </a:p>
        </p:txBody>
      </p:sp>
    </p:spTree>
    <p:extLst>
      <p:ext uri="{BB962C8B-B14F-4D97-AF65-F5344CB8AC3E}">
        <p14:creationId xmlns:p14="http://schemas.microsoft.com/office/powerpoint/2010/main" val="3469213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DAE9A-620C-DEC8-716A-D2D4693CB8C0}"/>
              </a:ext>
            </a:extLst>
          </p:cNvPr>
          <p:cNvSpPr>
            <a:spLocks noGrp="1"/>
          </p:cNvSpPr>
          <p:nvPr>
            <p:ph type="title"/>
          </p:nvPr>
        </p:nvSpPr>
        <p:spPr>
          <a:xfrm>
            <a:off x="1272209" y="11149"/>
            <a:ext cx="6768548" cy="1143000"/>
          </a:xfrm>
        </p:spPr>
        <p:txBody>
          <a:bodyPr>
            <a:normAutofit fontScale="90000"/>
          </a:bodyPr>
          <a:lstStyle/>
          <a:p>
            <a:r>
              <a:rPr lang="en-US" sz="3600" dirty="0"/>
              <a:t>Closing or Changing Virtual Environments</a:t>
            </a:r>
          </a:p>
        </p:txBody>
      </p:sp>
      <p:sp>
        <p:nvSpPr>
          <p:cNvPr id="4" name="Slide Number Placeholder 3">
            <a:extLst>
              <a:ext uri="{FF2B5EF4-FFF2-40B4-BE49-F238E27FC236}">
                <a16:creationId xmlns:a16="http://schemas.microsoft.com/office/drawing/2014/main" id="{D8C87494-606E-9E7E-0FE4-5F831704146A}"/>
              </a:ext>
            </a:extLst>
          </p:cNvPr>
          <p:cNvSpPr>
            <a:spLocks noGrp="1"/>
          </p:cNvSpPr>
          <p:nvPr>
            <p:ph type="sldNum" sz="quarter" idx="12"/>
          </p:nvPr>
        </p:nvSpPr>
        <p:spPr/>
        <p:txBody>
          <a:bodyPr/>
          <a:lstStyle/>
          <a:p>
            <a:fld id="{86A327C7-59B3-4945-8AF6-0EC62135327E}" type="slidenum">
              <a:rPr lang="en-US" smtClean="0"/>
              <a:t>9</a:t>
            </a:fld>
            <a:endParaRPr lang="en-US" dirty="0"/>
          </a:p>
        </p:txBody>
      </p:sp>
      <p:sp>
        <p:nvSpPr>
          <p:cNvPr id="11" name="Content Placeholder 10">
            <a:extLst>
              <a:ext uri="{FF2B5EF4-FFF2-40B4-BE49-F238E27FC236}">
                <a16:creationId xmlns:a16="http://schemas.microsoft.com/office/drawing/2014/main" id="{92575AA9-6A8F-D5E4-5279-53FE11A5AFC3}"/>
              </a:ext>
            </a:extLst>
          </p:cNvPr>
          <p:cNvSpPr>
            <a:spLocks noGrp="1"/>
          </p:cNvSpPr>
          <p:nvPr>
            <p:ph idx="1"/>
          </p:nvPr>
        </p:nvSpPr>
        <p:spPr>
          <a:xfrm>
            <a:off x="457200" y="1154149"/>
            <a:ext cx="8229600" cy="739255"/>
          </a:xfrm>
        </p:spPr>
        <p:txBody>
          <a:bodyPr>
            <a:normAutofit/>
          </a:bodyPr>
          <a:lstStyle/>
          <a:p>
            <a:r>
              <a:rPr lang="en-US" sz="2200" dirty="0">
                <a:latin typeface="Cambria" panose="02040503050406030204" pitchFamily="18" charset="0"/>
                <a:ea typeface="Cambria" panose="02040503050406030204" pitchFamily="18" charset="0"/>
                <a:cs typeface="Courier New" panose="02070309020205020404" pitchFamily="49" charset="0"/>
              </a:rPr>
              <a:t>To stop using (comp3), simply run </a:t>
            </a:r>
            <a:r>
              <a:rPr lang="en-US" sz="2200" dirty="0">
                <a:highlight>
                  <a:srgbClr val="C0C0C0"/>
                </a:highlight>
                <a:latin typeface="Courier New" panose="02070309020205020404" pitchFamily="49" charset="0"/>
                <a:ea typeface="Cambria" panose="02040503050406030204" pitchFamily="18" charset="0"/>
                <a:cs typeface="Courier New" panose="02070309020205020404" pitchFamily="49" charset="0"/>
              </a:rPr>
              <a:t>deactivate</a:t>
            </a:r>
            <a:r>
              <a:rPr lang="en-US" sz="2200" dirty="0">
                <a:latin typeface="Cambria" panose="02040503050406030204" pitchFamily="18" charset="0"/>
                <a:ea typeface="Cambria" panose="02040503050406030204" pitchFamily="18" charset="0"/>
                <a:cs typeface="Courier New" panose="02070309020205020404" pitchFamily="49" charset="0"/>
              </a:rPr>
              <a:t>.</a:t>
            </a:r>
          </a:p>
        </p:txBody>
      </p:sp>
      <p:sp>
        <p:nvSpPr>
          <p:cNvPr id="6" name="TextBox 5">
            <a:extLst>
              <a:ext uri="{FF2B5EF4-FFF2-40B4-BE49-F238E27FC236}">
                <a16:creationId xmlns:a16="http://schemas.microsoft.com/office/drawing/2014/main" id="{6B31C19E-9278-F27C-7F1F-578791E4B956}"/>
              </a:ext>
            </a:extLst>
          </p:cNvPr>
          <p:cNvSpPr txBox="1"/>
          <p:nvPr/>
        </p:nvSpPr>
        <p:spPr>
          <a:xfrm>
            <a:off x="623680" y="1772728"/>
            <a:ext cx="7896639" cy="646331"/>
          </a:xfrm>
          <a:prstGeom prst="rect">
            <a:avLst/>
          </a:prstGeom>
          <a:solidFill>
            <a:schemeClr val="tx1"/>
          </a:solidFill>
        </p:spPr>
        <p:txBody>
          <a:bodyPr wrap="square">
            <a:spAutoFit/>
          </a:bodyPr>
          <a:lstStyle/>
          <a:p>
            <a:r>
              <a:rPr lang="en-US" dirty="0">
                <a:solidFill>
                  <a:schemeClr val="bg1"/>
                </a:solidFill>
                <a:latin typeface="Courier New" panose="02070309020205020404" pitchFamily="49" charset="0"/>
                <a:cs typeface="Courier New" panose="02070309020205020404" pitchFamily="49" charset="0"/>
              </a:rPr>
              <a:t>(comp3) (base) [matthew.smith@submit-1 </a:t>
            </a:r>
            <a:r>
              <a:rPr lang="en-US" dirty="0" err="1">
                <a:solidFill>
                  <a:schemeClr val="bg1"/>
                </a:solidFill>
                <a:latin typeface="Courier New" panose="02070309020205020404" pitchFamily="49" charset="0"/>
                <a:cs typeface="Courier New" panose="02070309020205020404" pitchFamily="49" charset="0"/>
              </a:rPr>
              <a:t>py</a:t>
            </a:r>
            <a:r>
              <a:rPr lang="en-US" dirty="0">
                <a:solidFill>
                  <a:schemeClr val="bg1"/>
                </a:solidFill>
                <a:latin typeface="Courier New" panose="02070309020205020404" pitchFamily="49" charset="0"/>
                <a:cs typeface="Courier New" panose="02070309020205020404" pitchFamily="49" charset="0"/>
              </a:rPr>
              <a:t>]$ deactivate</a:t>
            </a:r>
          </a:p>
          <a:p>
            <a:r>
              <a:rPr lang="en-US" dirty="0">
                <a:solidFill>
                  <a:schemeClr val="bg1"/>
                </a:solidFill>
                <a:latin typeface="Courier New" panose="02070309020205020404" pitchFamily="49" charset="0"/>
                <a:cs typeface="Courier New" panose="02070309020205020404" pitchFamily="49" charset="0"/>
              </a:rPr>
              <a:t>(base) [matthew.smith@submit-1 </a:t>
            </a:r>
            <a:r>
              <a:rPr lang="en-US" dirty="0" err="1">
                <a:solidFill>
                  <a:schemeClr val="bg1"/>
                </a:solidFill>
                <a:latin typeface="Courier New" panose="02070309020205020404" pitchFamily="49" charset="0"/>
                <a:cs typeface="Courier New" panose="02070309020205020404" pitchFamily="49" charset="0"/>
              </a:rPr>
              <a:t>py</a:t>
            </a:r>
            <a:r>
              <a:rPr lang="en-US" dirty="0">
                <a:solidFill>
                  <a:schemeClr val="bg1"/>
                </a:solidFill>
                <a:latin typeface="Courier New" panose="02070309020205020404" pitchFamily="49" charset="0"/>
                <a:cs typeface="Courier New" panose="02070309020205020404" pitchFamily="49" charset="0"/>
              </a:rPr>
              <a:t>]$</a:t>
            </a:r>
          </a:p>
        </p:txBody>
      </p:sp>
      <p:sp>
        <p:nvSpPr>
          <p:cNvPr id="7" name="Content Placeholder 10">
            <a:extLst>
              <a:ext uri="{FF2B5EF4-FFF2-40B4-BE49-F238E27FC236}">
                <a16:creationId xmlns:a16="http://schemas.microsoft.com/office/drawing/2014/main" id="{13953C66-EB29-B247-453D-B7B2055BD57E}"/>
              </a:ext>
            </a:extLst>
          </p:cNvPr>
          <p:cNvSpPr txBox="1">
            <a:spLocks/>
          </p:cNvSpPr>
          <p:nvPr/>
        </p:nvSpPr>
        <p:spPr>
          <a:xfrm>
            <a:off x="457200" y="2553846"/>
            <a:ext cx="8229600" cy="386683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Cambria"/>
                <a:ea typeface="+mn-ea"/>
                <a:cs typeface="Cambria"/>
              </a:defRPr>
            </a:lvl1pPr>
            <a:lvl2pPr marL="742950" indent="-285750" algn="l" defTabSz="457200" rtl="0" eaLnBrk="1" latinLnBrk="0" hangingPunct="1">
              <a:spcBef>
                <a:spcPct val="20000"/>
              </a:spcBef>
              <a:buFont typeface="Arial"/>
              <a:buChar char="–"/>
              <a:defRPr sz="2800" kern="1200">
                <a:solidFill>
                  <a:schemeClr val="tx1"/>
                </a:solidFill>
                <a:latin typeface="Cambria"/>
                <a:ea typeface="+mn-ea"/>
                <a:cs typeface="Cambria"/>
              </a:defRPr>
            </a:lvl2pPr>
            <a:lvl3pPr marL="1143000" indent="-228600" algn="l" defTabSz="457200" rtl="0" eaLnBrk="1" latinLnBrk="0" hangingPunct="1">
              <a:spcBef>
                <a:spcPct val="20000"/>
              </a:spcBef>
              <a:buFont typeface="Arial"/>
              <a:buChar char="•"/>
              <a:defRPr sz="2400" kern="1200">
                <a:solidFill>
                  <a:schemeClr val="tx1"/>
                </a:solidFill>
                <a:latin typeface="Cambria"/>
                <a:ea typeface="+mn-ea"/>
                <a:cs typeface="Cambria"/>
              </a:defRPr>
            </a:lvl3pPr>
            <a:lvl4pPr marL="1600200" indent="-228600" algn="l" defTabSz="457200" rtl="0" eaLnBrk="1" latinLnBrk="0" hangingPunct="1">
              <a:spcBef>
                <a:spcPct val="20000"/>
              </a:spcBef>
              <a:buFont typeface="Arial"/>
              <a:buChar char="–"/>
              <a:defRPr sz="2000" kern="1200">
                <a:solidFill>
                  <a:schemeClr val="tx1"/>
                </a:solidFill>
                <a:latin typeface="Cambria"/>
                <a:ea typeface="+mn-ea"/>
                <a:cs typeface="Cambria"/>
              </a:defRPr>
            </a:lvl4pPr>
            <a:lvl5pPr marL="2057400" indent="-228600" algn="l" defTabSz="457200" rtl="0" eaLnBrk="1" latinLnBrk="0" hangingPunct="1">
              <a:spcBef>
                <a:spcPct val="20000"/>
              </a:spcBef>
              <a:buFont typeface="Arial"/>
              <a:buChar char="»"/>
              <a:defRPr sz="2000" kern="1200">
                <a:solidFill>
                  <a:schemeClr val="tx1"/>
                </a:solidFill>
                <a:latin typeface="Cambria"/>
                <a:ea typeface="+mn-ea"/>
                <a:cs typeface="Cambr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200" dirty="0">
                <a:latin typeface="Cambria" panose="02040503050406030204" pitchFamily="18" charset="0"/>
                <a:ea typeface="Cambria" panose="02040503050406030204" pitchFamily="18" charset="0"/>
                <a:cs typeface="Courier New" panose="02070309020205020404" pitchFamily="49" charset="0"/>
              </a:rPr>
              <a:t>To overwrite (comp3), we have to add --clear to the </a:t>
            </a:r>
            <a:r>
              <a:rPr lang="en-US" sz="2200" dirty="0" err="1">
                <a:latin typeface="Cambria" panose="02040503050406030204" pitchFamily="18" charset="0"/>
                <a:ea typeface="Cambria" panose="02040503050406030204" pitchFamily="18" charset="0"/>
                <a:cs typeface="Courier New" panose="02070309020205020404" pitchFamily="49" charset="0"/>
              </a:rPr>
              <a:t>venv</a:t>
            </a:r>
            <a:r>
              <a:rPr lang="en-US" sz="2200" dirty="0">
                <a:latin typeface="Cambria" panose="02040503050406030204" pitchFamily="18" charset="0"/>
                <a:ea typeface="Cambria" panose="02040503050406030204" pitchFamily="18" charset="0"/>
                <a:cs typeface="Courier New" panose="02070309020205020404" pitchFamily="49" charset="0"/>
              </a:rPr>
              <a:t> creation command.  Without --clear, </a:t>
            </a:r>
            <a:r>
              <a:rPr lang="en-US" sz="2200" dirty="0" err="1">
                <a:latin typeface="Cambria" panose="02040503050406030204" pitchFamily="18" charset="0"/>
                <a:ea typeface="Cambria" panose="02040503050406030204" pitchFamily="18" charset="0"/>
                <a:cs typeface="Courier New" panose="02070309020205020404" pitchFamily="49" charset="0"/>
              </a:rPr>
              <a:t>venv</a:t>
            </a:r>
            <a:r>
              <a:rPr lang="en-US" sz="2200" dirty="0">
                <a:latin typeface="Cambria" panose="02040503050406030204" pitchFamily="18" charset="0"/>
                <a:ea typeface="Cambria" panose="02040503050406030204" pitchFamily="18" charset="0"/>
                <a:cs typeface="Courier New" panose="02070309020205020404" pitchFamily="49" charset="0"/>
              </a:rPr>
              <a:t> will NOT overwrite an existing environment</a:t>
            </a:r>
          </a:p>
          <a:p>
            <a:pPr marL="0" indent="0" algn="ctr">
              <a:buNone/>
            </a:pPr>
            <a:r>
              <a:rPr lang="en-US" sz="2200" dirty="0">
                <a:highlight>
                  <a:srgbClr val="C0C0C0"/>
                </a:highlight>
                <a:latin typeface="Courier New" panose="02070309020205020404" pitchFamily="49" charset="0"/>
                <a:ea typeface="Cambria" panose="02040503050406030204" pitchFamily="18" charset="0"/>
                <a:cs typeface="Courier New" panose="02070309020205020404" pitchFamily="49" charset="0"/>
              </a:rPr>
              <a:t>python -m </a:t>
            </a:r>
            <a:r>
              <a:rPr lang="en-US" sz="2200" dirty="0" err="1">
                <a:highlight>
                  <a:srgbClr val="C0C0C0"/>
                </a:highlight>
                <a:latin typeface="Courier New" panose="02070309020205020404" pitchFamily="49" charset="0"/>
                <a:ea typeface="Cambria" panose="02040503050406030204" pitchFamily="18" charset="0"/>
                <a:cs typeface="Courier New" panose="02070309020205020404" pitchFamily="49" charset="0"/>
              </a:rPr>
              <a:t>venv</a:t>
            </a:r>
            <a:r>
              <a:rPr lang="en-US" sz="2200" dirty="0">
                <a:highlight>
                  <a:srgbClr val="C0C0C0"/>
                </a:highlight>
                <a:latin typeface="Courier New" panose="02070309020205020404" pitchFamily="49" charset="0"/>
                <a:ea typeface="Cambria" panose="02040503050406030204" pitchFamily="18" charset="0"/>
                <a:cs typeface="Courier New" panose="02070309020205020404" pitchFamily="49" charset="0"/>
              </a:rPr>
              <a:t> /</a:t>
            </a:r>
            <a:r>
              <a:rPr lang="en-US" sz="2200" dirty="0" err="1">
                <a:highlight>
                  <a:srgbClr val="C0C0C0"/>
                </a:highlight>
                <a:latin typeface="Courier New" panose="02070309020205020404" pitchFamily="49" charset="0"/>
                <a:ea typeface="Cambria" panose="02040503050406030204" pitchFamily="18" charset="0"/>
                <a:cs typeface="Courier New" panose="02070309020205020404" pitchFamily="49" charset="0"/>
              </a:rPr>
              <a:t>smallwork</a:t>
            </a:r>
            <a:r>
              <a:rPr lang="en-US" sz="2200" dirty="0">
                <a:highlight>
                  <a:srgbClr val="C0C0C0"/>
                </a:highlight>
                <a:latin typeface="Courier New" panose="02070309020205020404" pitchFamily="49" charset="0"/>
                <a:ea typeface="Cambria" panose="02040503050406030204" pitchFamily="18" charset="0"/>
                <a:cs typeface="Courier New" panose="02070309020205020404" pitchFamily="49" charset="0"/>
              </a:rPr>
              <a:t>/$USER/comp3 –clear</a:t>
            </a:r>
          </a:p>
          <a:p>
            <a:pPr marL="0" indent="0" algn="ctr">
              <a:buNone/>
            </a:pPr>
            <a:endParaRPr lang="en-US" sz="2200" dirty="0">
              <a:highlight>
                <a:srgbClr val="C0C0C0"/>
              </a:highlight>
              <a:latin typeface="Lucida Console" panose="020B0609040504020204" pitchFamily="49" charset="0"/>
              <a:ea typeface="Cambria" panose="02040503050406030204" pitchFamily="18" charset="0"/>
              <a:cs typeface="Courier New" panose="02070309020205020404" pitchFamily="49" charset="0"/>
            </a:endParaRPr>
          </a:p>
          <a:p>
            <a:r>
              <a:rPr lang="en-US" sz="2200" dirty="0">
                <a:latin typeface="Cambria" panose="02040503050406030204" pitchFamily="18" charset="0"/>
                <a:ea typeface="Cambria" panose="02040503050406030204" pitchFamily="18" charset="0"/>
                <a:cs typeface="Courier New" panose="02070309020205020404" pitchFamily="49" charset="0"/>
              </a:rPr>
              <a:t>To delete a virtual environment, need to delete the </a:t>
            </a:r>
            <a:r>
              <a:rPr lang="en-US" sz="2200" dirty="0" err="1">
                <a:latin typeface="Cambria" panose="02040503050406030204" pitchFamily="18" charset="0"/>
                <a:ea typeface="Cambria" panose="02040503050406030204" pitchFamily="18" charset="0"/>
                <a:cs typeface="Courier New" panose="02070309020205020404" pitchFamily="49" charset="0"/>
              </a:rPr>
              <a:t>venv</a:t>
            </a:r>
            <a:r>
              <a:rPr lang="en-US" sz="2200" dirty="0">
                <a:latin typeface="Cambria" panose="02040503050406030204" pitchFamily="18" charset="0"/>
                <a:ea typeface="Cambria" panose="02040503050406030204" pitchFamily="18" charset="0"/>
                <a:cs typeface="Courier New" panose="02070309020205020404" pitchFamily="49" charset="0"/>
              </a:rPr>
              <a:t> directory and all its contents:</a:t>
            </a:r>
          </a:p>
          <a:p>
            <a:pPr marL="0" indent="0" algn="ctr">
              <a:buNone/>
            </a:pPr>
            <a:r>
              <a:rPr lang="en-US" sz="2200" dirty="0">
                <a:highlight>
                  <a:srgbClr val="C0C0C0"/>
                </a:highlight>
                <a:latin typeface="Courier New" panose="02070309020205020404" pitchFamily="49" charset="0"/>
                <a:ea typeface="Cambria" panose="02040503050406030204" pitchFamily="18" charset="0"/>
                <a:cs typeface="Courier New" panose="02070309020205020404" pitchFamily="49" charset="0"/>
              </a:rPr>
              <a:t>rm –r /</a:t>
            </a:r>
            <a:r>
              <a:rPr lang="en-US" sz="2200" dirty="0" err="1">
                <a:highlight>
                  <a:srgbClr val="C0C0C0"/>
                </a:highlight>
                <a:latin typeface="Courier New" panose="02070309020205020404" pitchFamily="49" charset="0"/>
                <a:ea typeface="Cambria" panose="02040503050406030204" pitchFamily="18" charset="0"/>
                <a:cs typeface="Courier New" panose="02070309020205020404" pitchFamily="49" charset="0"/>
              </a:rPr>
              <a:t>smallwork</a:t>
            </a:r>
            <a:r>
              <a:rPr lang="en-US" sz="2200" dirty="0">
                <a:highlight>
                  <a:srgbClr val="C0C0C0"/>
                </a:highlight>
                <a:latin typeface="Courier New" panose="02070309020205020404" pitchFamily="49" charset="0"/>
                <a:ea typeface="Cambria" panose="02040503050406030204" pitchFamily="18" charset="0"/>
                <a:cs typeface="Courier New" panose="02070309020205020404" pitchFamily="49" charset="0"/>
              </a:rPr>
              <a:t>/$USER/comp3</a:t>
            </a:r>
          </a:p>
        </p:txBody>
      </p:sp>
    </p:spTree>
    <p:extLst>
      <p:ext uri="{BB962C8B-B14F-4D97-AF65-F5344CB8AC3E}">
        <p14:creationId xmlns:p14="http://schemas.microsoft.com/office/powerpoint/2010/main" val="4580839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37705</TotalTime>
  <Words>1960</Words>
  <Application>Microsoft Office PowerPoint</Application>
  <PresentationFormat>On-screen Show (4:3)</PresentationFormat>
  <Paragraphs>196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Cambria</vt:lpstr>
      <vt:lpstr>Cordia New</vt:lpstr>
      <vt:lpstr>Courier New</vt:lpstr>
      <vt:lpstr>Lucida Console</vt:lpstr>
      <vt:lpstr>Office Theme</vt:lpstr>
      <vt:lpstr> Creating and Using Python Virtual Environments (On HPCs and Other Systems)</vt:lpstr>
      <vt:lpstr>HPC Roadmap</vt:lpstr>
      <vt:lpstr>Virtual Environments</vt:lpstr>
      <vt:lpstr>Virtual Environments on NPS HPC</vt:lpstr>
      <vt:lpstr>Starting Python Script</vt:lpstr>
      <vt:lpstr>Create a Virtual Environment</vt:lpstr>
      <vt:lpstr>Setting Up Virtual Environment</vt:lpstr>
      <vt:lpstr>Using Virtual Environment in Batch Script</vt:lpstr>
      <vt:lpstr>Closing or Changing Virtual Environments</vt:lpstr>
      <vt:lpstr>Reproducing a Virtual Environment</vt:lpstr>
      <vt:lpstr>Python venv Recap</vt:lpstr>
      <vt:lpstr>Conda Virtual Environments</vt:lpstr>
      <vt:lpstr>Conda on NPS HPC</vt:lpstr>
      <vt:lpstr>Setting Default Environment</vt:lpstr>
      <vt:lpstr>Resources</vt:lpstr>
    </vt:vector>
  </TitlesOfParts>
  <Company>University of Virginia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Making the Leap from Analysis to Analytics</dc:title>
  <dc:creator>Sam Huddleston</dc:creator>
  <cp:lastModifiedBy>Galvan, Michael (Capt)</cp:lastModifiedBy>
  <cp:revision>718</cp:revision>
  <cp:lastPrinted>2016-01-21T21:37:44Z</cp:lastPrinted>
  <dcterms:created xsi:type="dcterms:W3CDTF">2016-01-15T15:26:15Z</dcterms:created>
  <dcterms:modified xsi:type="dcterms:W3CDTF">2024-10-15T16:56:55Z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cbbd4a6-dc2f-44d9-ad2c-c28d4679873f_Enabled">
    <vt:lpwstr>true</vt:lpwstr>
  </property>
  <property fmtid="{D5CDD505-2E9C-101B-9397-08002B2CF9AE}" pid="3" name="MSIP_Label_acbbd4a6-dc2f-44d9-ad2c-c28d4679873f_SetDate">
    <vt:lpwstr>2024-10-15T16:56:54Z</vt:lpwstr>
  </property>
  <property fmtid="{D5CDD505-2E9C-101B-9397-08002B2CF9AE}" pid="4" name="MSIP_Label_acbbd4a6-dc2f-44d9-ad2c-c28d4679873f_Method">
    <vt:lpwstr>Standard</vt:lpwstr>
  </property>
  <property fmtid="{D5CDD505-2E9C-101B-9397-08002B2CF9AE}" pid="5" name="MSIP_Label_acbbd4a6-dc2f-44d9-ad2c-c28d4679873f_Name">
    <vt:lpwstr>No Label</vt:lpwstr>
  </property>
  <property fmtid="{D5CDD505-2E9C-101B-9397-08002B2CF9AE}" pid="6" name="MSIP_Label_acbbd4a6-dc2f-44d9-ad2c-c28d4679873f_SiteId">
    <vt:lpwstr>6d936231-a517-40ea-9199-f7578963378e</vt:lpwstr>
  </property>
  <property fmtid="{D5CDD505-2E9C-101B-9397-08002B2CF9AE}" pid="7" name="MSIP_Label_acbbd4a6-dc2f-44d9-ad2c-c28d4679873f_ActionId">
    <vt:lpwstr>b8bcc76b-a09a-4f7b-ae70-bb70ebf7f48d</vt:lpwstr>
  </property>
  <property fmtid="{D5CDD505-2E9C-101B-9397-08002B2CF9AE}" pid="8" name="MSIP_Label_acbbd4a6-dc2f-44d9-ad2c-c28d4679873f_ContentBits">
    <vt:lpwstr>0</vt:lpwstr>
  </property>
</Properties>
</file>