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12"/>
  </p:notesMasterIdLst>
  <p:sldIdLst>
    <p:sldId id="2142533073" r:id="rId3"/>
    <p:sldId id="2142533078" r:id="rId4"/>
    <p:sldId id="2142533071" r:id="rId5"/>
    <p:sldId id="2142533045" r:id="rId6"/>
    <p:sldId id="2142533077" r:id="rId7"/>
    <p:sldId id="2142533074" r:id="rId8"/>
    <p:sldId id="2142533057" r:id="rId9"/>
    <p:sldId id="2142533076" r:id="rId10"/>
    <p:sldId id="21425330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BFCE-F03A-416D-8A05-CF66FEA6BBC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B5627-83AE-484F-8627-56E97839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5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2271-086E-4FC1-9362-D725AEF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6" y="1119911"/>
            <a:ext cx="11430316" cy="435071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584" lvl="0" indent="-228584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228584" lvl="1" indent="-228584">
              <a:buClr>
                <a:srgbClr val="F03782"/>
              </a:buClr>
            </a:pPr>
            <a:r>
              <a:rPr lang="en-US"/>
              <a:t>Second level</a:t>
            </a:r>
          </a:p>
          <a:p>
            <a:pPr marL="228584" lvl="2" indent="-228584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228584" lvl="3" indent="-228584">
              <a:buClr>
                <a:srgbClr val="F03782"/>
              </a:buClr>
            </a:pPr>
            <a:r>
              <a:rPr lang="en-US"/>
              <a:t>Fourth level</a:t>
            </a:r>
          </a:p>
          <a:p>
            <a:pPr marL="228584" lvl="4" indent="-228584">
              <a:buClr>
                <a:srgbClr val="F03782"/>
              </a:buClr>
            </a:pPr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81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312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46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FEBA1-D19F-439D-8F7D-69EC98279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18063"/>
            <a:ext cx="6327648" cy="421843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67320D5-0CB9-41B6-9354-2210D7352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5220" y="2830792"/>
            <a:ext cx="4855353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/>
            </a:lvl1pPr>
          </a:lstStyle>
          <a:p>
            <a:pPr marL="7701" lvl="0" algn="l" defTabSz="554445" rtl="0" latinLnBrk="0">
              <a:lnSpc>
                <a:spcPct val="100000"/>
              </a:lnSpc>
              <a:spcBef>
                <a:spcPts val="81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0D97720-AFD0-46DC-86B5-C07695372C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993" y="3927279"/>
            <a:ext cx="1775480" cy="2462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>
                <a:solidFill>
                  <a:srgbClr val="F4F3F9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FBE3EFBB-7988-499E-9325-CFE1D1FB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59" y="1877352"/>
            <a:ext cx="4855353" cy="459443"/>
          </a:xfrm>
        </p:spPr>
        <p:txBody>
          <a:bodyPr vert="horz" wrap="square" lIns="0" tIns="12065" rIns="0" bIns="0" rtlCol="0">
            <a:spAutoFit/>
          </a:bodyPr>
          <a:lstStyle>
            <a:lvl1pPr>
              <a:defRPr lang="en-US" dirty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270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94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4E41C23-2A04-440A-A439-8B36022F5942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30D6D-B7EA-4150-94B2-C963D98E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554" y="1119911"/>
            <a:ext cx="11430316" cy="4350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584" lvl="0" indent="-228584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228584" lvl="1" indent="-228584">
              <a:buClr>
                <a:srgbClr val="F03782"/>
              </a:buClr>
            </a:pPr>
            <a:r>
              <a:rPr lang="en-US"/>
              <a:t>Second level</a:t>
            </a:r>
          </a:p>
          <a:p>
            <a:pPr marL="228584" lvl="2" indent="-228584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228584" lvl="3" indent="-228584">
              <a:buClr>
                <a:srgbClr val="F03782"/>
              </a:buClr>
            </a:pPr>
            <a:r>
              <a:rPr lang="en-US"/>
              <a:t>Fourth level</a:t>
            </a:r>
          </a:p>
          <a:p>
            <a:pPr marL="228584" lvl="4" indent="-228584">
              <a:buClr>
                <a:srgbClr val="F03782"/>
              </a:buClr>
            </a:pPr>
            <a:r>
              <a:rPr lang="en-US"/>
              <a:t>Fifth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6086669" y="6590128"/>
            <a:ext cx="0" cy="16956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9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TCS Confidential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32464" y="6590128"/>
            <a:ext cx="400784" cy="1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933" noProof="0" smtClean="0"/>
              <a:pPr lvl="0"/>
              <a:t>‹#›</a:t>
            </a:fld>
            <a:r>
              <a:rPr lang="en-US" sz="933" noProof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403C3-AECA-43E3-B70F-8CE8C20C79F8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AF0D48-F837-443A-B742-FA8AFEE7A4BD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0A546CE0-DB7F-4056-8F41-AAB273C1EF5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616639" y="6580115"/>
            <a:ext cx="1205231" cy="1584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AFFEEF-BA33-4360-BE60-2A11102F0184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64A9845-083F-45EA-86F9-A1C683D38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200" t="38871" r="5200" b="38800"/>
          <a:stretch/>
        </p:blipFill>
        <p:spPr>
          <a:xfrm>
            <a:off x="393003" y="6316982"/>
            <a:ext cx="1593583" cy="3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800" b="0" kern="0" baseline="0" dirty="0">
          <a:solidFill>
            <a:srgbClr val="E41165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85">
          <p15:clr>
            <a:srgbClr val="F26B43"/>
          </p15:clr>
        </p15:guide>
        <p15:guide id="4" orient="horz" pos="557">
          <p15:clr>
            <a:srgbClr val="F26B43"/>
          </p15:clr>
        </p15:guide>
        <p15:guide id="5" orient="horz" pos="705">
          <p15:clr>
            <a:srgbClr val="F26B43"/>
          </p15:clr>
        </p15:guide>
        <p15:guide id="6" orient="horz" pos="3943">
          <p15:clr>
            <a:srgbClr val="F26B43"/>
          </p15:clr>
        </p15:guide>
        <p15:guide id="8" pos="7447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216FA1-4A56-46E6-BB77-D6006B7684D3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EFDF6-0C60-43AA-ADD5-901E502E80B5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8AF1A-EA00-4882-84C6-CBA46A27A7C5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BC39D-DEC7-4FC1-BFC5-98DE92A66721}"/>
              </a:ext>
            </a:extLst>
          </p:cNvPr>
          <p:cNvSpPr/>
          <p:nvPr userDrawn="1"/>
        </p:nvSpPr>
        <p:spPr>
          <a:xfrm>
            <a:off x="389465" y="3193989"/>
            <a:ext cx="3533967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lvl="0"/>
            <a:r>
              <a:rPr lang="en-US" sz="2933" b="0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FEB07C-5878-4697-A42C-CB8DD47499D0}"/>
              </a:ext>
            </a:extLst>
          </p:cNvPr>
          <p:cNvSpPr txBox="1"/>
          <p:nvPr userDrawn="1"/>
        </p:nvSpPr>
        <p:spPr>
          <a:xfrm>
            <a:off x="389271" y="6570134"/>
            <a:ext cx="2526461" cy="143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0"/>
              </a:spcBef>
            </a:pP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Copyright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rgbClr val="E41165"/>
                </a:solidFill>
                <a:latin typeface="Calibri"/>
                <a:cs typeface="Calibri"/>
              </a:rPr>
              <a:t>©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rgbClr val="E41165"/>
                </a:solidFill>
                <a:latin typeface="Calibri"/>
                <a:cs typeface="Calibri"/>
              </a:rPr>
              <a:t>202</a:t>
            </a:r>
            <a:r>
              <a:rPr lang="en-IN" sz="933" b="0">
                <a:solidFill>
                  <a:srgbClr val="E41165"/>
                </a:solidFill>
                <a:latin typeface="Calibri"/>
                <a:cs typeface="Calibri"/>
              </a:rPr>
              <a:t>2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 Tata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Consultancy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Services Limited</a:t>
            </a:r>
            <a:endParaRPr sz="933" b="0">
              <a:solidFill>
                <a:srgbClr val="E41165"/>
              </a:solidFill>
              <a:latin typeface="Calibri"/>
              <a:cs typeface="Calibri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8A6957D-225C-4484-B526-74E0CB657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7"/>
            <a:ext cx="1467371" cy="192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D09A0B-5B1A-49C8-8FD8-5B2530F00F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385158" y="251511"/>
            <a:ext cx="2061709" cy="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0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933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85">
          <p15:clr>
            <a:srgbClr val="F26B43"/>
          </p15:clr>
        </p15:guide>
        <p15:guide id="4" orient="horz" pos="480">
          <p15:clr>
            <a:srgbClr val="F26B43"/>
          </p15:clr>
        </p15:guide>
        <p15:guide id="5" orient="horz" pos="705">
          <p15:clr>
            <a:srgbClr val="F26B43"/>
          </p15:clr>
        </p15:guide>
        <p15:guide id="6" orient="horz" pos="3943">
          <p15:clr>
            <a:srgbClr val="F26B43"/>
          </p15:clr>
        </p15:guide>
        <p15:guide id="8" pos="7447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E65909-EC61-45D2-8370-EDE7F4F0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488" y="1716245"/>
            <a:ext cx="6366644" cy="1009379"/>
          </a:xfrm>
        </p:spPr>
        <p:txBody>
          <a:bodyPr/>
          <a:lstStyle/>
          <a:p>
            <a:r>
              <a:rPr lang="en-US" sz="3600" dirty="0" err="1"/>
              <a:t>Springboot</a:t>
            </a:r>
            <a:r>
              <a:rPr lang="en-US" sz="3600" dirty="0"/>
              <a:t> Reactive Programming</a:t>
            </a:r>
            <a:br>
              <a:rPr lang="en-US" sz="3600" dirty="0"/>
            </a:br>
            <a:r>
              <a:rPr lang="en-US" sz="3600" dirty="0"/>
              <a:t>		Day1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2F7069-67A0-D9F4-3BE4-EBD1E0AB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40" y="2648644"/>
            <a:ext cx="6639119" cy="1560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78465-F43C-0F8E-1737-D283BD0F6E66}"/>
              </a:ext>
            </a:extLst>
          </p:cNvPr>
          <p:cNvSpPr txBox="1"/>
          <p:nvPr/>
        </p:nvSpPr>
        <p:spPr>
          <a:xfrm>
            <a:off x="10308772" y="5584371"/>
            <a:ext cx="1676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25-11-2024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6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4A374-B429-EE8C-4489-14C0BCFFF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E213-DE01-8F05-B1DD-9459FE49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Topic covered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EA600-B9D7-C4A1-73D3-0FE0B02952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450A9-EA30-7515-8571-C769570D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 to Reactive programming.</a:t>
            </a:r>
          </a:p>
          <a:p>
            <a:r>
              <a:rPr lang="en-US" sz="2400" dirty="0"/>
              <a:t>Key features</a:t>
            </a:r>
          </a:p>
          <a:p>
            <a:r>
              <a:rPr lang="en-US" sz="2400" dirty="0"/>
              <a:t>Mono &amp; Flux  in spring </a:t>
            </a:r>
            <a:r>
              <a:rPr lang="en-US" sz="2400" dirty="0" err="1"/>
              <a:t>webflux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576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4A374-B429-EE8C-4489-14C0BCFFF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E213-DE01-8F05-B1DD-9459FE49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Introduction to Reactive Programming: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EA600-B9D7-C4A1-73D3-0FE0B02952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450A9-EA30-7515-8571-C769570D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endParaRPr lang="en-US" sz="20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</a:p>
          <a:p>
            <a:pPr lvl="1" fontAlgn="base">
              <a:spcAft>
                <a:spcPts val="18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Non-blocking I/O: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Operations do not block the executing thread.</a:t>
            </a:r>
          </a:p>
          <a:p>
            <a:pPr lvl="1" fontAlgn="base">
              <a:spcAft>
                <a:spcPts val="18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Backpressure: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ability to manage the flow of data and prevent overwhelming the system with too much data at once.</a:t>
            </a:r>
          </a:p>
          <a:p>
            <a:pPr lvl="1" fontAlgn="base">
              <a:spcAft>
                <a:spcPts val="18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Asynchronous Data Streams: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Data can be processed as it arrives without waiting for the entire dataset to be available.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3996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35640-B3F4-7B46-C4B4-3FCE91CE59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57F05-F1CB-3D10-E157-50FDD0A6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10" descr="spring-mvc-spring-reactive-1-1024x505">
            <a:extLst>
              <a:ext uri="{FF2B5EF4-FFF2-40B4-BE49-F238E27FC236}">
                <a16:creationId xmlns:a16="http://schemas.microsoft.com/office/drawing/2014/main" id="{66413411-6380-C63C-353E-4D2BEDFCA67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0" y="329235"/>
            <a:ext cx="11677354" cy="59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5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CC299-7ECA-9853-9599-C2F301D4B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9B9A-D1E9-56ED-BA58-39B5AC17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Servlet vs Reactive stack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35FE-0AAC-B8A8-4497-693694BB74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D3B57-7A93-8CCA-5963-58D63DEE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61" y="684482"/>
            <a:ext cx="11430316" cy="850404"/>
          </a:xfrm>
        </p:spPr>
        <p:txBody>
          <a:bodyPr>
            <a:normAutofit/>
          </a:bodyPr>
          <a:lstStyle/>
          <a:p>
            <a:r>
              <a:rPr lang="en-US" sz="1800" dirty="0" err="1"/>
              <a:t>Springboot</a:t>
            </a:r>
            <a:r>
              <a:rPr lang="en-US" sz="1800" dirty="0"/>
              <a:t> REST vs </a:t>
            </a:r>
            <a:r>
              <a:rPr lang="en-US" sz="1800" dirty="0" err="1"/>
              <a:t>Springboot</a:t>
            </a:r>
            <a:r>
              <a:rPr lang="en-US" sz="1800" dirty="0"/>
              <a:t> Reactive</a:t>
            </a:r>
          </a:p>
          <a:p>
            <a:r>
              <a:rPr lang="en-US" sz="1800" dirty="0"/>
              <a:t>- blocking / non blocking</a:t>
            </a: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6D994-8631-D798-21C3-88DB360DD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4" y="1534886"/>
            <a:ext cx="11551531" cy="46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2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E367-4751-6452-F98B-1CEAFB62D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ABD0-4F8A-A50C-913C-3A4BA5DD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Spring </a:t>
            </a:r>
            <a:r>
              <a:rPr lang="en-IN" b="1" i="0" dirty="0" err="1">
                <a:solidFill>
                  <a:srgbClr val="000080"/>
                </a:solidFill>
                <a:effectLst/>
                <a:latin typeface="inherit"/>
              </a:rPr>
              <a:t>mvc</a:t>
            </a: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 vs Spring </a:t>
            </a:r>
            <a:r>
              <a:rPr lang="en-IN" b="1" i="0" dirty="0" err="1">
                <a:solidFill>
                  <a:srgbClr val="000080"/>
                </a:solidFill>
                <a:effectLst/>
                <a:latin typeface="inherit"/>
              </a:rPr>
              <a:t>webflux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8AC35-3027-316F-B340-77F6286504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EBA7E-52DA-CB4E-EE5C-FFA59857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9563C-9C92-B4BD-782D-D01607FA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23" y="1020152"/>
            <a:ext cx="11662533" cy="50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7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D225-CAAF-3729-DED1-5A77E53E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                                                         Mono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35640-B3F4-7B46-C4B4-3FCE91CE59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629D1084-FB1C-26EC-981D-CE9A42E14FC0}"/>
              </a:ext>
            </a:extLst>
          </p:cNvPr>
          <p:cNvSpPr txBox="1"/>
          <p:nvPr/>
        </p:nvSpPr>
        <p:spPr>
          <a:xfrm>
            <a:off x="359229" y="604148"/>
            <a:ext cx="990219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Lufga Light" panose="00000400000000000000" charset="0"/>
                <a:ea typeface="+mn-lt"/>
                <a:cs typeface="Lufga Light" panose="00000400000000000000" charset="0"/>
                <a:sym typeface="+mn-ea"/>
              </a:rPr>
              <a:t>Mono </a:t>
            </a:r>
            <a:r>
              <a:rPr lang="en-US" sz="2800" dirty="0">
                <a:latin typeface="Lufga Light" panose="00000400000000000000" charset="0"/>
                <a:ea typeface="+mn-lt"/>
                <a:cs typeface="Lufga Light" panose="00000400000000000000" charset="0"/>
                <a:sym typeface="+mn-ea"/>
              </a:rPr>
              <a:t>– A Mono object represents a single </a:t>
            </a:r>
            <a:r>
              <a:rPr lang="en-IN" sz="2800" dirty="0">
                <a:latin typeface="Lufga Light" panose="00000400000000000000" charset="0"/>
                <a:ea typeface="+mn-lt"/>
              </a:rPr>
              <a:t>asynchronous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sz="2800" dirty="0">
                <a:latin typeface="Lufga Light" panose="00000400000000000000" charset="0"/>
                <a:ea typeface="+mn-lt"/>
                <a:cs typeface="Lufga Light" panose="00000400000000000000" charset="0"/>
                <a:sym typeface="+mn-ea"/>
              </a:rPr>
              <a:t>value or empty value (0 to 1) item, e.g. Mono&lt;T&gt;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Lufga Light" panose="00000400000000000000" charset="0"/>
                <a:ea typeface="+mn-lt"/>
                <a:cs typeface="Lufga Light" panose="00000400000000000000" charset="0"/>
                <a:sym typeface="+mn-ea"/>
              </a:rPr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Mono&lt;String&gt; mono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Mono.just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("Hello, Reactive World!");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mono.subscribe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System.out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Outputs: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Hello, Reactive World!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dirty="0">
              <a:latin typeface="Lufga Light" panose="00000400000000000000" charset="0"/>
              <a:ea typeface="+mn-lt"/>
              <a:cs typeface="Lufga Light" panose="00000400000000000000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dirty="0">
              <a:latin typeface="Lufga Light" panose="00000400000000000000" charset="0"/>
              <a:ea typeface="+mn-lt"/>
              <a:cs typeface="Lufga Light" panose="000004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Lufga Light" panose="00000400000000000000" charset="0"/>
              <a:cs typeface="Lufga Light" panose="0000040000000000000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E80C0C-8CE5-5EB4-1199-4EFF4880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56" y="3124200"/>
            <a:ext cx="7962213" cy="346592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02F4083-BDBF-9395-8388-BB2BB3FB7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1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44718-6FDF-64A0-542A-552032CB3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5CA7-A283-714C-2A23-0B6F314E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                                                        Flux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4DCF3-90B3-2057-D625-131D745A48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F25095F3-D385-0B22-87F6-6D259D92009F}"/>
              </a:ext>
            </a:extLst>
          </p:cNvPr>
          <p:cNvSpPr txBox="1"/>
          <p:nvPr/>
        </p:nvSpPr>
        <p:spPr>
          <a:xfrm>
            <a:off x="424543" y="773708"/>
            <a:ext cx="99021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Lufga Light" panose="00000400000000000000" charset="0"/>
                <a:ea typeface="+mn-lt"/>
                <a:cs typeface="Lufga Light" panose="00000400000000000000" charset="0"/>
                <a:sym typeface="+mn-ea"/>
              </a:rPr>
              <a:t>Flux </a:t>
            </a:r>
            <a:r>
              <a:rPr lang="en-US" sz="2800" dirty="0">
                <a:latin typeface="Lufga Light" panose="00000400000000000000" charset="0"/>
                <a:ea typeface="+mn-lt"/>
                <a:cs typeface="Lufga Light" panose="00000400000000000000" charset="0"/>
                <a:sym typeface="+mn-ea"/>
              </a:rPr>
              <a:t>– It represents a reactive sequence of 0 to N 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asynchronous </a:t>
            </a:r>
            <a:r>
              <a:rPr lang="en-US" sz="2800" dirty="0">
                <a:latin typeface="Lufga Light" panose="00000400000000000000" charset="0"/>
                <a:ea typeface="+mn-lt"/>
                <a:cs typeface="Lufga Light" panose="00000400000000000000" charset="0"/>
                <a:sym typeface="+mn-ea"/>
              </a:rPr>
              <a:t>items. </a:t>
            </a:r>
          </a:p>
          <a:p>
            <a:pPr lvl="1"/>
            <a:r>
              <a:rPr lang="en-US" sz="2800" dirty="0">
                <a:latin typeface="Lufga Light" panose="00000400000000000000" charset="0"/>
                <a:ea typeface="+mn-lt"/>
                <a:cs typeface="Lufga Light" panose="00000400000000000000" charset="0"/>
                <a:sym typeface="+mn-ea"/>
              </a:rPr>
              <a:t>For example: Flux&lt;T&gt;</a:t>
            </a:r>
          </a:p>
          <a:p>
            <a:pPr lvl="1"/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Streaming a list of database records or handling multiple HTTP requests reactively.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Flux&lt;String&gt; flux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Flux.just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("Hello", "Reactive", "World");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flux.subscribe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System.out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Outputs: 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Hello 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Reactive 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World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/>
            <a:endParaRPr lang="en-US" sz="2000" dirty="0">
              <a:latin typeface="Lufga Light" panose="00000400000000000000" charset="0"/>
              <a:cs typeface="Lufga Light" panose="000004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Lufga Light" panose="00000400000000000000" charset="0"/>
              <a:cs typeface="Lufga Light" panose="0000040000000000000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0C0C9B-6E19-FF7D-F2EF-D3BDA24E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63" y="3294675"/>
            <a:ext cx="8741228" cy="2969746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27EBBFE-36CD-A6CE-C751-594E390AF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9B5562B-8EFF-4428-D003-7DAFA0F84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0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8A77-B09D-3575-5D6B-721DABD51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079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ent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D715BD87-8E3F-D349-B1CD-E81283C2A50B}"/>
    </a:ext>
  </a:extLst>
</a:theme>
</file>

<file path=ppt/theme/theme2.xml><?xml version="1.0" encoding="utf-8"?>
<a:theme xmlns:a="http://schemas.openxmlformats.org/drawingml/2006/main" name="Th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57E9AAE5-DB1D-C34F-8222-7226E33532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04b1967-6507-45ab-8a6d-7374a3f478be}" enabled="0" method="" siteId="{404b1967-6507-45ab-8a6d-7374a3f478b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258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Calibri</vt:lpstr>
      <vt:lpstr>Consolas</vt:lpstr>
      <vt:lpstr>inherit</vt:lpstr>
      <vt:lpstr>Lufga Light</vt:lpstr>
      <vt:lpstr>Nunito</vt:lpstr>
      <vt:lpstr>Content Slide_White</vt:lpstr>
      <vt:lpstr>Thank Slide_Black</vt:lpstr>
      <vt:lpstr>Springboot Reactive Programming   Day1</vt:lpstr>
      <vt:lpstr>Topic covered</vt:lpstr>
      <vt:lpstr>Introduction to Reactive Programming:</vt:lpstr>
      <vt:lpstr>PowerPoint Presentation</vt:lpstr>
      <vt:lpstr>Servlet vs Reactive stack</vt:lpstr>
      <vt:lpstr>Spring mvc vs Spring webflux</vt:lpstr>
      <vt:lpstr>                                                         Mono</vt:lpstr>
      <vt:lpstr>                                                        Flux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Mobile App</dc:title>
  <dc:creator>Rohit Ahuja</dc:creator>
  <cp:lastModifiedBy>Marimuthu Ganapathy</cp:lastModifiedBy>
  <cp:revision>16</cp:revision>
  <dcterms:created xsi:type="dcterms:W3CDTF">2023-08-08T12:57:35Z</dcterms:created>
  <dcterms:modified xsi:type="dcterms:W3CDTF">2024-11-25T13:17:39Z</dcterms:modified>
</cp:coreProperties>
</file>