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7"/>
  </p:notesMasterIdLst>
  <p:sldIdLst>
    <p:sldId id="2142533073" r:id="rId3"/>
    <p:sldId id="2142533071" r:id="rId4"/>
    <p:sldId id="2142533078" r:id="rId5"/>
    <p:sldId id="21425330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BFCE-F03A-416D-8A05-CF66FEA6BBC1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B5627-83AE-484F-8627-56E97839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5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BA29-C8B7-4C4E-8C81-C7556652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2271-086E-4FC1-9362-D725AEF5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46" y="1119911"/>
            <a:ext cx="11430316" cy="4350712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584" lvl="0" indent="-228584">
              <a:buClr>
                <a:srgbClr val="F03782"/>
              </a:buClr>
            </a:pPr>
            <a:r>
              <a:rPr lang="en-US"/>
              <a:t>Click to edit Master text styles</a:t>
            </a:r>
          </a:p>
          <a:p>
            <a:pPr marL="228584" lvl="1" indent="-228584">
              <a:buClr>
                <a:srgbClr val="F03782"/>
              </a:buClr>
            </a:pPr>
            <a:r>
              <a:rPr lang="en-US"/>
              <a:t>Second level</a:t>
            </a:r>
          </a:p>
          <a:p>
            <a:pPr marL="228584" lvl="2" indent="-228584">
              <a:buClr>
                <a:srgbClr val="F03782"/>
              </a:buClr>
            </a:pPr>
            <a:r>
              <a:rPr lang="en-US"/>
              <a:t>Third level</a:t>
            </a:r>
          </a:p>
          <a:p>
            <a:pPr marL="228584" lvl="3" indent="-228584">
              <a:buClr>
                <a:srgbClr val="F03782"/>
              </a:buClr>
            </a:pPr>
            <a:r>
              <a:rPr lang="en-US"/>
              <a:t>Fourth level</a:t>
            </a:r>
          </a:p>
          <a:p>
            <a:pPr marL="228584" lvl="4" indent="-228584">
              <a:buClr>
                <a:srgbClr val="F03782"/>
              </a:buClr>
            </a:pPr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D4E52-5098-4AC2-91CF-F352A632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8106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8D87-8B94-4E76-9CDA-6586738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D5C33-AE96-4EA1-B2BB-AAA290AC8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94312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BE381-38C8-4224-A4AC-6073EF1F1A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4660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FEBA1-D19F-439D-8F7D-69EC98279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4352" y="1818063"/>
            <a:ext cx="6327648" cy="421843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67320D5-0CB9-41B6-9354-2210D7352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5220" y="2830792"/>
            <a:ext cx="4855353" cy="34554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/>
            </a:lvl1pPr>
          </a:lstStyle>
          <a:p>
            <a:pPr marL="7701" lvl="0" algn="l" defTabSz="554445" rtl="0" latinLnBrk="0">
              <a:lnSpc>
                <a:spcPct val="100000"/>
              </a:lnSpc>
              <a:spcBef>
                <a:spcPts val="81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0D97720-AFD0-46DC-86B5-C07695372C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993" y="3927279"/>
            <a:ext cx="1775480" cy="2462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>
                <a:solidFill>
                  <a:srgbClr val="F4F3F9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5" name="Title 7">
            <a:extLst>
              <a:ext uri="{FF2B5EF4-FFF2-40B4-BE49-F238E27FC236}">
                <a16:creationId xmlns:a16="http://schemas.microsoft.com/office/drawing/2014/main" id="{FBE3EFBB-7988-499E-9325-CFE1D1FB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59" y="1877352"/>
            <a:ext cx="4855353" cy="459443"/>
          </a:xfrm>
        </p:spPr>
        <p:txBody>
          <a:bodyPr vert="horz" wrap="square" lIns="0" tIns="12065" rIns="0" bIns="0" rtlCol="0">
            <a:spAutoFit/>
          </a:bodyPr>
          <a:lstStyle>
            <a:lvl1pPr>
              <a:defRPr lang="en-US" dirty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270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94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4E41C23-2A04-440A-A439-8B36022F5942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DBEFC-FA18-4CB3-8943-7B03BFC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3" y="143888"/>
            <a:ext cx="10514927" cy="737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30D6D-B7EA-4150-94B2-C963D98EB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554" y="1119911"/>
            <a:ext cx="11430316" cy="43507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584" lvl="0" indent="-228584">
              <a:buClr>
                <a:srgbClr val="F03782"/>
              </a:buClr>
            </a:pPr>
            <a:r>
              <a:rPr lang="en-US"/>
              <a:t>Click to edit Master text styles</a:t>
            </a:r>
          </a:p>
          <a:p>
            <a:pPr marL="228584" lvl="1" indent="-228584">
              <a:buClr>
                <a:srgbClr val="F03782"/>
              </a:buClr>
            </a:pPr>
            <a:r>
              <a:rPr lang="en-US"/>
              <a:t>Second level</a:t>
            </a:r>
          </a:p>
          <a:p>
            <a:pPr marL="228584" lvl="2" indent="-228584">
              <a:buClr>
                <a:srgbClr val="F03782"/>
              </a:buClr>
            </a:pPr>
            <a:r>
              <a:rPr lang="en-US"/>
              <a:t>Third level</a:t>
            </a:r>
          </a:p>
          <a:p>
            <a:pPr marL="228584" lvl="3" indent="-228584">
              <a:buClr>
                <a:srgbClr val="F03782"/>
              </a:buClr>
            </a:pPr>
            <a:r>
              <a:rPr lang="en-US"/>
              <a:t>Fourth level</a:t>
            </a:r>
          </a:p>
          <a:p>
            <a:pPr marL="228584" lvl="4" indent="-228584">
              <a:buClr>
                <a:srgbClr val="F03782"/>
              </a:buClr>
            </a:pPr>
            <a:r>
              <a:rPr lang="en-US"/>
              <a:t>Fifth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62E987-DCEA-4D36-A8D6-3A4C817A4EDF}"/>
              </a:ext>
            </a:extLst>
          </p:cNvPr>
          <p:cNvCxnSpPr/>
          <p:nvPr userDrawn="1"/>
        </p:nvCxnSpPr>
        <p:spPr>
          <a:xfrm>
            <a:off x="6086669" y="6590128"/>
            <a:ext cx="0" cy="16956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6AC0F397-9BF6-4594-946F-74C8A8FA0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</p:spPr>
        <p:txBody>
          <a:bodyPr vert="horz" lIns="64008" tIns="45720" rIns="91440" bIns="45720" rtlCol="0" anchor="ctr"/>
          <a:lstStyle>
            <a:lvl1pPr>
              <a:defRPr lang="en-US" sz="9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TCS Confidential</a:t>
            </a:r>
          </a:p>
        </p:txBody>
      </p:sp>
      <p:sp>
        <p:nvSpPr>
          <p:cNvPr id="28" name="Rectangle 71">
            <a:extLst>
              <a:ext uri="{FF2B5EF4-FFF2-40B4-BE49-F238E27FC236}">
                <a16:creationId xmlns:a16="http://schemas.microsoft.com/office/drawing/2014/main" id="{D6FF4C5E-6B0C-4334-B3AE-3C2ABAF43B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32464" y="6590128"/>
            <a:ext cx="400784" cy="1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sz="933" noProof="0" smtClean="0"/>
              <a:pPr lvl="0"/>
              <a:t>‹#›</a:t>
            </a:fld>
            <a:r>
              <a:rPr lang="en-US" sz="933" noProof="0"/>
              <a:t>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F403C3-AECA-43E3-B70F-8CE8C20C79F8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AF0D48-F837-443A-B742-FA8AFEE7A4BD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0A546CE0-DB7F-4056-8F41-AAB273C1EF5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616639" y="6580115"/>
            <a:ext cx="1205231" cy="1584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5AFFEEF-BA33-4360-BE60-2A11102F0184}"/>
              </a:ext>
            </a:extLst>
          </p:cNvPr>
          <p:cNvSpPr/>
          <p:nvPr userDrawn="1"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64A9845-083F-45EA-86F9-A1C683D38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200" t="38871" r="5200" b="38800"/>
          <a:stretch/>
        </p:blipFill>
        <p:spPr>
          <a:xfrm>
            <a:off x="393003" y="6316982"/>
            <a:ext cx="1593583" cy="39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0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</p:sldLayoutIdLst>
  <p:hf sldNum="0" hd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lang="en-US" sz="2800" b="0" kern="0" baseline="0" dirty="0">
          <a:solidFill>
            <a:srgbClr val="E41165"/>
          </a:solidFill>
          <a:latin typeface="+mj-lt"/>
          <a:ea typeface="+mj-ea"/>
          <a:cs typeface="+mj-cs"/>
        </a:defRPr>
      </a:lvl1pPr>
    </p:titleStyle>
    <p:bodyStyle>
      <a:lvl1pPr marL="304776" indent="-304776" algn="l" defTabSz="1219110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914332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523887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742994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85">
          <p15:clr>
            <a:srgbClr val="F26B43"/>
          </p15:clr>
        </p15:guide>
        <p15:guide id="4" orient="horz" pos="557">
          <p15:clr>
            <a:srgbClr val="F26B43"/>
          </p15:clr>
        </p15:guide>
        <p15:guide id="5" orient="horz" pos="705">
          <p15:clr>
            <a:srgbClr val="F26B43"/>
          </p15:clr>
        </p15:guide>
        <p15:guide id="6" orient="horz" pos="3943">
          <p15:clr>
            <a:srgbClr val="F26B43"/>
          </p15:clr>
        </p15:guide>
        <p15:guide id="8" pos="7447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216FA1-4A56-46E6-BB77-D6006B7684D3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FEFDF6-0C60-43AA-ADD5-901E502E80B5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38AF1A-EA00-4882-84C6-CBA46A27A7C5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9FF134-DE23-4F75-9D1F-AEB44451BFD7}"/>
              </a:ext>
            </a:extLst>
          </p:cNvPr>
          <p:cNvSpPr/>
          <p:nvPr userDrawn="1"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BC39D-DEC7-4FC1-BFC5-98DE92A66721}"/>
              </a:ext>
            </a:extLst>
          </p:cNvPr>
          <p:cNvSpPr/>
          <p:nvPr userDrawn="1"/>
        </p:nvSpPr>
        <p:spPr>
          <a:xfrm>
            <a:off x="389465" y="3193989"/>
            <a:ext cx="3533967" cy="467586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lvl="0"/>
            <a:r>
              <a:rPr lang="en-US" sz="2933" b="0" kern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7FEB07C-5878-4697-A42C-CB8DD47499D0}"/>
              </a:ext>
            </a:extLst>
          </p:cNvPr>
          <p:cNvSpPr txBox="1"/>
          <p:nvPr userDrawn="1"/>
        </p:nvSpPr>
        <p:spPr>
          <a:xfrm>
            <a:off x="389271" y="6570134"/>
            <a:ext cx="2526461" cy="1435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60"/>
              </a:spcBef>
            </a:pP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Copyright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>
                <a:solidFill>
                  <a:srgbClr val="E41165"/>
                </a:solidFill>
                <a:latin typeface="Calibri"/>
                <a:cs typeface="Calibri"/>
              </a:rPr>
              <a:t>©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>
                <a:solidFill>
                  <a:srgbClr val="E41165"/>
                </a:solidFill>
                <a:latin typeface="Calibri"/>
                <a:cs typeface="Calibri"/>
              </a:rPr>
              <a:t>202</a:t>
            </a:r>
            <a:r>
              <a:rPr lang="en-IN" sz="933" b="0">
                <a:solidFill>
                  <a:srgbClr val="E41165"/>
                </a:solidFill>
                <a:latin typeface="Calibri"/>
                <a:cs typeface="Calibri"/>
              </a:rPr>
              <a:t>2</a:t>
            </a: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 Tata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Consultancy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Services Limited</a:t>
            </a:r>
            <a:endParaRPr sz="933" b="0">
              <a:solidFill>
                <a:srgbClr val="E41165"/>
              </a:solidFill>
              <a:latin typeface="Calibri"/>
              <a:cs typeface="Calibri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8A6957D-225C-4484-B526-74E0CB657F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53151" y="628637"/>
            <a:ext cx="1467371" cy="1929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0D09A0B-5B1A-49C8-8FD8-5B2530F00F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201" t="38245" r="4369" b="37400"/>
          <a:stretch/>
        </p:blipFill>
        <p:spPr>
          <a:xfrm>
            <a:off x="385158" y="251511"/>
            <a:ext cx="2061709" cy="5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0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lang="en-US" sz="2933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76" indent="-304776" algn="l" defTabSz="1219110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914332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523887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2133440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74299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85">
          <p15:clr>
            <a:srgbClr val="F26B43"/>
          </p15:clr>
        </p15:guide>
        <p15:guide id="4" orient="horz" pos="480">
          <p15:clr>
            <a:srgbClr val="F26B43"/>
          </p15:clr>
        </p15:guide>
        <p15:guide id="5" orient="horz" pos="705">
          <p15:clr>
            <a:srgbClr val="F26B43"/>
          </p15:clr>
        </p15:guide>
        <p15:guide id="6" orient="horz" pos="3943">
          <p15:clr>
            <a:srgbClr val="F26B43"/>
          </p15:clr>
        </p15:guide>
        <p15:guide id="8" pos="7447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E65909-EC61-45D2-8370-EDE7F4F0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488" y="1716245"/>
            <a:ext cx="6366644" cy="1009379"/>
          </a:xfrm>
        </p:spPr>
        <p:txBody>
          <a:bodyPr/>
          <a:lstStyle/>
          <a:p>
            <a:r>
              <a:rPr lang="en-US" sz="3600" dirty="0" err="1"/>
              <a:t>Springboot</a:t>
            </a:r>
            <a:r>
              <a:rPr lang="en-US" sz="3600" dirty="0"/>
              <a:t> Reactive Programming</a:t>
            </a:r>
            <a:br>
              <a:rPr lang="en-US" sz="3600" dirty="0"/>
            </a:br>
            <a:r>
              <a:rPr lang="en-US" sz="3600" dirty="0"/>
              <a:t>		Day2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2F7069-67A0-D9F4-3BE4-EBD1E0AB3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440" y="2648644"/>
            <a:ext cx="6639119" cy="1560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878465-F43C-0F8E-1737-D283BD0F6E66}"/>
              </a:ext>
            </a:extLst>
          </p:cNvPr>
          <p:cNvSpPr txBox="1"/>
          <p:nvPr/>
        </p:nvSpPr>
        <p:spPr>
          <a:xfrm>
            <a:off x="10308772" y="5584371"/>
            <a:ext cx="1676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26-11-2024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6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4A374-B429-EE8C-4489-14C0BCFFF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E213-DE01-8F05-B1DD-9459FE49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>
              <a:spcAft>
                <a:spcPts val="1125"/>
              </a:spcAft>
            </a:pPr>
            <a:r>
              <a:rPr lang="en-IN" b="1" i="0" dirty="0">
                <a:solidFill>
                  <a:srgbClr val="000080"/>
                </a:solidFill>
                <a:effectLst/>
                <a:latin typeface="inherit"/>
              </a:rPr>
              <a:t>Topics covered</a:t>
            </a:r>
            <a:endParaRPr lang="en-IN" b="1" i="0" dirty="0">
              <a:solidFill>
                <a:srgbClr val="3D3D3D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EA600-B9D7-C4A1-73D3-0FE0B02952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450A9-EA30-7515-8571-C769570D9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Setup spring boot project with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webflux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starter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Router Configuration Setup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Create Reactive controller &amp; service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 Access Layer Setup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996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2B375-ABCD-B7FC-B98D-8EFE1CF6A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350B-1F33-610B-7A34-09985015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>
              <a:spcAft>
                <a:spcPts val="1125"/>
              </a:spcAft>
            </a:pPr>
            <a:r>
              <a:rPr lang="en-IN" b="1" i="0" dirty="0">
                <a:solidFill>
                  <a:srgbClr val="000080"/>
                </a:solidFill>
                <a:effectLst/>
                <a:latin typeface="inherit"/>
              </a:rPr>
              <a:t>Setup </a:t>
            </a:r>
            <a:r>
              <a:rPr lang="en-IN" b="1" i="0" dirty="0" err="1">
                <a:solidFill>
                  <a:srgbClr val="000080"/>
                </a:solidFill>
                <a:effectLst/>
                <a:latin typeface="inherit"/>
              </a:rPr>
              <a:t>Springboot</a:t>
            </a:r>
            <a:r>
              <a:rPr lang="en-IN" b="1" i="0" dirty="0">
                <a:solidFill>
                  <a:srgbClr val="000080"/>
                </a:solidFill>
                <a:effectLst/>
                <a:latin typeface="inherit"/>
              </a:rPr>
              <a:t> Project with </a:t>
            </a:r>
            <a:r>
              <a:rPr lang="en-IN" b="1" i="0" dirty="0" err="1">
                <a:solidFill>
                  <a:srgbClr val="000080"/>
                </a:solidFill>
                <a:effectLst/>
                <a:latin typeface="inherit"/>
              </a:rPr>
              <a:t>webf</a:t>
            </a:r>
            <a:r>
              <a:rPr lang="en-IN" b="1" dirty="0" err="1">
                <a:solidFill>
                  <a:srgbClr val="000080"/>
                </a:solidFill>
                <a:latin typeface="inherit"/>
              </a:rPr>
              <a:t>lux</a:t>
            </a:r>
            <a:r>
              <a:rPr lang="en-IN" b="1" dirty="0">
                <a:solidFill>
                  <a:srgbClr val="000080"/>
                </a:solidFill>
                <a:latin typeface="inherit"/>
              </a:rPr>
              <a:t> starter</a:t>
            </a:r>
            <a:endParaRPr lang="en-IN" b="1" i="0" dirty="0">
              <a:solidFill>
                <a:srgbClr val="3D3D3D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FBE0-942B-AEA3-705A-57CCF5EAC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0E7031-695D-9DE4-C951-6469080B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Quick Start On Start.spring.io">
            <a:extLst>
              <a:ext uri="{FF2B5EF4-FFF2-40B4-BE49-F238E27FC236}">
                <a16:creationId xmlns:a16="http://schemas.microsoft.com/office/drawing/2014/main" id="{B24BA364-373B-5938-2186-3B6CC9100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71"/>
            <a:ext cx="12570538" cy="666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99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DB266-E7C6-0605-2AC7-D87085246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3921-4D63-1238-48CD-7CA7D42B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>
              <a:spcAft>
                <a:spcPts val="1125"/>
              </a:spcAft>
            </a:pPr>
            <a:r>
              <a:rPr lang="en-IN" b="1" i="0" dirty="0">
                <a:solidFill>
                  <a:srgbClr val="000080"/>
                </a:solidFill>
                <a:effectLst/>
                <a:latin typeface="inherit"/>
              </a:rPr>
              <a:t>Router Functions</a:t>
            </a:r>
            <a:endParaRPr lang="en-IN" b="1" i="0" dirty="0">
              <a:solidFill>
                <a:srgbClr val="3D3D3D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1E94A-9A79-B75C-ED56-DF4E0B5AE2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E40F-557D-C56F-8B12-0C746A0D6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273239"/>
                </a:solidFill>
                <a:latin typeface="Nunito" pitchFamily="2" charset="0"/>
              </a:rPr>
              <a:t>The Router Functions are an alternative to the annotated-based Spring MVC programming model.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273239"/>
                </a:solidFill>
                <a:latin typeface="Nunito" pitchFamily="2" charset="0"/>
              </a:rPr>
              <a:t>Router functions we get rid of annotations.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273239"/>
                </a:solidFill>
                <a:latin typeface="Nunito" pitchFamily="2" charset="0"/>
              </a:rPr>
              <a:t>Instead of using annotations like @GetMapping, @PostMapping and we can define routes using functional program paradigms and this approach provides a more flexible and composable way to define routes.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273239"/>
                </a:solidFill>
                <a:latin typeface="Nunito" pitchFamily="2" charset="0"/>
              </a:rPr>
              <a:t>Traditional MVC supports annotations like @Valid – bean validation, @RequestMapping – root path, in router functions doesn’t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rgbClr val="273239"/>
                </a:solidFill>
                <a:latin typeface="Nunito" pitchFamily="2" charset="0"/>
              </a:rPr>
              <a:t>Handling of swagger doc is different here, need to use </a:t>
            </a:r>
            <a:r>
              <a:rPr lang="en-IN" sz="2800" dirty="0" err="1">
                <a:solidFill>
                  <a:srgbClr val="273239"/>
                </a:solidFill>
                <a:latin typeface="Nunito" pitchFamily="2" charset="0"/>
              </a:rPr>
              <a:t>OpenApi</a:t>
            </a:r>
            <a:r>
              <a:rPr lang="en-IN" sz="2800" dirty="0">
                <a:solidFill>
                  <a:srgbClr val="273239"/>
                </a:solidFill>
                <a:latin typeface="Nunito" pitchFamily="2" charset="0"/>
              </a:rPr>
              <a:t> with @RouterOperation, @Operations annotations.</a:t>
            </a:r>
          </a:p>
        </p:txBody>
      </p:sp>
    </p:spTree>
    <p:extLst>
      <p:ext uri="{BB962C8B-B14F-4D97-AF65-F5344CB8AC3E}">
        <p14:creationId xmlns:p14="http://schemas.microsoft.com/office/powerpoint/2010/main" val="268659926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_Whit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Standard PPT Template_16 x 9_v6" id="{60A21E0E-17E5-9346-8A61-E9A326A4B72F}" vid="{D715BD87-8E3F-D349-B1CD-E81283C2A50B}"/>
    </a:ext>
  </a:extLst>
</a:theme>
</file>

<file path=ppt/theme/theme2.xml><?xml version="1.0" encoding="utf-8"?>
<a:theme xmlns:a="http://schemas.openxmlformats.org/drawingml/2006/main" name="Thank Slide_Blac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Standard PPT Template_16 x 9_v6" id="{60A21E0E-17E5-9346-8A61-E9A326A4B72F}" vid="{57E9AAE5-DB1D-C34F-8222-7226E33532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04b1967-6507-45ab-8a6d-7374a3f478be}" enabled="0" method="" siteId="{404b1967-6507-45ab-8a6d-7374a3f478b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139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Arial</vt:lpstr>
      <vt:lpstr>Calibri</vt:lpstr>
      <vt:lpstr>inherit</vt:lpstr>
      <vt:lpstr>Nunito</vt:lpstr>
      <vt:lpstr>Symbol</vt:lpstr>
      <vt:lpstr>Content Slide_White</vt:lpstr>
      <vt:lpstr>Thank Slide_Black</vt:lpstr>
      <vt:lpstr>Springboot Reactive Programming   Day2</vt:lpstr>
      <vt:lpstr>Topics covered</vt:lpstr>
      <vt:lpstr>Setup Springboot Project with webflux starter</vt:lpstr>
      <vt:lpstr>Router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Mobile App</dc:title>
  <dc:creator>Rohit Ahuja</dc:creator>
  <cp:lastModifiedBy>Marimuthu Ganapathy</cp:lastModifiedBy>
  <cp:revision>21</cp:revision>
  <dcterms:created xsi:type="dcterms:W3CDTF">2023-08-08T12:57:35Z</dcterms:created>
  <dcterms:modified xsi:type="dcterms:W3CDTF">2024-11-25T14:50:12Z</dcterms:modified>
</cp:coreProperties>
</file>