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13"/>
  </p:notesMasterIdLst>
  <p:sldIdLst>
    <p:sldId id="2142533073" r:id="rId3"/>
    <p:sldId id="2142533071" r:id="rId4"/>
    <p:sldId id="2142533080" r:id="rId5"/>
    <p:sldId id="2142533074" r:id="rId6"/>
    <p:sldId id="2142533075" r:id="rId7"/>
    <p:sldId id="2142533081" r:id="rId8"/>
    <p:sldId id="2142533083" r:id="rId9"/>
    <p:sldId id="2142533079" r:id="rId10"/>
    <p:sldId id="2142533077" r:id="rId11"/>
    <p:sldId id="21425330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BFCE-F03A-416D-8A05-CF66FEA6BBC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B5627-83AE-484F-8627-56E97839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5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6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1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312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6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FEBA1-D19F-439D-8F7D-69EC98279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18063"/>
            <a:ext cx="6327648" cy="421843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67320D5-0CB9-41B6-9354-2210D7352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5220" y="2830792"/>
            <a:ext cx="4855353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/>
            </a:lvl1pPr>
          </a:lstStyle>
          <a:p>
            <a:pPr marL="7701" lvl="0" algn="l" defTabSz="554445" rtl="0" latinLnBrk="0">
              <a:lnSpc>
                <a:spcPct val="100000"/>
              </a:lnSpc>
              <a:spcBef>
                <a:spcPts val="81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0D97720-AFD0-46DC-86B5-C07695372C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993" y="3927279"/>
            <a:ext cx="1775480" cy="2462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>
                <a:solidFill>
                  <a:srgbClr val="F4F3F9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itle 7">
            <a:extLst>
              <a:ext uri="{FF2B5EF4-FFF2-40B4-BE49-F238E27FC236}">
                <a16:creationId xmlns:a16="http://schemas.microsoft.com/office/drawing/2014/main" id="{FBE3EFBB-7988-499E-9325-CFE1D1F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59" y="1877352"/>
            <a:ext cx="4855353" cy="459443"/>
          </a:xfrm>
        </p:spPr>
        <p:txBody>
          <a:bodyPr vert="horz" wrap="square" lIns="0" tIns="12065" rIns="0" bIns="0" rtlCol="0">
            <a:spAutoFit/>
          </a:bodyPr>
          <a:lstStyle>
            <a:lvl1pPr>
              <a:defRPr lang="en-US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27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9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30D6D-B7EA-4150-94B2-C963D98E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554" y="1119911"/>
            <a:ext cx="11430316" cy="4350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584" lvl="0" indent="-228584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228584" lvl="1" indent="-228584">
              <a:buClr>
                <a:srgbClr val="F03782"/>
              </a:buClr>
            </a:pPr>
            <a:r>
              <a:rPr lang="en-US"/>
              <a:t>Second level</a:t>
            </a:r>
          </a:p>
          <a:p>
            <a:pPr marL="228584" lvl="2" indent="-228584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228584" lvl="3" indent="-228584">
              <a:buClr>
                <a:srgbClr val="F03782"/>
              </a:buClr>
            </a:pPr>
            <a:r>
              <a:rPr lang="en-US"/>
              <a:t>Fourth level</a:t>
            </a:r>
          </a:p>
          <a:p>
            <a:pPr marL="228584" lvl="4" indent="-228584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/>
              <a:pPr lvl="0"/>
              <a:t>‹#›</a:t>
            </a:fld>
            <a:r>
              <a:rPr lang="en-US" sz="933" noProof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0A546CE0-DB7F-4056-8F41-AAB273C1EF5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616639" y="6580115"/>
            <a:ext cx="1205231" cy="1584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AFFEEF-BA33-4360-BE60-2A11102F0184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4A9845-083F-45EA-86F9-A1C683D38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200" t="38871" r="5200" b="38800"/>
          <a:stretch/>
        </p:blipFill>
        <p:spPr>
          <a:xfrm>
            <a:off x="393003" y="6316982"/>
            <a:ext cx="1593583" cy="3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800" b="0" kern="0" baseline="0" dirty="0">
          <a:solidFill>
            <a:srgbClr val="E41165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85">
          <p15:clr>
            <a:srgbClr val="F26B43"/>
          </p15:clr>
        </p15:guide>
        <p15:guide id="4" orient="horz" pos="557">
          <p15:clr>
            <a:srgbClr val="F26B43"/>
          </p15:clr>
        </p15:guide>
        <p15:guide id="5" orient="horz" pos="705">
          <p15:clr>
            <a:srgbClr val="F26B43"/>
          </p15:clr>
        </p15:guide>
        <p15:guide id="6" orient="horz" pos="3943">
          <p15:clr>
            <a:srgbClr val="F26B43"/>
          </p15:clr>
        </p15:guide>
        <p15:guide id="8" pos="7447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389465" y="3193989"/>
            <a:ext cx="353396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lvl="0"/>
            <a:r>
              <a:rPr lang="en-US" sz="2933" b="0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FEB07C-5878-4697-A42C-CB8DD47499D0}"/>
              </a:ext>
            </a:extLst>
          </p:cNvPr>
          <p:cNvSpPr txBox="1"/>
          <p:nvPr userDrawn="1"/>
        </p:nvSpPr>
        <p:spPr>
          <a:xfrm>
            <a:off x="389271" y="6570134"/>
            <a:ext cx="2526461" cy="143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0"/>
              </a:spcBef>
            </a:pP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Copyright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©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202</a:t>
            </a:r>
            <a:r>
              <a:rPr lang="en-IN" sz="933" b="0">
                <a:solidFill>
                  <a:srgbClr val="E41165"/>
                </a:solidFill>
                <a:latin typeface="Calibri"/>
                <a:cs typeface="Calibri"/>
              </a:rPr>
              <a:t>2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 Tata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Consultancy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Services Limited</a:t>
            </a:r>
            <a:endParaRPr sz="933" b="0">
              <a:solidFill>
                <a:srgbClr val="E41165"/>
              </a:solidFill>
              <a:latin typeface="Calibri"/>
              <a:cs typeface="Calibri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8A6957D-225C-4484-B526-74E0CB657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7"/>
            <a:ext cx="1467371" cy="192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D09A0B-5B1A-49C8-8FD8-5B2530F00F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385158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0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lang="en-US" sz="2933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76" indent="-304776" algn="l" defTabSz="1219110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332" indent="-304776" algn="l" defTabSz="1219110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887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3440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99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85">
          <p15:clr>
            <a:srgbClr val="F26B43"/>
          </p15:clr>
        </p15:guide>
        <p15:guide id="4" orient="horz" pos="480">
          <p15:clr>
            <a:srgbClr val="F26B43"/>
          </p15:clr>
        </p15:guide>
        <p15:guide id="5" orient="horz" pos="705">
          <p15:clr>
            <a:srgbClr val="F26B43"/>
          </p15:clr>
        </p15:guide>
        <p15:guide id="6" orient="horz" pos="3943">
          <p15:clr>
            <a:srgbClr val="F26B43"/>
          </p15:clr>
        </p15:guide>
        <p15:guide id="8" pos="7447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E65909-EC61-45D2-8370-EDE7F4F0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488" y="1716245"/>
            <a:ext cx="6366644" cy="1009379"/>
          </a:xfrm>
        </p:spPr>
        <p:txBody>
          <a:bodyPr/>
          <a:lstStyle/>
          <a:p>
            <a:r>
              <a:rPr lang="en-US" sz="3600" dirty="0" err="1"/>
              <a:t>Springboot</a:t>
            </a:r>
            <a:r>
              <a:rPr lang="en-US" sz="3600" dirty="0"/>
              <a:t> Reactive Programming</a:t>
            </a:r>
            <a:br>
              <a:rPr lang="en-US" sz="3600" dirty="0"/>
            </a:br>
            <a:r>
              <a:rPr lang="en-US" sz="3600" dirty="0"/>
              <a:t>		Day4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78465-F43C-0F8E-1737-D283BD0F6E66}"/>
              </a:ext>
            </a:extLst>
          </p:cNvPr>
          <p:cNvSpPr txBox="1"/>
          <p:nvPr/>
        </p:nvSpPr>
        <p:spPr>
          <a:xfrm>
            <a:off x="10308772" y="5584371"/>
            <a:ext cx="1676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28-11-2024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6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8FDE7-46D3-1EEA-0FBC-FAFE9E23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D50-303A-040D-2521-DB5622F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CQRS with Event </a:t>
            </a:r>
            <a:br>
              <a:rPr lang="en-IN" b="1" i="0" dirty="0">
                <a:solidFill>
                  <a:srgbClr val="000080"/>
                </a:solidFill>
                <a:effectLst/>
                <a:latin typeface="inherit"/>
              </a:rPr>
            </a:b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sourcing: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057D1-8778-68A0-D64F-8E5943944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pic>
        <p:nvPicPr>
          <p:cNvPr id="7170" name="Picture 2" descr="ES CQRS in Application 3">
            <a:extLst>
              <a:ext uri="{FF2B5EF4-FFF2-40B4-BE49-F238E27FC236}">
                <a16:creationId xmlns:a16="http://schemas.microsoft.com/office/drawing/2014/main" id="{1974DCC3-6725-31DC-4484-1C69D47EF5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8312"/>
            <a:ext cx="8610600" cy="61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82E071-7348-7743-2D66-A38FE579DE50}"/>
              </a:ext>
            </a:extLst>
          </p:cNvPr>
          <p:cNvSpPr txBox="1"/>
          <p:nvPr/>
        </p:nvSpPr>
        <p:spPr>
          <a:xfrm>
            <a:off x="108857" y="1261403"/>
            <a:ext cx="34725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event-based projection is rather convenient and easier to implement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 All we have to do is process all occurring domain events and apply them to all read domain models. Typically, in an event-based application, the projector would listen to domain events it’s interested in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90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A374-B429-EE8C-4489-14C0BCFFF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E213-DE01-8F05-B1DD-9459FE49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Topics covered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EA600-B9D7-C4A1-73D3-0FE0B02952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450A9-EA30-7515-8571-C769570D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Calibri" panose="020F0502020204030204" pitchFamily="34" charset="0"/>
              </a:rPr>
              <a:t>Event sourcing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Big Query integration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C498-49BF-A95D-6861-35D2594F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53D5-1E33-0576-D9E2-8372ED47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341"/>
            <a:ext cx="10514927" cy="737369"/>
          </a:xfrm>
        </p:spPr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Traditional application design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65774-8C31-E273-309D-2E5BCC1565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pic>
        <p:nvPicPr>
          <p:cNvPr id="4098" name="Picture 2" descr="CRUD Application 3">
            <a:extLst>
              <a:ext uri="{FF2B5EF4-FFF2-40B4-BE49-F238E27FC236}">
                <a16:creationId xmlns:a16="http://schemas.microsoft.com/office/drawing/2014/main" id="{D42F4EE6-04E3-4170-7FE4-22FAE49510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21" y="432273"/>
            <a:ext cx="8109856" cy="37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4FF30EE-F3B5-DDF5-2B53-A5DFCFAAAB74}"/>
              </a:ext>
            </a:extLst>
          </p:cNvPr>
          <p:cNvSpPr txBox="1">
            <a:spLocks/>
          </p:cNvSpPr>
          <p:nvPr/>
        </p:nvSpPr>
        <p:spPr>
          <a:xfrm>
            <a:off x="383145" y="4318540"/>
            <a:ext cx="11602026" cy="194278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04776" indent="-304776" algn="l" defTabSz="1219110" rtl="0" eaLnBrk="1" latinLnBrk="0" hangingPunct="1">
              <a:lnSpc>
                <a:spcPct val="90000"/>
              </a:lnSpc>
              <a:spcBef>
                <a:spcPts val="1333"/>
              </a:spcBef>
              <a:buClr>
                <a:srgbClr val="E41165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32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Clr>
                <a:srgbClr val="E41165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87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Clr>
                <a:srgbClr val="E41165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40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Clr>
                <a:srgbClr val="E41165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994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Clr>
                <a:srgbClr val="E41165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121911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i="1" dirty="0">
                <a:solidFill>
                  <a:srgbClr val="000000"/>
                </a:solidFill>
                <a:effectLst/>
                <a:latin typeface="Raleway" pitchFamily="2" charset="0"/>
              </a:rPr>
              <a:t>Domain Model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Raleway" pitchFamily="2" charset="0"/>
              </a:rPr>
              <a:t>: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 w</a:t>
            </a:r>
            <a:r>
              <a:rPr lang="en-US" sz="2400" i="1" dirty="0">
                <a:solidFill>
                  <a:srgbClr val="000000"/>
                </a:solidFill>
                <a:latin typeface="Raleway" pitchFamily="2" charset="0"/>
              </a:rPr>
              <a:t>e may need to optimize our domain model and the underlying storage for them to suit the individual needs of the read and write operations.</a:t>
            </a:r>
          </a:p>
          <a:p>
            <a:r>
              <a:rPr lang="en-IN" sz="2800" b="1" i="1" dirty="0">
                <a:solidFill>
                  <a:srgbClr val="000000"/>
                </a:solidFill>
                <a:effectLst/>
                <a:latin typeface="Raleway" pitchFamily="2" charset="0"/>
              </a:rPr>
              <a:t>Persistence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Raleway" pitchFamily="2" charset="0"/>
              </a:rPr>
              <a:t>: </a:t>
            </a:r>
            <a:r>
              <a:rPr lang="en-US" sz="2400" i="1" dirty="0">
                <a:solidFill>
                  <a:srgbClr val="000000"/>
                </a:solidFill>
                <a:latin typeface="Raleway" pitchFamily="2" charset="0"/>
              </a:rPr>
              <a:t>if we have to perform a historical audit of how the domain object has changed state, it’s not possible here. We have to supplement our solution with some audit logs to achieve this.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970E-383A-8FEA-0794-D19C5F514189}"/>
              </a:ext>
            </a:extLst>
          </p:cNvPr>
          <p:cNvSpPr txBox="1"/>
          <p:nvPr/>
        </p:nvSpPr>
        <p:spPr>
          <a:xfrm>
            <a:off x="1" y="3429000"/>
            <a:ext cx="3984170" cy="120831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IN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Problems in This Application: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1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13C05-8BF8-BE3A-BF69-F709CB146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35C0-86AB-CDC4-4069-EBB29AF4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CQRS &amp; Event </a:t>
            </a:r>
            <a:r>
              <a:rPr lang="en-IN" b="1" dirty="0">
                <a:solidFill>
                  <a:srgbClr val="000080"/>
                </a:solidFill>
                <a:latin typeface="inherit"/>
              </a:rPr>
              <a:t>Sourcing </a:t>
            </a:r>
            <a:r>
              <a:rPr lang="en-US" b="1" dirty="0">
                <a:solidFill>
                  <a:srgbClr val="000080"/>
                </a:solidFill>
                <a:latin typeface="inherit"/>
              </a:rPr>
              <a:t>Design Patterns: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Raleway" pitchFamily="2" charset="0"/>
              </a:rPr>
            </a:b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5A630-B08C-56E4-B2D3-2AE23499A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AD32B-405B-6583-EAA5-B663E1E9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Command Query Responsibility Segregation (CQRS)  - </a:t>
            </a:r>
            <a:r>
              <a:rPr lang="en-US" sz="2000" b="1" dirty="0">
                <a:solidFill>
                  <a:srgbClr val="000000"/>
                </a:solidFill>
                <a:latin typeface="Raleway" pitchFamily="2" charset="0"/>
              </a:rPr>
              <a:t>is about segregating the command and query side of the application architecture. </a:t>
            </a:r>
          </a:p>
          <a:p>
            <a:endParaRPr lang="en-US" sz="2000" b="1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Raleway" pitchFamily="2" charset="0"/>
              </a:rPr>
              <a:t>Event Sourcing 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gives us a new way of persisting application state as an ordered sequence of events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aleway" pitchFamily="2" charset="0"/>
              </a:rPr>
              <a:t>. </a:t>
            </a:r>
            <a:r>
              <a:rPr lang="en-US" sz="2000" b="1" dirty="0">
                <a:solidFill>
                  <a:srgbClr val="000000"/>
                </a:solidFill>
                <a:latin typeface="Raleway" pitchFamily="2" charset="0"/>
              </a:rPr>
              <a:t>We can selectively query these events and reconstruct the state of the application at any point in time. </a:t>
            </a:r>
          </a:p>
        </p:txBody>
      </p:sp>
    </p:spTree>
    <p:extLst>
      <p:ext uri="{BB962C8B-B14F-4D97-AF65-F5344CB8AC3E}">
        <p14:creationId xmlns:p14="http://schemas.microsoft.com/office/powerpoint/2010/main" val="15786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BF8C-30C0-8813-A036-7E42D56DD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4064-274D-5C29-D526-F8E380A1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CQRS: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FA9EA-8FAC-A3D5-E811-ED046E04F7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pic>
        <p:nvPicPr>
          <p:cNvPr id="3074" name="Picture 2" descr="CQRS">
            <a:extLst>
              <a:ext uri="{FF2B5EF4-FFF2-40B4-BE49-F238E27FC236}">
                <a16:creationId xmlns:a16="http://schemas.microsoft.com/office/drawing/2014/main" id="{84634190-9237-92F5-7D14-859F8423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35" y="1246841"/>
            <a:ext cx="9964128" cy="413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736A21-7381-59D9-0220-4134ACEA4187}"/>
              </a:ext>
            </a:extLst>
          </p:cNvPr>
          <p:cNvSpPr txBox="1"/>
          <p:nvPr/>
        </p:nvSpPr>
        <p:spPr>
          <a:xfrm>
            <a:off x="1252763" y="5474611"/>
            <a:ext cx="10046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Queries return a result and do not change the observable state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of a system.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 Commands change the state of the system but do not necessarily return a value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54C7A-C4F3-CD26-645F-23461CB45FA1}"/>
              </a:ext>
            </a:extLst>
          </p:cNvPr>
          <p:cNvSpPr txBox="1"/>
          <p:nvPr/>
        </p:nvSpPr>
        <p:spPr>
          <a:xfrm>
            <a:off x="1252763" y="261257"/>
            <a:ext cx="8664123" cy="89162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b="1" i="0">
                <a:solidFill>
                  <a:srgbClr val="000000"/>
                </a:solidFill>
                <a:effectLst/>
                <a:latin typeface="Raleway" pitchFamily="2" charset="0"/>
              </a:rPr>
              <a:t>we’ll separate the domain model and its persistence to handle write and read operations</a:t>
            </a:r>
            <a:r>
              <a:rPr lang="en-US" sz="1600" b="0" i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5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BF0A6-3172-A801-FE6A-F14EE286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5FF9-2164-E179-508E-E8B91287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CQRS: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4B1D1-75EC-BA74-1B68-85D5705251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pic>
        <p:nvPicPr>
          <p:cNvPr id="6146" name="Picture 2" descr="CQRS in Application 3">
            <a:extLst>
              <a:ext uri="{FF2B5EF4-FFF2-40B4-BE49-F238E27FC236}">
                <a16:creationId xmlns:a16="http://schemas.microsoft.com/office/drawing/2014/main" id="{87AC104A-6703-8BE4-04CA-32C1E739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1" y="674913"/>
            <a:ext cx="10047515" cy="579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5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E6B45-CD6B-0AC5-831B-8C3890BC7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0B72-526C-D9C9-00DA-A7550E09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CQRS Pros vs Cons: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FD2A3-84AF-0A28-7017-B664B979CC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56F35-079D-E20C-04FD-82F2ECFE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</a:rPr>
              <a:t>Pros:</a:t>
            </a: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Raleway" pitchFamily="2" charset="0"/>
              </a:rPr>
              <a:t>a convenient way to select separate domain models </a:t>
            </a: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Raleway" pitchFamily="2" charset="0"/>
              </a:rPr>
              <a:t>select repositories that are individually suited</a:t>
            </a:r>
            <a:endParaRPr lang="en-US" sz="20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IN" sz="2000" i="0" dirty="0">
                <a:solidFill>
                  <a:srgbClr val="000000"/>
                </a:solidFill>
                <a:effectLst/>
                <a:latin typeface="Raleway" pitchFamily="2" charset="0"/>
              </a:rPr>
              <a:t>complements event-based programming models</a:t>
            </a:r>
            <a:endParaRPr lang="en-US" sz="200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Raleway" pitchFamily="2" charset="0"/>
                <a:ea typeface="Calibri" panose="020F0502020204030204" pitchFamily="34" charset="0"/>
              </a:rPr>
              <a:t>Cons:</a:t>
            </a:r>
          </a:p>
          <a:p>
            <a:r>
              <a:rPr lang="en-US" sz="2000" dirty="0">
                <a:solidFill>
                  <a:srgbClr val="000000"/>
                </a:solidFill>
                <a:latin typeface="Raleway" pitchFamily="2" charset="0"/>
              </a:rPr>
              <a:t>Only a complex domain model can benefit , simple domain model can be managed without all this.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IN" sz="2000" dirty="0">
                <a:solidFill>
                  <a:srgbClr val="000000"/>
                </a:solidFill>
                <a:latin typeface="Raleway" pitchFamily="2" charset="0"/>
              </a:rPr>
              <a:t>leads to code duplication</a:t>
            </a:r>
            <a:endParaRPr lang="en-US" sz="20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Raleway" pitchFamily="2" charset="0"/>
              </a:rPr>
              <a:t>Separate repositories lead to problems of consistency, and it’s difficult to keep the write and read repositories in perfect sync always</a:t>
            </a:r>
            <a:endParaRPr lang="en-IN" sz="2000" dirty="0">
              <a:solidFill>
                <a:srgbClr val="00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0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6674C-63EF-346D-4054-02E247679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23B-F351-2DB2-5B34-3DA4305F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Aft>
                <a:spcPts val="1125"/>
              </a:spcAft>
            </a:pPr>
            <a:r>
              <a:rPr lang="en-IN" b="1" i="0" dirty="0">
                <a:solidFill>
                  <a:srgbClr val="000080"/>
                </a:solidFill>
                <a:effectLst/>
                <a:latin typeface="inherit"/>
              </a:rPr>
              <a:t>Event Sourcing:</a:t>
            </a:r>
            <a:endParaRPr lang="en-IN" b="1" i="0" dirty="0">
              <a:solidFill>
                <a:srgbClr val="3D3D3D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2AD1D-7AB9-7784-90DE-F4D1FEEE1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pic>
        <p:nvPicPr>
          <p:cNvPr id="2050" name="Picture 2" descr="ES in Application 3">
            <a:extLst>
              <a:ext uri="{FF2B5EF4-FFF2-40B4-BE49-F238E27FC236}">
                <a16:creationId xmlns:a16="http://schemas.microsoft.com/office/drawing/2014/main" id="{C10B3B1C-5441-B7A7-72FA-E5D9B2C4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595" y="143888"/>
            <a:ext cx="9124570" cy="41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4A71A5-3E5D-8B96-693C-D00AFC461EF3}"/>
              </a:ext>
            </a:extLst>
          </p:cNvPr>
          <p:cNvSpPr txBox="1"/>
          <p:nvPr/>
        </p:nvSpPr>
        <p:spPr>
          <a:xfrm>
            <a:off x="1000556" y="4336780"/>
            <a:ext cx="10048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Event Sourcing dramatically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changes the way we think of the application state storage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we’ve structured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our repository to store an ordered list of domain events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12B42-74A8-BD5B-A9CA-0896C055C53A}"/>
              </a:ext>
            </a:extLst>
          </p:cNvPr>
          <p:cNvSpPr txBox="1"/>
          <p:nvPr/>
        </p:nvSpPr>
        <p:spPr>
          <a:xfrm>
            <a:off x="108857" y="762359"/>
            <a:ext cx="258973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>
                <a:solidFill>
                  <a:srgbClr val="000000"/>
                </a:solidFill>
                <a:effectLst/>
                <a:latin typeface="Raleway" pitchFamily="2" charset="0"/>
              </a:rPr>
              <a:t>Persistence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: </a:t>
            </a:r>
            <a:r>
              <a:rPr lang="en-US" sz="1800" i="1" dirty="0">
                <a:solidFill>
                  <a:srgbClr val="000000"/>
                </a:solidFill>
                <a:latin typeface="Raleway" pitchFamily="2" charset="0"/>
              </a:rPr>
              <a:t>if we have to perform a historical audit of how the domain object has changed state, it’s not possible here. We have to supplement our solution with some audit logs to achieve this.</a:t>
            </a:r>
          </a:p>
        </p:txBody>
      </p:sp>
    </p:spTree>
    <p:extLst>
      <p:ext uri="{BB962C8B-B14F-4D97-AF65-F5344CB8AC3E}">
        <p14:creationId xmlns:p14="http://schemas.microsoft.com/office/powerpoint/2010/main" val="326839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292B7-B6EF-0FCE-61F0-AC09EE879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EC37-CDAA-C219-9D36-4BE19A75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0"/>
              </a:rPr>
              <a:t>Events and </a:t>
            </a:r>
            <a:br>
              <a:rPr lang="en-IN" b="1" i="0" dirty="0">
                <a:solidFill>
                  <a:srgbClr val="000000"/>
                </a:solidFill>
                <a:effectLst/>
                <a:latin typeface="Raleway" pitchFamily="2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0"/>
              </a:rPr>
              <a:t>Event Store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50C8F-169D-F801-A8A3-06193ECA24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953F4-3255-E747-BC7A-56D45036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285162"/>
            <a:ext cx="12172691" cy="53897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public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abstract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class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Event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{ </a:t>
            </a:r>
          </a:p>
          <a:p>
            <a:pPr marL="609556" lvl="1" indent="0">
              <a:buNone/>
            </a:pP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public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final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UUID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0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id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0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UUID.randomUUID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(); </a:t>
            </a:r>
          </a:p>
          <a:p>
            <a:pPr marL="609556" lvl="1" indent="0">
              <a:buNone/>
            </a:pP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public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final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Date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0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created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0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new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 </a:t>
            </a:r>
            <a:r>
              <a:rPr lang="en-US" b="1" i="0" dirty="0">
                <a:solidFill>
                  <a:srgbClr val="63B175"/>
                </a:solidFill>
                <a:effectLst/>
                <a:latin typeface="Source Code Pro" panose="020F0502020204030204" pitchFamily="49" charset="0"/>
              </a:rPr>
              <a:t>Date</a:t>
            </a: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Source Code Pro" panose="020F0502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This just ensures that every event we generate in our application gets a unique identification and the timestamp of creation.</a:t>
            </a:r>
            <a:endParaRPr lang="en-US" b="0" i="0" dirty="0">
              <a:solidFill>
                <a:srgbClr val="444444"/>
              </a:solidFill>
              <a:effectLst/>
              <a:latin typeface="Source Code Pro" panose="020F0502020204030204" pitchFamily="49" charset="0"/>
            </a:endParaRPr>
          </a:p>
          <a:p>
            <a:pPr marL="0" indent="0">
              <a:buNone/>
            </a:pPr>
            <a:r>
              <a:rPr lang="en-IN" sz="18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IN" sz="18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8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IN" sz="18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800" b="1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UserCreatedEvent</a:t>
            </a:r>
            <a:r>
              <a:rPr lang="en-IN" sz="18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8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extends</a:t>
            </a:r>
            <a:r>
              <a:rPr lang="en-IN" sz="18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8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Event</a:t>
            </a:r>
            <a:r>
              <a:rPr lang="en-IN" sz="18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{ </a:t>
            </a:r>
          </a:p>
          <a:p>
            <a:pPr marL="609556" lvl="1" indent="0">
              <a:buNone/>
            </a:pPr>
            <a:r>
              <a:rPr lang="en-IN" sz="18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</a:t>
            </a:r>
            <a:r>
              <a:rPr lang="en-IN" sz="17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rivate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String </a:t>
            </a:r>
            <a:r>
              <a:rPr lang="en-IN" sz="1700" b="0" i="0" dirty="0" err="1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userId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pPr marL="609556" lvl="1" indent="0">
              <a:buNone/>
            </a:pPr>
            <a:r>
              <a:rPr lang="en-IN" sz="17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private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String </a:t>
            </a:r>
            <a:r>
              <a:rPr lang="en-IN" sz="1700" b="0" i="0" dirty="0" err="1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firstName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pPr marL="609556" lvl="1" indent="0">
              <a:buNone/>
            </a:pPr>
            <a:r>
              <a:rPr lang="en-IN" sz="17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private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String </a:t>
            </a:r>
            <a:r>
              <a:rPr lang="en-IN" sz="1700" b="0" i="0" dirty="0" err="1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lastName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9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9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9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9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9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900" b="1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UserService</a:t>
            </a:r>
            <a:r>
              <a:rPr lang="en-US" sz="19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9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	private</a:t>
            </a:r>
            <a:r>
              <a:rPr lang="en-US" sz="19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900" b="0" i="0" dirty="0" err="1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EventStoreRepository</a:t>
            </a:r>
            <a:r>
              <a:rPr lang="en-US" sz="19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repository;</a:t>
            </a:r>
            <a:endParaRPr lang="en-IN" sz="1700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IN" sz="17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	public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7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700" b="1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createUser</a:t>
            </a:r>
            <a:r>
              <a:rPr lang="en-IN" sz="1700" b="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(String </a:t>
            </a:r>
            <a:r>
              <a:rPr lang="en-IN" sz="1700" b="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userId</a:t>
            </a:r>
            <a:r>
              <a:rPr lang="en-IN" sz="1700" b="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, String </a:t>
            </a:r>
            <a:r>
              <a:rPr lang="en-IN" sz="1700" b="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firstName</a:t>
            </a:r>
            <a:r>
              <a:rPr lang="en-IN" sz="1700" b="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, String </a:t>
            </a:r>
            <a:r>
              <a:rPr lang="en-IN" sz="1700" b="0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lastName</a:t>
            </a:r>
            <a:r>
              <a:rPr lang="en-IN" sz="1700" b="0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{ </a:t>
            </a:r>
          </a:p>
          <a:p>
            <a:pPr marL="0" indent="0">
              <a:buNone/>
            </a:pP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	</a:t>
            </a:r>
            <a:r>
              <a:rPr lang="en-IN" sz="1700" b="0" i="0" dirty="0" err="1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repository.addEvent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sz="1700" b="0" i="0" dirty="0" err="1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userId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sz="1700" b="1" i="0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IN" sz="1700" b="1" i="0" dirty="0" err="1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UserCreatedEvent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IN" sz="1700" b="0" i="0" dirty="0" err="1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userId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sz="1700" b="0" i="0" dirty="0" err="1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firstName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sz="1700" b="0" i="0" dirty="0" err="1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lastName</a:t>
            </a: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)); </a:t>
            </a:r>
          </a:p>
          <a:p>
            <a:pPr marL="0" indent="0">
              <a:buNone/>
            </a:pPr>
            <a:r>
              <a:rPr lang="en-IN" sz="1700" b="0" i="0" dirty="0">
                <a:solidFill>
                  <a:srgbClr val="444444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1500" dirty="0">
              <a:solidFill>
                <a:srgbClr val="444444"/>
              </a:solidFill>
              <a:effectLst/>
              <a:latin typeface="Source Code Pro" panose="020F0502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444444"/>
              </a:solidFill>
              <a:latin typeface="Source Code Pro" panose="020F05020202040302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43783-633B-02E5-23A5-A774F4EEAD2C}"/>
              </a:ext>
            </a:extLst>
          </p:cNvPr>
          <p:cNvSpPr txBox="1"/>
          <p:nvPr/>
        </p:nvSpPr>
        <p:spPr>
          <a:xfrm>
            <a:off x="2873828" y="98312"/>
            <a:ext cx="88065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fundamental objects in event-driven applications are events, and event sourcing is no different. As we’ve seen earlier,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events represent a specific change in the state of the domain model at a specific point of time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07298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D715BD87-8E3F-D349-B1CD-E81283C2A50B}"/>
    </a:ext>
  </a:extLst>
</a:theme>
</file>

<file path=ppt/theme/theme2.xml><?xml version="1.0" encoding="utf-8"?>
<a:theme xmlns:a="http://schemas.openxmlformats.org/drawingml/2006/main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Standard PPT Template_16 x 9_v6" id="{60A21E0E-17E5-9346-8A61-E9A326A4B72F}" vid="{57E9AAE5-DB1D-C34F-8222-7226E33532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04b1967-6507-45ab-8a6d-7374a3f478be}" enabled="0" method="" siteId="{404b1967-6507-45ab-8a6d-7374a3f478b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568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inherit</vt:lpstr>
      <vt:lpstr>Raleway</vt:lpstr>
      <vt:lpstr>Source Code Pro</vt:lpstr>
      <vt:lpstr>Content Slide_White</vt:lpstr>
      <vt:lpstr>Thank Slide_Black</vt:lpstr>
      <vt:lpstr>Springboot Reactive Programming   Day4</vt:lpstr>
      <vt:lpstr>Topics covered</vt:lpstr>
      <vt:lpstr>Traditional application design</vt:lpstr>
      <vt:lpstr>CQRS &amp; Event Sourcing Design Patterns: </vt:lpstr>
      <vt:lpstr>CQRS:</vt:lpstr>
      <vt:lpstr>CQRS:</vt:lpstr>
      <vt:lpstr>CQRS Pros vs Cons:</vt:lpstr>
      <vt:lpstr>Event Sourcing:</vt:lpstr>
      <vt:lpstr>Events and  Event Store</vt:lpstr>
      <vt:lpstr>CQRS with Event  sourcing: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Mobile App</dc:title>
  <dc:creator>Rohit Ahuja</dc:creator>
  <cp:lastModifiedBy>Marimuthu Ganapathy</cp:lastModifiedBy>
  <cp:revision>37</cp:revision>
  <dcterms:created xsi:type="dcterms:W3CDTF">2023-08-08T12:57:35Z</dcterms:created>
  <dcterms:modified xsi:type="dcterms:W3CDTF">2024-11-28T05:34:23Z</dcterms:modified>
</cp:coreProperties>
</file>