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4755-42D9-0640-A4F8-5BD300453B1F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8106-482B-224B-B188-09D5058C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48106-482B-224B-B188-09D5058C8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7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A479-CBA0-4746-99D2-3AF52D8C1EB9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D8EB-1252-E54D-84F6-78664C32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TSC MIA </a:t>
            </a:r>
            <a:r>
              <a:rPr lang="en-US" dirty="0" err="1" smtClean="0"/>
              <a:t>RNAseq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Gandal MD PhD</a:t>
            </a:r>
          </a:p>
          <a:p>
            <a:r>
              <a:rPr lang="en-US" dirty="0" err="1" smtClean="0"/>
              <a:t>Geschwind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198" y="229862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Mouse Genotype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2197" y="3101726"/>
            <a:ext cx="800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TSC+/-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0692" y="2021628"/>
            <a:ext cx="110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Postnatal </a:t>
            </a:r>
            <a:br>
              <a:rPr lang="en-US" u="sng" dirty="0" smtClean="0"/>
            </a:br>
            <a:r>
              <a:rPr lang="en-US" u="sng" dirty="0" smtClean="0"/>
              <a:t>Exposure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2873095" y="2720640"/>
            <a:ext cx="11208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MIA (n=3)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(n=3)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MIA</a:t>
            </a:r>
            <a:br>
              <a:rPr lang="en-US" dirty="0" smtClean="0"/>
            </a:br>
            <a:r>
              <a:rPr lang="en-US" dirty="0" smtClean="0"/>
              <a:t>(n=3)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8905" y="2066179"/>
            <a:ext cx="1365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Adult </a:t>
            </a:r>
            <a:br>
              <a:rPr lang="en-US" u="sng" dirty="0" smtClean="0"/>
            </a:br>
            <a:r>
              <a:rPr lang="en-US" u="sng" dirty="0" smtClean="0"/>
              <a:t>Brain Region</a:t>
            </a:r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4948648" y="2754879"/>
            <a:ext cx="236475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PFC, HC, CBL	R, 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PFC, HC, CBL		R, L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PFC, HC, CBL		R, 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39216" y="2940584"/>
            <a:ext cx="1433879" cy="33341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39216" y="3275897"/>
            <a:ext cx="1433879" cy="22991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3121" y="4685032"/>
            <a:ext cx="147757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7273" y="4685032"/>
            <a:ext cx="104137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86316" y="3474882"/>
            <a:ext cx="935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86316" y="2913554"/>
            <a:ext cx="89048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95565" y="2298627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/>
              <a:t>Hemisphere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3866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34" y="1675269"/>
            <a:ext cx="3608456" cy="3666192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18490" y="123707"/>
            <a:ext cx="7886700" cy="552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RNA Sequencing Workflow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17760" y="1270156"/>
            <a:ext cx="5681272" cy="4830842"/>
            <a:chOff x="2826971" y="1088153"/>
            <a:chExt cx="6396747" cy="5439217"/>
          </a:xfrm>
        </p:grpSpPr>
        <p:sp>
          <p:nvSpPr>
            <p:cNvPr id="29" name="Rectangle 28"/>
            <p:cNvSpPr/>
            <p:nvPr/>
          </p:nvSpPr>
          <p:spPr>
            <a:xfrm>
              <a:off x="4224760" y="1088153"/>
              <a:ext cx="364744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Dissection, RNA Extraction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3660" y="1898413"/>
              <a:ext cx="59944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Library Prep: </a:t>
              </a:r>
              <a:r>
                <a:rPr lang="en-US" sz="1600" dirty="0" err="1" smtClean="0"/>
                <a:t>RiboZero</a:t>
              </a:r>
              <a:r>
                <a:rPr lang="en-US" sz="1600" dirty="0" smtClean="0"/>
                <a:t> Gold + </a:t>
              </a:r>
              <a:r>
                <a:rPr lang="en-US" sz="1600" dirty="0" err="1" smtClean="0"/>
                <a:t>TruSeq</a:t>
              </a:r>
              <a:r>
                <a:rPr lang="en-US" sz="1600" dirty="0" smtClean="0"/>
                <a:t> Strand Specific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26971" y="2708673"/>
              <a:ext cx="6396747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Illumina </a:t>
              </a:r>
              <a:r>
                <a:rPr lang="en-US" sz="1600" dirty="0" err="1" smtClean="0"/>
                <a:t>HiSeq</a:t>
              </a:r>
              <a:r>
                <a:rPr lang="en-US" sz="1600" dirty="0" smtClean="0"/>
                <a:t> Paired End 69bp </a:t>
              </a:r>
              <a:r>
                <a:rPr lang="en-US" sz="1600" dirty="0" smtClean="0"/>
                <a:t>Multiplex </a:t>
              </a:r>
              <a:r>
                <a:rPr lang="en-US" sz="1600" dirty="0" smtClean="0"/>
                <a:t>24 samples / lane</a:t>
              </a:r>
              <a:endParaRPr lang="en-US" sz="1600" dirty="0"/>
            </a:p>
          </p:txBody>
        </p:sp>
        <p:cxnSp>
          <p:nvCxnSpPr>
            <p:cNvPr id="32" name="Straight Arrow Connector 31"/>
            <p:cNvCxnSpPr>
              <a:endCxn id="30" idx="0"/>
            </p:cNvCxnSpPr>
            <p:nvPr/>
          </p:nvCxnSpPr>
          <p:spPr>
            <a:xfrm flipH="1">
              <a:off x="6040860" y="1610863"/>
              <a:ext cx="7620" cy="2875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6025344" y="2355613"/>
              <a:ext cx="15515" cy="3530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043660" y="3558065"/>
              <a:ext cx="59944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Alignment: STAR, </a:t>
              </a:r>
              <a:r>
                <a:rPr lang="en-US" sz="1600" dirty="0" smtClean="0"/>
                <a:t>mm10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Gencode</a:t>
              </a:r>
              <a:r>
                <a:rPr lang="en-US" sz="1600" dirty="0" smtClean="0"/>
                <a:t> v10 </a:t>
              </a:r>
              <a:r>
                <a:rPr lang="en-US" sz="1600" dirty="0" smtClean="0"/>
                <a:t>annotation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9680" y="4407457"/>
              <a:ext cx="364744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Quantification: </a:t>
              </a:r>
              <a:r>
                <a:rPr lang="en-US" sz="1600" dirty="0" err="1" smtClean="0"/>
                <a:t>HTSeq</a:t>
              </a:r>
              <a:r>
                <a:rPr lang="en-US" sz="1600" dirty="0" smtClean="0"/>
                <a:t>-Count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>
              <a:stCxn id="31" idx="2"/>
            </p:cNvCxnSpPr>
            <p:nvPr/>
          </p:nvCxnSpPr>
          <p:spPr>
            <a:xfrm>
              <a:off x="6025344" y="3165872"/>
              <a:ext cx="18056" cy="3921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033240" y="4015265"/>
              <a:ext cx="0" cy="3530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040860" y="3327400"/>
              <a:ext cx="520700" cy="290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561560" y="3165872"/>
              <a:ext cx="1253451" cy="381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QC: </a:t>
              </a:r>
              <a:r>
                <a:rPr lang="en-US" sz="1600" dirty="0" err="1" smtClean="0"/>
                <a:t>FastQC</a:t>
              </a:r>
              <a:endParaRPr lang="en-US" sz="16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040860" y="4153932"/>
              <a:ext cx="520700" cy="231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561560" y="3992405"/>
              <a:ext cx="1655434" cy="381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QC: </a:t>
              </a:r>
              <a:r>
                <a:rPr lang="en-US" sz="1600" dirty="0" err="1" smtClean="0"/>
                <a:t>PicardTools</a:t>
              </a:r>
              <a:endParaRPr lang="en-US" sz="1600" dirty="0"/>
            </a:p>
          </p:txBody>
        </p:sp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217833" y="4864657"/>
              <a:ext cx="1825568" cy="8075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992282" y="5672181"/>
              <a:ext cx="2451100" cy="8551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Differential </a:t>
              </a:r>
              <a:r>
                <a:rPr lang="en-US" sz="1600" smtClean="0"/>
                <a:t>Expression </a:t>
              </a:r>
              <a:br>
                <a:rPr lang="en-US" sz="1600" smtClean="0"/>
              </a:br>
              <a:r>
                <a:rPr lang="en-US" sz="1600" smtClean="0"/>
                <a:t>DESeq2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68463" y="5672180"/>
              <a:ext cx="2451100" cy="8551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Network Analysis</a:t>
              </a:r>
              <a:br>
                <a:rPr lang="en-US" sz="1600" dirty="0" smtClean="0"/>
              </a:br>
              <a:r>
                <a:rPr lang="en-US" sz="1600" dirty="0" smtClean="0"/>
                <a:t>WGCNA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>
              <a:stCxn id="40" idx="2"/>
            </p:cNvCxnSpPr>
            <p:nvPr/>
          </p:nvCxnSpPr>
          <p:spPr>
            <a:xfrm>
              <a:off x="6043401" y="4864657"/>
              <a:ext cx="1750613" cy="8075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8490" y="6463776"/>
            <a:ext cx="2404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Pepke</a:t>
            </a:r>
            <a:r>
              <a:rPr lang="en-US" sz="1200" dirty="0" smtClean="0"/>
              <a:t> et al, </a:t>
            </a:r>
            <a:r>
              <a:rPr lang="en-US" sz="1200" i="1" dirty="0" smtClean="0"/>
              <a:t>Nature Methods </a:t>
            </a:r>
            <a:r>
              <a:rPr lang="en-US" sz="1200" dirty="0" smtClean="0"/>
              <a:t>(2009)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03812" y="14702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8508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RNAseq</a:t>
            </a:r>
            <a:r>
              <a:rPr lang="en-US" sz="4000" dirty="0" smtClean="0"/>
              <a:t> Mapping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1"/>
          <a:stretch/>
        </p:blipFill>
        <p:spPr>
          <a:xfrm>
            <a:off x="0" y="1365504"/>
            <a:ext cx="8992114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/>
          <a:stretch/>
        </p:blipFill>
        <p:spPr>
          <a:xfrm>
            <a:off x="1036320" y="1236686"/>
            <a:ext cx="6790944" cy="56213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536" y="130987"/>
            <a:ext cx="904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Brain Region = Major Source of Variance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3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96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TSC MIA RNAseq</vt:lpstr>
      <vt:lpstr>Experimental Design</vt:lpstr>
      <vt:lpstr>RNA Sequencing Workflow</vt:lpstr>
      <vt:lpstr>RNAseq Mapping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TSC MIA RNAseq</dc:title>
  <dc:creator>Michael Gandal</dc:creator>
  <cp:lastModifiedBy>Michael Gandal</cp:lastModifiedBy>
  <cp:revision>4</cp:revision>
  <dcterms:created xsi:type="dcterms:W3CDTF">2016-08-25T03:54:21Z</dcterms:created>
  <dcterms:modified xsi:type="dcterms:W3CDTF">2016-08-25T04:39:30Z</dcterms:modified>
</cp:coreProperties>
</file>