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3800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907884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2200" y="2924640"/>
            <a:ext cx="907884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4120" y="118008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2200" y="292464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4120" y="292464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292320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920" y="1180080"/>
            <a:ext cx="292320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41640" y="1180080"/>
            <a:ext cx="292320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2200" y="2924640"/>
            <a:ext cx="292320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920" y="2924640"/>
            <a:ext cx="292320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41640" y="2924640"/>
            <a:ext cx="292320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200" y="1180080"/>
            <a:ext cx="9078840" cy="33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9078840" cy="33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4430160" cy="33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4120" y="1180080"/>
            <a:ext cx="4430160" cy="33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80160" y="321840"/>
            <a:ext cx="2122920" cy="322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4120" y="1180080"/>
            <a:ext cx="4430160" cy="33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2200" y="292464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4430160" cy="33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4120" y="118008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4120" y="292464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4120" y="1180080"/>
            <a:ext cx="443016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2200" y="2924640"/>
            <a:ext cx="9078840" cy="15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80160" y="321840"/>
            <a:ext cx="2122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4400" spc="-1" strike="noStrike">
                <a:latin typeface="Calibri"/>
              </a:rPr>
              <a:t>Для правки текста заглавия щёлкните мышью</a:t>
            </a:r>
            <a:endParaRPr b="0" lang="ru-RU" sz="44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200" y="1180080"/>
            <a:ext cx="9078840" cy="33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latin typeface="Calibri"/>
              </a:rPr>
              <a:t>Второй уровень структуры</a:t>
            </a:r>
            <a:endParaRPr b="0" lang="ru-RU" sz="32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Calibri"/>
              </a:rPr>
              <a:t>Третий уровень структуры</a:t>
            </a:r>
            <a:endParaRPr b="0" lang="ru-RU" sz="32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latin typeface="Calibri"/>
              </a:rPr>
              <a:t>Четвёртый уровень структуры</a:t>
            </a:r>
            <a:endParaRPr b="0" lang="ru-RU" sz="32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Calibri"/>
              </a:rPr>
              <a:t>Пятый уровень структуры</a:t>
            </a:r>
            <a:endParaRPr b="0" lang="ru-RU" sz="32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Calibri"/>
              </a:rPr>
              <a:t>Шестой уровень структуры</a:t>
            </a:r>
            <a:endParaRPr b="0" lang="ru-RU" sz="32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Calibri"/>
              </a:rPr>
              <a:t>Седьмой уровень структуры</a:t>
            </a:r>
            <a:endParaRPr b="0" lang="ru-RU" sz="32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28640" y="5273640"/>
            <a:ext cx="322632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360" y="5273640"/>
            <a:ext cx="231876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60480" y="5273640"/>
            <a:ext cx="231876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0839892F-AB92-4121-BAE2-33159B762E12}" type="slidenum">
              <a:rPr b="0" lang="ru-RU" sz="1400" spc="-1" strike="noStrike">
                <a:solidFill>
                  <a:srgbClr val="b2b2b2"/>
                </a:solidFill>
                <a:latin typeface="Times New Roman"/>
              </a:rPr>
              <a:t>3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321840"/>
            <a:ext cx="7953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41" strike="noStrike">
                <a:solidFill>
                  <a:srgbClr val="000000"/>
                </a:solidFill>
                <a:latin typeface="Microsoft Sans Serif"/>
              </a:rPr>
              <a:t>Лабораторная</a:t>
            </a:r>
            <a:r>
              <a:rPr b="0" lang="ru-RU" sz="44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4400" spc="-32" strike="noStrike">
                <a:solidFill>
                  <a:srgbClr val="000000"/>
                </a:solidFill>
                <a:latin typeface="Microsoft Sans Serif"/>
              </a:rPr>
              <a:t>работа</a:t>
            </a:r>
            <a:r>
              <a:rPr b="0" lang="ru-RU" sz="4400" spc="3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4400" spc="324" strike="noStrike">
                <a:solidFill>
                  <a:srgbClr val="000000"/>
                </a:solidFill>
                <a:latin typeface="Microsoft Sans Serif"/>
              </a:rPr>
              <a:t>№</a:t>
            </a:r>
            <a:r>
              <a:rPr b="0" lang="ru-RU" sz="4400" spc="4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Microsoft Sans Serif"/>
              </a:rPr>
              <a:t>4</a:t>
            </a:r>
            <a:endParaRPr b="0" lang="ru-RU" sz="4400" spc="-1" strike="noStrike">
              <a:latin typeface="Calibri"/>
            </a:endParaRPr>
          </a:p>
        </p:txBody>
      </p:sp>
      <p:sp>
        <p:nvSpPr>
          <p:cNvPr id="42" name="object 3"/>
          <p:cNvSpPr/>
          <p:nvPr/>
        </p:nvSpPr>
        <p:spPr>
          <a:xfrm>
            <a:off x="1962000" y="2059200"/>
            <a:ext cx="6149520" cy="9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3200" spc="-15" strike="noStrike">
                <a:latin typeface="Microsoft Sans Serif"/>
              </a:rPr>
              <a:t>Андрианова</a:t>
            </a:r>
            <a:r>
              <a:rPr b="0" lang="ru-RU" sz="3200" spc="12" strike="noStrike">
                <a:latin typeface="Microsoft Sans Serif"/>
              </a:rPr>
              <a:t> </a:t>
            </a:r>
            <a:r>
              <a:rPr b="0" lang="ru-RU" sz="3200" spc="-7" strike="noStrike">
                <a:latin typeface="Microsoft Sans Serif"/>
              </a:rPr>
              <a:t>Марина</a:t>
            </a:r>
            <a:r>
              <a:rPr b="0" lang="ru-RU" sz="3200" spc="18" strike="noStrike">
                <a:latin typeface="Microsoft Sans Serif"/>
              </a:rPr>
              <a:t> </a:t>
            </a:r>
            <a:r>
              <a:rPr b="0" lang="ru-RU" sz="3200" spc="-46" strike="noStrike">
                <a:latin typeface="Microsoft Sans Serif"/>
              </a:rPr>
              <a:t>Георгиевна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3" name="object 4"/>
          <p:cNvSpPr/>
          <p:nvPr/>
        </p:nvSpPr>
        <p:spPr>
          <a:xfrm>
            <a:off x="491400" y="4536720"/>
            <a:ext cx="3108600" cy="2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1500" spc="-7" strike="noStrike">
                <a:latin typeface="Microsoft Sans Serif"/>
              </a:rPr>
              <a:t>NEC--2022, </a:t>
            </a:r>
            <a:r>
              <a:rPr b="0" lang="ru-RU" sz="1500" spc="-1" strike="noStrike">
                <a:latin typeface="Microsoft Sans Serif"/>
              </a:rPr>
              <a:t>30</a:t>
            </a:r>
            <a:r>
              <a:rPr b="0" lang="ru-RU" sz="1500" spc="-72" strike="noStrike">
                <a:latin typeface="Microsoft Sans Serif"/>
              </a:rPr>
              <a:t> </a:t>
            </a:r>
            <a:r>
              <a:rPr b="0" lang="ru-RU" sz="1500" spc="-12" strike="noStrike">
                <a:latin typeface="Microsoft Sans Serif"/>
              </a:rPr>
              <a:t>April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360000"/>
            <a:ext cx="450000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41" strike="noStrike">
                <a:solidFill>
                  <a:srgbClr val="000000"/>
                </a:solidFill>
                <a:latin typeface="Microsoft Sans Serif"/>
              </a:rPr>
              <a:t>Ц</a:t>
            </a:r>
            <a:r>
              <a:rPr b="0" lang="ru-RU" sz="4400" spc="-41" strike="noStrike">
                <a:solidFill>
                  <a:srgbClr val="000000"/>
                </a:solidFill>
                <a:latin typeface="Microsoft Sans Serif"/>
              </a:rPr>
              <a:t>е</a:t>
            </a:r>
            <a:r>
              <a:rPr b="0" lang="ru-RU" sz="4400" spc="-41" strike="noStrike">
                <a:solidFill>
                  <a:srgbClr val="000000"/>
                </a:solidFill>
                <a:latin typeface="Microsoft Sans Serif"/>
              </a:rPr>
              <a:t>л</a:t>
            </a:r>
            <a:r>
              <a:rPr b="0" lang="ru-RU" sz="4400" spc="-41" strike="noStrike">
                <a:solidFill>
                  <a:srgbClr val="000000"/>
                </a:solidFill>
                <a:latin typeface="Microsoft Sans Serif"/>
              </a:rPr>
              <a:t>ь</a:t>
            </a:r>
            <a:r>
              <a:rPr b="0" lang="ru-RU" sz="4400" spc="-3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4400" spc="-21" strike="noStrike">
                <a:solidFill>
                  <a:srgbClr val="000000"/>
                </a:solidFill>
                <a:latin typeface="Microsoft Sans Serif"/>
              </a:rPr>
              <a:t>р</a:t>
            </a:r>
            <a:r>
              <a:rPr b="0" lang="ru-RU" sz="4400" spc="-21" strike="noStrike">
                <a:solidFill>
                  <a:srgbClr val="000000"/>
                </a:solidFill>
                <a:latin typeface="Microsoft Sans Serif"/>
              </a:rPr>
              <a:t>а</a:t>
            </a:r>
            <a:r>
              <a:rPr b="0" lang="ru-RU" sz="4400" spc="-21" strike="noStrike">
                <a:solidFill>
                  <a:srgbClr val="000000"/>
                </a:solidFill>
                <a:latin typeface="Microsoft Sans Serif"/>
              </a:rPr>
              <a:t>б</a:t>
            </a:r>
            <a:r>
              <a:rPr b="0" lang="ru-RU" sz="4400" spc="-21" strike="noStrike">
                <a:solidFill>
                  <a:srgbClr val="000000"/>
                </a:solidFill>
                <a:latin typeface="Microsoft Sans Serif"/>
              </a:rPr>
              <a:t>о</a:t>
            </a:r>
            <a:r>
              <a:rPr b="0" lang="ru-RU" sz="4400" spc="-21" strike="noStrike">
                <a:solidFill>
                  <a:srgbClr val="000000"/>
                </a:solidFill>
                <a:latin typeface="Microsoft Sans Serif"/>
              </a:rPr>
              <a:t>т</a:t>
            </a:r>
            <a:r>
              <a:rPr b="0" lang="ru-RU" sz="4400" spc="-21" strike="noStrike">
                <a:solidFill>
                  <a:srgbClr val="000000"/>
                </a:solidFill>
                <a:latin typeface="Microsoft Sans Serif"/>
              </a:rPr>
              <a:t>ы</a:t>
            </a:r>
            <a:endParaRPr b="0" lang="ru-RU" sz="4400" spc="-1" strike="noStrike"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60000" y="1980000"/>
            <a:ext cx="9078840" cy="3349440"/>
          </a:xfrm>
          <a:prstGeom prst="rect">
            <a:avLst/>
          </a:prstGeom>
          <a:noFill/>
          <a:ln w="0">
            <a:noFill/>
          </a:ln>
        </p:spPr>
        <p:txBody>
          <a:bodyPr lIns="0" rIns="0" tIns="150840" bIns="0" anchor="t">
            <a:noAutofit/>
          </a:bodyPr>
          <a:p>
            <a:pPr marL="433080">
              <a:lnSpc>
                <a:spcPts val="3589"/>
              </a:lnSpc>
              <a:spcBef>
                <a:spcPts val="425"/>
              </a:spcBef>
            </a:pPr>
            <a:r>
              <a:rPr b="0" lang="ru-RU" sz="3200" spc="-15" strike="noStrike">
                <a:solidFill>
                  <a:srgbClr val="000000"/>
                </a:solidFill>
                <a:latin typeface="Microsoft Sans Serif"/>
              </a:rPr>
              <a:t>Приобретение</a:t>
            </a:r>
            <a:r>
              <a:rPr b="0" lang="ru-RU" sz="320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35" strike="noStrike">
                <a:solidFill>
                  <a:srgbClr val="000000"/>
                </a:solidFill>
                <a:latin typeface="Microsoft Sans Serif"/>
              </a:rPr>
              <a:t>практических</a:t>
            </a:r>
            <a:r>
              <a:rPr b="0" lang="ru-RU" sz="320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26" strike="noStrike">
                <a:solidFill>
                  <a:srgbClr val="000000"/>
                </a:solidFill>
                <a:latin typeface="Microsoft Sans Serif"/>
              </a:rPr>
              <a:t>навыков </a:t>
            </a:r>
            <a:r>
              <a:rPr b="0" lang="ru-RU" sz="3200" spc="-21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26" strike="noStrike">
                <a:solidFill>
                  <a:srgbClr val="000000"/>
                </a:solidFill>
                <a:latin typeface="Microsoft Sans Serif"/>
              </a:rPr>
              <a:t>взаимодействия</a:t>
            </a:r>
            <a:r>
              <a:rPr b="0" lang="ru-RU" sz="3200" spc="4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41" strike="noStrike">
                <a:solidFill>
                  <a:srgbClr val="000000"/>
                </a:solidFill>
                <a:latin typeface="Microsoft Sans Serif"/>
              </a:rPr>
              <a:t>пользователя</a:t>
            </a:r>
            <a:r>
              <a:rPr b="0" lang="ru-RU" sz="3200" spc="5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Microsoft Sans Serif"/>
              </a:rPr>
              <a:t>с</a:t>
            </a:r>
            <a:r>
              <a:rPr b="0" lang="ru-RU" sz="3200" spc="4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15" strike="noStrike">
                <a:solidFill>
                  <a:srgbClr val="000000"/>
                </a:solidFill>
                <a:latin typeface="Microsoft Sans Serif"/>
              </a:rPr>
              <a:t>системой </a:t>
            </a:r>
            <a:r>
              <a:rPr b="0" lang="ru-RU" sz="3200" spc="-83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21" strike="noStrike">
                <a:solidFill>
                  <a:srgbClr val="000000"/>
                </a:solidFill>
                <a:latin typeface="Microsoft Sans Serif"/>
              </a:rPr>
              <a:t>посредством</a:t>
            </a:r>
            <a:r>
              <a:rPr b="0" lang="ru-RU" sz="3200" spc="3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35" strike="noStrike">
                <a:solidFill>
                  <a:srgbClr val="000000"/>
                </a:solidFill>
                <a:latin typeface="Microsoft Sans Serif"/>
              </a:rPr>
              <a:t>командной</a:t>
            </a:r>
            <a:r>
              <a:rPr b="0" lang="ru-RU" sz="32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26" strike="noStrike">
                <a:solidFill>
                  <a:srgbClr val="000000"/>
                </a:solidFill>
                <a:latin typeface="Microsoft Sans Serif"/>
              </a:rPr>
              <a:t>строки.</a:t>
            </a:r>
            <a:endParaRPr b="0" lang="ru-RU" sz="32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03880" y="321840"/>
            <a:ext cx="351612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46" strike="noStrike">
                <a:solidFill>
                  <a:srgbClr val="000000"/>
                </a:solidFill>
                <a:latin typeface="Microsoft Sans Serif"/>
              </a:rPr>
              <a:t>Ход</a:t>
            </a:r>
            <a:r>
              <a:rPr b="0" lang="ru-RU" sz="4400" spc="-41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4400" spc="-21" strike="noStrike">
                <a:solidFill>
                  <a:srgbClr val="000000"/>
                </a:solidFill>
                <a:latin typeface="Microsoft Sans Serif"/>
              </a:rPr>
              <a:t>работы</a:t>
            </a:r>
            <a:endParaRPr b="0" lang="ru-RU" sz="44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1160" y="1170000"/>
            <a:ext cx="90788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118080" bIns="0" anchor="t">
            <a:noAutofit/>
          </a:bodyPr>
          <a:p>
            <a:pPr marL="316800">
              <a:lnSpc>
                <a:spcPct val="100000"/>
              </a:lnSpc>
              <a:spcBef>
                <a:spcPts val="930"/>
              </a:spcBef>
            </a:pPr>
            <a:r>
              <a:rPr b="0" lang="ru-RU" sz="2350" spc="-7" strike="noStrike">
                <a:solidFill>
                  <a:srgbClr val="000000"/>
                </a:solidFill>
                <a:latin typeface="Microsoft Sans Serif"/>
              </a:rPr>
              <a:t>-Мы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1" strike="noStrike">
                <a:solidFill>
                  <a:srgbClr val="000000"/>
                </a:solidFill>
                <a:latin typeface="Microsoft Sans Serif"/>
              </a:rPr>
              <a:t>перемещались</a:t>
            </a:r>
            <a:r>
              <a:rPr b="0" lang="ru-RU" sz="235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52" strike="noStrike">
                <a:solidFill>
                  <a:srgbClr val="000000"/>
                </a:solidFill>
                <a:latin typeface="Microsoft Sans Serif"/>
              </a:rPr>
              <a:t>между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каталогами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7" strike="noStrike">
                <a:solidFill>
                  <a:srgbClr val="000000"/>
                </a:solidFill>
                <a:latin typeface="Microsoft Sans Serif"/>
              </a:rPr>
              <a:t>с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6" strike="noStrike">
                <a:solidFill>
                  <a:srgbClr val="000000"/>
                </a:solidFill>
                <a:latin typeface="Microsoft Sans Serif"/>
              </a:rPr>
              <a:t>помощью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команды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7" strike="noStrike">
                <a:solidFill>
                  <a:srgbClr val="000000"/>
                </a:solidFill>
                <a:latin typeface="Microsoft Sans Serif"/>
              </a:rPr>
              <a:t>cd.</a:t>
            </a:r>
            <a:endParaRPr b="0" lang="ru-RU" sz="2350" spc="-1" strike="noStrike">
              <a:latin typeface="Calibri"/>
            </a:endParaRPr>
          </a:p>
          <a:p>
            <a:pPr marL="497880" indent="-181440">
              <a:lnSpc>
                <a:spcPct val="100000"/>
              </a:lnSpc>
              <a:spcBef>
                <a:spcPts val="831"/>
              </a:spcBef>
              <a:buClr>
                <a:srgbClr val="000000"/>
              </a:buClr>
              <a:buFont typeface="StarSymbol"/>
              <a:buChar char="-"/>
              <a:tabLst>
                <a:tab algn="l" pos="498600"/>
              </a:tabLst>
            </a:pPr>
            <a:r>
              <a:rPr b="0" lang="ru-RU" sz="2350" spc="-26" strike="noStrike">
                <a:solidFill>
                  <a:srgbClr val="000000"/>
                </a:solidFill>
                <a:latin typeface="Microsoft Sans Serif"/>
              </a:rPr>
              <a:t>Чтобы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5" strike="noStrike">
                <a:solidFill>
                  <a:srgbClr val="000000"/>
                </a:solidFill>
                <a:latin typeface="Microsoft Sans Serif"/>
              </a:rPr>
              <a:t>узнать</a:t>
            </a:r>
            <a:r>
              <a:rPr b="0" lang="ru-RU" sz="2350" spc="1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2" strike="noStrike">
                <a:solidFill>
                  <a:srgbClr val="000000"/>
                </a:solidFill>
                <a:latin typeface="Microsoft Sans Serif"/>
              </a:rPr>
              <a:t>содержимое</a:t>
            </a:r>
            <a:r>
              <a:rPr b="0" lang="ru-RU" sz="2350" spc="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5" strike="noStrike">
                <a:solidFill>
                  <a:srgbClr val="000000"/>
                </a:solidFill>
                <a:latin typeface="Microsoft Sans Serif"/>
              </a:rPr>
              <a:t>каталога,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6" strike="noStrike">
                <a:solidFill>
                  <a:srgbClr val="000000"/>
                </a:solidFill>
                <a:latin typeface="Microsoft Sans Serif"/>
              </a:rPr>
              <a:t>нужно</a:t>
            </a:r>
            <a:r>
              <a:rPr b="0" lang="ru-RU" sz="2350" spc="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ввести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команду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ls.</a:t>
            </a:r>
            <a:endParaRPr b="0" lang="ru-RU" sz="2350" spc="-1" strike="noStrike">
              <a:latin typeface="Calibri"/>
            </a:endParaRPr>
          </a:p>
          <a:p>
            <a:pPr marL="316800" indent="-181440">
              <a:lnSpc>
                <a:spcPts val="2619"/>
              </a:lnSpc>
              <a:spcBef>
                <a:spcPts val="1086"/>
              </a:spcBef>
              <a:buClr>
                <a:srgbClr val="000000"/>
              </a:buClr>
              <a:buFont typeface="StarSymbol"/>
              <a:buChar char="-"/>
              <a:tabLst>
                <a:tab algn="l" pos="498600"/>
              </a:tabLst>
            </a:pPr>
            <a:r>
              <a:rPr b="0" lang="ru-RU" sz="2350" spc="-35" strike="noStrike">
                <a:solidFill>
                  <a:srgbClr val="000000"/>
                </a:solidFill>
                <a:latin typeface="Microsoft Sans Serif"/>
              </a:rPr>
              <a:t>Используя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команды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mkdir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2" strike="noStrike">
                <a:solidFill>
                  <a:srgbClr val="000000"/>
                </a:solidFill>
                <a:latin typeface="Microsoft Sans Serif"/>
              </a:rPr>
              <a:t>и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5" strike="noStrike">
                <a:solidFill>
                  <a:srgbClr val="000000"/>
                </a:solidFill>
                <a:latin typeface="Microsoft Sans Serif"/>
              </a:rPr>
              <a:t>rmdir,</a:t>
            </a:r>
            <a:r>
              <a:rPr b="0" lang="ru-RU" sz="2350" spc="1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мы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2" strike="noStrike">
                <a:solidFill>
                  <a:srgbClr val="000000"/>
                </a:solidFill>
                <a:latin typeface="Microsoft Sans Serif"/>
              </a:rPr>
              <a:t>создавали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2" strike="noStrike">
                <a:solidFill>
                  <a:srgbClr val="000000"/>
                </a:solidFill>
                <a:latin typeface="Microsoft Sans Serif"/>
              </a:rPr>
              <a:t>и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удаляли </a:t>
            </a:r>
            <a:r>
              <a:rPr b="0" lang="ru-RU" sz="2350" spc="-61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6" strike="noStrike">
                <a:solidFill>
                  <a:srgbClr val="000000"/>
                </a:solidFill>
                <a:latin typeface="Microsoft Sans Serif"/>
              </a:rPr>
              <a:t>каталоги(соответственно).</a:t>
            </a:r>
            <a:endParaRPr b="0" lang="ru-RU" sz="2350" spc="-1" strike="noStrike">
              <a:latin typeface="Calibri"/>
            </a:endParaRPr>
          </a:p>
          <a:p>
            <a:pPr marL="316800" indent="-181440">
              <a:lnSpc>
                <a:spcPts val="2611"/>
              </a:lnSpc>
              <a:spcBef>
                <a:spcPts val="1040"/>
              </a:spcBef>
              <a:buClr>
                <a:srgbClr val="000000"/>
              </a:buClr>
              <a:buFont typeface="StarSymbol"/>
              <a:buChar char="-"/>
              <a:tabLst>
                <a:tab algn="l" pos="498600"/>
              </a:tabLst>
            </a:pPr>
            <a:r>
              <a:rPr b="0" lang="ru-RU" sz="2350" spc="-35" strike="noStrike">
                <a:solidFill>
                  <a:srgbClr val="000000"/>
                </a:solidFill>
                <a:latin typeface="Microsoft Sans Serif"/>
              </a:rPr>
              <a:t>Используя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команду</a:t>
            </a:r>
            <a:r>
              <a:rPr b="0" lang="ru-RU" sz="2350" spc="3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man,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мы</a:t>
            </a:r>
            <a:r>
              <a:rPr b="0" lang="ru-RU" sz="2350" spc="1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6" strike="noStrike">
                <a:solidFill>
                  <a:srgbClr val="000000"/>
                </a:solidFill>
                <a:latin typeface="Microsoft Sans Serif"/>
              </a:rPr>
              <a:t>просматривали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описания</a:t>
            </a:r>
            <a:r>
              <a:rPr b="0" lang="ru-RU" sz="235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1" strike="noStrike">
                <a:solidFill>
                  <a:srgbClr val="000000"/>
                </a:solidFill>
                <a:latin typeface="Microsoft Sans Serif"/>
              </a:rPr>
              <a:t>опций </a:t>
            </a:r>
            <a:r>
              <a:rPr b="0" lang="ru-RU" sz="2350" spc="-61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5" strike="noStrike">
                <a:solidFill>
                  <a:srgbClr val="000000"/>
                </a:solidFill>
                <a:latin typeface="Microsoft Sans Serif"/>
              </a:rPr>
              <a:t>разных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команд.</a:t>
            </a:r>
            <a:endParaRPr b="0" lang="ru-RU" sz="2350" spc="-1" strike="noStrike">
              <a:latin typeface="Calibri"/>
            </a:endParaRPr>
          </a:p>
          <a:p>
            <a:pPr marL="316800" indent="-181440">
              <a:lnSpc>
                <a:spcPts val="2611"/>
              </a:lnSpc>
              <a:spcBef>
                <a:spcPts val="1049"/>
              </a:spcBef>
              <a:buClr>
                <a:srgbClr val="000000"/>
              </a:buClr>
              <a:buFont typeface="StarSymbol"/>
              <a:buChar char="-"/>
              <a:tabLst>
                <a:tab algn="l" pos="498600"/>
              </a:tabLst>
            </a:pP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При</a:t>
            </a:r>
            <a:r>
              <a:rPr b="0" lang="ru-RU" sz="2350" spc="1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6" strike="noStrike">
                <a:solidFill>
                  <a:srgbClr val="000000"/>
                </a:solidFill>
                <a:latin typeface="Microsoft Sans Serif"/>
              </a:rPr>
              <a:t>вводе</a:t>
            </a:r>
            <a:r>
              <a:rPr b="0" lang="ru-RU" sz="2350" spc="1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команды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history</a:t>
            </a:r>
            <a:r>
              <a:rPr b="0" lang="ru-RU" sz="2350" spc="3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1" strike="noStrike">
                <a:solidFill>
                  <a:srgbClr val="000000"/>
                </a:solidFill>
                <a:latin typeface="Microsoft Sans Serif"/>
              </a:rPr>
              <a:t>терминал</a:t>
            </a:r>
            <a:r>
              <a:rPr b="0" lang="ru-RU" sz="235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41" strike="noStrike">
                <a:solidFill>
                  <a:srgbClr val="000000"/>
                </a:solidFill>
                <a:latin typeface="Microsoft Sans Serif"/>
              </a:rPr>
              <a:t>показывал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5" strike="noStrike">
                <a:solidFill>
                  <a:srgbClr val="000000"/>
                </a:solidFill>
                <a:latin typeface="Microsoft Sans Serif"/>
              </a:rPr>
              <a:t>нам</a:t>
            </a:r>
            <a:r>
              <a:rPr b="0" lang="ru-RU" sz="2350" spc="1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историю </a:t>
            </a:r>
            <a:r>
              <a:rPr b="0" lang="ru-RU" sz="2350" spc="-61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32" strike="noStrike">
                <a:solidFill>
                  <a:srgbClr val="000000"/>
                </a:solidFill>
                <a:latin typeface="Microsoft Sans Serif"/>
              </a:rPr>
              <a:t>всех</a:t>
            </a:r>
            <a:r>
              <a:rPr b="0" lang="ru-RU" sz="2350" spc="1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15" strike="noStrike">
                <a:solidFill>
                  <a:srgbClr val="000000"/>
                </a:solidFill>
                <a:latin typeface="Microsoft Sans Serif"/>
              </a:rPr>
              <a:t>операций</a:t>
            </a:r>
            <a:r>
              <a:rPr b="0" lang="ru-RU" sz="2350" spc="1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7" strike="noStrike">
                <a:solidFill>
                  <a:srgbClr val="000000"/>
                </a:solidFill>
                <a:latin typeface="Microsoft Sans Serif"/>
              </a:rPr>
              <a:t>в</a:t>
            </a:r>
            <a:r>
              <a:rPr b="0" lang="ru-RU" sz="2350" spc="2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350" spc="-21" strike="noStrike">
                <a:solidFill>
                  <a:srgbClr val="000000"/>
                </a:solidFill>
                <a:latin typeface="Microsoft Sans Serif"/>
              </a:rPr>
              <a:t>терминале.</a:t>
            </a:r>
            <a:endParaRPr b="0" lang="ru-RU" sz="235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321840"/>
            <a:ext cx="33962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1" strike="noStrike">
                <a:solidFill>
                  <a:srgbClr val="000000"/>
                </a:solidFill>
                <a:latin typeface="Microsoft Sans Serif"/>
              </a:rPr>
              <a:t>В</a:t>
            </a:r>
            <a:r>
              <a:rPr b="0" lang="ru-RU" sz="4400" spc="4" strike="noStrike">
                <a:solidFill>
                  <a:srgbClr val="000000"/>
                </a:solidFill>
                <a:latin typeface="Microsoft Sans Serif"/>
              </a:rPr>
              <a:t>ы</a:t>
            </a:r>
            <a:r>
              <a:rPr b="0" lang="ru-RU" sz="4400" spc="-52" strike="noStrike">
                <a:solidFill>
                  <a:srgbClr val="000000"/>
                </a:solidFill>
                <a:latin typeface="Microsoft Sans Serif"/>
              </a:rPr>
              <a:t>в</a:t>
            </a:r>
            <a:r>
              <a:rPr b="0" lang="ru-RU" sz="4400" spc="-100" strike="noStrike">
                <a:solidFill>
                  <a:srgbClr val="000000"/>
                </a:solidFill>
                <a:latin typeface="Microsoft Sans Serif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Microsoft Sans Serif"/>
              </a:rPr>
              <a:t>д</a:t>
            </a:r>
            <a:r>
              <a:rPr b="0" lang="ru-RU" sz="4400" spc="-1" strike="noStrike">
                <a:solidFill>
                  <a:srgbClr val="000000"/>
                </a:solidFill>
                <a:latin typeface="Microsoft Sans Serif"/>
              </a:rPr>
              <a:t>ы</a:t>
            </a:r>
            <a:endParaRPr b="0" lang="ru-RU" sz="4400" spc="-1" strike="noStrike">
              <a:latin typeface="Calibri"/>
            </a:endParaRPr>
          </a:p>
        </p:txBody>
      </p:sp>
      <p:sp>
        <p:nvSpPr>
          <p:cNvPr id="49" name="object 3"/>
          <p:cNvSpPr/>
          <p:nvPr/>
        </p:nvSpPr>
        <p:spPr>
          <a:xfrm>
            <a:off x="599400" y="1402560"/>
            <a:ext cx="17028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ru-RU" sz="1450" spc="-12" strike="noStrike">
                <a:latin typeface="Lucida Sans Unicode"/>
              </a:rPr>
              <a:t>●</a:t>
            </a:r>
            <a:endParaRPr b="0" lang="ru-RU" sz="145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2200" y="1180080"/>
            <a:ext cx="9078840" cy="3349440"/>
          </a:xfrm>
          <a:prstGeom prst="rect">
            <a:avLst/>
          </a:prstGeom>
          <a:noFill/>
          <a:ln w="0">
            <a:noFill/>
          </a:ln>
        </p:spPr>
        <p:txBody>
          <a:bodyPr lIns="0" rIns="0" tIns="150840" bIns="0" anchor="t">
            <a:noAutofit/>
          </a:bodyPr>
          <a:p>
            <a:pPr marL="433080">
              <a:lnSpc>
                <a:spcPts val="3589"/>
              </a:lnSpc>
              <a:spcBef>
                <a:spcPts val="425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Microsoft Sans Serif"/>
              </a:rPr>
              <a:t>Я</a:t>
            </a:r>
            <a:r>
              <a:rPr b="0" lang="ru-RU" sz="3200" spc="2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21" strike="noStrike">
                <a:solidFill>
                  <a:srgbClr val="000000"/>
                </a:solidFill>
                <a:latin typeface="Microsoft Sans Serif"/>
              </a:rPr>
              <a:t>узнала</a:t>
            </a:r>
            <a:r>
              <a:rPr b="0" lang="ru-RU" sz="32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Microsoft Sans Serif"/>
              </a:rPr>
              <a:t>основы</a:t>
            </a:r>
            <a:r>
              <a:rPr b="0" lang="ru-RU" sz="3200" spc="38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7" strike="noStrike">
                <a:solidFill>
                  <a:srgbClr val="000000"/>
                </a:solidFill>
                <a:latin typeface="Microsoft Sans Serif"/>
              </a:rPr>
              <a:t>интерфейса </a:t>
            </a:r>
            <a:r>
              <a:rPr b="0" lang="ru-RU" sz="3200" spc="-1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26" strike="noStrike">
                <a:solidFill>
                  <a:srgbClr val="000000"/>
                </a:solidFill>
                <a:latin typeface="Microsoft Sans Serif"/>
              </a:rPr>
              <a:t>взаимодействия</a:t>
            </a:r>
            <a:r>
              <a:rPr b="0" lang="ru-RU" sz="3200" spc="4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41" strike="noStrike">
                <a:solidFill>
                  <a:srgbClr val="000000"/>
                </a:solidFill>
                <a:latin typeface="Microsoft Sans Serif"/>
              </a:rPr>
              <a:t>пользователя</a:t>
            </a:r>
            <a:r>
              <a:rPr b="0" lang="ru-RU" sz="3200" spc="5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Microsoft Sans Serif"/>
              </a:rPr>
              <a:t>с</a:t>
            </a:r>
            <a:r>
              <a:rPr b="0" lang="ru-RU" sz="3200" spc="49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15" strike="noStrike">
                <a:solidFill>
                  <a:srgbClr val="000000"/>
                </a:solidFill>
                <a:latin typeface="Microsoft Sans Serif"/>
              </a:rPr>
              <a:t>системой </a:t>
            </a:r>
            <a:r>
              <a:rPr b="0" lang="ru-RU" sz="3200" spc="-83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12" strike="noStrike">
                <a:solidFill>
                  <a:srgbClr val="000000"/>
                </a:solidFill>
                <a:latin typeface="Microsoft Sans Serif"/>
              </a:rPr>
              <a:t>Unix</a:t>
            </a:r>
            <a:r>
              <a:rPr b="0" lang="ru-RU" sz="3200" spc="3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7" strike="noStrike">
                <a:solidFill>
                  <a:srgbClr val="000000"/>
                </a:solidFill>
                <a:latin typeface="Microsoft Sans Serif"/>
              </a:rPr>
              <a:t>на</a:t>
            </a:r>
            <a:r>
              <a:rPr b="0" lang="ru-RU" sz="3200" spc="3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12" strike="noStrike">
                <a:solidFill>
                  <a:srgbClr val="000000"/>
                </a:solidFill>
                <a:latin typeface="Microsoft Sans Serif"/>
              </a:rPr>
              <a:t>уровне</a:t>
            </a:r>
            <a:r>
              <a:rPr b="0" lang="ru-RU" sz="3200" spc="3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32" strike="noStrike">
                <a:solidFill>
                  <a:srgbClr val="000000"/>
                </a:solidFill>
                <a:latin typeface="Microsoft Sans Serif"/>
              </a:rPr>
              <a:t>командной</a:t>
            </a:r>
            <a:r>
              <a:rPr b="0" lang="ru-RU" sz="3200" spc="43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3200" spc="-35" strike="noStrike">
                <a:solidFill>
                  <a:srgbClr val="000000"/>
                </a:solidFill>
                <a:latin typeface="Microsoft Sans Serif"/>
              </a:rPr>
              <a:t>строки</a:t>
            </a:r>
            <a:endParaRPr b="0" lang="ru-RU" sz="32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2022-04-30T18:03:40Z</dcterms:created>
  <dc:creator/>
  <dc:description/>
  <dc:language>ru-RU</dc:language>
  <cp:lastModifiedBy/>
  <dcterms:modified xsi:type="dcterms:W3CDTF">2022-04-30T21:06:04Z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2022-04-30T00:00:00Z</vt:filetime>
  </property>
  <property fmtid="{D5CDD505-2E9C-101B-9397-08002B2CF9AE}" pid="3" name="Creator">
    <vt:lpwstr>Impress</vt:lpwstr>
  </property>
  <property fmtid="{D5CDD505-2E9C-101B-9397-08002B2CF9AE}" pid="4" name="LastSaved">
    <vt:filetime>2022-04-30T00:00:00Z</vt:filetime>
  </property>
  <property fmtid="{D5CDD505-2E9C-101B-9397-08002B2CF9AE}" pid="5" name="PresentationFormat">
    <vt:lpwstr>On-screen Show (4:3)</vt:lpwstr>
  </property>
</Properties>
</file>