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4" r:id="rId4"/>
    <p:sldId id="262" r:id="rId5"/>
    <p:sldId id="257" r:id="rId6"/>
    <p:sldId id="261" r:id="rId7"/>
    <p:sldId id="259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5" autoAdjust="0"/>
    <p:restoredTop sz="93982" autoAdjust="0"/>
  </p:normalViewPr>
  <p:slideViewPr>
    <p:cSldViewPr>
      <p:cViewPr>
        <p:scale>
          <a:sx n="70" d="100"/>
          <a:sy n="70" d="100"/>
        </p:scale>
        <p:origin x="-13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7746B-39F9-48A6-A7C6-20779059EEBF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5E60D-2224-459D-B2C5-9E036D4DA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59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5E60D-2224-459D-B2C5-9E036D4DAC9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50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029C95B-5869-45C5-999B-9EAFECF70EFC}" type="datetimeFigureOut">
              <a:rPr lang="en-GB" smtClean="0"/>
              <a:t>18/11/2014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5F4FE0E9-9C7B-463B-AEB7-2C67160EDB92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Ganger, Heidi Kroening, Andrew Redman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Insert Pitiful Mission 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13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9724"/>
            <a:ext cx="7772400" cy="940966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Space Launch System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30690"/>
            <a:ext cx="7272808" cy="5382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6136" y="6524475"/>
            <a:ext cx="237626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</a:rPr>
              <a:t>http://www.nasa.gov/pdf/664158main_sls_fs_master.pdf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8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92080" y="404664"/>
            <a:ext cx="3682752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Mass: 2 950 000 kg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Height: 117 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Max Payload: 130 000 kg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Thrust: 41 000 000 N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>
          <a:xfrm>
            <a:off x="323527" y="188640"/>
            <a:ext cx="2788827" cy="674819"/>
          </a:xfrm>
        </p:spPr>
        <p:txBody>
          <a:bodyPr/>
          <a:lstStyle/>
          <a:p>
            <a:pPr algn="ctr"/>
            <a:r>
              <a:rPr lang="en-US" dirty="0" smtClean="0"/>
              <a:t>Solid Rocket Boosters</a:t>
            </a:r>
            <a:endParaRPr lang="en-GB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half" idx="3"/>
          </p:nvPr>
        </p:nvSpPr>
        <p:spPr>
          <a:xfrm>
            <a:off x="6486324" y="5154211"/>
            <a:ext cx="2418330" cy="610111"/>
          </a:xfrm>
        </p:spPr>
        <p:txBody>
          <a:bodyPr/>
          <a:lstStyle/>
          <a:p>
            <a:pPr algn="ctr"/>
            <a:r>
              <a:rPr lang="en-US" sz="3200" dirty="0" smtClean="0"/>
              <a:t>J-2X</a:t>
            </a:r>
            <a:endParaRPr lang="en-GB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71" y="908719"/>
            <a:ext cx="3232793" cy="48491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7504" y="5760893"/>
            <a:ext cx="1737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</a:rPr>
              <a:t>http://spaceref.com/onorbit/stacked-shuttle-solid-rocket-boosters-on-the-move.html</a:t>
            </a:r>
            <a:endParaRPr lang="en-GB" sz="7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420" y="332656"/>
            <a:ext cx="3041234" cy="44644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92280" y="4795617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</a:rPr>
              <a:t>http://exploration.grc.nasa.gov/print/LaunchVehicle_prt.htm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641555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</a:rPr>
              <a:t>http://techgenmag.com/2014/07/21/rs-25-engine/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3"/>
          </p:nvPr>
        </p:nvSpPr>
        <p:spPr>
          <a:xfrm>
            <a:off x="4361284" y="2128248"/>
            <a:ext cx="3733800" cy="762000"/>
          </a:xfrm>
        </p:spPr>
        <p:txBody>
          <a:bodyPr/>
          <a:lstStyle/>
          <a:p>
            <a:r>
              <a:rPr lang="en-US" sz="3200" dirty="0" smtClean="0"/>
              <a:t>RS-25</a:t>
            </a:r>
            <a:endParaRPr lang="en-GB" sz="32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40" y="3150260"/>
            <a:ext cx="3644364" cy="238908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339752" y="61139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Isp</a:t>
            </a:r>
            <a:r>
              <a:rPr lang="en-US" dirty="0" smtClean="0">
                <a:solidFill>
                  <a:schemeClr val="bg1"/>
                </a:solidFill>
              </a:rPr>
              <a:t>: 269s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88024" y="2780928"/>
            <a:ext cx="93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Isp</a:t>
            </a:r>
            <a:r>
              <a:rPr lang="en-US" dirty="0" smtClean="0">
                <a:solidFill>
                  <a:schemeClr val="bg1"/>
                </a:solidFill>
              </a:rPr>
              <a:t>: 452s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40352" y="55892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Isp</a:t>
            </a:r>
            <a:r>
              <a:rPr lang="en-US" dirty="0" smtClean="0">
                <a:solidFill>
                  <a:schemeClr val="bg1"/>
                </a:solidFill>
              </a:rPr>
              <a:t>: 448s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69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Orion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73822"/>
            <a:ext cx="8327306" cy="4680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32240" y="6239427"/>
            <a:ext cx="20882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</a:rPr>
              <a:t>http://www.universetoday.com/107564/nasa-pressing-towards-fall-2014-orion-test-flight-service-module-complete/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30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408" y="3140968"/>
            <a:ext cx="3487002" cy="29523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5733" y="180463"/>
            <a:ext cx="7772400" cy="11430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Heat Shielding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15616" y="1233510"/>
            <a:ext cx="7272808" cy="205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	      </a:t>
            </a:r>
            <a:r>
              <a:rPr lang="en-US" sz="1800" dirty="0" err="1" smtClean="0">
                <a:solidFill>
                  <a:schemeClr val="bg1"/>
                </a:solidFill>
              </a:rPr>
              <a:t>Outersurface</a:t>
            </a:r>
            <a:r>
              <a:rPr lang="en-US" sz="1800" dirty="0" smtClean="0">
                <a:solidFill>
                  <a:schemeClr val="bg1"/>
                </a:solidFill>
              </a:rPr>
              <a:t>: </a:t>
            </a:r>
            <a:r>
              <a:rPr lang="en-US" sz="1800" dirty="0" err="1" smtClean="0">
                <a:solidFill>
                  <a:schemeClr val="bg1"/>
                </a:solidFill>
              </a:rPr>
              <a:t>Avcoat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    Generates surface temp of 6000</a:t>
            </a:r>
            <a:r>
              <a:rPr lang="en-US" sz="1800" dirty="0" smtClean="0">
                <a:solidFill>
                  <a:schemeClr val="bg1"/>
                </a:solidFill>
                <a:sym typeface="Symbol"/>
              </a:rPr>
              <a:t></a:t>
            </a:r>
            <a:r>
              <a:rPr lang="en-US" sz="1800" dirty="0" smtClean="0">
                <a:solidFill>
                  <a:schemeClr val="bg1"/>
                </a:solidFill>
              </a:rPr>
              <a:t> F</a:t>
            </a:r>
          </a:p>
          <a:p>
            <a:pPr marL="0" indent="0" algn="ctr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          Max surface temp 3000</a:t>
            </a:r>
            <a:r>
              <a:rPr lang="en-US" sz="1800" dirty="0" smtClean="0">
                <a:solidFill>
                  <a:schemeClr val="bg1"/>
                </a:solidFill>
                <a:sym typeface="Symbol"/>
              </a:rPr>
              <a:t></a:t>
            </a:r>
            <a:r>
              <a:rPr lang="en-US" sz="1800" dirty="0" smtClean="0">
                <a:solidFill>
                  <a:schemeClr val="bg1"/>
                </a:solidFill>
              </a:rPr>
              <a:t> 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	      </a:t>
            </a:r>
            <a:r>
              <a:rPr lang="en-US" sz="1800" dirty="0" err="1" smtClean="0">
                <a:solidFill>
                  <a:schemeClr val="bg1"/>
                </a:solidFill>
              </a:rPr>
              <a:t>Backshell</a:t>
            </a:r>
            <a:r>
              <a:rPr lang="en-US" sz="1800" dirty="0" smtClean="0">
                <a:solidFill>
                  <a:schemeClr val="bg1"/>
                </a:solidFill>
              </a:rPr>
              <a:t>: AETB-8 tiles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		Protection from excessive reentry heat and debris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60648"/>
            <a:ext cx="2812923" cy="18722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8124" y="2160873"/>
            <a:ext cx="22322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</a:rPr>
              <a:t>http://www.spacefellowship.com/news/art36556/work-on-nasa-s-new-orion-spacecraft-progresses-as-engineers-pivot-to-2014.html</a:t>
            </a:r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528" y="2564903"/>
            <a:ext cx="3384376" cy="854969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Radiation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2713" y="3356992"/>
            <a:ext cx="4143263" cy="1621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Maximize material already on board</a:t>
            </a:r>
          </a:p>
          <a:p>
            <a:pPr marL="0" indent="0">
              <a:buFont typeface="Wingdings 2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Introduction of  </a:t>
            </a:r>
            <a:r>
              <a:rPr lang="en-US" sz="1800" dirty="0" err="1" smtClean="0">
                <a:solidFill>
                  <a:schemeClr val="bg1"/>
                </a:solidFill>
              </a:rPr>
              <a:t>Tesseract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Font typeface="Wingdings 2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Combination of metals to block gamma rays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15816" y="4700841"/>
            <a:ext cx="4701903" cy="19442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US" sz="1800" dirty="0" err="1" smtClean="0">
                <a:solidFill>
                  <a:schemeClr val="bg1"/>
                </a:solidFill>
              </a:rPr>
              <a:t>UltraFlex</a:t>
            </a:r>
            <a:r>
              <a:rPr lang="en-US" sz="1800" dirty="0" smtClean="0">
                <a:solidFill>
                  <a:schemeClr val="bg1"/>
                </a:solidFill>
              </a:rPr>
              <a:t> solar array</a:t>
            </a:r>
          </a:p>
          <a:p>
            <a:pPr marL="0" indent="0">
              <a:buFont typeface="Wingdings 2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Electrical power for life support</a:t>
            </a:r>
          </a:p>
          <a:p>
            <a:pPr marL="0" indent="0">
              <a:buFont typeface="Wingdings 2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Propulsion and communications systems</a:t>
            </a:r>
          </a:p>
          <a:p>
            <a:pPr marL="0" indent="0">
              <a:buFont typeface="Wingdings 2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	6000 watts of power</a:t>
            </a:r>
          </a:p>
          <a:p>
            <a:pPr marL="0" indent="0">
              <a:buFont typeface="Wingdings 2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Rechargeable lithium-ion batteries</a:t>
            </a:r>
          </a:p>
          <a:p>
            <a:pPr marL="0" indent="0">
              <a:buFont typeface="Wingdings 2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Font typeface="Wingdings 2"/>
              <a:buNone/>
            </a:pP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377910" y="4978152"/>
            <a:ext cx="2448272" cy="780171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Power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00192" y="6093296"/>
            <a:ext cx="266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</a:rPr>
              <a:t>http://www.spaceravel.com/reports/ATK_To_Design_And_Build_Solar_Arrays_For_NASA_Orion_CEV_999.html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40" y="116632"/>
            <a:ext cx="7772400" cy="1143000"/>
          </a:xfrm>
          <a:ln>
            <a:noFill/>
          </a:ln>
        </p:spPr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Life Support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95536" y="1340768"/>
            <a:ext cx="252028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Air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Regeneration: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CO</a:t>
            </a:r>
            <a:r>
              <a:rPr lang="en-GB" sz="1800" baseline="-25000" dirty="0" smtClean="0">
                <a:solidFill>
                  <a:schemeClr val="bg1"/>
                </a:solidFill>
              </a:rPr>
              <a:t>2 </a:t>
            </a:r>
            <a:r>
              <a:rPr lang="en-GB" sz="1800" dirty="0" smtClean="0">
                <a:solidFill>
                  <a:schemeClr val="bg1"/>
                </a:solidFill>
              </a:rPr>
              <a:t> collected and broken down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Produces water and methane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GB" sz="1800" dirty="0" smtClean="0">
                <a:solidFill>
                  <a:schemeClr val="bg1"/>
                </a:solidFill>
              </a:rPr>
              <a:t>Water </a:t>
            </a:r>
            <a:r>
              <a:rPr lang="en-GB" sz="1800" dirty="0" smtClean="0">
                <a:solidFill>
                  <a:schemeClr val="bg1"/>
                </a:solidFill>
                <a:sym typeface="Symbol"/>
              </a:rPr>
              <a:t> </a:t>
            </a:r>
            <a:r>
              <a:rPr lang="en-GB" sz="1800" dirty="0" smtClean="0">
                <a:solidFill>
                  <a:schemeClr val="bg1"/>
                </a:solidFill>
              </a:rPr>
              <a:t>oxygen and hydrogen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061148" y="1340768"/>
            <a:ext cx="2736304" cy="4248472"/>
          </a:xfrm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Water</a:t>
            </a:r>
          </a:p>
          <a:p>
            <a:pPr marL="0" indent="0" algn="ctr"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Fuel cells: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Generates drinkable water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Recycling: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  Generates drinkable and washable water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5948536" y="1340768"/>
            <a:ext cx="2736304" cy="4572000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US" dirty="0" smtClean="0">
                <a:solidFill>
                  <a:schemeClr val="bg1"/>
                </a:solidFill>
              </a:rPr>
              <a:t>Nutrition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Font typeface="Wingdings 2"/>
              <a:buNone/>
            </a:pPr>
            <a:endParaRPr lang="en-US" sz="1800" dirty="0" smtClean="0">
              <a:solidFill>
                <a:schemeClr val="bg1"/>
              </a:solidFill>
            </a:endParaRPr>
          </a:p>
          <a:p>
            <a:pPr marL="0" indent="0">
              <a:buFont typeface="Wingdings 2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Male: 708g</a:t>
            </a:r>
          </a:p>
          <a:p>
            <a:pPr marL="0" indent="0">
              <a:buFont typeface="Wingdings 2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Female: 566g</a:t>
            </a:r>
          </a:p>
          <a:p>
            <a:pPr marL="0" indent="0">
              <a:buFont typeface="Wingdings 2"/>
              <a:buNone/>
            </a:pPr>
            <a:r>
              <a:rPr lang="en-US" sz="1800" dirty="0" smtClean="0">
                <a:solidFill>
                  <a:schemeClr val="bg1"/>
                </a:solidFill>
              </a:rPr>
              <a:t>Total Food: 1982g * 346</a:t>
            </a:r>
          </a:p>
          <a:p>
            <a:pPr marL="0" indent="0">
              <a:buFont typeface="Wingdings 2"/>
              <a:buNone/>
            </a:pPr>
            <a:r>
              <a:rPr lang="en-US" sz="1800" dirty="0">
                <a:solidFill>
                  <a:schemeClr val="bg1"/>
                </a:solidFill>
              </a:rPr>
              <a:t>	</a:t>
            </a:r>
            <a:r>
              <a:rPr lang="en-US" sz="1800" dirty="0" smtClean="0">
                <a:solidFill>
                  <a:schemeClr val="bg1"/>
                </a:solidFill>
              </a:rPr>
              <a:t> = 686 kg</a:t>
            </a:r>
          </a:p>
          <a:p>
            <a:pPr marL="0" indent="0">
              <a:buFont typeface="Wingdings 2"/>
              <a:buNone/>
            </a:pPr>
            <a:endParaRPr lang="en-US" sz="1800" dirty="0" smtClean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347726"/>
            <a:ext cx="3603032" cy="317517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0232" y="6462020"/>
            <a:ext cx="20882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dirty="0" smtClean="0">
                <a:solidFill>
                  <a:schemeClr val="bg1"/>
                </a:solidFill>
              </a:rPr>
              <a:t>http://microgravity.grc.nasa.gov/print/orion_prt.htm</a:t>
            </a:r>
            <a:endParaRPr lang="en-GB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72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Costs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Commercial launch: $500 million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SLS Rocket and Orion: $10 billion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Launch Pad and Kennedy Space Centre Upkeep: $2 billion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Fuel: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6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34064" cy="4572000"/>
          </a:xfrm>
        </p:spPr>
        <p:txBody>
          <a:bodyPr>
            <a:normAutofit/>
          </a:bodyPr>
          <a:lstStyle/>
          <a:p>
            <a:pPr marL="0" indent="0" defTabSz="457200">
              <a:buNone/>
            </a:pPr>
            <a:r>
              <a:rPr lang="en-US" sz="1200" dirty="0">
                <a:solidFill>
                  <a:schemeClr val="bg1"/>
                </a:solidFill>
              </a:rPr>
              <a:t>Kyle, Ed. "NASA's Space Launch System." </a:t>
            </a:r>
            <a:r>
              <a:rPr lang="en-US" sz="1200" i="1" dirty="0">
                <a:solidFill>
                  <a:schemeClr val="bg1"/>
                </a:solidFill>
              </a:rPr>
              <a:t>Space Launch Report</a:t>
            </a:r>
            <a:r>
              <a:rPr lang="en-US" sz="1200" dirty="0">
                <a:solidFill>
                  <a:schemeClr val="bg1"/>
                </a:solidFill>
              </a:rPr>
              <a:t>. </a:t>
            </a:r>
            <a:r>
              <a:rPr lang="en-US" sz="1200" dirty="0" smtClean="0">
                <a:solidFill>
                  <a:schemeClr val="bg1"/>
                </a:solidFill>
              </a:rPr>
              <a:t>2014</a:t>
            </a:r>
            <a:r>
              <a:rPr lang="en-US" sz="1200" dirty="0">
                <a:solidFill>
                  <a:schemeClr val="bg1"/>
                </a:solidFill>
              </a:rPr>
              <a:t>. Web. 2014.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"</a:t>
            </a:r>
            <a:r>
              <a:rPr lang="en-US" sz="1200" dirty="0">
                <a:solidFill>
                  <a:schemeClr val="bg1"/>
                </a:solidFill>
              </a:rPr>
              <a:t>Life Support: Air, Water, and Nutrition." </a:t>
            </a:r>
            <a:r>
              <a:rPr lang="en-US" sz="1200" i="1" dirty="0">
                <a:solidFill>
                  <a:schemeClr val="bg1"/>
                </a:solidFill>
              </a:rPr>
              <a:t>Mission 2004: </a:t>
            </a:r>
            <a:r>
              <a:rPr lang="en-US" sz="1200" i="1" dirty="0" smtClean="0">
                <a:solidFill>
                  <a:schemeClr val="bg1"/>
                </a:solidFill>
              </a:rPr>
              <a:t>Te</a:t>
            </a:r>
            <a:r>
              <a:rPr lang="en-US" sz="1200" i="1" dirty="0">
                <a:solidFill>
                  <a:schemeClr val="bg1"/>
                </a:solidFill>
              </a:rPr>
              <a:t>am Ten</a:t>
            </a:r>
            <a:r>
              <a:rPr lang="en-US" sz="1200" dirty="0">
                <a:solidFill>
                  <a:schemeClr val="bg1"/>
                </a:solidFill>
              </a:rPr>
              <a:t>. Massachusetts Institute of Technology, 2000. Web. 2014</a:t>
            </a:r>
            <a:r>
              <a:rPr lang="en-US" sz="12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</a:rPr>
              <a:t>NASA. "Food For Space Flight." </a:t>
            </a:r>
            <a:r>
              <a:rPr lang="en-US" sz="1200" i="1" dirty="0" err="1">
                <a:solidFill>
                  <a:schemeClr val="bg1"/>
                </a:solidFill>
              </a:rPr>
              <a:t>HumanSpaceFlight</a:t>
            </a:r>
            <a:r>
              <a:rPr lang="en-US" sz="1200" dirty="0">
                <a:solidFill>
                  <a:schemeClr val="bg1"/>
                </a:solidFill>
              </a:rPr>
              <a:t>. National Aeronautics and Space Administration, </a:t>
            </a:r>
            <a:r>
              <a:rPr lang="en-US" sz="1200" dirty="0" err="1">
                <a:solidFill>
                  <a:schemeClr val="bg1"/>
                </a:solidFill>
              </a:rPr>
              <a:t>n.d.</a:t>
            </a:r>
            <a:r>
              <a:rPr lang="en-US" sz="1200" dirty="0">
                <a:solidFill>
                  <a:schemeClr val="bg1"/>
                </a:solidFill>
              </a:rPr>
              <a:t> Web. 2014.</a:t>
            </a:r>
            <a:endParaRPr lang="en-GB" sz="12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200" dirty="0" smtClean="0">
                <a:solidFill>
                  <a:schemeClr val="bg1"/>
                </a:solidFill>
              </a:rPr>
              <a:t>NASA</a:t>
            </a:r>
            <a:r>
              <a:rPr lang="en-GB" sz="1200" dirty="0">
                <a:solidFill>
                  <a:schemeClr val="bg1"/>
                </a:solidFill>
              </a:rPr>
              <a:t>. </a:t>
            </a:r>
            <a:r>
              <a:rPr lang="en-GB" sz="1200" dirty="0" smtClean="0">
                <a:solidFill>
                  <a:schemeClr val="bg1"/>
                </a:solidFill>
              </a:rPr>
              <a:t>“Orion</a:t>
            </a:r>
            <a:r>
              <a:rPr lang="en-GB" sz="1200" dirty="0">
                <a:solidFill>
                  <a:schemeClr val="bg1"/>
                </a:solidFill>
              </a:rPr>
              <a:t>: America's Next Generation Spacecraft</a:t>
            </a:r>
            <a:r>
              <a:rPr lang="en-GB" sz="1200" dirty="0" smtClean="0">
                <a:solidFill>
                  <a:schemeClr val="bg1"/>
                </a:solidFill>
              </a:rPr>
              <a:t>.” </a:t>
            </a:r>
            <a:r>
              <a:rPr lang="en-GB" sz="1200" i="1" dirty="0">
                <a:solidFill>
                  <a:schemeClr val="bg1"/>
                </a:solidFill>
              </a:rPr>
              <a:t>www.nasa.gov</a:t>
            </a:r>
            <a:r>
              <a:rPr lang="en-GB" sz="1200" dirty="0">
                <a:solidFill>
                  <a:schemeClr val="bg1"/>
                </a:solidFill>
              </a:rPr>
              <a:t>. National Aeronautics and Space Administration. Web. 2014.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/>
                </a:solidFill>
              </a:rPr>
              <a:t>NASA. </a:t>
            </a:r>
            <a:r>
              <a:rPr lang="en-GB" sz="1200" dirty="0" smtClean="0">
                <a:solidFill>
                  <a:schemeClr val="bg1"/>
                </a:solidFill>
              </a:rPr>
              <a:t>”Space </a:t>
            </a:r>
            <a:r>
              <a:rPr lang="en-GB" sz="1200" dirty="0">
                <a:solidFill>
                  <a:schemeClr val="bg1"/>
                </a:solidFill>
              </a:rPr>
              <a:t>Launch System (SLS): Fun Facts</a:t>
            </a:r>
            <a:r>
              <a:rPr lang="en-GB" sz="1200" dirty="0" smtClean="0">
                <a:solidFill>
                  <a:schemeClr val="bg1"/>
                </a:solidFill>
              </a:rPr>
              <a:t>.”</a:t>
            </a:r>
            <a:r>
              <a:rPr lang="en-GB" sz="1200" dirty="0">
                <a:solidFill>
                  <a:schemeClr val="bg1"/>
                </a:solidFill>
              </a:rPr>
              <a:t> </a:t>
            </a:r>
            <a:r>
              <a:rPr lang="en-GB" sz="1200" i="1" dirty="0">
                <a:solidFill>
                  <a:schemeClr val="bg1"/>
                </a:solidFill>
              </a:rPr>
              <a:t>www.nasa.gov</a:t>
            </a:r>
            <a:r>
              <a:rPr lang="en-GB" sz="1200" dirty="0">
                <a:solidFill>
                  <a:schemeClr val="bg1"/>
                </a:solidFill>
              </a:rPr>
              <a:t>. National Aeronautics and Space Administration. Web. 2014.</a:t>
            </a:r>
          </a:p>
          <a:p>
            <a:pPr marL="0" indent="0">
              <a:buNone/>
            </a:pPr>
            <a:r>
              <a:rPr lang="en-GB" sz="1200" dirty="0" smtClean="0">
                <a:solidFill>
                  <a:schemeClr val="bg1"/>
                </a:solidFill>
              </a:rPr>
              <a:t>NASA</a:t>
            </a:r>
            <a:r>
              <a:rPr lang="en-GB" sz="1200" dirty="0">
                <a:solidFill>
                  <a:schemeClr val="bg1"/>
                </a:solidFill>
              </a:rPr>
              <a:t>. </a:t>
            </a:r>
            <a:r>
              <a:rPr lang="en-GB" sz="1200" dirty="0" smtClean="0">
                <a:solidFill>
                  <a:schemeClr val="bg1"/>
                </a:solidFill>
              </a:rPr>
              <a:t>”Space </a:t>
            </a:r>
            <a:r>
              <a:rPr lang="en-GB" sz="1200" dirty="0">
                <a:solidFill>
                  <a:schemeClr val="bg1"/>
                </a:solidFill>
              </a:rPr>
              <a:t>Launch System (SLS): NASA </a:t>
            </a:r>
            <a:r>
              <a:rPr lang="en-GB" sz="1200" dirty="0" smtClean="0">
                <a:solidFill>
                  <a:schemeClr val="bg1"/>
                </a:solidFill>
              </a:rPr>
              <a:t>Facts”.</a:t>
            </a:r>
            <a:r>
              <a:rPr lang="en-GB" sz="1200" dirty="0">
                <a:solidFill>
                  <a:schemeClr val="bg1"/>
                </a:solidFill>
              </a:rPr>
              <a:t> </a:t>
            </a:r>
            <a:r>
              <a:rPr lang="en-GB" sz="1200" i="1" dirty="0">
                <a:solidFill>
                  <a:schemeClr val="bg1"/>
                </a:solidFill>
              </a:rPr>
              <a:t>www.nasa.gov</a:t>
            </a:r>
            <a:r>
              <a:rPr lang="en-GB" sz="1200" dirty="0">
                <a:solidFill>
                  <a:schemeClr val="bg1"/>
                </a:solidFill>
              </a:rPr>
              <a:t>. National Aeronautics and Space Administration. Web. 2014</a:t>
            </a:r>
            <a:r>
              <a:rPr lang="en-GB" sz="1200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/>
                </a:solidFill>
              </a:rPr>
              <a:t>NASA. ”Types of Radiation in Space.” </a:t>
            </a:r>
            <a:r>
              <a:rPr lang="en-GB" sz="1200" i="1" dirty="0">
                <a:solidFill>
                  <a:schemeClr val="bg1"/>
                </a:solidFill>
              </a:rPr>
              <a:t>www.nasa.gov</a:t>
            </a:r>
            <a:r>
              <a:rPr lang="en-GB" sz="1200" dirty="0">
                <a:solidFill>
                  <a:schemeClr val="bg1"/>
                </a:solidFill>
              </a:rPr>
              <a:t>. National Aeronautics and Space Administration. Web. 2014</a:t>
            </a:r>
            <a:r>
              <a:rPr lang="en-GB" sz="1200" dirty="0" smtClean="0">
                <a:solidFill>
                  <a:schemeClr val="bg1"/>
                </a:solidFill>
              </a:rPr>
              <a:t>.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200" dirty="0">
                <a:solidFill>
                  <a:schemeClr val="bg1"/>
                </a:solidFill>
              </a:rPr>
              <a:t>Smith, Marcia. "New NASA Crew Transportation System to Cost $18 Billion Through 2017." </a:t>
            </a:r>
            <a:r>
              <a:rPr lang="en-US" sz="1200" i="1" dirty="0">
                <a:solidFill>
                  <a:schemeClr val="bg1"/>
                </a:solidFill>
              </a:rPr>
              <a:t>Spacepolicyonline.com</a:t>
            </a:r>
            <a:r>
              <a:rPr lang="en-US" sz="1200" dirty="0">
                <a:solidFill>
                  <a:schemeClr val="bg1"/>
                </a:solidFill>
              </a:rPr>
              <a:t>. Space and Technology </a:t>
            </a:r>
            <a:r>
              <a:rPr lang="en-US" sz="1200" dirty="0" smtClean="0">
                <a:solidFill>
                  <a:schemeClr val="bg1"/>
                </a:solidFill>
              </a:rPr>
              <a:t>	Policy </a:t>
            </a:r>
            <a:r>
              <a:rPr lang="en-US" sz="1200" dirty="0">
                <a:solidFill>
                  <a:schemeClr val="bg1"/>
                </a:solidFill>
              </a:rPr>
              <a:t>Group, 2011. Web. 2014.</a:t>
            </a:r>
            <a:endParaRPr lang="en-US" sz="1200" dirty="0">
              <a:solidFill>
                <a:schemeClr val="bg1"/>
              </a:solidFill>
            </a:endParaRPr>
          </a:p>
          <a:p>
            <a:pPr marL="0" indent="0" defTabSz="45720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Wasserman</a:t>
            </a:r>
            <a:r>
              <a:rPr lang="en-US" sz="1200" dirty="0">
                <a:solidFill>
                  <a:schemeClr val="bg1"/>
                </a:solidFill>
              </a:rPr>
              <a:t>, Shawn. "Orion Spacecraft Will Carry Radiation Shield Designed by High School Students." </a:t>
            </a:r>
            <a:r>
              <a:rPr lang="en-US" sz="1200" i="1" dirty="0" smtClean="0">
                <a:solidFill>
                  <a:schemeClr val="bg1"/>
                </a:solidFill>
              </a:rPr>
              <a:t>Engineering.com</a:t>
            </a:r>
            <a:r>
              <a:rPr lang="en-US" sz="1200" dirty="0" smtClean="0">
                <a:solidFill>
                  <a:schemeClr val="bg1"/>
                </a:solidFill>
              </a:rPr>
              <a:t>. 2014</a:t>
            </a:r>
            <a:r>
              <a:rPr lang="en-US" sz="1200" dirty="0">
                <a:solidFill>
                  <a:schemeClr val="bg1"/>
                </a:solidFill>
              </a:rPr>
              <a:t>. Web. </a:t>
            </a:r>
            <a:r>
              <a:rPr lang="en-US" sz="1200" dirty="0">
                <a:solidFill>
                  <a:schemeClr val="bg1"/>
                </a:solidFill>
              </a:rPr>
              <a:t>	</a:t>
            </a:r>
            <a:r>
              <a:rPr lang="en-US" sz="1200" dirty="0" smtClean="0">
                <a:solidFill>
                  <a:schemeClr val="bg1"/>
                </a:solidFill>
              </a:rPr>
              <a:t>2014. </a:t>
            </a:r>
          </a:p>
          <a:p>
            <a:pPr marL="0" indent="0" defTabSz="457200">
              <a:buNone/>
            </a:pPr>
            <a:r>
              <a:rPr lang="en-US" sz="1200" dirty="0" smtClean="0">
                <a:solidFill>
                  <a:schemeClr val="bg1"/>
                </a:solidFill>
              </a:rPr>
              <a:t>Wall</a:t>
            </a:r>
            <a:r>
              <a:rPr lang="en-US" sz="1200" dirty="0">
                <a:solidFill>
                  <a:schemeClr val="bg1"/>
                </a:solidFill>
              </a:rPr>
              <a:t>, Mike. "NASA's Huge New Rocket May Cost $500 Million per </a:t>
            </a:r>
            <a:r>
              <a:rPr lang="en-US" sz="1200" dirty="0" err="1">
                <a:solidFill>
                  <a:schemeClr val="bg1"/>
                </a:solidFill>
              </a:rPr>
              <a:t>Launch."</a:t>
            </a:r>
            <a:r>
              <a:rPr lang="en-US" sz="1200" i="1" dirty="0" err="1">
                <a:solidFill>
                  <a:schemeClr val="bg1"/>
                </a:solidFill>
              </a:rPr>
              <a:t>Msnbc.com</a:t>
            </a:r>
            <a:r>
              <a:rPr lang="en-US" sz="1200" dirty="0">
                <a:solidFill>
                  <a:schemeClr val="bg1"/>
                </a:solidFill>
              </a:rPr>
              <a:t>. Space.com, 2012. Web. 2014.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729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401</TotalTime>
  <Words>193</Words>
  <Application>Microsoft Office PowerPoint</Application>
  <PresentationFormat>On-screen Show (4:3)</PresentationFormat>
  <Paragraphs>76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Insert Pitiful Mission Name</vt:lpstr>
      <vt:lpstr>Space Launch System</vt:lpstr>
      <vt:lpstr>PowerPoint Presentation</vt:lpstr>
      <vt:lpstr>PowerPoint Presentation</vt:lpstr>
      <vt:lpstr>Orion</vt:lpstr>
      <vt:lpstr>Heat Shielding</vt:lpstr>
      <vt:lpstr>Life Support</vt:lpstr>
      <vt:lpstr>Costs</vt:lpstr>
      <vt:lpstr>Bibliography</vt:lpstr>
    </vt:vector>
  </TitlesOfParts>
  <Company>Windows 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 Kroening</dc:creator>
  <cp:lastModifiedBy>Heidi Kroening</cp:lastModifiedBy>
  <cp:revision>36</cp:revision>
  <dcterms:created xsi:type="dcterms:W3CDTF">2014-11-19T01:22:12Z</dcterms:created>
  <dcterms:modified xsi:type="dcterms:W3CDTF">2014-11-19T08:03:55Z</dcterms:modified>
</cp:coreProperties>
</file>