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89" r:id="rId7"/>
    <p:sldId id="287" r:id="rId8"/>
    <p:sldId id="288" r:id="rId9"/>
    <p:sldId id="278" r:id="rId10"/>
    <p:sldId id="277" r:id="rId11"/>
    <p:sldId id="280" r:id="rId12"/>
    <p:sldId id="283" r:id="rId13"/>
    <p:sldId id="286" r:id="rId14"/>
    <p:sldId id="281" r:id="rId15"/>
    <p:sldId id="284" r:id="rId16"/>
    <p:sldId id="279" r:id="rId17"/>
    <p:sldId id="282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65"/>
    <p:restoredTop sz="94672"/>
  </p:normalViewPr>
  <p:slideViewPr>
    <p:cSldViewPr snapToGrid="0" snapToObjects="1">
      <p:cViewPr varScale="1">
        <p:scale>
          <a:sx n="128" d="100"/>
          <a:sy n="128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0F56-1973-7B44-8FF9-A0DAC1012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6BC73-422F-4048-858E-58BD8ACAA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A4D36-6054-D544-8BD1-4B821055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C2F6-DA93-014A-8D46-3B3905F22031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15F8E-AA96-C447-8AF0-066130DC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0A102-F810-D841-95CA-271AB51A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A1E6-EA14-FA40-9686-2CA72017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0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1AF6-0BDE-9340-8064-0C3E7A01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53C91-C860-DE46-95B8-BCF4CADBF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BE79D-495F-EA41-8948-087A39D4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C2F6-DA93-014A-8D46-3B3905F22031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D3CF6-2847-4B45-8938-16885C9B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B370D-38E6-814B-9486-8CCFB8A2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A1E6-EA14-FA40-9686-2CA72017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95F78-2482-0B42-9466-E593DC83D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62B75-0C62-AE41-B9C4-255A3F9B6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81E8B-E327-354D-B69A-E44D8FB2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C2F6-DA93-014A-8D46-3B3905F22031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B1AB0-975A-1A4D-8E5F-46DF907D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87312-CA1D-3841-BB0D-C542DE93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A1E6-EA14-FA40-9686-2CA72017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0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60D0-88CA-6F40-8D2E-AFB3E9D0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5A4E-3061-3446-A682-E7660CE0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3E17D-CBA8-DA4B-A4E2-53FAB8CB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C2F6-DA93-014A-8D46-3B3905F22031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FED7B-4081-1E4D-B12B-E7ACE976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7123-0F4B-0C4B-996B-4E9CE132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A1E6-EA14-FA40-9686-2CA72017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9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CE3B-C6F2-8142-AE6C-BAF1C267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72955-BF4A-FF41-B9A9-32F847FE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AFCC6-D77F-2B49-A277-F54A5D5A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C2F6-DA93-014A-8D46-3B3905F22031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5B8CC-97B6-1C4F-82CB-AD6EDDC9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92CD-B4CC-B046-8AC0-5E140754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A1E6-EA14-FA40-9686-2CA72017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4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8F47-9392-E842-8397-9DA9B18D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C5F05-6601-FC44-BEDC-C6C4B5CD6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023DE-CDB2-C546-86CB-0994BE446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A0F95-D16E-BB4C-BE56-89F01AF8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C2F6-DA93-014A-8D46-3B3905F22031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B067A-CC42-DA4F-A370-830CC3E6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E3293-2FC8-A24F-A687-B395B3E7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A1E6-EA14-FA40-9686-2CA72017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8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1E71-926E-1046-8295-132A6FBC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D6AD1-C907-3A4E-AD5F-29C8130DB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8BA80-AABE-B941-9AEB-C3F8E250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996E0-7601-7E41-87AC-E6D6B0A2E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738CD-F951-0649-9279-7FD21AC5F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C9EE4-B75A-674E-AB9D-3694DFDD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C2F6-DA93-014A-8D46-3B3905F22031}" type="datetimeFigureOut">
              <a:rPr lang="en-US" smtClean="0"/>
              <a:t>5/9/19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F16CB-DA11-2B4D-AC2E-5A62C31B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58C54-A3B4-1043-BEBF-5D1FBDB4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A1E6-EA14-FA40-9686-2CA72017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63F9-CB79-2E4B-AFA8-528EB5C1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33199-4F3E-F546-B2FC-4A618881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C2F6-DA93-014A-8D46-3B3905F22031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88F38-2399-734B-A9CA-B3BFE9B0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0A246-DFC4-0646-87BB-471A97B3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A1E6-EA14-FA40-9686-2CA72017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6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A1C5D-87CA-C644-95B6-499C0C38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C2F6-DA93-014A-8D46-3B3905F22031}" type="datetimeFigureOut">
              <a:rPr lang="en-US" smtClean="0"/>
              <a:t>5/9/19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04035-8D61-164D-A211-C655E85E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AECE0-3EF0-B843-898B-1272EEF1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A1E6-EA14-FA40-9686-2CA72017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1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F9F3-9608-8643-B9A8-ACAEB9C6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A62A-F3DD-8740-84D4-E560DE89F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DE2B0-75AB-8E41-83A5-4A4D16370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FEEE8-5A50-164E-B6B0-42596018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C2F6-DA93-014A-8D46-3B3905F22031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46B93-5557-CF4C-96BA-54BA0813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9C0CF-F895-E346-ADCF-3B3B8A85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A1E6-EA14-FA40-9686-2CA72017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8B6A-CF83-7B45-B5BA-88CD9793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2C419-BC04-BE44-A663-50785D1D4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9F007-E492-DF47-BB37-C31A9A5A4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2B2C2-50F2-4C47-B794-A7624AA8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C2F6-DA93-014A-8D46-3B3905F22031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59128-7095-124D-BAE0-B264148E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EC914-BB9E-084D-B02A-205E166E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A1E6-EA14-FA40-9686-2CA72017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3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9FF51-0FEB-2B4A-BC0E-DD4DD16B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41ADD-CACF-B440-9909-FD32A0AC7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0B06E-862B-0F49-8C77-54495DB38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FC2F6-DA93-014A-8D46-3B3905F22031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8FA4D-A95B-DF47-9E74-0DA4FBAEB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3D89-CD92-124F-90D7-2BCC2D914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A1E6-EA14-FA40-9686-2CA72017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9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FA95-5C7B-1648-BE8A-E5453EBB6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948791" cy="135575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Myriad Pro Semibold SemiCondens" panose="020B0503030403020204" pitchFamily="34" charset="0"/>
              </a:rPr>
              <a:t>Dayton / Chicago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2725E-7FFD-A443-9F48-A90CDAC97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Myriad Pro Semibold SemiCondens" panose="020B0503030403020204" pitchFamily="34" charset="0"/>
              </a:rPr>
              <a:t>Forecasting energy usage based on historical usage and weather data.</a:t>
            </a:r>
          </a:p>
        </p:txBody>
      </p:sp>
      <p:sp>
        <p:nvSpPr>
          <p:cNvPr id="16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1E5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0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FA95-5C7B-1648-BE8A-E5453EBB6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1604" y="285293"/>
            <a:ext cx="6948791" cy="953414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Myriad Pro Bold SemiCondensed" panose="020B0503030403020204" pitchFamily="34" charset="0"/>
              </a:rPr>
              <a:t>The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B0C9B-602F-BB42-B8A7-A5B4DC74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03500" cy="1524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8E4B6047-221E-1C4A-A50B-D682BDAB8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7543" y="2052421"/>
            <a:ext cx="9158868" cy="4194091"/>
          </a:xfrm>
        </p:spPr>
        <p:txBody>
          <a:bodyPr>
            <a:normAutofit/>
          </a:bodyPr>
          <a:lstStyle/>
          <a:p>
            <a:pPr algn="l"/>
            <a:endParaRPr lang="en-US" sz="2800" dirty="0">
              <a:latin typeface="Myriad Pro SemiCondensed" panose="020B0503030403020204" pitchFamily="34" charset="0"/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Myriad Pro SemiCondensed" panose="020B0503030403020204" pitchFamily="34" charset="0"/>
              </a:rPr>
              <a:t>Linear Regression Model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Myriad Pro SemiCondensed" panose="020B0503030403020204" pitchFamily="34" charset="0"/>
              </a:rPr>
              <a:t>Train/Test/Split method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Myriad Pro SemiCondensed" panose="020B0503030403020204" pitchFamily="34" charset="0"/>
              </a:rPr>
              <a:t>Removed outliers</a:t>
            </a:r>
          </a:p>
          <a:p>
            <a:pPr marL="1028700" lvl="1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yriad Pro SemiCondensed" panose="020B0503030403020204" pitchFamily="34" charset="0"/>
              </a:rPr>
              <a:t>Final Model</a:t>
            </a:r>
          </a:p>
          <a:p>
            <a:pPr marL="1485900" lvl="2" indent="-5715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Myriad Pro SemiCondensed" panose="020B0503030403020204" pitchFamily="34" charset="0"/>
              </a:rPr>
              <a:t>16 models in total</a:t>
            </a:r>
          </a:p>
          <a:p>
            <a:pPr marL="1485900" lvl="2" indent="-5715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Myriad Pro SemiCondensed" panose="020B0503030403020204" pitchFamily="34" charset="0"/>
              </a:rPr>
              <a:t>Models for each Year and City</a:t>
            </a:r>
          </a:p>
          <a:p>
            <a:pPr marL="1485900" lvl="2" indent="-5715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Myriad Pro SemiCondensed" panose="020B0503030403020204" pitchFamily="34" charset="0"/>
              </a:rPr>
              <a:t>Above/Below 60 degrees</a:t>
            </a:r>
          </a:p>
          <a:p>
            <a:pPr marL="1485900" lvl="2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Myriad Pro SemiCondensed" panose="020B0503030403020204" pitchFamily="34" charset="0"/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en-US" sz="2400" dirty="0">
              <a:latin typeface="Myriad Pro SemiCondensed" panose="020B0503030403020204" pitchFamily="34" charset="0"/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en-US" sz="2400" dirty="0">
              <a:latin typeface="Myriad Pro SemiCondensed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03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FA95-5C7B-1648-BE8A-E5453EBB6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1604" y="285293"/>
            <a:ext cx="6948791" cy="953414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Myriad Pro Bold SemiCondensed" panose="020B0503030403020204" pitchFamily="34" charset="0"/>
              </a:rPr>
              <a:t>The Model - Chicago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B0C9B-602F-BB42-B8A7-A5B4DC74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03500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333C34-8939-49FC-A22B-323CC5429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94" y="2172749"/>
            <a:ext cx="5477225" cy="3749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84BB55-3B8C-4BC9-9FAA-FAFC8BE28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651" y="1967607"/>
            <a:ext cx="6069355" cy="416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1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FA95-5C7B-1648-BE8A-E5453EBB6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1604" y="285293"/>
            <a:ext cx="6948791" cy="953414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Myriad Pro Bold SemiCondensed" panose="020B0503030403020204" pitchFamily="34" charset="0"/>
              </a:rPr>
              <a:t>The Model - Chicago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B0C9B-602F-BB42-B8A7-A5B4DC74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03500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71A7E-31F3-43CA-A1EF-10CD019A7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807" y="1324927"/>
            <a:ext cx="41624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29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FA95-5C7B-1648-BE8A-E5453EBB6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1604" y="285293"/>
            <a:ext cx="6948791" cy="953414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Myriad Pro Bold SemiCondensed" panose="020B0503030403020204" pitchFamily="34" charset="0"/>
              </a:rPr>
              <a:t>The Model - Chicago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B0C9B-602F-BB42-B8A7-A5B4DC74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03500" cy="15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00F858-72FA-46BC-8FAA-A8185071B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90" y="2773681"/>
            <a:ext cx="5736699" cy="1767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B47885-7D2A-441B-970B-42516DC1C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719" y="2964181"/>
            <a:ext cx="5713476" cy="15773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A55A19-2D99-49E5-8A3F-A397FCC2E451}"/>
              </a:ext>
            </a:extLst>
          </p:cNvPr>
          <p:cNvSpPr txBox="1"/>
          <p:nvPr/>
        </p:nvSpPr>
        <p:spPr>
          <a:xfrm>
            <a:off x="8505745" y="2488388"/>
            <a:ext cx="106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 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B0D228-1624-4B2C-ACA5-539F786079B2}"/>
              </a:ext>
            </a:extLst>
          </p:cNvPr>
          <p:cNvSpPr txBox="1"/>
          <p:nvPr/>
        </p:nvSpPr>
        <p:spPr>
          <a:xfrm>
            <a:off x="2217420" y="2488388"/>
            <a:ext cx="105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 60</a:t>
            </a:r>
          </a:p>
        </p:txBody>
      </p:sp>
    </p:spTree>
    <p:extLst>
      <p:ext uri="{BB962C8B-B14F-4D97-AF65-F5344CB8AC3E}">
        <p14:creationId xmlns:p14="http://schemas.microsoft.com/office/powerpoint/2010/main" val="333683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FA95-5C7B-1648-BE8A-E5453EBB6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1604" y="285293"/>
            <a:ext cx="6948791" cy="953414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Myriad Pro Bold SemiCondensed" panose="020B0503030403020204" pitchFamily="34" charset="0"/>
              </a:rPr>
              <a:t>The Model - Dayton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B0C9B-602F-BB42-B8A7-A5B4DC74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03500" cy="15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85DC17-2566-4466-9EAE-9D3E53258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987053"/>
            <a:ext cx="5872031" cy="40754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BE9E75-A2B7-4202-8C5B-8A3754A74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16" y="1987052"/>
            <a:ext cx="5994783" cy="407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3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FA95-5C7B-1648-BE8A-E5453EBB6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1604" y="285293"/>
            <a:ext cx="6948791" cy="953414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Myriad Pro Bold SemiCondensed" panose="020B0503030403020204" pitchFamily="34" charset="0"/>
              </a:rPr>
              <a:t>The Model - Dayton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B0C9B-602F-BB42-B8A7-A5B4DC74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03500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C41F9D-02AE-4802-8533-39654457A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915" y="1238707"/>
            <a:ext cx="3302639" cy="544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33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FA95-5C7B-1648-BE8A-E5453EBB6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1604" y="285293"/>
            <a:ext cx="6948791" cy="953414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Myriad Pro Bold SemiCondensed" panose="020B0503030403020204" pitchFamily="34" charset="0"/>
              </a:rPr>
              <a:t>The Model - Dayton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B0C9B-602F-BB42-B8A7-A5B4DC74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03500" cy="1524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A55A19-2D99-49E5-8A3F-A397FCC2E451}"/>
              </a:ext>
            </a:extLst>
          </p:cNvPr>
          <p:cNvSpPr txBox="1"/>
          <p:nvPr/>
        </p:nvSpPr>
        <p:spPr>
          <a:xfrm>
            <a:off x="8848970" y="2370007"/>
            <a:ext cx="106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 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B0D228-1624-4B2C-ACA5-539F786079B2}"/>
              </a:ext>
            </a:extLst>
          </p:cNvPr>
          <p:cNvSpPr txBox="1"/>
          <p:nvPr/>
        </p:nvSpPr>
        <p:spPr>
          <a:xfrm>
            <a:off x="2278380" y="2370007"/>
            <a:ext cx="105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 60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61834-A86C-4FB8-8730-D7288DC00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350" y="2839965"/>
            <a:ext cx="5886188" cy="16495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6437CE-EA53-42BD-A9C2-9B26DC487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" y="2839966"/>
            <a:ext cx="5974709" cy="166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69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FA95-5C7B-1648-BE8A-E5453EBB6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1604" y="285293"/>
            <a:ext cx="8653200" cy="953414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Myriad Pro Bold SemiCondensed" panose="020B0503030403020204" pitchFamily="34" charset="0"/>
              </a:rPr>
              <a:t>The Model – Viz in Tableau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B0C9B-602F-BB42-B8A7-A5B4DC74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03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90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FA95-5C7B-1648-BE8A-E5453EBB6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1604" y="285293"/>
            <a:ext cx="8253225" cy="953414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Myriad Pro Bold SemiCondensed" panose="020B0503030403020204" pitchFamily="34" charset="0"/>
              </a:rPr>
              <a:t>THANK YOU!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B0C9B-602F-BB42-B8A7-A5B4DC74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03500" cy="1524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8E4B6047-221E-1C4A-A50B-D682BDAB8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1750" y="1833408"/>
            <a:ext cx="9158868" cy="4194091"/>
          </a:xfrm>
        </p:spPr>
        <p:txBody>
          <a:bodyPr>
            <a:normAutofit/>
          </a:bodyPr>
          <a:lstStyle/>
          <a:p>
            <a:endParaRPr lang="en-US" sz="9600" dirty="0">
              <a:latin typeface="Myriad Pro SemiCondensed" panose="020B0503030403020204" pitchFamily="34" charset="0"/>
            </a:endParaRPr>
          </a:p>
          <a:p>
            <a:pPr lvl="1"/>
            <a:r>
              <a:rPr lang="en-US" sz="8800" dirty="0">
                <a:latin typeface="Myriad Pro SemiCondensed" panose="020B0503030403020204" pitchFamily="34" charset="0"/>
              </a:rPr>
              <a:t>Q &amp; A </a:t>
            </a:r>
            <a:endParaRPr lang="en-US" sz="8000" dirty="0">
              <a:latin typeface="Myriad Pro SemiCondensed" panose="020B0503030403020204" pitchFamily="34" charset="0"/>
            </a:endParaRPr>
          </a:p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8000" dirty="0">
              <a:latin typeface="Myriad Pro SemiCondensed" panose="020B0503030403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8800" dirty="0">
              <a:latin typeface="Myriad Pro SemiCondensed" panose="020B0503030403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8800" dirty="0">
              <a:latin typeface="Myriad Pro SemiCondensed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21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FA95-5C7B-1648-BE8A-E5453EBB6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1604" y="285293"/>
            <a:ext cx="6948791" cy="953414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Myriad Pro Bold SemiCondensed" panose="020B0503030403020204" pitchFamily="34" charset="0"/>
              </a:rPr>
              <a:t>New Data Viz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B0C9B-602F-BB42-B8A7-A5B4DC74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03500" cy="1524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8E4B6047-221E-1C4A-A50B-D682BDAB8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0650" y="2177747"/>
            <a:ext cx="5399121" cy="3019495"/>
          </a:xfrm>
        </p:spPr>
        <p:txBody>
          <a:bodyPr>
            <a:normAutofit/>
          </a:bodyPr>
          <a:lstStyle/>
          <a:p>
            <a:pPr algn="l"/>
            <a:endParaRPr lang="en-US" sz="3600" dirty="0">
              <a:latin typeface="Myriad Pro SemiCondensed" panose="020B0503030403020204" pitchFamily="34" charset="0"/>
            </a:endParaRPr>
          </a:p>
          <a:p>
            <a:pPr lvl="1" algn="l"/>
            <a:r>
              <a:rPr lang="en-US" sz="3200" dirty="0">
                <a:latin typeface="Myriad Pro SemiCondensed" panose="020B0503030403020204" pitchFamily="34" charset="0"/>
              </a:rPr>
              <a:t>Zachary Johnson</a:t>
            </a:r>
          </a:p>
          <a:p>
            <a:pPr lvl="1" algn="l"/>
            <a:r>
              <a:rPr lang="en-US" sz="3200" dirty="0">
                <a:latin typeface="Myriad Pro SemiCondensed" panose="020B0503030403020204" pitchFamily="34" charset="0"/>
              </a:rPr>
              <a:t>Matt Garber</a:t>
            </a:r>
          </a:p>
          <a:p>
            <a:pPr lvl="1" algn="l"/>
            <a:r>
              <a:rPr lang="en-US" sz="3200" dirty="0">
                <a:latin typeface="Myriad Pro SemiCondensed" panose="020B0503030403020204" pitchFamily="34" charset="0"/>
              </a:rPr>
              <a:t>Paul Cousin</a:t>
            </a:r>
          </a:p>
          <a:p>
            <a:pPr lvl="1" algn="l"/>
            <a:r>
              <a:rPr lang="en-US" sz="3200" dirty="0">
                <a:latin typeface="Myriad Pro SemiCondensed" panose="020B0503030403020204" pitchFamily="34" charset="0"/>
              </a:rPr>
              <a:t>Mary Kilmer </a:t>
            </a:r>
          </a:p>
        </p:txBody>
      </p:sp>
    </p:spTree>
    <p:extLst>
      <p:ext uri="{BB962C8B-B14F-4D97-AF65-F5344CB8AC3E}">
        <p14:creationId xmlns:p14="http://schemas.microsoft.com/office/powerpoint/2010/main" val="305631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FA95-5C7B-1648-BE8A-E5453EBB6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1604" y="285293"/>
            <a:ext cx="6948791" cy="953414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Myriad Pro Bold SemiCondensed" panose="020B0503030403020204" pitchFamily="34" charset="0"/>
              </a:rPr>
              <a:t>Core Message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B0C9B-602F-BB42-B8A7-A5B4DC74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03500" cy="1524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8E4B6047-221E-1C4A-A50B-D682BDAB8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487" y="2117498"/>
            <a:ext cx="9158868" cy="3019495"/>
          </a:xfrm>
        </p:spPr>
        <p:txBody>
          <a:bodyPr>
            <a:normAutofit/>
          </a:bodyPr>
          <a:lstStyle/>
          <a:p>
            <a:endParaRPr lang="en-US" sz="4000" dirty="0">
              <a:latin typeface="Myriad Pro SemiCondensed" panose="020B0503030403020204" pitchFamily="34" charset="0"/>
            </a:endParaRPr>
          </a:p>
          <a:p>
            <a:pPr lvl="1"/>
            <a:r>
              <a:rPr lang="en-US" sz="3600" dirty="0">
                <a:latin typeface="Myriad Pro SemiCondensed" panose="020B0503030403020204" pitchFamily="34" charset="0"/>
              </a:rPr>
              <a:t>Goal:  Increase accuracy of on hand energy. </a:t>
            </a:r>
          </a:p>
          <a:p>
            <a:pPr lvl="1"/>
            <a:endParaRPr lang="en-US" sz="3600" dirty="0">
              <a:latin typeface="Myriad Pro SemiCondensed" panose="020B0503030403020204" pitchFamily="34" charset="0"/>
            </a:endParaRPr>
          </a:p>
          <a:p>
            <a:pPr lvl="1"/>
            <a:r>
              <a:rPr lang="en-US" sz="3600" dirty="0">
                <a:latin typeface="Myriad Pro SemiCondensed" panose="020B0503030403020204" pitchFamily="34" charset="0"/>
              </a:rPr>
              <a:t>Can we use weather data to forecast the energy consumption?   </a:t>
            </a:r>
          </a:p>
        </p:txBody>
      </p:sp>
    </p:spTree>
    <p:extLst>
      <p:ext uri="{BB962C8B-B14F-4D97-AF65-F5344CB8AC3E}">
        <p14:creationId xmlns:p14="http://schemas.microsoft.com/office/powerpoint/2010/main" val="144015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FA95-5C7B-1648-BE8A-E5453EBB6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1604" y="285293"/>
            <a:ext cx="6948791" cy="953414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Myriad Pro Bold SemiCondensed" panose="020B0503030403020204" pitchFamily="34" charset="0"/>
              </a:rPr>
              <a:t>Agenda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B0C9B-602F-BB42-B8A7-A5B4DC74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03500" cy="1524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8E4B6047-221E-1C4A-A50B-D682BDAB8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1883" y="2037515"/>
            <a:ext cx="9158868" cy="4194091"/>
          </a:xfrm>
        </p:spPr>
        <p:txBody>
          <a:bodyPr>
            <a:normAutofit/>
          </a:bodyPr>
          <a:lstStyle/>
          <a:p>
            <a:pPr algn="l"/>
            <a:endParaRPr lang="en-US" sz="3600" dirty="0">
              <a:latin typeface="Myriad Pro SemiCondensed" panose="020B0503030403020204" pitchFamily="34" charset="0"/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Myriad Pro SemiCondensed" panose="020B0503030403020204" pitchFamily="34" charset="0"/>
              </a:rPr>
              <a:t>The Data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Myriad Pro SemiCondensed" panose="020B0503030403020204" pitchFamily="34" charset="0"/>
              </a:rPr>
              <a:t>Data Viz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Myriad Pro SemiCondensed" panose="020B0503030403020204" pitchFamily="34" charset="0"/>
              </a:rPr>
              <a:t>Machine Learning Model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Myriad Pro SemiCondensed" panose="020B0503030403020204" pitchFamily="34" charset="0"/>
              </a:rPr>
              <a:t>Results from the Model 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en-US" sz="3200" dirty="0">
              <a:latin typeface="Myriad Pro SemiCondensed" panose="020B0503030403020204" pitchFamily="34" charset="0"/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en-US" sz="3200" dirty="0">
              <a:latin typeface="Myriad Pro SemiCondensed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14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FA95-5C7B-1648-BE8A-E5453EBB6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1604" y="285293"/>
            <a:ext cx="6948791" cy="953414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Myriad Pro Bold SemiCondensed" panose="020B0503030403020204" pitchFamily="34" charset="0"/>
              </a:rPr>
              <a:t>PJM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B0C9B-602F-BB42-B8A7-A5B4DC74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03500" cy="1524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8E4B6047-221E-1C4A-A50B-D682BDAB8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422" y="1800751"/>
            <a:ext cx="9158868" cy="4194091"/>
          </a:xfrm>
        </p:spPr>
        <p:txBody>
          <a:bodyPr>
            <a:normAutofit/>
          </a:bodyPr>
          <a:lstStyle/>
          <a:p>
            <a:pPr algn="l"/>
            <a:endParaRPr lang="en-US" sz="2800" dirty="0">
              <a:latin typeface="Myriad Pro SemiCondensed" panose="020B0503030403020204" pitchFamily="34" charset="0"/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en-US" sz="2200" dirty="0">
              <a:latin typeface="Myriad Pro SemiCondensed" panose="020B0503030403020204" pitchFamily="34" charset="0"/>
            </a:endParaRPr>
          </a:p>
          <a:p>
            <a:pPr lvl="2" algn="l">
              <a:lnSpc>
                <a:spcPct val="150000"/>
              </a:lnSpc>
            </a:pPr>
            <a:endParaRPr lang="en-US" sz="2200" dirty="0">
              <a:latin typeface="Myriad Pro SemiCondensed" panose="020B0503030403020204" pitchFamily="34" charset="0"/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en-US" sz="2400" dirty="0">
              <a:latin typeface="Myriad Pro SemiCondensed" panose="020B0503030403020204" pitchFamily="34" charset="0"/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en-US" sz="2400" dirty="0">
              <a:latin typeface="Myriad Pro SemiCondensed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3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FA95-5C7B-1648-BE8A-E5453EBB6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1604" y="285293"/>
            <a:ext cx="6948791" cy="953414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Myriad Pro Bold SemiCondensed" panose="020B0503030403020204" pitchFamily="34" charset="0"/>
              </a:rPr>
              <a:t>The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B0C9B-602F-BB42-B8A7-A5B4DC74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03500" cy="1524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8E4B6047-221E-1C4A-A50B-D682BDAB8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422" y="1800751"/>
            <a:ext cx="9158868" cy="4194091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sz="2800" dirty="0">
              <a:latin typeface="Myriad Pro SemiCondensed" panose="020B0503030403020204" pitchFamily="34" charset="0"/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Myriad Pro SemiCondensed" panose="020B0503030403020204" pitchFamily="34" charset="0"/>
              </a:rPr>
              <a:t>Kaggle </a:t>
            </a:r>
            <a:endParaRPr lang="en-US" sz="2200" dirty="0">
              <a:latin typeface="Myriad Pro SemiCondensed" panose="020B0503030403020204" pitchFamily="34" charset="0"/>
            </a:endParaRP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Myriad Pro SemiCondensed" panose="020B0503030403020204" pitchFamily="34" charset="0"/>
              </a:rPr>
              <a:t>Hourly Energy Consumption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Myriad Pro SemiCondensed" panose="020B0503030403020204" pitchFamily="34" charset="0"/>
              </a:rPr>
              <a:t>By power provider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Myriad Pro SemiCondensed" panose="020B0503030403020204" pitchFamily="34" charset="0"/>
              </a:rPr>
              <a:t>CSV file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Myriad Pro SemiCondensed" panose="020B0503030403020204" pitchFamily="34" charset="0"/>
              </a:rPr>
              <a:t>Energy Information Administration</a:t>
            </a:r>
            <a:endParaRPr lang="en-US" sz="2200" dirty="0">
              <a:latin typeface="Myriad Pro SemiCondensed" panose="020B0503030403020204" pitchFamily="34" charset="0"/>
            </a:endParaRP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Myriad Pro SemiCondensed" panose="020B0503030403020204" pitchFamily="34" charset="0"/>
              </a:rPr>
              <a:t>Geographic data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Myriad Pro SemiCondensed" panose="020B0503030403020204" pitchFamily="34" charset="0"/>
              </a:rPr>
              <a:t>Government Source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Myriad Pro SemiCondensed" panose="020B0503030403020204" pitchFamily="34" charset="0"/>
              </a:rPr>
              <a:t>Shape File</a:t>
            </a:r>
            <a:endParaRPr lang="en-US" sz="2000" dirty="0">
              <a:latin typeface="Myriad Pro SemiCondensed" panose="020B0503030403020204" pitchFamily="34" charset="0"/>
            </a:endParaRPr>
          </a:p>
          <a:p>
            <a:pPr marL="1028700" lvl="1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yriad Pro SemiCondensed" panose="020B0503030403020204" pitchFamily="34" charset="0"/>
              </a:rPr>
              <a:t>Open Weather Map</a:t>
            </a:r>
          </a:p>
          <a:p>
            <a:pPr marL="1485900" lvl="2" indent="-5715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Myriad Pro SemiCondensed" panose="020B0503030403020204" pitchFamily="34" charset="0"/>
              </a:rPr>
              <a:t>Daily weather metrics</a:t>
            </a:r>
          </a:p>
          <a:p>
            <a:pPr marL="1485900" lvl="2" indent="-5715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Myriad Pro SemiCondensed" panose="020B0503030403020204" pitchFamily="34" charset="0"/>
              </a:rPr>
              <a:t>City level data</a:t>
            </a:r>
          </a:p>
          <a:p>
            <a:pPr marL="1485900" lvl="2" indent="-5715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Myriad Pro SemiCondensed" panose="020B0503030403020204" pitchFamily="34" charset="0"/>
              </a:rPr>
              <a:t>JSON file</a:t>
            </a:r>
          </a:p>
          <a:p>
            <a:pPr marL="1485900" lvl="2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Myriad Pro SemiCondensed" panose="020B0503030403020204" pitchFamily="34" charset="0"/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en-US" sz="2400" dirty="0">
              <a:latin typeface="Myriad Pro SemiCondensed" panose="020B0503030403020204" pitchFamily="34" charset="0"/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en-US" sz="2400" dirty="0">
              <a:latin typeface="Myriad Pro SemiCondensed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5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FA95-5C7B-1648-BE8A-E5453EBB6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1604" y="285293"/>
            <a:ext cx="6948791" cy="953414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Myriad Pro Bold SemiCondensed" panose="020B0503030403020204" pitchFamily="34" charset="0"/>
              </a:rPr>
              <a:t>The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B0C9B-602F-BB42-B8A7-A5B4DC74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03500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515E73-9F8B-594A-BA3C-B398B2D1F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123" y="1678329"/>
            <a:ext cx="9554246" cy="479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2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FA95-5C7B-1648-BE8A-E5453EBB6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1604" y="285293"/>
            <a:ext cx="6948791" cy="953414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Myriad Pro Bold SemiCondensed" panose="020B0503030403020204" pitchFamily="34" charset="0"/>
              </a:rPr>
              <a:t>The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B0C9B-602F-BB42-B8A7-A5B4DC74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03500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090E0B-CECD-0A48-B58A-BAA08AAA9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93" y="2252964"/>
            <a:ext cx="10934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3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FA95-5C7B-1648-BE8A-E5453EBB6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1604" y="285293"/>
            <a:ext cx="6948791" cy="953414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Myriad Pro Bold SemiCondensed" panose="020B0503030403020204" pitchFamily="34" charset="0"/>
              </a:rPr>
              <a:t>Data Viz - Tableau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B0C9B-602F-BB42-B8A7-A5B4DC74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03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7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11891</TotalTime>
  <Words>174</Words>
  <Application>Microsoft Macintosh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Myriad Pro Bold SemiCondensed</vt:lpstr>
      <vt:lpstr>Myriad Pro Semibold SemiCondens</vt:lpstr>
      <vt:lpstr>Myriad Pro SemiCondensed</vt:lpstr>
      <vt:lpstr>Office Theme</vt:lpstr>
      <vt:lpstr>Dayton / Chicago</vt:lpstr>
      <vt:lpstr>New Data Viz Team</vt:lpstr>
      <vt:lpstr>Core Message</vt:lpstr>
      <vt:lpstr>Agenda </vt:lpstr>
      <vt:lpstr>PJM</vt:lpstr>
      <vt:lpstr>The Data </vt:lpstr>
      <vt:lpstr>The Data </vt:lpstr>
      <vt:lpstr>The Data </vt:lpstr>
      <vt:lpstr>Data Viz - Tableau</vt:lpstr>
      <vt:lpstr>The Model </vt:lpstr>
      <vt:lpstr>The Model - Chicago </vt:lpstr>
      <vt:lpstr>The Model - Chicago </vt:lpstr>
      <vt:lpstr>The Model - Chicago </vt:lpstr>
      <vt:lpstr>The Model - Dayton </vt:lpstr>
      <vt:lpstr>The Model - Dayton </vt:lpstr>
      <vt:lpstr>The Model - Dayton </vt:lpstr>
      <vt:lpstr>The Model – Viz in Tableau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Kilmer</dc:creator>
  <cp:lastModifiedBy>Mary Kilmer</cp:lastModifiedBy>
  <cp:revision>33</cp:revision>
  <dcterms:created xsi:type="dcterms:W3CDTF">2019-01-11T00:37:07Z</dcterms:created>
  <dcterms:modified xsi:type="dcterms:W3CDTF">2019-05-11T15:34:57Z</dcterms:modified>
</cp:coreProperties>
</file>